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diagrams/data2.xml" ContentType="application/vnd.openxmlformats-officedocument.drawingml.diagramData+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diagrams/layout2.xml" ContentType="application/vnd.openxmlformats-officedocument.drawingml.diagramLayout+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rawing1.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59" r:id="rId3"/>
    <p:sldId id="264" r:id="rId4"/>
    <p:sldId id="265" r:id="rId5"/>
    <p:sldId id="260" r:id="rId6"/>
    <p:sldId id="261" r:id="rId7"/>
    <p:sldId id="266" r:id="rId8"/>
    <p:sldId id="267" r:id="rId9"/>
    <p:sldId id="269" r:id="rId10"/>
    <p:sldId id="256" r:id="rId11"/>
    <p:sldId id="268" r:id="rId12"/>
    <p:sldId id="270" r:id="rId13"/>
    <p:sldId id="271" r:id="rId14"/>
    <p:sldId id="272" r:id="rId15"/>
    <p:sldId id="273" r:id="rId16"/>
    <p:sldId id="27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7AB6"/>
    <a:srgbClr val="DEEBF7"/>
    <a:srgbClr val="333F50"/>
    <a:srgbClr val="018D59"/>
    <a:srgbClr val="DB2F21"/>
    <a:srgbClr val="FCCE09"/>
    <a:srgbClr val="871443"/>
    <a:srgbClr val="354C6A"/>
    <a:srgbClr val="D43E77"/>
    <a:srgbClr val="F3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684"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image" Target="../media/image33.jpeg"/></Relationships>
</file>

<file path=ppt/diagrams/_rels/drawing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image" Target="../media/image33.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34F021-54D0-4637-810E-87BBD8A69634}" type="doc">
      <dgm:prSet loTypeId="urn:microsoft.com/office/officeart/2008/layout/HalfCircleOrganizationChart" loCatId="hierarchy" qsTypeId="urn:microsoft.com/office/officeart/2005/8/quickstyle/simple1" qsCatId="simple" csTypeId="urn:microsoft.com/office/officeart/2005/8/colors/accent1_2" csCatId="accent1" phldr="1"/>
      <dgm:spPr/>
      <dgm:t>
        <a:bodyPr/>
        <a:lstStyle/>
        <a:p>
          <a:endParaRPr lang="en-US"/>
        </a:p>
      </dgm:t>
    </dgm:pt>
    <dgm:pt modelId="{AF13CE4A-D9F0-4312-A4D5-06C1C2DA0BC9}">
      <dgm:prSet phldrT="[Text]" custT="1"/>
      <dgm:spPr/>
      <dgm:t>
        <a:bodyPr/>
        <a:lstStyle/>
        <a:p>
          <a:r>
            <a:rPr lang="el-GR" sz="3200" dirty="0">
              <a:solidFill>
                <a:schemeClr val="tx2">
                  <a:lumMod val="75000"/>
                </a:schemeClr>
              </a:solidFill>
              <a:latin typeface="Barnebok" pitchFamily="50" charset="0"/>
            </a:rPr>
            <a:t>Γιατί μας αφορά</a:t>
          </a:r>
          <a:r>
            <a:rPr lang="en-US" sz="3200" dirty="0">
              <a:solidFill>
                <a:schemeClr val="tx2">
                  <a:lumMod val="75000"/>
                </a:schemeClr>
              </a:solidFill>
              <a:latin typeface="Barnebok" pitchFamily="50" charset="0"/>
            </a:rPr>
            <a:t>;</a:t>
          </a:r>
        </a:p>
      </dgm:t>
    </dgm:pt>
    <dgm:pt modelId="{FA0C0F84-EECB-4C81-BBB5-34097FEDE986}" type="parTrans" cxnId="{D4B0B0CA-6FF9-400E-BFEA-1D517F630386}">
      <dgm:prSet/>
      <dgm:spPr/>
      <dgm:t>
        <a:bodyPr/>
        <a:lstStyle/>
        <a:p>
          <a:endParaRPr lang="en-US" sz="2800">
            <a:solidFill>
              <a:schemeClr val="tx2">
                <a:lumMod val="75000"/>
              </a:schemeClr>
            </a:solidFill>
            <a:latin typeface="Barnebok" pitchFamily="50" charset="0"/>
          </a:endParaRPr>
        </a:p>
      </dgm:t>
    </dgm:pt>
    <dgm:pt modelId="{13FE3EF8-4D2C-49F5-86F5-D4FD6B4C8A79}" type="sibTrans" cxnId="{D4B0B0CA-6FF9-400E-BFEA-1D517F630386}">
      <dgm:prSet/>
      <dgm:spPr/>
      <dgm:t>
        <a:bodyPr/>
        <a:lstStyle/>
        <a:p>
          <a:endParaRPr lang="en-US" sz="2800">
            <a:solidFill>
              <a:schemeClr val="tx2">
                <a:lumMod val="75000"/>
              </a:schemeClr>
            </a:solidFill>
            <a:latin typeface="Barnebok" pitchFamily="50" charset="0"/>
          </a:endParaRPr>
        </a:p>
      </dgm:t>
    </dgm:pt>
    <dgm:pt modelId="{CD64CE1B-D723-4EDE-8A1E-01F752001B5E}">
      <dgm:prSet phldrT="[Text]" custT="1"/>
      <dgm:spPr/>
      <dgm:t>
        <a:bodyPr/>
        <a:lstStyle/>
        <a:p>
          <a:r>
            <a:rPr lang="el-GR" sz="3200" dirty="0">
              <a:solidFill>
                <a:schemeClr val="tx2">
                  <a:lumMod val="75000"/>
                </a:schemeClr>
              </a:solidFill>
              <a:latin typeface="Barnebok" pitchFamily="50" charset="0"/>
            </a:rPr>
            <a:t>γιατί είμαστε υπεύθυνοι</a:t>
          </a:r>
          <a:endParaRPr lang="en-US" sz="3200" dirty="0">
            <a:solidFill>
              <a:schemeClr val="tx2">
                <a:lumMod val="75000"/>
              </a:schemeClr>
            </a:solidFill>
            <a:latin typeface="Barnebok" pitchFamily="50" charset="0"/>
          </a:endParaRPr>
        </a:p>
      </dgm:t>
    </dgm:pt>
    <dgm:pt modelId="{B21BC357-E836-4B02-BFE2-3B38645D2804}" type="parTrans" cxnId="{E1B17F60-E4FB-4A7E-B36D-2039C6B275FE}">
      <dgm:prSet/>
      <dgm:spPr/>
      <dgm:t>
        <a:bodyPr/>
        <a:lstStyle/>
        <a:p>
          <a:endParaRPr lang="en-US" sz="2800">
            <a:solidFill>
              <a:schemeClr val="tx2">
                <a:lumMod val="75000"/>
              </a:schemeClr>
            </a:solidFill>
            <a:latin typeface="Barnebok" pitchFamily="50" charset="0"/>
          </a:endParaRPr>
        </a:p>
      </dgm:t>
    </dgm:pt>
    <dgm:pt modelId="{1CA1F577-729E-4F91-949A-3610B4C85CF3}" type="sibTrans" cxnId="{E1B17F60-E4FB-4A7E-B36D-2039C6B275FE}">
      <dgm:prSet/>
      <dgm:spPr/>
      <dgm:t>
        <a:bodyPr/>
        <a:lstStyle/>
        <a:p>
          <a:endParaRPr lang="en-US" sz="2800">
            <a:solidFill>
              <a:schemeClr val="tx2">
                <a:lumMod val="75000"/>
              </a:schemeClr>
            </a:solidFill>
            <a:latin typeface="Barnebok" pitchFamily="50" charset="0"/>
          </a:endParaRPr>
        </a:p>
      </dgm:t>
    </dgm:pt>
    <dgm:pt modelId="{0E3560B5-23B2-40BE-8382-DA06D48E92C8}">
      <dgm:prSet phldrT="[Text]" custT="1"/>
      <dgm:spPr/>
      <dgm:t>
        <a:bodyPr/>
        <a:lstStyle/>
        <a:p>
          <a:r>
            <a:rPr lang="el-GR" sz="3200" dirty="0">
              <a:solidFill>
                <a:schemeClr val="tx2">
                  <a:lumMod val="75000"/>
                </a:schemeClr>
              </a:solidFill>
              <a:latin typeface="Barnebok" pitchFamily="50" charset="0"/>
            </a:rPr>
            <a:t>γιατί κινδυνεύουν τα οικοσυστήματα κι η υγεία μας</a:t>
          </a:r>
          <a:endParaRPr lang="en-US" sz="3200" dirty="0">
            <a:solidFill>
              <a:schemeClr val="tx2">
                <a:lumMod val="75000"/>
              </a:schemeClr>
            </a:solidFill>
            <a:latin typeface="Barnebok" pitchFamily="50" charset="0"/>
          </a:endParaRPr>
        </a:p>
      </dgm:t>
    </dgm:pt>
    <dgm:pt modelId="{F8B7E0EF-42D3-4E7F-B276-3B7588AF2BBA}" type="parTrans" cxnId="{E0B58CF8-B0EF-49AE-87BA-1487D0FB8818}">
      <dgm:prSet/>
      <dgm:spPr/>
      <dgm:t>
        <a:bodyPr/>
        <a:lstStyle/>
        <a:p>
          <a:endParaRPr lang="en-US" sz="2800">
            <a:solidFill>
              <a:schemeClr val="tx2">
                <a:lumMod val="75000"/>
              </a:schemeClr>
            </a:solidFill>
            <a:latin typeface="Barnebok" pitchFamily="50" charset="0"/>
          </a:endParaRPr>
        </a:p>
      </dgm:t>
    </dgm:pt>
    <dgm:pt modelId="{ED9164E1-AF66-41DA-AAD9-4C38A5277931}" type="sibTrans" cxnId="{E0B58CF8-B0EF-49AE-87BA-1487D0FB8818}">
      <dgm:prSet/>
      <dgm:spPr/>
      <dgm:t>
        <a:bodyPr/>
        <a:lstStyle/>
        <a:p>
          <a:endParaRPr lang="en-US" sz="2800">
            <a:solidFill>
              <a:schemeClr val="tx2">
                <a:lumMod val="75000"/>
              </a:schemeClr>
            </a:solidFill>
            <a:latin typeface="Barnebok" pitchFamily="50" charset="0"/>
          </a:endParaRPr>
        </a:p>
      </dgm:t>
    </dgm:pt>
    <dgm:pt modelId="{DC377844-2182-4EFC-92C9-5293853BA206}" type="pres">
      <dgm:prSet presAssocID="{F634F021-54D0-4637-810E-87BBD8A69634}" presName="Name0" presStyleCnt="0">
        <dgm:presLayoutVars>
          <dgm:orgChart val="1"/>
          <dgm:chPref val="1"/>
          <dgm:dir/>
          <dgm:animOne val="branch"/>
          <dgm:animLvl val="lvl"/>
          <dgm:resizeHandles/>
        </dgm:presLayoutVars>
      </dgm:prSet>
      <dgm:spPr/>
    </dgm:pt>
    <dgm:pt modelId="{670038BA-C64A-4A01-A314-E8F7960010E2}" type="pres">
      <dgm:prSet presAssocID="{AF13CE4A-D9F0-4312-A4D5-06C1C2DA0BC9}" presName="hierRoot1" presStyleCnt="0">
        <dgm:presLayoutVars>
          <dgm:hierBranch val="init"/>
        </dgm:presLayoutVars>
      </dgm:prSet>
      <dgm:spPr/>
    </dgm:pt>
    <dgm:pt modelId="{EBA124D0-E32A-4930-A5AE-5AF198E8CEDA}" type="pres">
      <dgm:prSet presAssocID="{AF13CE4A-D9F0-4312-A4D5-06C1C2DA0BC9}" presName="rootComposite1" presStyleCnt="0"/>
      <dgm:spPr/>
    </dgm:pt>
    <dgm:pt modelId="{D479165E-6D1B-489D-B87E-9551B858BFF2}" type="pres">
      <dgm:prSet presAssocID="{AF13CE4A-D9F0-4312-A4D5-06C1C2DA0BC9}" presName="rootText1" presStyleLbl="alignAcc1" presStyleIdx="0" presStyleCnt="0" custScaleX="206727">
        <dgm:presLayoutVars>
          <dgm:chPref val="3"/>
        </dgm:presLayoutVars>
      </dgm:prSet>
      <dgm:spPr/>
    </dgm:pt>
    <dgm:pt modelId="{9795C821-DC6A-455C-A6AC-99CAB248D6A0}" type="pres">
      <dgm:prSet presAssocID="{AF13CE4A-D9F0-4312-A4D5-06C1C2DA0BC9}" presName="topArc1" presStyleLbl="parChTrans1D1" presStyleIdx="0" presStyleCnt="6"/>
      <dgm:spPr/>
    </dgm:pt>
    <dgm:pt modelId="{8AC11F6C-8F60-41D0-8DC0-379B89E139A5}" type="pres">
      <dgm:prSet presAssocID="{AF13CE4A-D9F0-4312-A4D5-06C1C2DA0BC9}" presName="bottomArc1" presStyleLbl="parChTrans1D1" presStyleIdx="1" presStyleCnt="6"/>
      <dgm:spPr/>
    </dgm:pt>
    <dgm:pt modelId="{A13124D1-3A08-4C5C-813E-D6D43894CAA6}" type="pres">
      <dgm:prSet presAssocID="{AF13CE4A-D9F0-4312-A4D5-06C1C2DA0BC9}" presName="topConnNode1" presStyleLbl="node1" presStyleIdx="0" presStyleCnt="0"/>
      <dgm:spPr/>
    </dgm:pt>
    <dgm:pt modelId="{057DA6D6-9728-4380-BE50-00097A2E64F8}" type="pres">
      <dgm:prSet presAssocID="{AF13CE4A-D9F0-4312-A4D5-06C1C2DA0BC9}" presName="hierChild2" presStyleCnt="0"/>
      <dgm:spPr/>
    </dgm:pt>
    <dgm:pt modelId="{2A50C98B-5B2F-4CE8-92BF-C4B768414D96}" type="pres">
      <dgm:prSet presAssocID="{B21BC357-E836-4B02-BFE2-3B38645D2804}" presName="Name28" presStyleLbl="parChTrans1D2" presStyleIdx="0" presStyleCnt="2"/>
      <dgm:spPr/>
    </dgm:pt>
    <dgm:pt modelId="{603F5C56-99CA-4D63-969F-D294E9B78EBE}" type="pres">
      <dgm:prSet presAssocID="{CD64CE1B-D723-4EDE-8A1E-01F752001B5E}" presName="hierRoot2" presStyleCnt="0">
        <dgm:presLayoutVars>
          <dgm:hierBranch val="init"/>
        </dgm:presLayoutVars>
      </dgm:prSet>
      <dgm:spPr/>
    </dgm:pt>
    <dgm:pt modelId="{6DB424B6-F992-44F1-8BE4-B5445461B047}" type="pres">
      <dgm:prSet presAssocID="{CD64CE1B-D723-4EDE-8A1E-01F752001B5E}" presName="rootComposite2" presStyleCnt="0"/>
      <dgm:spPr/>
    </dgm:pt>
    <dgm:pt modelId="{3E50C08D-A868-4DB1-A185-0FC0131E3B6F}" type="pres">
      <dgm:prSet presAssocID="{CD64CE1B-D723-4EDE-8A1E-01F752001B5E}" presName="rootText2" presStyleLbl="alignAcc1" presStyleIdx="0" presStyleCnt="0" custScaleX="229326">
        <dgm:presLayoutVars>
          <dgm:chPref val="3"/>
        </dgm:presLayoutVars>
      </dgm:prSet>
      <dgm:spPr/>
    </dgm:pt>
    <dgm:pt modelId="{C1CFC9A5-4A60-457D-A643-8A2F465D3C57}" type="pres">
      <dgm:prSet presAssocID="{CD64CE1B-D723-4EDE-8A1E-01F752001B5E}" presName="topArc2" presStyleLbl="parChTrans1D1" presStyleIdx="2" presStyleCnt="6"/>
      <dgm:spPr/>
    </dgm:pt>
    <dgm:pt modelId="{CF8C9924-C84A-4542-8E1A-864141A10BBC}" type="pres">
      <dgm:prSet presAssocID="{CD64CE1B-D723-4EDE-8A1E-01F752001B5E}" presName="bottomArc2" presStyleLbl="parChTrans1D1" presStyleIdx="3" presStyleCnt="6"/>
      <dgm:spPr/>
    </dgm:pt>
    <dgm:pt modelId="{33F3C5EE-9B25-4E03-B602-C718588E96EF}" type="pres">
      <dgm:prSet presAssocID="{CD64CE1B-D723-4EDE-8A1E-01F752001B5E}" presName="topConnNode2" presStyleLbl="node2" presStyleIdx="0" presStyleCnt="0"/>
      <dgm:spPr/>
    </dgm:pt>
    <dgm:pt modelId="{F1DA23DE-F8B7-4833-8667-5D6C018C6D6C}" type="pres">
      <dgm:prSet presAssocID="{CD64CE1B-D723-4EDE-8A1E-01F752001B5E}" presName="hierChild4" presStyleCnt="0"/>
      <dgm:spPr/>
    </dgm:pt>
    <dgm:pt modelId="{D4B9BB80-25F3-4B99-AA5C-9627EBA208AE}" type="pres">
      <dgm:prSet presAssocID="{CD64CE1B-D723-4EDE-8A1E-01F752001B5E}" presName="hierChild5" presStyleCnt="0"/>
      <dgm:spPr/>
    </dgm:pt>
    <dgm:pt modelId="{AB8226CC-BD8F-410F-BFEC-06748BE4005D}" type="pres">
      <dgm:prSet presAssocID="{F8B7E0EF-42D3-4E7F-B276-3B7588AF2BBA}" presName="Name28" presStyleLbl="parChTrans1D2" presStyleIdx="1" presStyleCnt="2"/>
      <dgm:spPr/>
    </dgm:pt>
    <dgm:pt modelId="{18B002F1-5BE7-4CB6-B3B3-E69BC1488690}" type="pres">
      <dgm:prSet presAssocID="{0E3560B5-23B2-40BE-8382-DA06D48E92C8}" presName="hierRoot2" presStyleCnt="0">
        <dgm:presLayoutVars>
          <dgm:hierBranch val="init"/>
        </dgm:presLayoutVars>
      </dgm:prSet>
      <dgm:spPr/>
    </dgm:pt>
    <dgm:pt modelId="{3B69B8B0-E4AA-47FA-BA75-52996C291BC0}" type="pres">
      <dgm:prSet presAssocID="{0E3560B5-23B2-40BE-8382-DA06D48E92C8}" presName="rootComposite2" presStyleCnt="0"/>
      <dgm:spPr/>
    </dgm:pt>
    <dgm:pt modelId="{9C399191-B25B-4B51-AC15-91A29730934E}" type="pres">
      <dgm:prSet presAssocID="{0E3560B5-23B2-40BE-8382-DA06D48E92C8}" presName="rootText2" presStyleLbl="alignAcc1" presStyleIdx="0" presStyleCnt="0" custScaleX="250326">
        <dgm:presLayoutVars>
          <dgm:chPref val="3"/>
        </dgm:presLayoutVars>
      </dgm:prSet>
      <dgm:spPr/>
    </dgm:pt>
    <dgm:pt modelId="{AA1EE438-1164-45F0-AD2B-BA8935B8E5E2}" type="pres">
      <dgm:prSet presAssocID="{0E3560B5-23B2-40BE-8382-DA06D48E92C8}" presName="topArc2" presStyleLbl="parChTrans1D1" presStyleIdx="4" presStyleCnt="6"/>
      <dgm:spPr/>
    </dgm:pt>
    <dgm:pt modelId="{18A15C6B-7309-4B9A-95C8-F78E30CCCD23}" type="pres">
      <dgm:prSet presAssocID="{0E3560B5-23B2-40BE-8382-DA06D48E92C8}" presName="bottomArc2" presStyleLbl="parChTrans1D1" presStyleIdx="5" presStyleCnt="6"/>
      <dgm:spPr/>
    </dgm:pt>
    <dgm:pt modelId="{BBD1C996-B13C-4C07-BEE0-4931613BC01B}" type="pres">
      <dgm:prSet presAssocID="{0E3560B5-23B2-40BE-8382-DA06D48E92C8}" presName="topConnNode2" presStyleLbl="node2" presStyleIdx="0" presStyleCnt="0"/>
      <dgm:spPr/>
    </dgm:pt>
    <dgm:pt modelId="{D8EF3A83-B91F-4ED8-8E30-58530BE7F0B7}" type="pres">
      <dgm:prSet presAssocID="{0E3560B5-23B2-40BE-8382-DA06D48E92C8}" presName="hierChild4" presStyleCnt="0"/>
      <dgm:spPr/>
    </dgm:pt>
    <dgm:pt modelId="{2800A18F-2DF4-45DF-9EAC-A6497496D23D}" type="pres">
      <dgm:prSet presAssocID="{0E3560B5-23B2-40BE-8382-DA06D48E92C8}" presName="hierChild5" presStyleCnt="0"/>
      <dgm:spPr/>
    </dgm:pt>
    <dgm:pt modelId="{2AB160B1-6680-4A32-806F-F31D5A7DA6A0}" type="pres">
      <dgm:prSet presAssocID="{AF13CE4A-D9F0-4312-A4D5-06C1C2DA0BC9}" presName="hierChild3" presStyleCnt="0"/>
      <dgm:spPr/>
    </dgm:pt>
  </dgm:ptLst>
  <dgm:cxnLst>
    <dgm:cxn modelId="{514A5F0B-70C3-4038-BA99-F47F39893C24}" type="presOf" srcId="{CD64CE1B-D723-4EDE-8A1E-01F752001B5E}" destId="{33F3C5EE-9B25-4E03-B602-C718588E96EF}" srcOrd="1" destOrd="0" presId="urn:microsoft.com/office/officeart/2008/layout/HalfCircleOrganizationChart"/>
    <dgm:cxn modelId="{FEC80E22-01D0-46C4-99EF-4B29F79A6208}" type="presOf" srcId="{B21BC357-E836-4B02-BFE2-3B38645D2804}" destId="{2A50C98B-5B2F-4CE8-92BF-C4B768414D96}" srcOrd="0" destOrd="0" presId="urn:microsoft.com/office/officeart/2008/layout/HalfCircleOrganizationChart"/>
    <dgm:cxn modelId="{CB241429-2325-4BC4-A09F-17800E2B1A2C}" type="presOf" srcId="{F8B7E0EF-42D3-4E7F-B276-3B7588AF2BBA}" destId="{AB8226CC-BD8F-410F-BFEC-06748BE4005D}" srcOrd="0" destOrd="0" presId="urn:microsoft.com/office/officeart/2008/layout/HalfCircleOrganizationChart"/>
    <dgm:cxn modelId="{575FE232-6365-4E81-9DC0-C5B04FC13E2A}" type="presOf" srcId="{0E3560B5-23B2-40BE-8382-DA06D48E92C8}" destId="{BBD1C996-B13C-4C07-BEE0-4931613BC01B}" srcOrd="1" destOrd="0" presId="urn:microsoft.com/office/officeart/2008/layout/HalfCircleOrganizationChart"/>
    <dgm:cxn modelId="{2D102E5F-947C-41BD-93C9-338A6B3DB25C}" type="presOf" srcId="{AF13CE4A-D9F0-4312-A4D5-06C1C2DA0BC9}" destId="{A13124D1-3A08-4C5C-813E-D6D43894CAA6}" srcOrd="1" destOrd="0" presId="urn:microsoft.com/office/officeart/2008/layout/HalfCircleOrganizationChart"/>
    <dgm:cxn modelId="{E1B17F60-E4FB-4A7E-B36D-2039C6B275FE}" srcId="{AF13CE4A-D9F0-4312-A4D5-06C1C2DA0BC9}" destId="{CD64CE1B-D723-4EDE-8A1E-01F752001B5E}" srcOrd="0" destOrd="0" parTransId="{B21BC357-E836-4B02-BFE2-3B38645D2804}" sibTransId="{1CA1F577-729E-4F91-949A-3610B4C85CF3}"/>
    <dgm:cxn modelId="{34540068-0312-4BDC-9B0D-6893206EE2EE}" type="presOf" srcId="{CD64CE1B-D723-4EDE-8A1E-01F752001B5E}" destId="{3E50C08D-A868-4DB1-A185-0FC0131E3B6F}" srcOrd="0" destOrd="0" presId="urn:microsoft.com/office/officeart/2008/layout/HalfCircleOrganizationChart"/>
    <dgm:cxn modelId="{568FE199-0003-4D37-90B8-765201329936}" type="presOf" srcId="{F634F021-54D0-4637-810E-87BBD8A69634}" destId="{DC377844-2182-4EFC-92C9-5293853BA206}" srcOrd="0" destOrd="0" presId="urn:microsoft.com/office/officeart/2008/layout/HalfCircleOrganizationChart"/>
    <dgm:cxn modelId="{F5E56FA4-069A-4B89-B6D2-A725810B6297}" type="presOf" srcId="{0E3560B5-23B2-40BE-8382-DA06D48E92C8}" destId="{9C399191-B25B-4B51-AC15-91A29730934E}" srcOrd="0" destOrd="0" presId="urn:microsoft.com/office/officeart/2008/layout/HalfCircleOrganizationChart"/>
    <dgm:cxn modelId="{536BA7C1-BFDC-4EE9-BEAF-EDE55A226FDD}" type="presOf" srcId="{AF13CE4A-D9F0-4312-A4D5-06C1C2DA0BC9}" destId="{D479165E-6D1B-489D-B87E-9551B858BFF2}" srcOrd="0" destOrd="0" presId="urn:microsoft.com/office/officeart/2008/layout/HalfCircleOrganizationChart"/>
    <dgm:cxn modelId="{D4B0B0CA-6FF9-400E-BFEA-1D517F630386}" srcId="{F634F021-54D0-4637-810E-87BBD8A69634}" destId="{AF13CE4A-D9F0-4312-A4D5-06C1C2DA0BC9}" srcOrd="0" destOrd="0" parTransId="{FA0C0F84-EECB-4C81-BBB5-34097FEDE986}" sibTransId="{13FE3EF8-4D2C-49F5-86F5-D4FD6B4C8A79}"/>
    <dgm:cxn modelId="{E0B58CF8-B0EF-49AE-87BA-1487D0FB8818}" srcId="{AF13CE4A-D9F0-4312-A4D5-06C1C2DA0BC9}" destId="{0E3560B5-23B2-40BE-8382-DA06D48E92C8}" srcOrd="1" destOrd="0" parTransId="{F8B7E0EF-42D3-4E7F-B276-3B7588AF2BBA}" sibTransId="{ED9164E1-AF66-41DA-AAD9-4C38A5277931}"/>
    <dgm:cxn modelId="{2BDC51F6-F751-4599-B95D-4080890ADE01}" type="presParOf" srcId="{DC377844-2182-4EFC-92C9-5293853BA206}" destId="{670038BA-C64A-4A01-A314-E8F7960010E2}" srcOrd="0" destOrd="0" presId="urn:microsoft.com/office/officeart/2008/layout/HalfCircleOrganizationChart"/>
    <dgm:cxn modelId="{0A895777-7D93-46D2-BB0A-666AB9247CDD}" type="presParOf" srcId="{670038BA-C64A-4A01-A314-E8F7960010E2}" destId="{EBA124D0-E32A-4930-A5AE-5AF198E8CEDA}" srcOrd="0" destOrd="0" presId="urn:microsoft.com/office/officeart/2008/layout/HalfCircleOrganizationChart"/>
    <dgm:cxn modelId="{2949F9B1-78BD-455C-B64D-F384FF6B86AE}" type="presParOf" srcId="{EBA124D0-E32A-4930-A5AE-5AF198E8CEDA}" destId="{D479165E-6D1B-489D-B87E-9551B858BFF2}" srcOrd="0" destOrd="0" presId="urn:microsoft.com/office/officeart/2008/layout/HalfCircleOrganizationChart"/>
    <dgm:cxn modelId="{656D4B0D-2B58-4D8C-8200-FE96217D93FE}" type="presParOf" srcId="{EBA124D0-E32A-4930-A5AE-5AF198E8CEDA}" destId="{9795C821-DC6A-455C-A6AC-99CAB248D6A0}" srcOrd="1" destOrd="0" presId="urn:microsoft.com/office/officeart/2008/layout/HalfCircleOrganizationChart"/>
    <dgm:cxn modelId="{00D4BE6E-D454-443A-B496-88447C24447C}" type="presParOf" srcId="{EBA124D0-E32A-4930-A5AE-5AF198E8CEDA}" destId="{8AC11F6C-8F60-41D0-8DC0-379B89E139A5}" srcOrd="2" destOrd="0" presId="urn:microsoft.com/office/officeart/2008/layout/HalfCircleOrganizationChart"/>
    <dgm:cxn modelId="{C1597D78-6B7C-4466-B4E0-32866562B03B}" type="presParOf" srcId="{EBA124D0-E32A-4930-A5AE-5AF198E8CEDA}" destId="{A13124D1-3A08-4C5C-813E-D6D43894CAA6}" srcOrd="3" destOrd="0" presId="urn:microsoft.com/office/officeart/2008/layout/HalfCircleOrganizationChart"/>
    <dgm:cxn modelId="{803D798A-A5F5-4E15-ADB1-8A5738080012}" type="presParOf" srcId="{670038BA-C64A-4A01-A314-E8F7960010E2}" destId="{057DA6D6-9728-4380-BE50-00097A2E64F8}" srcOrd="1" destOrd="0" presId="urn:microsoft.com/office/officeart/2008/layout/HalfCircleOrganizationChart"/>
    <dgm:cxn modelId="{E1FCF0C3-EA4F-48D1-A1C2-CF1F5BD3380B}" type="presParOf" srcId="{057DA6D6-9728-4380-BE50-00097A2E64F8}" destId="{2A50C98B-5B2F-4CE8-92BF-C4B768414D96}" srcOrd="0" destOrd="0" presId="urn:microsoft.com/office/officeart/2008/layout/HalfCircleOrganizationChart"/>
    <dgm:cxn modelId="{43F38052-CC9F-4773-9A93-51B259B0E5A0}" type="presParOf" srcId="{057DA6D6-9728-4380-BE50-00097A2E64F8}" destId="{603F5C56-99CA-4D63-969F-D294E9B78EBE}" srcOrd="1" destOrd="0" presId="urn:microsoft.com/office/officeart/2008/layout/HalfCircleOrganizationChart"/>
    <dgm:cxn modelId="{BFEBB280-FD5C-4FBC-AE7E-F13FD89877D1}" type="presParOf" srcId="{603F5C56-99CA-4D63-969F-D294E9B78EBE}" destId="{6DB424B6-F992-44F1-8BE4-B5445461B047}" srcOrd="0" destOrd="0" presId="urn:microsoft.com/office/officeart/2008/layout/HalfCircleOrganizationChart"/>
    <dgm:cxn modelId="{A8957CEE-6DF1-4893-A5F8-2D468474C982}" type="presParOf" srcId="{6DB424B6-F992-44F1-8BE4-B5445461B047}" destId="{3E50C08D-A868-4DB1-A185-0FC0131E3B6F}" srcOrd="0" destOrd="0" presId="urn:microsoft.com/office/officeart/2008/layout/HalfCircleOrganizationChart"/>
    <dgm:cxn modelId="{BB5075B4-339E-4313-98BC-2EC1243CE060}" type="presParOf" srcId="{6DB424B6-F992-44F1-8BE4-B5445461B047}" destId="{C1CFC9A5-4A60-457D-A643-8A2F465D3C57}" srcOrd="1" destOrd="0" presId="urn:microsoft.com/office/officeart/2008/layout/HalfCircleOrganizationChart"/>
    <dgm:cxn modelId="{1EF8524F-25D8-4D2B-AD4D-FEF50DF56E16}" type="presParOf" srcId="{6DB424B6-F992-44F1-8BE4-B5445461B047}" destId="{CF8C9924-C84A-4542-8E1A-864141A10BBC}" srcOrd="2" destOrd="0" presId="urn:microsoft.com/office/officeart/2008/layout/HalfCircleOrganizationChart"/>
    <dgm:cxn modelId="{65C7C6FE-C910-4402-99EC-A6CC34E5B616}" type="presParOf" srcId="{6DB424B6-F992-44F1-8BE4-B5445461B047}" destId="{33F3C5EE-9B25-4E03-B602-C718588E96EF}" srcOrd="3" destOrd="0" presId="urn:microsoft.com/office/officeart/2008/layout/HalfCircleOrganizationChart"/>
    <dgm:cxn modelId="{D027711F-6113-4132-998E-C7DECE51D176}" type="presParOf" srcId="{603F5C56-99CA-4D63-969F-D294E9B78EBE}" destId="{F1DA23DE-F8B7-4833-8667-5D6C018C6D6C}" srcOrd="1" destOrd="0" presId="urn:microsoft.com/office/officeart/2008/layout/HalfCircleOrganizationChart"/>
    <dgm:cxn modelId="{562DAAE8-32D1-4F08-A82D-6865CD6D00D7}" type="presParOf" srcId="{603F5C56-99CA-4D63-969F-D294E9B78EBE}" destId="{D4B9BB80-25F3-4B99-AA5C-9627EBA208AE}" srcOrd="2" destOrd="0" presId="urn:microsoft.com/office/officeart/2008/layout/HalfCircleOrganizationChart"/>
    <dgm:cxn modelId="{419DD058-9A2B-4716-A902-BC9D61BD1B91}" type="presParOf" srcId="{057DA6D6-9728-4380-BE50-00097A2E64F8}" destId="{AB8226CC-BD8F-410F-BFEC-06748BE4005D}" srcOrd="2" destOrd="0" presId="urn:microsoft.com/office/officeart/2008/layout/HalfCircleOrganizationChart"/>
    <dgm:cxn modelId="{D0A964F2-1332-4B74-90C1-A26B12A1195E}" type="presParOf" srcId="{057DA6D6-9728-4380-BE50-00097A2E64F8}" destId="{18B002F1-5BE7-4CB6-B3B3-E69BC1488690}" srcOrd="3" destOrd="0" presId="urn:microsoft.com/office/officeart/2008/layout/HalfCircleOrganizationChart"/>
    <dgm:cxn modelId="{1D63F9FF-86EC-48E4-BC6F-12D525F498F5}" type="presParOf" srcId="{18B002F1-5BE7-4CB6-B3B3-E69BC1488690}" destId="{3B69B8B0-E4AA-47FA-BA75-52996C291BC0}" srcOrd="0" destOrd="0" presId="urn:microsoft.com/office/officeart/2008/layout/HalfCircleOrganizationChart"/>
    <dgm:cxn modelId="{1C72D85D-771C-43DB-9F15-9D4036B08C1F}" type="presParOf" srcId="{3B69B8B0-E4AA-47FA-BA75-52996C291BC0}" destId="{9C399191-B25B-4B51-AC15-91A29730934E}" srcOrd="0" destOrd="0" presId="urn:microsoft.com/office/officeart/2008/layout/HalfCircleOrganizationChart"/>
    <dgm:cxn modelId="{5628E041-12DF-4A6A-A176-93C871EEAE7F}" type="presParOf" srcId="{3B69B8B0-E4AA-47FA-BA75-52996C291BC0}" destId="{AA1EE438-1164-45F0-AD2B-BA8935B8E5E2}" srcOrd="1" destOrd="0" presId="urn:microsoft.com/office/officeart/2008/layout/HalfCircleOrganizationChart"/>
    <dgm:cxn modelId="{A04C53D3-069D-4CC1-BF6E-DA927D5E5897}" type="presParOf" srcId="{3B69B8B0-E4AA-47FA-BA75-52996C291BC0}" destId="{18A15C6B-7309-4B9A-95C8-F78E30CCCD23}" srcOrd="2" destOrd="0" presId="urn:microsoft.com/office/officeart/2008/layout/HalfCircleOrganizationChart"/>
    <dgm:cxn modelId="{FCD80552-696D-4FA9-8F6B-200E21B6564B}" type="presParOf" srcId="{3B69B8B0-E4AA-47FA-BA75-52996C291BC0}" destId="{BBD1C996-B13C-4C07-BEE0-4931613BC01B}" srcOrd="3" destOrd="0" presId="urn:microsoft.com/office/officeart/2008/layout/HalfCircleOrganizationChart"/>
    <dgm:cxn modelId="{80E9B2AD-D21A-4F1D-8B4B-1829BF54D4F7}" type="presParOf" srcId="{18B002F1-5BE7-4CB6-B3B3-E69BC1488690}" destId="{D8EF3A83-B91F-4ED8-8E30-58530BE7F0B7}" srcOrd="1" destOrd="0" presId="urn:microsoft.com/office/officeart/2008/layout/HalfCircleOrganizationChart"/>
    <dgm:cxn modelId="{60CC85D2-9553-409D-8D27-56DB7D65AE29}" type="presParOf" srcId="{18B002F1-5BE7-4CB6-B3B3-E69BC1488690}" destId="{2800A18F-2DF4-45DF-9EAC-A6497496D23D}" srcOrd="2" destOrd="0" presId="urn:microsoft.com/office/officeart/2008/layout/HalfCircleOrganizationChart"/>
    <dgm:cxn modelId="{EF57CE49-3907-493D-9A1D-3D7CB68DEAA8}" type="presParOf" srcId="{670038BA-C64A-4A01-A314-E8F7960010E2}" destId="{2AB160B1-6680-4A32-806F-F31D5A7DA6A0}" srcOrd="2" destOrd="0" presId="urn:microsoft.com/office/officeart/2008/layout/HalfCircle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B6E09D3-4B56-466D-BCE2-788ADB1BD8BC}" type="doc">
      <dgm:prSet loTypeId="urn:microsoft.com/office/officeart/2008/layout/AscendingPictureAccentProcess" loCatId="picture" qsTypeId="urn:microsoft.com/office/officeart/2005/8/quickstyle/simple1" qsCatId="simple" csTypeId="urn:microsoft.com/office/officeart/2005/8/colors/accent3_1" csCatId="accent3" phldr="1"/>
      <dgm:spPr/>
      <dgm:t>
        <a:bodyPr/>
        <a:lstStyle/>
        <a:p>
          <a:endParaRPr lang="en-US"/>
        </a:p>
      </dgm:t>
    </dgm:pt>
    <dgm:pt modelId="{D58AF17D-A982-4C37-9E81-F1693F6DD646}">
      <dgm:prSet phldrT="[Text]" custT="1"/>
      <dgm:spPr/>
      <dgm:t>
        <a:bodyPr/>
        <a:lstStyle/>
        <a:p>
          <a:r>
            <a:rPr lang="el-GR" sz="1400" dirty="0">
              <a:solidFill>
                <a:schemeClr val="tx2">
                  <a:lumMod val="75000"/>
                </a:schemeClr>
              </a:solidFill>
              <a:latin typeface="Barnebok" pitchFamily="50" charset="0"/>
            </a:rPr>
            <a:t>έρευνα σε νέους</a:t>
          </a:r>
          <a:r>
            <a:rPr lang="en-US" sz="1400" dirty="0">
              <a:solidFill>
                <a:schemeClr val="tx2">
                  <a:lumMod val="75000"/>
                </a:schemeClr>
              </a:solidFill>
              <a:latin typeface="Barnebok" pitchFamily="50" charset="0"/>
            </a:rPr>
            <a:t>/ </a:t>
          </a:r>
          <a:r>
            <a:rPr lang="el-GR" sz="1400" dirty="0">
              <a:solidFill>
                <a:schemeClr val="tx2">
                  <a:lumMod val="75000"/>
                </a:schemeClr>
              </a:solidFill>
              <a:latin typeface="Barnebok" pitchFamily="50" charset="0"/>
            </a:rPr>
            <a:t>ες στο Λος Άντζελες (2009) έδειξε ότι το να αγοράσουν βιοδιασπώμενα πλαστικά, ήταν ένας από τους παράγοντες που οδήγησε στο να υιοθετήσουν συμπεριφορά </a:t>
          </a:r>
          <a:r>
            <a:rPr lang="en-US" sz="1400" dirty="0">
              <a:solidFill>
                <a:schemeClr val="tx2">
                  <a:lumMod val="75000"/>
                </a:schemeClr>
              </a:solidFill>
              <a:latin typeface="Barnebok" pitchFamily="50" charset="0"/>
            </a:rPr>
            <a:t>littering</a:t>
          </a:r>
        </a:p>
      </dgm:t>
    </dgm:pt>
    <dgm:pt modelId="{FC3B4A3E-EEF6-40B4-A47A-FCAD319D904B}" type="parTrans" cxnId="{8D4DC5A7-BFCF-4C1C-BE80-FDC91B67D7C9}">
      <dgm:prSet/>
      <dgm:spPr/>
      <dgm:t>
        <a:bodyPr/>
        <a:lstStyle/>
        <a:p>
          <a:endParaRPr lang="en-US" sz="1400">
            <a:solidFill>
              <a:schemeClr val="tx2">
                <a:lumMod val="75000"/>
              </a:schemeClr>
            </a:solidFill>
            <a:latin typeface="Barnebok" pitchFamily="50" charset="0"/>
          </a:endParaRPr>
        </a:p>
      </dgm:t>
    </dgm:pt>
    <dgm:pt modelId="{04F6F7B1-BA34-4E98-87B4-367804F67322}" type="sibTrans" cxnId="{8D4DC5A7-BFCF-4C1C-BE80-FDC91B67D7C9}">
      <dgm:prSet/>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a:stretch>
        </a:blipFill>
      </dgm:spPr>
      <dgm:t>
        <a:bodyPr/>
        <a:lstStyle/>
        <a:p>
          <a:endParaRPr lang="en-US" sz="1400">
            <a:solidFill>
              <a:schemeClr val="tx2">
                <a:lumMod val="75000"/>
              </a:schemeClr>
            </a:solidFill>
            <a:latin typeface="Barnebok" pitchFamily="50" charset="0"/>
          </a:endParaRPr>
        </a:p>
      </dgm:t>
      <dgm:extLst>
        <a:ext uri="{E40237B7-FDA0-4F09-8148-C483321AD2D9}">
          <dgm14:cNvPr xmlns:dgm14="http://schemas.microsoft.com/office/drawing/2010/diagram" id="0" name="" descr="Litter of piglets huddled on ground lined with straw"/>
        </a:ext>
      </dgm:extLst>
    </dgm:pt>
    <dgm:pt modelId="{A71F6C71-9D10-4F79-A887-A193CDB72259}">
      <dgm:prSet phldrT="[Text]" custT="1"/>
      <dgm:spPr/>
      <dgm:t>
        <a:bodyPr/>
        <a:lstStyle/>
        <a:p>
          <a:r>
            <a:rPr lang="el-GR" sz="1400" dirty="0">
              <a:solidFill>
                <a:schemeClr val="tx2">
                  <a:lumMod val="75000"/>
                </a:schemeClr>
              </a:solidFill>
              <a:latin typeface="Barnebok" pitchFamily="50" charset="0"/>
            </a:rPr>
            <a:t>έρευνα έχει δείξει ότι, πιστεύοντας ότι δε φταίμε για περιβαλλοντικά θέματα, δε λαμβάνουμε δράση για να βοηθήσουμε στη λύση τους (</a:t>
          </a:r>
          <a:r>
            <a:rPr lang="en-US" sz="1400" dirty="0" err="1">
              <a:solidFill>
                <a:schemeClr val="tx2">
                  <a:lumMod val="75000"/>
                </a:schemeClr>
              </a:solidFill>
              <a:latin typeface="Barnebok" pitchFamily="50" charset="0"/>
            </a:rPr>
            <a:t>Kl</a:t>
          </a:r>
          <a:r>
            <a:rPr lang="en-US" sz="1400" dirty="0" err="1">
              <a:solidFill>
                <a:schemeClr val="tx2">
                  <a:lumMod val="75000"/>
                </a:schemeClr>
              </a:solidFill>
              <a:latin typeface="Barnebok" pitchFamily="50" charset="0"/>
              <a:cs typeface="Calibri" panose="020F0502020204030204" pitchFamily="34" charset="0"/>
            </a:rPr>
            <a:t>öckner</a:t>
          </a:r>
          <a:r>
            <a:rPr lang="en-US" sz="1400" dirty="0">
              <a:solidFill>
                <a:schemeClr val="tx2">
                  <a:lumMod val="75000"/>
                </a:schemeClr>
              </a:solidFill>
              <a:latin typeface="Barnebok" pitchFamily="50" charset="0"/>
              <a:cs typeface="Calibri" panose="020F0502020204030204" pitchFamily="34" charset="0"/>
            </a:rPr>
            <a:t>, 2013</a:t>
          </a:r>
          <a:r>
            <a:rPr lang="el-GR" sz="1400" dirty="0">
              <a:solidFill>
                <a:schemeClr val="tx2">
                  <a:lumMod val="75000"/>
                </a:schemeClr>
              </a:solidFill>
              <a:latin typeface="Barnebok" pitchFamily="50" charset="0"/>
            </a:rPr>
            <a:t>)</a:t>
          </a:r>
          <a:endParaRPr lang="en-US" sz="1400" dirty="0">
            <a:solidFill>
              <a:schemeClr val="tx2">
                <a:lumMod val="75000"/>
              </a:schemeClr>
            </a:solidFill>
            <a:latin typeface="Barnebok" pitchFamily="50" charset="0"/>
          </a:endParaRPr>
        </a:p>
      </dgm:t>
    </dgm:pt>
    <dgm:pt modelId="{FD732957-2873-46D7-8713-3E6E7590A260}" type="parTrans" cxnId="{6AF6F48B-2B1C-43D1-A766-FE9C3310480D}">
      <dgm:prSet/>
      <dgm:spPr/>
      <dgm:t>
        <a:bodyPr/>
        <a:lstStyle/>
        <a:p>
          <a:endParaRPr lang="en-US" sz="1400">
            <a:solidFill>
              <a:schemeClr val="tx2">
                <a:lumMod val="75000"/>
              </a:schemeClr>
            </a:solidFill>
            <a:latin typeface="Barnebok" pitchFamily="50" charset="0"/>
          </a:endParaRPr>
        </a:p>
      </dgm:t>
    </dgm:pt>
    <dgm:pt modelId="{C0078257-D75C-40CB-9442-8C454266CCA0}" type="sibTrans" cxnId="{6AF6F48B-2B1C-43D1-A766-FE9C3310480D}">
      <dgm:prSet/>
      <dgm:spPr>
        <a:blipFill>
          <a:blip xmlns:r="http://schemas.openxmlformats.org/officeDocument/2006/relationships" r:embed="rId2" cstate="print">
            <a:extLst>
              <a:ext uri="{28A0092B-C50C-407E-A947-70E740481C1C}">
                <a14:useLocalDpi xmlns:a14="http://schemas.microsoft.com/office/drawing/2010/main"/>
              </a:ext>
            </a:extLst>
          </a:blip>
          <a:srcRect/>
          <a:stretch>
            <a:fillRect/>
          </a:stretch>
        </a:blipFill>
      </dgm:spPr>
      <dgm:t>
        <a:bodyPr/>
        <a:lstStyle/>
        <a:p>
          <a:endParaRPr lang="en-US" sz="1400">
            <a:solidFill>
              <a:schemeClr val="tx2">
                <a:lumMod val="75000"/>
              </a:schemeClr>
            </a:solidFill>
            <a:latin typeface="Barnebok" pitchFamily="50" charset="0"/>
          </a:endParaRPr>
        </a:p>
      </dgm:t>
      <dgm:extLst>
        <a:ext uri="{E40237B7-FDA0-4F09-8148-C483321AD2D9}">
          <dgm14:cNvPr xmlns:dgm14="http://schemas.microsoft.com/office/drawing/2010/diagram" id="0" name="" descr="Donkey looking at the camera"/>
        </a:ext>
      </dgm:extLst>
    </dgm:pt>
    <dgm:pt modelId="{0BB9736C-72C7-44C8-BDA3-373FD17C6A14}" type="pres">
      <dgm:prSet presAssocID="{BB6E09D3-4B56-466D-BCE2-788ADB1BD8BC}" presName="Name0" presStyleCnt="0">
        <dgm:presLayoutVars>
          <dgm:chMax val="7"/>
          <dgm:chPref val="7"/>
          <dgm:dir/>
        </dgm:presLayoutVars>
      </dgm:prSet>
      <dgm:spPr/>
    </dgm:pt>
    <dgm:pt modelId="{AB9F6177-1912-4B6F-8A42-56C501F652F1}" type="pres">
      <dgm:prSet presAssocID="{BB6E09D3-4B56-466D-BCE2-788ADB1BD8BC}" presName="dot1" presStyleLbl="alignNode1" presStyleIdx="0" presStyleCnt="10"/>
      <dgm:spPr/>
    </dgm:pt>
    <dgm:pt modelId="{CECA8761-A104-46C0-B38F-9CC5E4C04FBA}" type="pres">
      <dgm:prSet presAssocID="{BB6E09D3-4B56-466D-BCE2-788ADB1BD8BC}" presName="dot2" presStyleLbl="alignNode1" presStyleIdx="1" presStyleCnt="10"/>
      <dgm:spPr/>
    </dgm:pt>
    <dgm:pt modelId="{9E793F5B-484D-43C2-9A46-8B89BC382380}" type="pres">
      <dgm:prSet presAssocID="{BB6E09D3-4B56-466D-BCE2-788ADB1BD8BC}" presName="dot3" presStyleLbl="alignNode1" presStyleIdx="2" presStyleCnt="10"/>
      <dgm:spPr/>
    </dgm:pt>
    <dgm:pt modelId="{04801C78-76C0-4ADA-A477-8F9B13C784D4}" type="pres">
      <dgm:prSet presAssocID="{BB6E09D3-4B56-466D-BCE2-788ADB1BD8BC}" presName="dotArrow1" presStyleLbl="alignNode1" presStyleIdx="3" presStyleCnt="10"/>
      <dgm:spPr/>
    </dgm:pt>
    <dgm:pt modelId="{1E85E275-C550-4EBE-8987-30CEEAA05C84}" type="pres">
      <dgm:prSet presAssocID="{BB6E09D3-4B56-466D-BCE2-788ADB1BD8BC}" presName="dotArrow2" presStyleLbl="alignNode1" presStyleIdx="4" presStyleCnt="10"/>
      <dgm:spPr/>
    </dgm:pt>
    <dgm:pt modelId="{DF11E220-7D33-4586-875F-0B20374A5C0B}" type="pres">
      <dgm:prSet presAssocID="{BB6E09D3-4B56-466D-BCE2-788ADB1BD8BC}" presName="dotArrow3" presStyleLbl="alignNode1" presStyleIdx="5" presStyleCnt="10"/>
      <dgm:spPr/>
    </dgm:pt>
    <dgm:pt modelId="{E57089B4-5096-4E2B-AD30-9E9DD7B99050}" type="pres">
      <dgm:prSet presAssocID="{BB6E09D3-4B56-466D-BCE2-788ADB1BD8BC}" presName="dotArrow4" presStyleLbl="alignNode1" presStyleIdx="6" presStyleCnt="10"/>
      <dgm:spPr/>
    </dgm:pt>
    <dgm:pt modelId="{45FE68DE-6FB7-48D7-8CCF-43A36256A123}" type="pres">
      <dgm:prSet presAssocID="{BB6E09D3-4B56-466D-BCE2-788ADB1BD8BC}" presName="dotArrow5" presStyleLbl="alignNode1" presStyleIdx="7" presStyleCnt="10"/>
      <dgm:spPr/>
    </dgm:pt>
    <dgm:pt modelId="{0AA657EA-546B-4F76-B056-8F5956C3EB1C}" type="pres">
      <dgm:prSet presAssocID="{BB6E09D3-4B56-466D-BCE2-788ADB1BD8BC}" presName="dotArrow6" presStyleLbl="alignNode1" presStyleIdx="8" presStyleCnt="10"/>
      <dgm:spPr/>
    </dgm:pt>
    <dgm:pt modelId="{DD929419-DAA3-4789-BFD3-7327859AAA72}" type="pres">
      <dgm:prSet presAssocID="{BB6E09D3-4B56-466D-BCE2-788ADB1BD8BC}" presName="dotArrow7" presStyleLbl="alignNode1" presStyleIdx="9" presStyleCnt="10"/>
      <dgm:spPr/>
    </dgm:pt>
    <dgm:pt modelId="{7909EEE5-8A86-4ABD-9C71-8544F92AB780}" type="pres">
      <dgm:prSet presAssocID="{D58AF17D-A982-4C37-9E81-F1693F6DD646}" presName="parTx1" presStyleLbl="node1" presStyleIdx="0" presStyleCnt="2"/>
      <dgm:spPr/>
    </dgm:pt>
    <dgm:pt modelId="{D19A8A2F-393D-446B-A1F4-FF60355A0BC4}" type="pres">
      <dgm:prSet presAssocID="{04F6F7B1-BA34-4E98-87B4-367804F67322}" presName="picture1" presStyleCnt="0"/>
      <dgm:spPr/>
    </dgm:pt>
    <dgm:pt modelId="{69E1A166-067E-4ABF-8803-F782EA398EBF}" type="pres">
      <dgm:prSet presAssocID="{04F6F7B1-BA34-4E98-87B4-367804F67322}" presName="imageRepeatNode" presStyleLbl="fgImgPlace1" presStyleIdx="0" presStyleCnt="2"/>
      <dgm:spPr/>
    </dgm:pt>
    <dgm:pt modelId="{E8FCBF3B-37A4-41D9-9A47-0F41EB6ED560}" type="pres">
      <dgm:prSet presAssocID="{A71F6C71-9D10-4F79-A887-A193CDB72259}" presName="parTx2" presStyleLbl="node1" presStyleIdx="1" presStyleCnt="2"/>
      <dgm:spPr/>
    </dgm:pt>
    <dgm:pt modelId="{1EAEC12B-88C1-4E80-BA98-C647E99BDA5F}" type="pres">
      <dgm:prSet presAssocID="{C0078257-D75C-40CB-9442-8C454266CCA0}" presName="picture2" presStyleCnt="0"/>
      <dgm:spPr/>
    </dgm:pt>
    <dgm:pt modelId="{B0ED0F6B-65B8-4C49-88B8-4C41AB88C2D9}" type="pres">
      <dgm:prSet presAssocID="{C0078257-D75C-40CB-9442-8C454266CCA0}" presName="imageRepeatNode" presStyleLbl="fgImgPlace1" presStyleIdx="1" presStyleCnt="2"/>
      <dgm:spPr/>
    </dgm:pt>
  </dgm:ptLst>
  <dgm:cxnLst>
    <dgm:cxn modelId="{F0CAC92C-B9E8-45CB-9404-5B6B85DD34CC}" type="presOf" srcId="{D58AF17D-A982-4C37-9E81-F1693F6DD646}" destId="{7909EEE5-8A86-4ABD-9C71-8544F92AB780}" srcOrd="0" destOrd="0" presId="urn:microsoft.com/office/officeart/2008/layout/AscendingPictureAccentProcess"/>
    <dgm:cxn modelId="{B235B84D-0292-46E6-9D01-00515DB69254}" type="presOf" srcId="{A71F6C71-9D10-4F79-A887-A193CDB72259}" destId="{E8FCBF3B-37A4-41D9-9A47-0F41EB6ED560}" srcOrd="0" destOrd="0" presId="urn:microsoft.com/office/officeart/2008/layout/AscendingPictureAccentProcess"/>
    <dgm:cxn modelId="{7431CC55-B3DD-47E7-AAB1-03A4B01EBD4B}" type="presOf" srcId="{04F6F7B1-BA34-4E98-87B4-367804F67322}" destId="{69E1A166-067E-4ABF-8803-F782EA398EBF}" srcOrd="0" destOrd="0" presId="urn:microsoft.com/office/officeart/2008/layout/AscendingPictureAccentProcess"/>
    <dgm:cxn modelId="{6AF6F48B-2B1C-43D1-A766-FE9C3310480D}" srcId="{BB6E09D3-4B56-466D-BCE2-788ADB1BD8BC}" destId="{A71F6C71-9D10-4F79-A887-A193CDB72259}" srcOrd="1" destOrd="0" parTransId="{FD732957-2873-46D7-8713-3E6E7590A260}" sibTransId="{C0078257-D75C-40CB-9442-8C454266CCA0}"/>
    <dgm:cxn modelId="{BB548CA0-D003-4C97-B180-4A8930688CB6}" type="presOf" srcId="{C0078257-D75C-40CB-9442-8C454266CCA0}" destId="{B0ED0F6B-65B8-4C49-88B8-4C41AB88C2D9}" srcOrd="0" destOrd="0" presId="urn:microsoft.com/office/officeart/2008/layout/AscendingPictureAccentProcess"/>
    <dgm:cxn modelId="{8D4DC5A7-BFCF-4C1C-BE80-FDC91B67D7C9}" srcId="{BB6E09D3-4B56-466D-BCE2-788ADB1BD8BC}" destId="{D58AF17D-A982-4C37-9E81-F1693F6DD646}" srcOrd="0" destOrd="0" parTransId="{FC3B4A3E-EEF6-40B4-A47A-FCAD319D904B}" sibTransId="{04F6F7B1-BA34-4E98-87B4-367804F67322}"/>
    <dgm:cxn modelId="{B63A0EBF-782D-478F-81D5-39F127692008}" type="presOf" srcId="{BB6E09D3-4B56-466D-BCE2-788ADB1BD8BC}" destId="{0BB9736C-72C7-44C8-BDA3-373FD17C6A14}" srcOrd="0" destOrd="0" presId="urn:microsoft.com/office/officeart/2008/layout/AscendingPictureAccentProcess"/>
    <dgm:cxn modelId="{34E1EE49-A8DE-4663-A94E-BBA5548EAE1C}" type="presParOf" srcId="{0BB9736C-72C7-44C8-BDA3-373FD17C6A14}" destId="{AB9F6177-1912-4B6F-8A42-56C501F652F1}" srcOrd="0" destOrd="0" presId="urn:microsoft.com/office/officeart/2008/layout/AscendingPictureAccentProcess"/>
    <dgm:cxn modelId="{80BBBD68-96D8-4829-AE22-8247BDFA24FD}" type="presParOf" srcId="{0BB9736C-72C7-44C8-BDA3-373FD17C6A14}" destId="{CECA8761-A104-46C0-B38F-9CC5E4C04FBA}" srcOrd="1" destOrd="0" presId="urn:microsoft.com/office/officeart/2008/layout/AscendingPictureAccentProcess"/>
    <dgm:cxn modelId="{ED344E25-4504-4501-990B-5FCA66F6ADE2}" type="presParOf" srcId="{0BB9736C-72C7-44C8-BDA3-373FD17C6A14}" destId="{9E793F5B-484D-43C2-9A46-8B89BC382380}" srcOrd="2" destOrd="0" presId="urn:microsoft.com/office/officeart/2008/layout/AscendingPictureAccentProcess"/>
    <dgm:cxn modelId="{70E1CACB-AC58-4A52-86E6-3EAB4F8AB0C8}" type="presParOf" srcId="{0BB9736C-72C7-44C8-BDA3-373FD17C6A14}" destId="{04801C78-76C0-4ADA-A477-8F9B13C784D4}" srcOrd="3" destOrd="0" presId="urn:microsoft.com/office/officeart/2008/layout/AscendingPictureAccentProcess"/>
    <dgm:cxn modelId="{B400C73B-6DD7-4DB4-AB27-E36CA27D17F7}" type="presParOf" srcId="{0BB9736C-72C7-44C8-BDA3-373FD17C6A14}" destId="{1E85E275-C550-4EBE-8987-30CEEAA05C84}" srcOrd="4" destOrd="0" presId="urn:microsoft.com/office/officeart/2008/layout/AscendingPictureAccentProcess"/>
    <dgm:cxn modelId="{38EE0A75-58F5-4233-9265-A04CE5DDE806}" type="presParOf" srcId="{0BB9736C-72C7-44C8-BDA3-373FD17C6A14}" destId="{DF11E220-7D33-4586-875F-0B20374A5C0B}" srcOrd="5" destOrd="0" presId="urn:microsoft.com/office/officeart/2008/layout/AscendingPictureAccentProcess"/>
    <dgm:cxn modelId="{A3042EAA-84B2-43B1-B3D3-CEE720B28D94}" type="presParOf" srcId="{0BB9736C-72C7-44C8-BDA3-373FD17C6A14}" destId="{E57089B4-5096-4E2B-AD30-9E9DD7B99050}" srcOrd="6" destOrd="0" presId="urn:microsoft.com/office/officeart/2008/layout/AscendingPictureAccentProcess"/>
    <dgm:cxn modelId="{DB4A1C8A-75A4-4A77-9507-BA1719F52D4B}" type="presParOf" srcId="{0BB9736C-72C7-44C8-BDA3-373FD17C6A14}" destId="{45FE68DE-6FB7-48D7-8CCF-43A36256A123}" srcOrd="7" destOrd="0" presId="urn:microsoft.com/office/officeart/2008/layout/AscendingPictureAccentProcess"/>
    <dgm:cxn modelId="{2FCCBEDD-6528-4BF9-84F3-0F0DEF4E55C1}" type="presParOf" srcId="{0BB9736C-72C7-44C8-BDA3-373FD17C6A14}" destId="{0AA657EA-546B-4F76-B056-8F5956C3EB1C}" srcOrd="8" destOrd="0" presId="urn:microsoft.com/office/officeart/2008/layout/AscendingPictureAccentProcess"/>
    <dgm:cxn modelId="{F3A5450B-D329-4985-A6BA-453B759547D6}" type="presParOf" srcId="{0BB9736C-72C7-44C8-BDA3-373FD17C6A14}" destId="{DD929419-DAA3-4789-BFD3-7327859AAA72}" srcOrd="9" destOrd="0" presId="urn:microsoft.com/office/officeart/2008/layout/AscendingPictureAccentProcess"/>
    <dgm:cxn modelId="{E593A7AD-5998-4F83-8527-5336B44CA34C}" type="presParOf" srcId="{0BB9736C-72C7-44C8-BDA3-373FD17C6A14}" destId="{7909EEE5-8A86-4ABD-9C71-8544F92AB780}" srcOrd="10" destOrd="0" presId="urn:microsoft.com/office/officeart/2008/layout/AscendingPictureAccentProcess"/>
    <dgm:cxn modelId="{94C9ED8E-C231-448B-80D5-93400600E0E1}" type="presParOf" srcId="{0BB9736C-72C7-44C8-BDA3-373FD17C6A14}" destId="{D19A8A2F-393D-446B-A1F4-FF60355A0BC4}" srcOrd="11" destOrd="0" presId="urn:microsoft.com/office/officeart/2008/layout/AscendingPictureAccentProcess"/>
    <dgm:cxn modelId="{38B730B7-172E-45EB-976F-49A38A5CD4CB}" type="presParOf" srcId="{D19A8A2F-393D-446B-A1F4-FF60355A0BC4}" destId="{69E1A166-067E-4ABF-8803-F782EA398EBF}" srcOrd="0" destOrd="0" presId="urn:microsoft.com/office/officeart/2008/layout/AscendingPictureAccentProcess"/>
    <dgm:cxn modelId="{62030013-ACB0-4248-8E1C-F87CD7038123}" type="presParOf" srcId="{0BB9736C-72C7-44C8-BDA3-373FD17C6A14}" destId="{E8FCBF3B-37A4-41D9-9A47-0F41EB6ED560}" srcOrd="12" destOrd="0" presId="urn:microsoft.com/office/officeart/2008/layout/AscendingPictureAccentProcess"/>
    <dgm:cxn modelId="{13A03054-0C09-496E-AFE1-9F860C77CE69}" type="presParOf" srcId="{0BB9736C-72C7-44C8-BDA3-373FD17C6A14}" destId="{1EAEC12B-88C1-4E80-BA98-C647E99BDA5F}" srcOrd="13" destOrd="0" presId="urn:microsoft.com/office/officeart/2008/layout/AscendingPictureAccentProcess"/>
    <dgm:cxn modelId="{964E3CA1-5FD3-47E5-A121-FAF66DEA1CE8}" type="presParOf" srcId="{1EAEC12B-88C1-4E80-BA98-C647E99BDA5F}" destId="{B0ED0F6B-65B8-4C49-88B8-4C41AB88C2D9}" srcOrd="0" destOrd="0" presId="urn:microsoft.com/office/officeart/2008/layout/AscendingPictureAccentProces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8226CC-BD8F-410F-BFEC-06748BE4005D}">
      <dsp:nvSpPr>
        <dsp:cNvPr id="0" name=""/>
        <dsp:cNvSpPr/>
      </dsp:nvSpPr>
      <dsp:spPr>
        <a:xfrm>
          <a:off x="6095999" y="1105388"/>
          <a:ext cx="2766224" cy="464120"/>
        </a:xfrm>
        <a:custGeom>
          <a:avLst/>
          <a:gdLst/>
          <a:ahLst/>
          <a:cxnLst/>
          <a:rect l="0" t="0" r="0" b="0"/>
          <a:pathLst>
            <a:path>
              <a:moveTo>
                <a:pt x="0" y="0"/>
              </a:moveTo>
              <a:lnTo>
                <a:pt x="0" y="232060"/>
              </a:lnTo>
              <a:lnTo>
                <a:pt x="2766224" y="232060"/>
              </a:lnTo>
              <a:lnTo>
                <a:pt x="2766224" y="4641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A50C98B-5B2F-4CE8-92BF-C4B768414D96}">
      <dsp:nvSpPr>
        <dsp:cNvPr id="0" name=""/>
        <dsp:cNvSpPr/>
      </dsp:nvSpPr>
      <dsp:spPr>
        <a:xfrm>
          <a:off x="3097715" y="1105388"/>
          <a:ext cx="2998284" cy="464120"/>
        </a:xfrm>
        <a:custGeom>
          <a:avLst/>
          <a:gdLst/>
          <a:ahLst/>
          <a:cxnLst/>
          <a:rect l="0" t="0" r="0" b="0"/>
          <a:pathLst>
            <a:path>
              <a:moveTo>
                <a:pt x="2998284" y="0"/>
              </a:moveTo>
              <a:lnTo>
                <a:pt x="2998284" y="232060"/>
              </a:lnTo>
              <a:lnTo>
                <a:pt x="0" y="232060"/>
              </a:lnTo>
              <a:lnTo>
                <a:pt x="0" y="4641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795C821-DC6A-455C-A6AC-99CAB248D6A0}">
      <dsp:nvSpPr>
        <dsp:cNvPr id="0" name=""/>
        <dsp:cNvSpPr/>
      </dsp:nvSpPr>
      <dsp:spPr>
        <a:xfrm>
          <a:off x="4953782" y="339"/>
          <a:ext cx="2284434" cy="1105048"/>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AC11F6C-8F60-41D0-8DC0-379B89E139A5}">
      <dsp:nvSpPr>
        <dsp:cNvPr id="0" name=""/>
        <dsp:cNvSpPr/>
      </dsp:nvSpPr>
      <dsp:spPr>
        <a:xfrm>
          <a:off x="4953782" y="339"/>
          <a:ext cx="2284434" cy="1105048"/>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479165E-6D1B-489D-B87E-9551B858BFF2}">
      <dsp:nvSpPr>
        <dsp:cNvPr id="0" name=""/>
        <dsp:cNvSpPr/>
      </dsp:nvSpPr>
      <dsp:spPr>
        <a:xfrm>
          <a:off x="3811565" y="199248"/>
          <a:ext cx="4568868" cy="70723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l-GR" sz="3200" kern="1200" dirty="0">
              <a:solidFill>
                <a:schemeClr val="tx2">
                  <a:lumMod val="75000"/>
                </a:schemeClr>
              </a:solidFill>
              <a:latin typeface="Barnebok" pitchFamily="50" charset="0"/>
            </a:rPr>
            <a:t>Γιατί μας αφορά</a:t>
          </a:r>
          <a:r>
            <a:rPr lang="en-US" sz="3200" kern="1200" dirty="0">
              <a:solidFill>
                <a:schemeClr val="tx2">
                  <a:lumMod val="75000"/>
                </a:schemeClr>
              </a:solidFill>
              <a:latin typeface="Barnebok" pitchFamily="50" charset="0"/>
            </a:rPr>
            <a:t>;</a:t>
          </a:r>
        </a:p>
      </dsp:txBody>
      <dsp:txXfrm>
        <a:off x="3811565" y="199248"/>
        <a:ext cx="4568868" cy="707231"/>
      </dsp:txXfrm>
    </dsp:sp>
    <dsp:sp modelId="{C1CFC9A5-4A60-457D-A643-8A2F465D3C57}">
      <dsp:nvSpPr>
        <dsp:cNvPr id="0" name=""/>
        <dsp:cNvSpPr/>
      </dsp:nvSpPr>
      <dsp:spPr>
        <a:xfrm>
          <a:off x="1830633" y="1569508"/>
          <a:ext cx="2534164" cy="1105048"/>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F8C9924-C84A-4542-8E1A-864141A10BBC}">
      <dsp:nvSpPr>
        <dsp:cNvPr id="0" name=""/>
        <dsp:cNvSpPr/>
      </dsp:nvSpPr>
      <dsp:spPr>
        <a:xfrm>
          <a:off x="1830633" y="1569508"/>
          <a:ext cx="2534164" cy="1105048"/>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E50C08D-A868-4DB1-A185-0FC0131E3B6F}">
      <dsp:nvSpPr>
        <dsp:cNvPr id="0" name=""/>
        <dsp:cNvSpPr/>
      </dsp:nvSpPr>
      <dsp:spPr>
        <a:xfrm>
          <a:off x="563550" y="1768417"/>
          <a:ext cx="5068328" cy="70723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l-GR" sz="3200" kern="1200" dirty="0">
              <a:solidFill>
                <a:schemeClr val="tx2">
                  <a:lumMod val="75000"/>
                </a:schemeClr>
              </a:solidFill>
              <a:latin typeface="Barnebok" pitchFamily="50" charset="0"/>
            </a:rPr>
            <a:t>γιατί είμαστε υπεύθυνοι</a:t>
          </a:r>
          <a:endParaRPr lang="en-US" sz="3200" kern="1200" dirty="0">
            <a:solidFill>
              <a:schemeClr val="tx2">
                <a:lumMod val="75000"/>
              </a:schemeClr>
            </a:solidFill>
            <a:latin typeface="Barnebok" pitchFamily="50" charset="0"/>
          </a:endParaRPr>
        </a:p>
      </dsp:txBody>
      <dsp:txXfrm>
        <a:off x="563550" y="1768417"/>
        <a:ext cx="5068328" cy="707231"/>
      </dsp:txXfrm>
    </dsp:sp>
    <dsp:sp modelId="{AA1EE438-1164-45F0-AD2B-BA8935B8E5E2}">
      <dsp:nvSpPr>
        <dsp:cNvPr id="0" name=""/>
        <dsp:cNvSpPr/>
      </dsp:nvSpPr>
      <dsp:spPr>
        <a:xfrm>
          <a:off x="7479112" y="1569508"/>
          <a:ext cx="2766224" cy="1105048"/>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8A15C6B-7309-4B9A-95C8-F78E30CCCD23}">
      <dsp:nvSpPr>
        <dsp:cNvPr id="0" name=""/>
        <dsp:cNvSpPr/>
      </dsp:nvSpPr>
      <dsp:spPr>
        <a:xfrm>
          <a:off x="7479112" y="1569508"/>
          <a:ext cx="2766224" cy="1105048"/>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C399191-B25B-4B51-AC15-91A29730934E}">
      <dsp:nvSpPr>
        <dsp:cNvPr id="0" name=""/>
        <dsp:cNvSpPr/>
      </dsp:nvSpPr>
      <dsp:spPr>
        <a:xfrm>
          <a:off x="6096000" y="1768417"/>
          <a:ext cx="5532449" cy="70723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l-GR" sz="3200" kern="1200" dirty="0">
              <a:solidFill>
                <a:schemeClr val="tx2">
                  <a:lumMod val="75000"/>
                </a:schemeClr>
              </a:solidFill>
              <a:latin typeface="Barnebok" pitchFamily="50" charset="0"/>
            </a:rPr>
            <a:t>γιατί κινδυνεύουν τα οικοσυστήματα κι η υγεία μας</a:t>
          </a:r>
          <a:endParaRPr lang="en-US" sz="3200" kern="1200" dirty="0">
            <a:solidFill>
              <a:schemeClr val="tx2">
                <a:lumMod val="75000"/>
              </a:schemeClr>
            </a:solidFill>
            <a:latin typeface="Barnebok" pitchFamily="50" charset="0"/>
          </a:endParaRPr>
        </a:p>
      </dsp:txBody>
      <dsp:txXfrm>
        <a:off x="6096000" y="1768417"/>
        <a:ext cx="5532449" cy="7072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9F6177-1912-4B6F-8A42-56C501F652F1}">
      <dsp:nvSpPr>
        <dsp:cNvPr id="0" name=""/>
        <dsp:cNvSpPr/>
      </dsp:nvSpPr>
      <dsp:spPr>
        <a:xfrm>
          <a:off x="2981994" y="3605675"/>
          <a:ext cx="216274" cy="216274"/>
        </a:xfrm>
        <a:prstGeom prst="ellips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CA8761-A104-46C0-B38F-9CC5E4C04FBA}">
      <dsp:nvSpPr>
        <dsp:cNvPr id="0" name=""/>
        <dsp:cNvSpPr/>
      </dsp:nvSpPr>
      <dsp:spPr>
        <a:xfrm>
          <a:off x="2792537" y="3909288"/>
          <a:ext cx="216274" cy="216274"/>
        </a:xfrm>
        <a:prstGeom prst="ellips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793F5B-484D-43C2-9A46-8B89BC382380}">
      <dsp:nvSpPr>
        <dsp:cNvPr id="0" name=""/>
        <dsp:cNvSpPr/>
      </dsp:nvSpPr>
      <dsp:spPr>
        <a:xfrm>
          <a:off x="2566746" y="4172152"/>
          <a:ext cx="216274" cy="216274"/>
        </a:xfrm>
        <a:prstGeom prst="ellips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801C78-76C0-4ADA-A477-8F9B13C784D4}">
      <dsp:nvSpPr>
        <dsp:cNvPr id="0" name=""/>
        <dsp:cNvSpPr/>
      </dsp:nvSpPr>
      <dsp:spPr>
        <a:xfrm>
          <a:off x="2836657" y="550023"/>
          <a:ext cx="216274" cy="216274"/>
        </a:xfrm>
        <a:prstGeom prst="ellips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85E275-C550-4EBE-8987-30CEEAA05C84}">
      <dsp:nvSpPr>
        <dsp:cNvPr id="0" name=""/>
        <dsp:cNvSpPr/>
      </dsp:nvSpPr>
      <dsp:spPr>
        <a:xfrm>
          <a:off x="3125600" y="377841"/>
          <a:ext cx="216274" cy="216274"/>
        </a:xfrm>
        <a:prstGeom prst="ellips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11E220-7D33-4586-875F-0B20374A5C0B}">
      <dsp:nvSpPr>
        <dsp:cNvPr id="0" name=""/>
        <dsp:cNvSpPr/>
      </dsp:nvSpPr>
      <dsp:spPr>
        <a:xfrm>
          <a:off x="3413678" y="205659"/>
          <a:ext cx="216274" cy="216274"/>
        </a:xfrm>
        <a:prstGeom prst="ellips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7089B4-5096-4E2B-AD30-9E9DD7B99050}">
      <dsp:nvSpPr>
        <dsp:cNvPr id="0" name=""/>
        <dsp:cNvSpPr/>
      </dsp:nvSpPr>
      <dsp:spPr>
        <a:xfrm>
          <a:off x="3701756" y="377841"/>
          <a:ext cx="216274" cy="216274"/>
        </a:xfrm>
        <a:prstGeom prst="ellips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FE68DE-6FB7-48D7-8CCF-43A36256A123}">
      <dsp:nvSpPr>
        <dsp:cNvPr id="0" name=""/>
        <dsp:cNvSpPr/>
      </dsp:nvSpPr>
      <dsp:spPr>
        <a:xfrm>
          <a:off x="3990698" y="550023"/>
          <a:ext cx="216274" cy="216274"/>
        </a:xfrm>
        <a:prstGeom prst="ellips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A657EA-546B-4F76-B056-8F5956C3EB1C}">
      <dsp:nvSpPr>
        <dsp:cNvPr id="0" name=""/>
        <dsp:cNvSpPr/>
      </dsp:nvSpPr>
      <dsp:spPr>
        <a:xfrm>
          <a:off x="3413678" y="568963"/>
          <a:ext cx="216274" cy="216274"/>
        </a:xfrm>
        <a:prstGeom prst="ellips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929419-DAA3-4789-BFD3-7327859AAA72}">
      <dsp:nvSpPr>
        <dsp:cNvPr id="0" name=""/>
        <dsp:cNvSpPr/>
      </dsp:nvSpPr>
      <dsp:spPr>
        <a:xfrm>
          <a:off x="3413678" y="932266"/>
          <a:ext cx="216274" cy="216274"/>
        </a:xfrm>
        <a:prstGeom prst="ellips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09EEE5-8A86-4ABD-9C71-8544F92AB780}">
      <dsp:nvSpPr>
        <dsp:cNvPr id="0" name=""/>
        <dsp:cNvSpPr/>
      </dsp:nvSpPr>
      <dsp:spPr>
        <a:xfrm>
          <a:off x="1654068" y="4962129"/>
          <a:ext cx="4664610" cy="1251187"/>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87343" tIns="53340" rIns="53340" bIns="53340" numCol="1" spcCol="1270" anchor="ctr" anchorCtr="0">
          <a:noAutofit/>
        </a:bodyPr>
        <a:lstStyle/>
        <a:p>
          <a:pPr marL="0" lvl="0" indent="0" algn="l" defTabSz="622300">
            <a:lnSpc>
              <a:spcPct val="90000"/>
            </a:lnSpc>
            <a:spcBef>
              <a:spcPct val="0"/>
            </a:spcBef>
            <a:spcAft>
              <a:spcPct val="35000"/>
            </a:spcAft>
            <a:buNone/>
          </a:pPr>
          <a:r>
            <a:rPr lang="el-GR" sz="1400" kern="1200" dirty="0">
              <a:solidFill>
                <a:schemeClr val="tx2">
                  <a:lumMod val="75000"/>
                </a:schemeClr>
              </a:solidFill>
              <a:latin typeface="Barnebok" pitchFamily="50" charset="0"/>
            </a:rPr>
            <a:t>έρευνα σε νέους</a:t>
          </a:r>
          <a:r>
            <a:rPr lang="en-US" sz="1400" kern="1200" dirty="0">
              <a:solidFill>
                <a:schemeClr val="tx2">
                  <a:lumMod val="75000"/>
                </a:schemeClr>
              </a:solidFill>
              <a:latin typeface="Barnebok" pitchFamily="50" charset="0"/>
            </a:rPr>
            <a:t>/ </a:t>
          </a:r>
          <a:r>
            <a:rPr lang="el-GR" sz="1400" kern="1200" dirty="0">
              <a:solidFill>
                <a:schemeClr val="tx2">
                  <a:lumMod val="75000"/>
                </a:schemeClr>
              </a:solidFill>
              <a:latin typeface="Barnebok" pitchFamily="50" charset="0"/>
            </a:rPr>
            <a:t>ες στο Λος Άντζελες (2009) έδειξε ότι το να αγοράσουν βιοδιασπώμενα πλαστικά, ήταν ένας από τους παράγοντες που οδήγησε στο να υιοθετήσουν συμπεριφορά </a:t>
          </a:r>
          <a:r>
            <a:rPr lang="en-US" sz="1400" kern="1200" dirty="0">
              <a:solidFill>
                <a:schemeClr val="tx2">
                  <a:lumMod val="75000"/>
                </a:schemeClr>
              </a:solidFill>
              <a:latin typeface="Barnebok" pitchFamily="50" charset="0"/>
            </a:rPr>
            <a:t>littering</a:t>
          </a:r>
        </a:p>
      </dsp:txBody>
      <dsp:txXfrm>
        <a:off x="1715146" y="5023207"/>
        <a:ext cx="4542454" cy="1129031"/>
      </dsp:txXfrm>
    </dsp:sp>
    <dsp:sp modelId="{69E1A166-067E-4ABF-8803-F782EA398EBF}">
      <dsp:nvSpPr>
        <dsp:cNvPr id="0" name=""/>
        <dsp:cNvSpPr/>
      </dsp:nvSpPr>
      <dsp:spPr>
        <a:xfrm>
          <a:off x="360746" y="3736195"/>
          <a:ext cx="2162746" cy="2162602"/>
        </a:xfrm>
        <a:prstGeom prst="ellipse">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a:stretch>
        </a:blip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8FCBF3B-37A4-41D9-9A47-0F41EB6ED560}">
      <dsp:nvSpPr>
        <dsp:cNvPr id="0" name=""/>
        <dsp:cNvSpPr/>
      </dsp:nvSpPr>
      <dsp:spPr>
        <a:xfrm>
          <a:off x="3625627" y="2514853"/>
          <a:ext cx="4664610" cy="1251187"/>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87343" tIns="53340" rIns="53340" bIns="53340" numCol="1" spcCol="1270" anchor="ctr" anchorCtr="0">
          <a:noAutofit/>
        </a:bodyPr>
        <a:lstStyle/>
        <a:p>
          <a:pPr marL="0" lvl="0" indent="0" algn="l" defTabSz="622300">
            <a:lnSpc>
              <a:spcPct val="90000"/>
            </a:lnSpc>
            <a:spcBef>
              <a:spcPct val="0"/>
            </a:spcBef>
            <a:spcAft>
              <a:spcPct val="35000"/>
            </a:spcAft>
            <a:buNone/>
          </a:pPr>
          <a:r>
            <a:rPr lang="el-GR" sz="1400" kern="1200" dirty="0">
              <a:solidFill>
                <a:schemeClr val="tx2">
                  <a:lumMod val="75000"/>
                </a:schemeClr>
              </a:solidFill>
              <a:latin typeface="Barnebok" pitchFamily="50" charset="0"/>
            </a:rPr>
            <a:t>έρευνα έχει δείξει ότι, πιστεύοντας ότι δε φταίμε για περιβαλλοντικά θέματα, δε λαμβάνουμε δράση για να βοηθήσουμε στη λύση τους (</a:t>
          </a:r>
          <a:r>
            <a:rPr lang="en-US" sz="1400" kern="1200" dirty="0" err="1">
              <a:solidFill>
                <a:schemeClr val="tx2">
                  <a:lumMod val="75000"/>
                </a:schemeClr>
              </a:solidFill>
              <a:latin typeface="Barnebok" pitchFamily="50" charset="0"/>
            </a:rPr>
            <a:t>Kl</a:t>
          </a:r>
          <a:r>
            <a:rPr lang="en-US" sz="1400" kern="1200" dirty="0" err="1">
              <a:solidFill>
                <a:schemeClr val="tx2">
                  <a:lumMod val="75000"/>
                </a:schemeClr>
              </a:solidFill>
              <a:latin typeface="Barnebok" pitchFamily="50" charset="0"/>
              <a:cs typeface="Calibri" panose="020F0502020204030204" pitchFamily="34" charset="0"/>
            </a:rPr>
            <a:t>öckner</a:t>
          </a:r>
          <a:r>
            <a:rPr lang="en-US" sz="1400" kern="1200" dirty="0">
              <a:solidFill>
                <a:schemeClr val="tx2">
                  <a:lumMod val="75000"/>
                </a:schemeClr>
              </a:solidFill>
              <a:latin typeface="Barnebok" pitchFamily="50" charset="0"/>
              <a:cs typeface="Calibri" panose="020F0502020204030204" pitchFamily="34" charset="0"/>
            </a:rPr>
            <a:t>, 2013</a:t>
          </a:r>
          <a:r>
            <a:rPr lang="el-GR" sz="1400" kern="1200" dirty="0">
              <a:solidFill>
                <a:schemeClr val="tx2">
                  <a:lumMod val="75000"/>
                </a:schemeClr>
              </a:solidFill>
              <a:latin typeface="Barnebok" pitchFamily="50" charset="0"/>
            </a:rPr>
            <a:t>)</a:t>
          </a:r>
          <a:endParaRPr lang="en-US" sz="1400" kern="1200" dirty="0">
            <a:solidFill>
              <a:schemeClr val="tx2">
                <a:lumMod val="75000"/>
              </a:schemeClr>
            </a:solidFill>
            <a:latin typeface="Barnebok" pitchFamily="50" charset="0"/>
          </a:endParaRPr>
        </a:p>
      </dsp:txBody>
      <dsp:txXfrm>
        <a:off x="3686705" y="2575931"/>
        <a:ext cx="4542454" cy="1129031"/>
      </dsp:txXfrm>
    </dsp:sp>
    <dsp:sp modelId="{B0ED0F6B-65B8-4C49-88B8-4C41AB88C2D9}">
      <dsp:nvSpPr>
        <dsp:cNvPr id="0" name=""/>
        <dsp:cNvSpPr/>
      </dsp:nvSpPr>
      <dsp:spPr>
        <a:xfrm>
          <a:off x="2332305" y="1288919"/>
          <a:ext cx="2162746" cy="2162602"/>
        </a:xfrm>
        <a:prstGeom prst="ellipse">
          <a:avLst/>
        </a:prstGeom>
        <a:blipFill>
          <a:blip xmlns:r="http://schemas.openxmlformats.org/officeDocument/2006/relationships" r:embed="rId2" cstate="print">
            <a:extLst>
              <a:ext uri="{28A0092B-C50C-407E-A947-70E740481C1C}">
                <a14:useLocalDpi xmlns:a14="http://schemas.microsoft.com/office/drawing/2010/main"/>
              </a:ext>
            </a:extLst>
          </a:blip>
          <a:srcRect/>
          <a:stretch>
            <a:fillRect/>
          </a:stretch>
        </a:blip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0804B7-A275-4E32-90B3-72430DC58488}" type="datetimeFigureOut">
              <a:rPr lang="en-US" smtClean="0"/>
              <a:t>11/20/2023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9BBD89-F128-41FF-A0FC-73B561EC922B}" type="slidenum">
              <a:rPr lang="en-US" smtClean="0"/>
              <a:t>‹#›</a:t>
            </a:fld>
            <a:endParaRPr lang="en-US"/>
          </a:p>
        </p:txBody>
      </p:sp>
    </p:spTree>
    <p:extLst>
      <p:ext uri="{BB962C8B-B14F-4D97-AF65-F5344CB8AC3E}">
        <p14:creationId xmlns:p14="http://schemas.microsoft.com/office/powerpoint/2010/main" val="3170076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459BBD89-F128-41FF-A0FC-73B561EC922B}" type="slidenum">
              <a:rPr lang="en-US" smtClean="0"/>
              <a:t>4</a:t>
            </a:fld>
            <a:endParaRPr lang="en-US"/>
          </a:p>
        </p:txBody>
      </p:sp>
    </p:spTree>
    <p:extLst>
      <p:ext uri="{BB962C8B-B14F-4D97-AF65-F5344CB8AC3E}">
        <p14:creationId xmlns:p14="http://schemas.microsoft.com/office/powerpoint/2010/main" val="1135491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9BBD89-F128-41FF-A0FC-73B561EC922B}" type="slidenum">
              <a:rPr lang="en-US" smtClean="0"/>
              <a:t>10</a:t>
            </a:fld>
            <a:endParaRPr lang="en-US"/>
          </a:p>
        </p:txBody>
      </p:sp>
    </p:spTree>
    <p:extLst>
      <p:ext uri="{BB962C8B-B14F-4D97-AF65-F5344CB8AC3E}">
        <p14:creationId xmlns:p14="http://schemas.microsoft.com/office/powerpoint/2010/main" val="2323573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459BBD89-F128-41FF-A0FC-73B561EC922B}" type="slidenum">
              <a:rPr lang="en-US" smtClean="0"/>
              <a:t>13</a:t>
            </a:fld>
            <a:endParaRPr lang="en-US"/>
          </a:p>
        </p:txBody>
      </p:sp>
    </p:spTree>
    <p:extLst>
      <p:ext uri="{BB962C8B-B14F-4D97-AF65-F5344CB8AC3E}">
        <p14:creationId xmlns:p14="http://schemas.microsoft.com/office/powerpoint/2010/main" val="313278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459BBD89-F128-41FF-A0FC-73B561EC922B}" type="slidenum">
              <a:rPr lang="en-US" smtClean="0"/>
              <a:t>14</a:t>
            </a:fld>
            <a:endParaRPr lang="en-US"/>
          </a:p>
        </p:txBody>
      </p:sp>
    </p:spTree>
    <p:extLst>
      <p:ext uri="{BB962C8B-B14F-4D97-AF65-F5344CB8AC3E}">
        <p14:creationId xmlns:p14="http://schemas.microsoft.com/office/powerpoint/2010/main" val="1824612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459BBD89-F128-41FF-A0FC-73B561EC922B}" type="slidenum">
              <a:rPr lang="en-US" smtClean="0"/>
              <a:t>15</a:t>
            </a:fld>
            <a:endParaRPr lang="en-US"/>
          </a:p>
        </p:txBody>
      </p:sp>
    </p:spTree>
    <p:extLst>
      <p:ext uri="{BB962C8B-B14F-4D97-AF65-F5344CB8AC3E}">
        <p14:creationId xmlns:p14="http://schemas.microsoft.com/office/powerpoint/2010/main" val="3459226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86A72-C1D8-EAD1-64B8-C33CE130A5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F5B8833-3583-0B27-7096-1CF5622492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B97EA1C-A656-4FA8-13C3-025AC414CBCB}"/>
              </a:ext>
            </a:extLst>
          </p:cNvPr>
          <p:cNvSpPr>
            <a:spLocks noGrp="1"/>
          </p:cNvSpPr>
          <p:nvPr>
            <p:ph type="dt" sz="half" idx="10"/>
          </p:nvPr>
        </p:nvSpPr>
        <p:spPr/>
        <p:txBody>
          <a:bodyPr/>
          <a:lstStyle/>
          <a:p>
            <a:fld id="{D14414A2-F4A9-4B31-85D1-09F2120BFD1F}" type="datetimeFigureOut">
              <a:rPr lang="en-US" smtClean="0"/>
              <a:t>11/20/2023</a:t>
            </a:fld>
            <a:endParaRPr lang="en-US"/>
          </a:p>
        </p:txBody>
      </p:sp>
      <p:sp>
        <p:nvSpPr>
          <p:cNvPr id="5" name="Footer Placeholder 4">
            <a:extLst>
              <a:ext uri="{FF2B5EF4-FFF2-40B4-BE49-F238E27FC236}">
                <a16:creationId xmlns:a16="http://schemas.microsoft.com/office/drawing/2014/main" id="{2FF50A25-C550-1FCF-20A7-3A37B17FB0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198BCC-A3B9-A31F-9A4C-6582A7B78856}"/>
              </a:ext>
            </a:extLst>
          </p:cNvPr>
          <p:cNvSpPr>
            <a:spLocks noGrp="1"/>
          </p:cNvSpPr>
          <p:nvPr>
            <p:ph type="sldNum" sz="quarter" idx="12"/>
          </p:nvPr>
        </p:nvSpPr>
        <p:spPr/>
        <p:txBody>
          <a:bodyPr/>
          <a:lstStyle/>
          <a:p>
            <a:fld id="{78693BAE-C012-4BDC-B33C-5FC1AD5EEEB4}" type="slidenum">
              <a:rPr lang="en-US" smtClean="0"/>
              <a:t>‹#›</a:t>
            </a:fld>
            <a:endParaRPr lang="en-US"/>
          </a:p>
        </p:txBody>
      </p:sp>
    </p:spTree>
    <p:extLst>
      <p:ext uri="{BB962C8B-B14F-4D97-AF65-F5344CB8AC3E}">
        <p14:creationId xmlns:p14="http://schemas.microsoft.com/office/powerpoint/2010/main" val="806689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08412-CFC4-D54B-04AD-2EB616B72C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70E263-E983-6721-720A-B7AC4BEC54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DD79E9-AFC4-E1EC-AAF3-8DB76A341327}"/>
              </a:ext>
            </a:extLst>
          </p:cNvPr>
          <p:cNvSpPr>
            <a:spLocks noGrp="1"/>
          </p:cNvSpPr>
          <p:nvPr>
            <p:ph type="dt" sz="half" idx="10"/>
          </p:nvPr>
        </p:nvSpPr>
        <p:spPr/>
        <p:txBody>
          <a:bodyPr/>
          <a:lstStyle/>
          <a:p>
            <a:fld id="{D14414A2-F4A9-4B31-85D1-09F2120BFD1F}" type="datetimeFigureOut">
              <a:rPr lang="en-US" smtClean="0"/>
              <a:t>11/20/2023</a:t>
            </a:fld>
            <a:endParaRPr lang="en-US"/>
          </a:p>
        </p:txBody>
      </p:sp>
      <p:sp>
        <p:nvSpPr>
          <p:cNvPr id="5" name="Footer Placeholder 4">
            <a:extLst>
              <a:ext uri="{FF2B5EF4-FFF2-40B4-BE49-F238E27FC236}">
                <a16:creationId xmlns:a16="http://schemas.microsoft.com/office/drawing/2014/main" id="{A31F3CE7-7268-BA9C-7C4B-CAA2CAC939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EC0089-FE31-1792-B6CC-48FE3FD8FA1D}"/>
              </a:ext>
            </a:extLst>
          </p:cNvPr>
          <p:cNvSpPr>
            <a:spLocks noGrp="1"/>
          </p:cNvSpPr>
          <p:nvPr>
            <p:ph type="sldNum" sz="quarter" idx="12"/>
          </p:nvPr>
        </p:nvSpPr>
        <p:spPr/>
        <p:txBody>
          <a:bodyPr/>
          <a:lstStyle/>
          <a:p>
            <a:fld id="{78693BAE-C012-4BDC-B33C-5FC1AD5EEEB4}" type="slidenum">
              <a:rPr lang="en-US" smtClean="0"/>
              <a:t>‹#›</a:t>
            </a:fld>
            <a:endParaRPr lang="en-US"/>
          </a:p>
        </p:txBody>
      </p:sp>
    </p:spTree>
    <p:extLst>
      <p:ext uri="{BB962C8B-B14F-4D97-AF65-F5344CB8AC3E}">
        <p14:creationId xmlns:p14="http://schemas.microsoft.com/office/powerpoint/2010/main" val="3951785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5FACC-7353-8463-A396-984E84B349B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FCE75B8-970E-4142-6F53-D638F705FCE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DF7A57-D3DD-82A9-B63F-6065E1396DF5}"/>
              </a:ext>
            </a:extLst>
          </p:cNvPr>
          <p:cNvSpPr>
            <a:spLocks noGrp="1"/>
          </p:cNvSpPr>
          <p:nvPr>
            <p:ph type="dt" sz="half" idx="10"/>
          </p:nvPr>
        </p:nvSpPr>
        <p:spPr/>
        <p:txBody>
          <a:bodyPr/>
          <a:lstStyle/>
          <a:p>
            <a:fld id="{D14414A2-F4A9-4B31-85D1-09F2120BFD1F}" type="datetimeFigureOut">
              <a:rPr lang="en-US" smtClean="0"/>
              <a:t>11/20/2023</a:t>
            </a:fld>
            <a:endParaRPr lang="en-US"/>
          </a:p>
        </p:txBody>
      </p:sp>
      <p:sp>
        <p:nvSpPr>
          <p:cNvPr id="5" name="Footer Placeholder 4">
            <a:extLst>
              <a:ext uri="{FF2B5EF4-FFF2-40B4-BE49-F238E27FC236}">
                <a16:creationId xmlns:a16="http://schemas.microsoft.com/office/drawing/2014/main" id="{0368C622-82B8-5C6C-4775-1FC32B773E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827A8B-1777-2617-CC05-57FE9B44D2D6}"/>
              </a:ext>
            </a:extLst>
          </p:cNvPr>
          <p:cNvSpPr>
            <a:spLocks noGrp="1"/>
          </p:cNvSpPr>
          <p:nvPr>
            <p:ph type="sldNum" sz="quarter" idx="12"/>
          </p:nvPr>
        </p:nvSpPr>
        <p:spPr/>
        <p:txBody>
          <a:bodyPr/>
          <a:lstStyle/>
          <a:p>
            <a:fld id="{78693BAE-C012-4BDC-B33C-5FC1AD5EEEB4}" type="slidenum">
              <a:rPr lang="en-US" smtClean="0"/>
              <a:t>‹#›</a:t>
            </a:fld>
            <a:endParaRPr lang="en-US"/>
          </a:p>
        </p:txBody>
      </p:sp>
    </p:spTree>
    <p:extLst>
      <p:ext uri="{BB962C8B-B14F-4D97-AF65-F5344CB8AC3E}">
        <p14:creationId xmlns:p14="http://schemas.microsoft.com/office/powerpoint/2010/main" val="699345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1196D-8F25-75A4-2118-079654C4A4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89915D-AE60-629F-29C8-8965E02ECB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6918677-CBC0-AC90-1996-1FA70D7CAD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C26104D-8A64-4E37-C97C-A3FB4048F267}"/>
              </a:ext>
            </a:extLst>
          </p:cNvPr>
          <p:cNvSpPr>
            <a:spLocks noGrp="1"/>
          </p:cNvSpPr>
          <p:nvPr>
            <p:ph type="dt" sz="half" idx="10"/>
          </p:nvPr>
        </p:nvSpPr>
        <p:spPr/>
        <p:txBody>
          <a:bodyPr/>
          <a:lstStyle/>
          <a:p>
            <a:fld id="{D14414A2-F4A9-4B31-85D1-09F2120BFD1F}" type="datetimeFigureOut">
              <a:rPr lang="en-US" smtClean="0"/>
              <a:t>11/20/2023</a:t>
            </a:fld>
            <a:endParaRPr lang="en-US"/>
          </a:p>
        </p:txBody>
      </p:sp>
      <p:sp>
        <p:nvSpPr>
          <p:cNvPr id="6" name="Footer Placeholder 5">
            <a:extLst>
              <a:ext uri="{FF2B5EF4-FFF2-40B4-BE49-F238E27FC236}">
                <a16:creationId xmlns:a16="http://schemas.microsoft.com/office/drawing/2014/main" id="{80B999DE-14CC-C6E7-8DF5-A0DA18F053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BDA288-F5CD-7446-E910-CBDD47881C3A}"/>
              </a:ext>
            </a:extLst>
          </p:cNvPr>
          <p:cNvSpPr>
            <a:spLocks noGrp="1"/>
          </p:cNvSpPr>
          <p:nvPr>
            <p:ph type="sldNum" sz="quarter" idx="12"/>
          </p:nvPr>
        </p:nvSpPr>
        <p:spPr/>
        <p:txBody>
          <a:bodyPr/>
          <a:lstStyle/>
          <a:p>
            <a:fld id="{78693BAE-C012-4BDC-B33C-5FC1AD5EEEB4}" type="slidenum">
              <a:rPr lang="en-US" smtClean="0"/>
              <a:t>‹#›</a:t>
            </a:fld>
            <a:endParaRPr lang="en-US"/>
          </a:p>
        </p:txBody>
      </p:sp>
    </p:spTree>
    <p:extLst>
      <p:ext uri="{BB962C8B-B14F-4D97-AF65-F5344CB8AC3E}">
        <p14:creationId xmlns:p14="http://schemas.microsoft.com/office/powerpoint/2010/main" val="1799836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C9652-4BE3-DC90-AB15-FA4BA6D8111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8C80171-9363-318F-B5E2-24E0D958C9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EB93EC-1D5A-D6F0-0F41-6CEDB999A28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9238164-A2D9-320C-25C7-CFAA381C55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7D55BA-1BD0-328B-15A0-DF658E99CEC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6E0826E-A19D-A7A7-E283-CD1ACA9E3E2A}"/>
              </a:ext>
            </a:extLst>
          </p:cNvPr>
          <p:cNvSpPr>
            <a:spLocks noGrp="1"/>
          </p:cNvSpPr>
          <p:nvPr>
            <p:ph type="dt" sz="half" idx="10"/>
          </p:nvPr>
        </p:nvSpPr>
        <p:spPr/>
        <p:txBody>
          <a:bodyPr/>
          <a:lstStyle/>
          <a:p>
            <a:fld id="{D14414A2-F4A9-4B31-85D1-09F2120BFD1F}" type="datetimeFigureOut">
              <a:rPr lang="en-US" smtClean="0"/>
              <a:t>11/20/2023</a:t>
            </a:fld>
            <a:endParaRPr lang="en-US"/>
          </a:p>
        </p:txBody>
      </p:sp>
      <p:sp>
        <p:nvSpPr>
          <p:cNvPr id="8" name="Footer Placeholder 7">
            <a:extLst>
              <a:ext uri="{FF2B5EF4-FFF2-40B4-BE49-F238E27FC236}">
                <a16:creationId xmlns:a16="http://schemas.microsoft.com/office/drawing/2014/main" id="{5C096BBB-EAE0-D3B2-B538-828888ED47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36AE57B-7293-E33B-DB77-99882E737FB8}"/>
              </a:ext>
            </a:extLst>
          </p:cNvPr>
          <p:cNvSpPr>
            <a:spLocks noGrp="1"/>
          </p:cNvSpPr>
          <p:nvPr>
            <p:ph type="sldNum" sz="quarter" idx="12"/>
          </p:nvPr>
        </p:nvSpPr>
        <p:spPr/>
        <p:txBody>
          <a:bodyPr/>
          <a:lstStyle/>
          <a:p>
            <a:fld id="{78693BAE-C012-4BDC-B33C-5FC1AD5EEEB4}" type="slidenum">
              <a:rPr lang="en-US" smtClean="0"/>
              <a:t>‹#›</a:t>
            </a:fld>
            <a:endParaRPr lang="en-US"/>
          </a:p>
        </p:txBody>
      </p:sp>
    </p:spTree>
    <p:extLst>
      <p:ext uri="{BB962C8B-B14F-4D97-AF65-F5344CB8AC3E}">
        <p14:creationId xmlns:p14="http://schemas.microsoft.com/office/powerpoint/2010/main" val="108989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D9037-96E8-24C2-921E-8FDF0840549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1BB356E-13A5-9D4C-CCD0-757E735B25C5}"/>
              </a:ext>
            </a:extLst>
          </p:cNvPr>
          <p:cNvSpPr>
            <a:spLocks noGrp="1"/>
          </p:cNvSpPr>
          <p:nvPr>
            <p:ph type="dt" sz="half" idx="10"/>
          </p:nvPr>
        </p:nvSpPr>
        <p:spPr/>
        <p:txBody>
          <a:bodyPr/>
          <a:lstStyle/>
          <a:p>
            <a:fld id="{D14414A2-F4A9-4B31-85D1-09F2120BFD1F}" type="datetimeFigureOut">
              <a:rPr lang="en-US" smtClean="0"/>
              <a:t>11/20/2023</a:t>
            </a:fld>
            <a:endParaRPr lang="en-US"/>
          </a:p>
        </p:txBody>
      </p:sp>
      <p:sp>
        <p:nvSpPr>
          <p:cNvPr id="4" name="Footer Placeholder 3">
            <a:extLst>
              <a:ext uri="{FF2B5EF4-FFF2-40B4-BE49-F238E27FC236}">
                <a16:creationId xmlns:a16="http://schemas.microsoft.com/office/drawing/2014/main" id="{D2A1B511-8B8A-5556-5EC6-350B7E879AE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1E0EB9-5B19-8E23-5724-43BC8F52CC09}"/>
              </a:ext>
            </a:extLst>
          </p:cNvPr>
          <p:cNvSpPr>
            <a:spLocks noGrp="1"/>
          </p:cNvSpPr>
          <p:nvPr>
            <p:ph type="sldNum" sz="quarter" idx="12"/>
          </p:nvPr>
        </p:nvSpPr>
        <p:spPr/>
        <p:txBody>
          <a:bodyPr/>
          <a:lstStyle/>
          <a:p>
            <a:fld id="{78693BAE-C012-4BDC-B33C-5FC1AD5EEEB4}" type="slidenum">
              <a:rPr lang="en-US" smtClean="0"/>
              <a:t>‹#›</a:t>
            </a:fld>
            <a:endParaRPr lang="en-US"/>
          </a:p>
        </p:txBody>
      </p:sp>
    </p:spTree>
    <p:extLst>
      <p:ext uri="{BB962C8B-B14F-4D97-AF65-F5344CB8AC3E}">
        <p14:creationId xmlns:p14="http://schemas.microsoft.com/office/powerpoint/2010/main" val="19434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DB2567-0BFD-B9AB-7DC4-8D792E05E69E}"/>
              </a:ext>
            </a:extLst>
          </p:cNvPr>
          <p:cNvSpPr>
            <a:spLocks noGrp="1"/>
          </p:cNvSpPr>
          <p:nvPr>
            <p:ph type="dt" sz="half" idx="10"/>
          </p:nvPr>
        </p:nvSpPr>
        <p:spPr/>
        <p:txBody>
          <a:bodyPr/>
          <a:lstStyle/>
          <a:p>
            <a:fld id="{D14414A2-F4A9-4B31-85D1-09F2120BFD1F}" type="datetimeFigureOut">
              <a:rPr lang="en-US" smtClean="0"/>
              <a:t>11/20/2023</a:t>
            </a:fld>
            <a:endParaRPr lang="en-US"/>
          </a:p>
        </p:txBody>
      </p:sp>
      <p:sp>
        <p:nvSpPr>
          <p:cNvPr id="3" name="Footer Placeholder 2">
            <a:extLst>
              <a:ext uri="{FF2B5EF4-FFF2-40B4-BE49-F238E27FC236}">
                <a16:creationId xmlns:a16="http://schemas.microsoft.com/office/drawing/2014/main" id="{9BB382FC-6365-66B1-2A89-039D09D50AE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2531854-45FC-C13D-C1AF-2A2FD3CF0A4C}"/>
              </a:ext>
            </a:extLst>
          </p:cNvPr>
          <p:cNvSpPr>
            <a:spLocks noGrp="1"/>
          </p:cNvSpPr>
          <p:nvPr>
            <p:ph type="sldNum" sz="quarter" idx="12"/>
          </p:nvPr>
        </p:nvSpPr>
        <p:spPr/>
        <p:txBody>
          <a:bodyPr/>
          <a:lstStyle/>
          <a:p>
            <a:fld id="{78693BAE-C012-4BDC-B33C-5FC1AD5EEEB4}" type="slidenum">
              <a:rPr lang="en-US" smtClean="0"/>
              <a:t>‹#›</a:t>
            </a:fld>
            <a:endParaRPr lang="en-US"/>
          </a:p>
        </p:txBody>
      </p:sp>
    </p:spTree>
    <p:extLst>
      <p:ext uri="{BB962C8B-B14F-4D97-AF65-F5344CB8AC3E}">
        <p14:creationId xmlns:p14="http://schemas.microsoft.com/office/powerpoint/2010/main" val="239051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BF54D-87C6-0EDF-FCB6-3C2831C289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C7A5265-A32B-1414-B340-2F891866C8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5285C9-1CAB-0155-7CD4-497D88278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152961-56BF-D9D6-A21B-F415E663F4CE}"/>
              </a:ext>
            </a:extLst>
          </p:cNvPr>
          <p:cNvSpPr>
            <a:spLocks noGrp="1"/>
          </p:cNvSpPr>
          <p:nvPr>
            <p:ph type="dt" sz="half" idx="10"/>
          </p:nvPr>
        </p:nvSpPr>
        <p:spPr/>
        <p:txBody>
          <a:bodyPr/>
          <a:lstStyle/>
          <a:p>
            <a:fld id="{D14414A2-F4A9-4B31-85D1-09F2120BFD1F}" type="datetimeFigureOut">
              <a:rPr lang="en-US" smtClean="0"/>
              <a:t>11/20/2023</a:t>
            </a:fld>
            <a:endParaRPr lang="en-US"/>
          </a:p>
        </p:txBody>
      </p:sp>
      <p:sp>
        <p:nvSpPr>
          <p:cNvPr id="6" name="Footer Placeholder 5">
            <a:extLst>
              <a:ext uri="{FF2B5EF4-FFF2-40B4-BE49-F238E27FC236}">
                <a16:creationId xmlns:a16="http://schemas.microsoft.com/office/drawing/2014/main" id="{0BBDF33E-1E22-5C39-A1EB-B6F7240D74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58C598-F883-F78D-E611-C7EE5709DB3D}"/>
              </a:ext>
            </a:extLst>
          </p:cNvPr>
          <p:cNvSpPr>
            <a:spLocks noGrp="1"/>
          </p:cNvSpPr>
          <p:nvPr>
            <p:ph type="sldNum" sz="quarter" idx="12"/>
          </p:nvPr>
        </p:nvSpPr>
        <p:spPr/>
        <p:txBody>
          <a:bodyPr/>
          <a:lstStyle/>
          <a:p>
            <a:fld id="{78693BAE-C012-4BDC-B33C-5FC1AD5EEEB4}" type="slidenum">
              <a:rPr lang="en-US" smtClean="0"/>
              <a:t>‹#›</a:t>
            </a:fld>
            <a:endParaRPr lang="en-US"/>
          </a:p>
        </p:txBody>
      </p:sp>
    </p:spTree>
    <p:extLst>
      <p:ext uri="{BB962C8B-B14F-4D97-AF65-F5344CB8AC3E}">
        <p14:creationId xmlns:p14="http://schemas.microsoft.com/office/powerpoint/2010/main" val="735642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990D8-12A2-9417-B5FF-B7C0F894E3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DEDA8D3-4326-4C98-09F5-D1ED046BE5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76605A-23A3-F9C8-40D8-B746FDB2EC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1A041C-4AA6-B7B9-ACCA-D7C8438E00B0}"/>
              </a:ext>
            </a:extLst>
          </p:cNvPr>
          <p:cNvSpPr>
            <a:spLocks noGrp="1"/>
          </p:cNvSpPr>
          <p:nvPr>
            <p:ph type="dt" sz="half" idx="10"/>
          </p:nvPr>
        </p:nvSpPr>
        <p:spPr/>
        <p:txBody>
          <a:bodyPr/>
          <a:lstStyle/>
          <a:p>
            <a:fld id="{D14414A2-F4A9-4B31-85D1-09F2120BFD1F}" type="datetimeFigureOut">
              <a:rPr lang="en-US" smtClean="0"/>
              <a:t>11/20/2023</a:t>
            </a:fld>
            <a:endParaRPr lang="en-US"/>
          </a:p>
        </p:txBody>
      </p:sp>
      <p:sp>
        <p:nvSpPr>
          <p:cNvPr id="6" name="Footer Placeholder 5">
            <a:extLst>
              <a:ext uri="{FF2B5EF4-FFF2-40B4-BE49-F238E27FC236}">
                <a16:creationId xmlns:a16="http://schemas.microsoft.com/office/drawing/2014/main" id="{FB980052-0A82-B0D4-DC2A-947B687A0E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0718EB-CE00-C354-FC86-59DEE79D94DF}"/>
              </a:ext>
            </a:extLst>
          </p:cNvPr>
          <p:cNvSpPr>
            <a:spLocks noGrp="1"/>
          </p:cNvSpPr>
          <p:nvPr>
            <p:ph type="sldNum" sz="quarter" idx="12"/>
          </p:nvPr>
        </p:nvSpPr>
        <p:spPr/>
        <p:txBody>
          <a:bodyPr/>
          <a:lstStyle/>
          <a:p>
            <a:fld id="{78693BAE-C012-4BDC-B33C-5FC1AD5EEEB4}" type="slidenum">
              <a:rPr lang="en-US" smtClean="0"/>
              <a:t>‹#›</a:t>
            </a:fld>
            <a:endParaRPr lang="en-US"/>
          </a:p>
        </p:txBody>
      </p:sp>
    </p:spTree>
    <p:extLst>
      <p:ext uri="{BB962C8B-B14F-4D97-AF65-F5344CB8AC3E}">
        <p14:creationId xmlns:p14="http://schemas.microsoft.com/office/powerpoint/2010/main" val="2134339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94493-30F4-3C32-D41B-7C0ACA35B2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E56FCB0-C42C-5A86-3235-8A5D5238DB4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02DB12-7C5C-90FD-D9CD-C4E62601A6DC}"/>
              </a:ext>
            </a:extLst>
          </p:cNvPr>
          <p:cNvSpPr>
            <a:spLocks noGrp="1"/>
          </p:cNvSpPr>
          <p:nvPr>
            <p:ph type="dt" sz="half" idx="10"/>
          </p:nvPr>
        </p:nvSpPr>
        <p:spPr/>
        <p:txBody>
          <a:bodyPr/>
          <a:lstStyle/>
          <a:p>
            <a:fld id="{D14414A2-F4A9-4B31-85D1-09F2120BFD1F}" type="datetimeFigureOut">
              <a:rPr lang="en-US" smtClean="0"/>
              <a:t>11/20/2023</a:t>
            </a:fld>
            <a:endParaRPr lang="en-US"/>
          </a:p>
        </p:txBody>
      </p:sp>
      <p:sp>
        <p:nvSpPr>
          <p:cNvPr id="5" name="Footer Placeholder 4">
            <a:extLst>
              <a:ext uri="{FF2B5EF4-FFF2-40B4-BE49-F238E27FC236}">
                <a16:creationId xmlns:a16="http://schemas.microsoft.com/office/drawing/2014/main" id="{839856CC-A786-1060-8382-FFDC53DD89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314700-EA51-5F83-799E-01D02DEDA2EB}"/>
              </a:ext>
            </a:extLst>
          </p:cNvPr>
          <p:cNvSpPr>
            <a:spLocks noGrp="1"/>
          </p:cNvSpPr>
          <p:nvPr>
            <p:ph type="sldNum" sz="quarter" idx="12"/>
          </p:nvPr>
        </p:nvSpPr>
        <p:spPr/>
        <p:txBody>
          <a:bodyPr/>
          <a:lstStyle/>
          <a:p>
            <a:fld id="{78693BAE-C012-4BDC-B33C-5FC1AD5EEEB4}" type="slidenum">
              <a:rPr lang="en-US" smtClean="0"/>
              <a:t>‹#›</a:t>
            </a:fld>
            <a:endParaRPr lang="en-US"/>
          </a:p>
        </p:txBody>
      </p:sp>
    </p:spTree>
    <p:extLst>
      <p:ext uri="{BB962C8B-B14F-4D97-AF65-F5344CB8AC3E}">
        <p14:creationId xmlns:p14="http://schemas.microsoft.com/office/powerpoint/2010/main" val="3332010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0E049A0-1075-B6B1-63F7-AF1133684F3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0C52754-E8FA-BCFE-453F-00FF9F19CFD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65F482-75B4-E88F-D548-1C747FB0CA05}"/>
              </a:ext>
            </a:extLst>
          </p:cNvPr>
          <p:cNvSpPr>
            <a:spLocks noGrp="1"/>
          </p:cNvSpPr>
          <p:nvPr>
            <p:ph type="dt" sz="half" idx="10"/>
          </p:nvPr>
        </p:nvSpPr>
        <p:spPr/>
        <p:txBody>
          <a:bodyPr/>
          <a:lstStyle/>
          <a:p>
            <a:fld id="{D14414A2-F4A9-4B31-85D1-09F2120BFD1F}" type="datetimeFigureOut">
              <a:rPr lang="en-US" smtClean="0"/>
              <a:t>11/20/2023</a:t>
            </a:fld>
            <a:endParaRPr lang="en-US"/>
          </a:p>
        </p:txBody>
      </p:sp>
      <p:sp>
        <p:nvSpPr>
          <p:cNvPr id="5" name="Footer Placeholder 4">
            <a:extLst>
              <a:ext uri="{FF2B5EF4-FFF2-40B4-BE49-F238E27FC236}">
                <a16:creationId xmlns:a16="http://schemas.microsoft.com/office/drawing/2014/main" id="{D7E9C875-812B-63F9-CF28-32CDEDF282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538D57-C123-FBF1-BE16-447277BA1C6F}"/>
              </a:ext>
            </a:extLst>
          </p:cNvPr>
          <p:cNvSpPr>
            <a:spLocks noGrp="1"/>
          </p:cNvSpPr>
          <p:nvPr>
            <p:ph type="sldNum" sz="quarter" idx="12"/>
          </p:nvPr>
        </p:nvSpPr>
        <p:spPr/>
        <p:txBody>
          <a:bodyPr/>
          <a:lstStyle/>
          <a:p>
            <a:fld id="{78693BAE-C012-4BDC-B33C-5FC1AD5EEEB4}" type="slidenum">
              <a:rPr lang="en-US" smtClean="0"/>
              <a:t>‹#›</a:t>
            </a:fld>
            <a:endParaRPr lang="en-US"/>
          </a:p>
        </p:txBody>
      </p:sp>
    </p:spTree>
    <p:extLst>
      <p:ext uri="{BB962C8B-B14F-4D97-AF65-F5344CB8AC3E}">
        <p14:creationId xmlns:p14="http://schemas.microsoft.com/office/powerpoint/2010/main" val="2805719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EA27F2-22C3-88C5-4DEF-6B9760A5DA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14C4236-90A1-0337-8E87-6CB624B3C10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AF8D1C-90B2-2460-DA88-C57E17DCDD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4414A2-F4A9-4B31-85D1-09F2120BFD1F}" type="datetimeFigureOut">
              <a:rPr lang="en-US" smtClean="0"/>
              <a:t>11/20/2023</a:t>
            </a:fld>
            <a:endParaRPr lang="en-US"/>
          </a:p>
        </p:txBody>
      </p:sp>
      <p:sp>
        <p:nvSpPr>
          <p:cNvPr id="5" name="Footer Placeholder 4">
            <a:extLst>
              <a:ext uri="{FF2B5EF4-FFF2-40B4-BE49-F238E27FC236}">
                <a16:creationId xmlns:a16="http://schemas.microsoft.com/office/drawing/2014/main" id="{732709F8-9884-7193-1088-DEE1108F80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2A6A1DB-4309-4B24-A626-89BF7899F8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693BAE-C012-4BDC-B33C-5FC1AD5EEEB4}" type="slidenum">
              <a:rPr lang="en-US" smtClean="0"/>
              <a:t>‹#›</a:t>
            </a:fld>
            <a:endParaRPr lang="en-US"/>
          </a:p>
        </p:txBody>
      </p:sp>
    </p:spTree>
    <p:extLst>
      <p:ext uri="{BB962C8B-B14F-4D97-AF65-F5344CB8AC3E}">
        <p14:creationId xmlns:p14="http://schemas.microsoft.com/office/powerpoint/2010/main" val="19150639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17.png"/><Relationship Id="rId4" Type="http://schemas.openxmlformats.org/officeDocument/2006/relationships/diagramLayout" Target="../diagrams/layout1.xml"/><Relationship Id="rId9" Type="http://schemas.openxmlformats.org/officeDocument/2006/relationships/image" Target="../media/image16.jpeg"/></Relationships>
</file>

<file path=ppt/slides/_rels/slide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image" Target="../media/image28.jpeg"/><Relationship Id="rId7" Type="http://schemas.openxmlformats.org/officeDocument/2006/relationships/image" Target="../media/image32.svg"/><Relationship Id="rId12"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diagramColors" Target="../diagrams/colors2.xml"/><Relationship Id="rId5" Type="http://schemas.openxmlformats.org/officeDocument/2006/relationships/image" Target="../media/image30.svg"/><Relationship Id="rId10" Type="http://schemas.openxmlformats.org/officeDocument/2006/relationships/diagramQuickStyle" Target="../diagrams/quickStyle2.xml"/><Relationship Id="rId4" Type="http://schemas.openxmlformats.org/officeDocument/2006/relationships/image" Target="../media/image29.png"/><Relationship Id="rId9"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1B2B030-4738-4359-9E46-144B7C8BFF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 y="8300"/>
            <a:ext cx="12193117" cy="68497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2" name="Rectangle 11">
            <a:extLst>
              <a:ext uri="{FF2B5EF4-FFF2-40B4-BE49-F238E27FC236}">
                <a16:creationId xmlns:a16="http://schemas.microsoft.com/office/drawing/2014/main" id="{E722B2DD-E14D-4972-9D98-5D6E61B1B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14431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lastic bag floating over a reef in the ocean">
            <a:extLst>
              <a:ext uri="{FF2B5EF4-FFF2-40B4-BE49-F238E27FC236}">
                <a16:creationId xmlns:a16="http://schemas.microsoft.com/office/drawing/2014/main" id="{336A1750-C5F8-5E15-DBFE-4EE3697EBDB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12191980" cy="6866290"/>
          </a:xfrm>
          <a:prstGeom prst="rect">
            <a:avLst/>
          </a:prstGeom>
        </p:spPr>
      </p:pic>
      <p:sp>
        <p:nvSpPr>
          <p:cNvPr id="6" name="Rectangle 5">
            <a:extLst>
              <a:ext uri="{FF2B5EF4-FFF2-40B4-BE49-F238E27FC236}">
                <a16:creationId xmlns:a16="http://schemas.microsoft.com/office/drawing/2014/main" id="{9B41CB0B-9D72-90FF-953A-13EFD77D1787}"/>
              </a:ext>
            </a:extLst>
          </p:cNvPr>
          <p:cNvSpPr/>
          <p:nvPr/>
        </p:nvSpPr>
        <p:spPr>
          <a:xfrm>
            <a:off x="252919" y="233463"/>
            <a:ext cx="11692646" cy="6361889"/>
          </a:xfrm>
          <a:custGeom>
            <a:avLst/>
            <a:gdLst>
              <a:gd name="connsiteX0" fmla="*/ 0 w 11692646"/>
              <a:gd name="connsiteY0" fmla="*/ 0 h 6361889"/>
              <a:gd name="connsiteX1" fmla="*/ 337023 w 11692646"/>
              <a:gd name="connsiteY1" fmla="*/ 0 h 6361889"/>
              <a:gd name="connsiteX2" fmla="*/ 790973 w 11692646"/>
              <a:gd name="connsiteY2" fmla="*/ 0 h 6361889"/>
              <a:gd name="connsiteX3" fmla="*/ 1244923 w 11692646"/>
              <a:gd name="connsiteY3" fmla="*/ 0 h 6361889"/>
              <a:gd name="connsiteX4" fmla="*/ 2049652 w 11692646"/>
              <a:gd name="connsiteY4" fmla="*/ 0 h 6361889"/>
              <a:gd name="connsiteX5" fmla="*/ 2503602 w 11692646"/>
              <a:gd name="connsiteY5" fmla="*/ 0 h 6361889"/>
              <a:gd name="connsiteX6" fmla="*/ 3074478 w 11692646"/>
              <a:gd name="connsiteY6" fmla="*/ 0 h 6361889"/>
              <a:gd name="connsiteX7" fmla="*/ 3996134 w 11692646"/>
              <a:gd name="connsiteY7" fmla="*/ 0 h 6361889"/>
              <a:gd name="connsiteX8" fmla="*/ 4450084 w 11692646"/>
              <a:gd name="connsiteY8" fmla="*/ 0 h 6361889"/>
              <a:gd name="connsiteX9" fmla="*/ 5371739 w 11692646"/>
              <a:gd name="connsiteY9" fmla="*/ 0 h 6361889"/>
              <a:gd name="connsiteX10" fmla="*/ 6059542 w 11692646"/>
              <a:gd name="connsiteY10" fmla="*/ 0 h 6361889"/>
              <a:gd name="connsiteX11" fmla="*/ 6864271 w 11692646"/>
              <a:gd name="connsiteY11" fmla="*/ 0 h 6361889"/>
              <a:gd name="connsiteX12" fmla="*/ 7669000 w 11692646"/>
              <a:gd name="connsiteY12" fmla="*/ 0 h 6361889"/>
              <a:gd name="connsiteX13" fmla="*/ 8590656 w 11692646"/>
              <a:gd name="connsiteY13" fmla="*/ 0 h 6361889"/>
              <a:gd name="connsiteX14" fmla="*/ 9161532 w 11692646"/>
              <a:gd name="connsiteY14" fmla="*/ 0 h 6361889"/>
              <a:gd name="connsiteX15" fmla="*/ 9732408 w 11692646"/>
              <a:gd name="connsiteY15" fmla="*/ 0 h 6361889"/>
              <a:gd name="connsiteX16" fmla="*/ 10420211 w 11692646"/>
              <a:gd name="connsiteY16" fmla="*/ 0 h 6361889"/>
              <a:gd name="connsiteX17" fmla="*/ 10991087 w 11692646"/>
              <a:gd name="connsiteY17" fmla="*/ 0 h 6361889"/>
              <a:gd name="connsiteX18" fmla="*/ 11692646 w 11692646"/>
              <a:gd name="connsiteY18" fmla="*/ 0 h 6361889"/>
              <a:gd name="connsiteX19" fmla="*/ 11692646 w 11692646"/>
              <a:gd name="connsiteY19" fmla="*/ 445332 h 6361889"/>
              <a:gd name="connsiteX20" fmla="*/ 11692646 w 11692646"/>
              <a:gd name="connsiteY20" fmla="*/ 890664 h 6361889"/>
              <a:gd name="connsiteX21" fmla="*/ 11692646 w 11692646"/>
              <a:gd name="connsiteY21" fmla="*/ 1335997 h 6361889"/>
              <a:gd name="connsiteX22" fmla="*/ 11692646 w 11692646"/>
              <a:gd name="connsiteY22" fmla="*/ 2035804 h 6361889"/>
              <a:gd name="connsiteX23" fmla="*/ 11692646 w 11692646"/>
              <a:gd name="connsiteY23" fmla="*/ 2608374 h 6361889"/>
              <a:gd name="connsiteX24" fmla="*/ 11692646 w 11692646"/>
              <a:gd name="connsiteY24" fmla="*/ 3053707 h 6361889"/>
              <a:gd name="connsiteX25" fmla="*/ 11692646 w 11692646"/>
              <a:gd name="connsiteY25" fmla="*/ 3562658 h 6361889"/>
              <a:gd name="connsiteX26" fmla="*/ 11692646 w 11692646"/>
              <a:gd name="connsiteY26" fmla="*/ 4007990 h 6361889"/>
              <a:gd name="connsiteX27" fmla="*/ 11692646 w 11692646"/>
              <a:gd name="connsiteY27" fmla="*/ 4771417 h 6361889"/>
              <a:gd name="connsiteX28" fmla="*/ 11692646 w 11692646"/>
              <a:gd name="connsiteY28" fmla="*/ 5471225 h 6361889"/>
              <a:gd name="connsiteX29" fmla="*/ 11692646 w 11692646"/>
              <a:gd name="connsiteY29" fmla="*/ 6361889 h 6361889"/>
              <a:gd name="connsiteX30" fmla="*/ 10770990 w 11692646"/>
              <a:gd name="connsiteY30" fmla="*/ 6361889 h 6361889"/>
              <a:gd name="connsiteX31" fmla="*/ 9966261 w 11692646"/>
              <a:gd name="connsiteY31" fmla="*/ 6361889 h 6361889"/>
              <a:gd name="connsiteX32" fmla="*/ 9044606 w 11692646"/>
              <a:gd name="connsiteY32" fmla="*/ 6361889 h 6361889"/>
              <a:gd name="connsiteX33" fmla="*/ 8590656 w 11692646"/>
              <a:gd name="connsiteY33" fmla="*/ 6361889 h 6361889"/>
              <a:gd name="connsiteX34" fmla="*/ 8136706 w 11692646"/>
              <a:gd name="connsiteY34" fmla="*/ 6361889 h 6361889"/>
              <a:gd name="connsiteX35" fmla="*/ 7215050 w 11692646"/>
              <a:gd name="connsiteY35" fmla="*/ 6361889 h 6361889"/>
              <a:gd name="connsiteX36" fmla="*/ 6761101 w 11692646"/>
              <a:gd name="connsiteY36" fmla="*/ 6361889 h 6361889"/>
              <a:gd name="connsiteX37" fmla="*/ 5956371 w 11692646"/>
              <a:gd name="connsiteY37" fmla="*/ 6361889 h 6361889"/>
              <a:gd name="connsiteX38" fmla="*/ 5034716 w 11692646"/>
              <a:gd name="connsiteY38" fmla="*/ 6361889 h 6361889"/>
              <a:gd name="connsiteX39" fmla="*/ 4463840 w 11692646"/>
              <a:gd name="connsiteY39" fmla="*/ 6361889 h 6361889"/>
              <a:gd name="connsiteX40" fmla="*/ 3542184 w 11692646"/>
              <a:gd name="connsiteY40" fmla="*/ 6361889 h 6361889"/>
              <a:gd name="connsiteX41" fmla="*/ 2971308 w 11692646"/>
              <a:gd name="connsiteY41" fmla="*/ 6361889 h 6361889"/>
              <a:gd name="connsiteX42" fmla="*/ 2166579 w 11692646"/>
              <a:gd name="connsiteY42" fmla="*/ 6361889 h 6361889"/>
              <a:gd name="connsiteX43" fmla="*/ 1829555 w 11692646"/>
              <a:gd name="connsiteY43" fmla="*/ 6361889 h 6361889"/>
              <a:gd name="connsiteX44" fmla="*/ 1141752 w 11692646"/>
              <a:gd name="connsiteY44" fmla="*/ 6361889 h 6361889"/>
              <a:gd name="connsiteX45" fmla="*/ 687803 w 11692646"/>
              <a:gd name="connsiteY45" fmla="*/ 6361889 h 6361889"/>
              <a:gd name="connsiteX46" fmla="*/ 0 w 11692646"/>
              <a:gd name="connsiteY46" fmla="*/ 6361889 h 6361889"/>
              <a:gd name="connsiteX47" fmla="*/ 0 w 11692646"/>
              <a:gd name="connsiteY47" fmla="*/ 5916557 h 6361889"/>
              <a:gd name="connsiteX48" fmla="*/ 0 w 11692646"/>
              <a:gd name="connsiteY48" fmla="*/ 5153130 h 6361889"/>
              <a:gd name="connsiteX49" fmla="*/ 0 w 11692646"/>
              <a:gd name="connsiteY49" fmla="*/ 4516941 h 6361889"/>
              <a:gd name="connsiteX50" fmla="*/ 0 w 11692646"/>
              <a:gd name="connsiteY50" fmla="*/ 3880752 h 6361889"/>
              <a:gd name="connsiteX51" fmla="*/ 0 w 11692646"/>
              <a:gd name="connsiteY51" fmla="*/ 3180945 h 6361889"/>
              <a:gd name="connsiteX52" fmla="*/ 0 w 11692646"/>
              <a:gd name="connsiteY52" fmla="*/ 2671993 h 6361889"/>
              <a:gd name="connsiteX53" fmla="*/ 0 w 11692646"/>
              <a:gd name="connsiteY53" fmla="*/ 2099423 h 6361889"/>
              <a:gd name="connsiteX54" fmla="*/ 0 w 11692646"/>
              <a:gd name="connsiteY54" fmla="*/ 1654091 h 6361889"/>
              <a:gd name="connsiteX55" fmla="*/ 0 w 11692646"/>
              <a:gd name="connsiteY55" fmla="*/ 1208759 h 6361889"/>
              <a:gd name="connsiteX56" fmla="*/ 0 w 11692646"/>
              <a:gd name="connsiteY56" fmla="*/ 0 h 6361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1692646" h="6361889" extrusionOk="0">
                <a:moveTo>
                  <a:pt x="0" y="0"/>
                </a:moveTo>
                <a:cubicBezTo>
                  <a:pt x="166127" y="5301"/>
                  <a:pt x="174488" y="15806"/>
                  <a:pt x="337023" y="0"/>
                </a:cubicBezTo>
                <a:cubicBezTo>
                  <a:pt x="499558" y="-15806"/>
                  <a:pt x="621126" y="3894"/>
                  <a:pt x="790973" y="0"/>
                </a:cubicBezTo>
                <a:cubicBezTo>
                  <a:pt x="960820" y="-3894"/>
                  <a:pt x="1146155" y="-14306"/>
                  <a:pt x="1244923" y="0"/>
                </a:cubicBezTo>
                <a:cubicBezTo>
                  <a:pt x="1343691" y="14306"/>
                  <a:pt x="1811601" y="-25287"/>
                  <a:pt x="2049652" y="0"/>
                </a:cubicBezTo>
                <a:cubicBezTo>
                  <a:pt x="2287703" y="25287"/>
                  <a:pt x="2343916" y="12759"/>
                  <a:pt x="2503602" y="0"/>
                </a:cubicBezTo>
                <a:cubicBezTo>
                  <a:pt x="2663288" y="-12759"/>
                  <a:pt x="2828881" y="-12955"/>
                  <a:pt x="3074478" y="0"/>
                </a:cubicBezTo>
                <a:cubicBezTo>
                  <a:pt x="3320075" y="12955"/>
                  <a:pt x="3706861" y="31291"/>
                  <a:pt x="3996134" y="0"/>
                </a:cubicBezTo>
                <a:cubicBezTo>
                  <a:pt x="4285407" y="-31291"/>
                  <a:pt x="4337377" y="18660"/>
                  <a:pt x="4450084" y="0"/>
                </a:cubicBezTo>
                <a:cubicBezTo>
                  <a:pt x="4562791" y="-18660"/>
                  <a:pt x="4943967" y="-42000"/>
                  <a:pt x="5371739" y="0"/>
                </a:cubicBezTo>
                <a:cubicBezTo>
                  <a:pt x="5799512" y="42000"/>
                  <a:pt x="5781080" y="20098"/>
                  <a:pt x="6059542" y="0"/>
                </a:cubicBezTo>
                <a:cubicBezTo>
                  <a:pt x="6338004" y="-20098"/>
                  <a:pt x="6585110" y="29524"/>
                  <a:pt x="6864271" y="0"/>
                </a:cubicBezTo>
                <a:cubicBezTo>
                  <a:pt x="7143432" y="-29524"/>
                  <a:pt x="7319666" y="-12396"/>
                  <a:pt x="7669000" y="0"/>
                </a:cubicBezTo>
                <a:cubicBezTo>
                  <a:pt x="8018334" y="12396"/>
                  <a:pt x="8348671" y="27035"/>
                  <a:pt x="8590656" y="0"/>
                </a:cubicBezTo>
                <a:cubicBezTo>
                  <a:pt x="8832641" y="-27035"/>
                  <a:pt x="8892619" y="-17555"/>
                  <a:pt x="9161532" y="0"/>
                </a:cubicBezTo>
                <a:cubicBezTo>
                  <a:pt x="9430445" y="17555"/>
                  <a:pt x="9493745" y="-24522"/>
                  <a:pt x="9732408" y="0"/>
                </a:cubicBezTo>
                <a:cubicBezTo>
                  <a:pt x="9971071" y="24522"/>
                  <a:pt x="10210984" y="18258"/>
                  <a:pt x="10420211" y="0"/>
                </a:cubicBezTo>
                <a:cubicBezTo>
                  <a:pt x="10629438" y="-18258"/>
                  <a:pt x="10831315" y="13997"/>
                  <a:pt x="10991087" y="0"/>
                </a:cubicBezTo>
                <a:cubicBezTo>
                  <a:pt x="11150859" y="-13997"/>
                  <a:pt x="11478878" y="-12107"/>
                  <a:pt x="11692646" y="0"/>
                </a:cubicBezTo>
                <a:cubicBezTo>
                  <a:pt x="11686457" y="117208"/>
                  <a:pt x="11678128" y="244155"/>
                  <a:pt x="11692646" y="445332"/>
                </a:cubicBezTo>
                <a:cubicBezTo>
                  <a:pt x="11707164" y="646509"/>
                  <a:pt x="11683611" y="764566"/>
                  <a:pt x="11692646" y="890664"/>
                </a:cubicBezTo>
                <a:cubicBezTo>
                  <a:pt x="11701681" y="1016762"/>
                  <a:pt x="11694088" y="1177213"/>
                  <a:pt x="11692646" y="1335997"/>
                </a:cubicBezTo>
                <a:cubicBezTo>
                  <a:pt x="11691204" y="1494781"/>
                  <a:pt x="11674916" y="1728219"/>
                  <a:pt x="11692646" y="2035804"/>
                </a:cubicBezTo>
                <a:cubicBezTo>
                  <a:pt x="11710376" y="2343389"/>
                  <a:pt x="11695224" y="2370529"/>
                  <a:pt x="11692646" y="2608374"/>
                </a:cubicBezTo>
                <a:cubicBezTo>
                  <a:pt x="11690069" y="2846219"/>
                  <a:pt x="11713203" y="2910987"/>
                  <a:pt x="11692646" y="3053707"/>
                </a:cubicBezTo>
                <a:cubicBezTo>
                  <a:pt x="11672089" y="3196427"/>
                  <a:pt x="11717033" y="3356983"/>
                  <a:pt x="11692646" y="3562658"/>
                </a:cubicBezTo>
                <a:cubicBezTo>
                  <a:pt x="11668259" y="3768333"/>
                  <a:pt x="11710385" y="3899131"/>
                  <a:pt x="11692646" y="4007990"/>
                </a:cubicBezTo>
                <a:cubicBezTo>
                  <a:pt x="11674907" y="4116849"/>
                  <a:pt x="11669963" y="4558159"/>
                  <a:pt x="11692646" y="4771417"/>
                </a:cubicBezTo>
                <a:cubicBezTo>
                  <a:pt x="11715329" y="4984675"/>
                  <a:pt x="11693709" y="5250542"/>
                  <a:pt x="11692646" y="5471225"/>
                </a:cubicBezTo>
                <a:cubicBezTo>
                  <a:pt x="11691583" y="5691908"/>
                  <a:pt x="11663310" y="6177828"/>
                  <a:pt x="11692646" y="6361889"/>
                </a:cubicBezTo>
                <a:cubicBezTo>
                  <a:pt x="11328884" y="6321126"/>
                  <a:pt x="11172053" y="6344189"/>
                  <a:pt x="10770990" y="6361889"/>
                </a:cubicBezTo>
                <a:cubicBezTo>
                  <a:pt x="10369927" y="6379589"/>
                  <a:pt x="10245812" y="6364788"/>
                  <a:pt x="9966261" y="6361889"/>
                </a:cubicBezTo>
                <a:cubicBezTo>
                  <a:pt x="9686710" y="6358990"/>
                  <a:pt x="9368386" y="6388891"/>
                  <a:pt x="9044606" y="6361889"/>
                </a:cubicBezTo>
                <a:cubicBezTo>
                  <a:pt x="8720827" y="6334887"/>
                  <a:pt x="8747843" y="6353519"/>
                  <a:pt x="8590656" y="6361889"/>
                </a:cubicBezTo>
                <a:cubicBezTo>
                  <a:pt x="8433469" y="6370260"/>
                  <a:pt x="8311158" y="6356269"/>
                  <a:pt x="8136706" y="6361889"/>
                </a:cubicBezTo>
                <a:cubicBezTo>
                  <a:pt x="7962254" y="6367510"/>
                  <a:pt x="7504441" y="6329436"/>
                  <a:pt x="7215050" y="6361889"/>
                </a:cubicBezTo>
                <a:cubicBezTo>
                  <a:pt x="6925659" y="6394342"/>
                  <a:pt x="6894852" y="6356498"/>
                  <a:pt x="6761101" y="6361889"/>
                </a:cubicBezTo>
                <a:cubicBezTo>
                  <a:pt x="6627350" y="6367280"/>
                  <a:pt x="6148803" y="6384142"/>
                  <a:pt x="5956371" y="6361889"/>
                </a:cubicBezTo>
                <a:cubicBezTo>
                  <a:pt x="5763939" y="6339637"/>
                  <a:pt x="5367938" y="6356526"/>
                  <a:pt x="5034716" y="6361889"/>
                </a:cubicBezTo>
                <a:cubicBezTo>
                  <a:pt x="4701494" y="6367252"/>
                  <a:pt x="4716440" y="6358601"/>
                  <a:pt x="4463840" y="6361889"/>
                </a:cubicBezTo>
                <a:cubicBezTo>
                  <a:pt x="4211240" y="6365177"/>
                  <a:pt x="3775004" y="6328807"/>
                  <a:pt x="3542184" y="6361889"/>
                </a:cubicBezTo>
                <a:cubicBezTo>
                  <a:pt x="3309364" y="6394971"/>
                  <a:pt x="3123566" y="6355082"/>
                  <a:pt x="2971308" y="6361889"/>
                </a:cubicBezTo>
                <a:cubicBezTo>
                  <a:pt x="2819050" y="6368696"/>
                  <a:pt x="2410871" y="6394988"/>
                  <a:pt x="2166579" y="6361889"/>
                </a:cubicBezTo>
                <a:cubicBezTo>
                  <a:pt x="1922287" y="6328790"/>
                  <a:pt x="1940983" y="6371878"/>
                  <a:pt x="1829555" y="6361889"/>
                </a:cubicBezTo>
                <a:cubicBezTo>
                  <a:pt x="1718127" y="6351900"/>
                  <a:pt x="1327336" y="6369451"/>
                  <a:pt x="1141752" y="6361889"/>
                </a:cubicBezTo>
                <a:cubicBezTo>
                  <a:pt x="956168" y="6354327"/>
                  <a:pt x="867431" y="6377619"/>
                  <a:pt x="687803" y="6361889"/>
                </a:cubicBezTo>
                <a:cubicBezTo>
                  <a:pt x="508175" y="6346159"/>
                  <a:pt x="201190" y="6331010"/>
                  <a:pt x="0" y="6361889"/>
                </a:cubicBezTo>
                <a:cubicBezTo>
                  <a:pt x="1514" y="6181829"/>
                  <a:pt x="17652" y="6043379"/>
                  <a:pt x="0" y="5916557"/>
                </a:cubicBezTo>
                <a:cubicBezTo>
                  <a:pt x="-17652" y="5789735"/>
                  <a:pt x="-37195" y="5494457"/>
                  <a:pt x="0" y="5153130"/>
                </a:cubicBezTo>
                <a:cubicBezTo>
                  <a:pt x="37195" y="4811803"/>
                  <a:pt x="-1018" y="4773059"/>
                  <a:pt x="0" y="4516941"/>
                </a:cubicBezTo>
                <a:cubicBezTo>
                  <a:pt x="1018" y="4260823"/>
                  <a:pt x="-19193" y="4151305"/>
                  <a:pt x="0" y="3880752"/>
                </a:cubicBezTo>
                <a:cubicBezTo>
                  <a:pt x="19193" y="3610199"/>
                  <a:pt x="23542" y="3412165"/>
                  <a:pt x="0" y="3180945"/>
                </a:cubicBezTo>
                <a:cubicBezTo>
                  <a:pt x="-23542" y="2949725"/>
                  <a:pt x="1281" y="2891888"/>
                  <a:pt x="0" y="2671993"/>
                </a:cubicBezTo>
                <a:cubicBezTo>
                  <a:pt x="-1281" y="2452098"/>
                  <a:pt x="-22011" y="2334538"/>
                  <a:pt x="0" y="2099423"/>
                </a:cubicBezTo>
                <a:cubicBezTo>
                  <a:pt x="22011" y="1864308"/>
                  <a:pt x="11098" y="1864655"/>
                  <a:pt x="0" y="1654091"/>
                </a:cubicBezTo>
                <a:cubicBezTo>
                  <a:pt x="-11098" y="1443527"/>
                  <a:pt x="-19554" y="1318652"/>
                  <a:pt x="0" y="1208759"/>
                </a:cubicBezTo>
                <a:cubicBezTo>
                  <a:pt x="19554" y="1098866"/>
                  <a:pt x="45280" y="481209"/>
                  <a:pt x="0" y="0"/>
                </a:cubicBezTo>
                <a:close/>
              </a:path>
            </a:pathLst>
          </a:custGeom>
          <a:noFill/>
          <a:ln w="101600">
            <a:solidFill>
              <a:srgbClr val="00B0F0"/>
            </a:solidFill>
            <a:extLst>
              <a:ext uri="{C807C97D-BFC1-408E-A445-0C87EB9F89A2}">
                <ask:lineSketchStyleProps xmlns:ask="http://schemas.microsoft.com/office/drawing/2018/sketchyshapes" sd="2538974813">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89B5AFB6-F0FC-40B0-95F1-78C3030CA5C9}"/>
              </a:ext>
            </a:extLst>
          </p:cNvPr>
          <p:cNvSpPr txBox="1"/>
          <p:nvPr/>
        </p:nvSpPr>
        <p:spPr>
          <a:xfrm>
            <a:off x="1548487" y="1109851"/>
            <a:ext cx="9191047" cy="1323439"/>
          </a:xfrm>
          <a:prstGeom prst="rect">
            <a:avLst/>
          </a:prstGeom>
          <a:noFill/>
        </p:spPr>
        <p:txBody>
          <a:bodyPr wrap="square" rtlCol="0">
            <a:spAutoFit/>
          </a:bodyPr>
          <a:lstStyle/>
          <a:p>
            <a:pPr algn="ctr"/>
            <a:r>
              <a:rPr lang="el-GR" sz="4000" b="1" dirty="0">
                <a:solidFill>
                  <a:schemeClr val="bg1"/>
                </a:solidFill>
                <a:latin typeface="Barnebok" pitchFamily="50" charset="0"/>
              </a:rPr>
              <a:t>Θαλάσσια απορρίμματα &amp;</a:t>
            </a:r>
          </a:p>
          <a:p>
            <a:pPr algn="ctr"/>
            <a:r>
              <a:rPr lang="el-GR" sz="4000" b="1" dirty="0">
                <a:solidFill>
                  <a:schemeClr val="bg1"/>
                </a:solidFill>
                <a:latin typeface="Barnebok" pitchFamily="50" charset="0"/>
              </a:rPr>
              <a:t>ρύπανση από πλαστικό</a:t>
            </a:r>
            <a:endParaRPr lang="en-US" sz="4000" b="1" dirty="0">
              <a:solidFill>
                <a:schemeClr val="bg1"/>
              </a:solidFill>
              <a:latin typeface="Barnebok" pitchFamily="50" charset="0"/>
            </a:endParaRPr>
          </a:p>
        </p:txBody>
      </p:sp>
      <p:sp>
        <p:nvSpPr>
          <p:cNvPr id="8" name="TextBox 7">
            <a:extLst>
              <a:ext uri="{FF2B5EF4-FFF2-40B4-BE49-F238E27FC236}">
                <a16:creationId xmlns:a16="http://schemas.microsoft.com/office/drawing/2014/main" id="{77E9989D-B98A-78EA-CC5E-21CDF50B9E8C}"/>
              </a:ext>
            </a:extLst>
          </p:cNvPr>
          <p:cNvSpPr txBox="1"/>
          <p:nvPr/>
        </p:nvSpPr>
        <p:spPr>
          <a:xfrm>
            <a:off x="601340" y="5537673"/>
            <a:ext cx="9699651" cy="830997"/>
          </a:xfrm>
          <a:prstGeom prst="rect">
            <a:avLst/>
          </a:prstGeom>
          <a:noFill/>
        </p:spPr>
        <p:txBody>
          <a:bodyPr wrap="square" rtlCol="0">
            <a:spAutoFit/>
          </a:bodyPr>
          <a:lstStyle/>
          <a:p>
            <a:r>
              <a:rPr lang="el-GR" sz="2400" dirty="0">
                <a:solidFill>
                  <a:schemeClr val="bg1"/>
                </a:solidFill>
                <a:latin typeface="Barnebok" pitchFamily="50" charset="0"/>
              </a:rPr>
              <a:t>Μαρία </a:t>
            </a:r>
            <a:r>
              <a:rPr lang="el-GR" sz="2400" dirty="0" err="1">
                <a:solidFill>
                  <a:schemeClr val="bg1"/>
                </a:solidFill>
                <a:latin typeface="Barnebok" pitchFamily="50" charset="0"/>
              </a:rPr>
              <a:t>Κολενδριανού</a:t>
            </a:r>
            <a:r>
              <a:rPr lang="el-GR" sz="2400" dirty="0">
                <a:solidFill>
                  <a:schemeClr val="bg1"/>
                </a:solidFill>
                <a:latin typeface="Barnebok" pitchFamily="50" charset="0"/>
              </a:rPr>
              <a:t> &amp;  </a:t>
            </a:r>
            <a:r>
              <a:rPr lang="el-GR" sz="2400" b="1" dirty="0">
                <a:solidFill>
                  <a:schemeClr val="bg1"/>
                </a:solidFill>
                <a:latin typeface="Barnebok" pitchFamily="50" charset="0"/>
              </a:rPr>
              <a:t>Χαράλαμπος </a:t>
            </a:r>
            <a:r>
              <a:rPr lang="el-GR" sz="2400" b="1" dirty="0" err="1">
                <a:solidFill>
                  <a:schemeClr val="bg1"/>
                </a:solidFill>
                <a:latin typeface="Barnebok" pitchFamily="50" charset="0"/>
              </a:rPr>
              <a:t>Φασουλάς</a:t>
            </a:r>
            <a:endParaRPr lang="el-GR" sz="2400" b="1" dirty="0">
              <a:solidFill>
                <a:schemeClr val="bg1"/>
              </a:solidFill>
              <a:latin typeface="Barnebok" pitchFamily="50" charset="0"/>
            </a:endParaRPr>
          </a:p>
          <a:p>
            <a:r>
              <a:rPr lang="el-GR" sz="2400" dirty="0">
                <a:solidFill>
                  <a:schemeClr val="bg1"/>
                </a:solidFill>
                <a:latin typeface="Barnebok" pitchFamily="50" charset="0"/>
              </a:rPr>
              <a:t>Παγκόσμιο Γεωπάρκο </a:t>
            </a:r>
            <a:r>
              <a:rPr lang="en-US" sz="2400" dirty="0">
                <a:solidFill>
                  <a:schemeClr val="bg1"/>
                </a:solidFill>
                <a:latin typeface="Barnebok" pitchFamily="50" charset="0"/>
              </a:rPr>
              <a:t>UNESCO</a:t>
            </a:r>
            <a:r>
              <a:rPr lang="el-GR" sz="2400" dirty="0">
                <a:solidFill>
                  <a:schemeClr val="bg1"/>
                </a:solidFill>
                <a:latin typeface="Barnebok" pitchFamily="50" charset="0"/>
              </a:rPr>
              <a:t> Ψηλορείτη</a:t>
            </a:r>
            <a:endParaRPr lang="en-US" sz="2400" dirty="0">
              <a:solidFill>
                <a:schemeClr val="bg1"/>
              </a:solidFill>
              <a:latin typeface="Barnebok" pitchFamily="50" charset="0"/>
            </a:endParaRPr>
          </a:p>
        </p:txBody>
      </p:sp>
      <p:pic>
        <p:nvPicPr>
          <p:cNvPr id="9" name="Εικόνα 22" descr="Εικόνα που περιέχει κείμενο, στιγμιότυπο οθόνης, λογότυπο, γραμματοσειρά&#10;&#10;Περιγραφή που δημιουργήθηκε αυτόματα">
            <a:extLst>
              <a:ext uri="{FF2B5EF4-FFF2-40B4-BE49-F238E27FC236}">
                <a16:creationId xmlns:a16="http://schemas.microsoft.com/office/drawing/2014/main" id="{01E4B6F3-B794-5ADF-9E44-107C1C401E1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26959" b="28323"/>
          <a:stretch/>
        </p:blipFill>
        <p:spPr>
          <a:xfrm>
            <a:off x="323720" y="281063"/>
            <a:ext cx="3706760" cy="828788"/>
          </a:xfrm>
          <a:prstGeom prst="rect">
            <a:avLst/>
          </a:prstGeom>
        </p:spPr>
      </p:pic>
    </p:spTree>
    <p:extLst>
      <p:ext uri="{BB962C8B-B14F-4D97-AF65-F5344CB8AC3E}">
        <p14:creationId xmlns:p14="http://schemas.microsoft.com/office/powerpoint/2010/main" val="2595288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lastic debris floats near the ocean surface, as seen from underwater">
            <a:extLst>
              <a:ext uri="{FF2B5EF4-FFF2-40B4-BE49-F238E27FC236}">
                <a16:creationId xmlns:a16="http://schemas.microsoft.com/office/drawing/2014/main" id="{2D191DBD-158B-CD77-1532-6A38924B707F}"/>
              </a:ext>
            </a:extLst>
          </p:cNvPr>
          <p:cNvPicPr>
            <a:picLocks noChangeAspect="1" noChangeArrowheads="1"/>
          </p:cNvPicPr>
          <p:nvPr/>
        </p:nvPicPr>
        <p:blipFill rotWithShape="1">
          <a:blip r:embed="rId2">
            <a:alphaModFix amt="20000"/>
            <a:extLst>
              <a:ext uri="{28A0092B-C50C-407E-A947-70E740481C1C}">
                <a14:useLocalDpi xmlns:a14="http://schemas.microsoft.com/office/drawing/2010/main"/>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D763310-2649-FA7E-71ED-6CB1D7B9E45E}"/>
              </a:ext>
            </a:extLst>
          </p:cNvPr>
          <p:cNvSpPr>
            <a:spLocks noGrp="1"/>
          </p:cNvSpPr>
          <p:nvPr>
            <p:ph idx="1"/>
          </p:nvPr>
        </p:nvSpPr>
        <p:spPr>
          <a:xfrm>
            <a:off x="399657" y="1357460"/>
            <a:ext cx="11392686" cy="2714919"/>
          </a:xfrm>
        </p:spPr>
        <p:txBody>
          <a:bodyPr>
            <a:normAutofit/>
          </a:bodyPr>
          <a:lstStyle/>
          <a:p>
            <a:pPr marL="0" indent="0" algn="just">
              <a:buNone/>
            </a:pPr>
            <a:r>
              <a:rPr lang="el-GR" sz="2000" dirty="0">
                <a:solidFill>
                  <a:schemeClr val="tx2">
                    <a:lumMod val="75000"/>
                  </a:schemeClr>
                </a:solidFill>
              </a:rPr>
              <a:t>Τα </a:t>
            </a:r>
            <a:r>
              <a:rPr lang="el-GR" sz="2000" b="1" dirty="0">
                <a:solidFill>
                  <a:schemeClr val="tx2">
                    <a:lumMod val="75000"/>
                  </a:schemeClr>
                </a:solidFill>
              </a:rPr>
              <a:t>θαλάσσια απορρίμματα </a:t>
            </a:r>
            <a:r>
              <a:rPr lang="el-GR" sz="2000" dirty="0">
                <a:solidFill>
                  <a:schemeClr val="tx2">
                    <a:lumMod val="75000"/>
                  </a:schemeClr>
                </a:solidFill>
              </a:rPr>
              <a:t>είναι «οποιαδήποτε ανθεκτικά, κατασκευασμένα ή</a:t>
            </a:r>
            <a:r>
              <a:rPr lang="en-US" sz="2000" dirty="0">
                <a:solidFill>
                  <a:schemeClr val="tx2">
                    <a:lumMod val="75000"/>
                  </a:schemeClr>
                </a:solidFill>
              </a:rPr>
              <a:t> </a:t>
            </a:r>
            <a:r>
              <a:rPr lang="el-GR" sz="2000" dirty="0">
                <a:solidFill>
                  <a:schemeClr val="tx2">
                    <a:lumMod val="75000"/>
                  </a:schemeClr>
                </a:solidFill>
              </a:rPr>
              <a:t>επεξεργασμένα στερεά υλικά απορρίπτονται ή εγκαταλείπονται στο θαλάσσιο και παράκτιο περιβάλλον»</a:t>
            </a:r>
          </a:p>
          <a:p>
            <a:pPr marL="0" indent="0" algn="just">
              <a:buNone/>
            </a:pPr>
            <a:r>
              <a:rPr lang="el-GR" sz="2000" dirty="0">
                <a:solidFill>
                  <a:schemeClr val="tx2">
                    <a:lumMod val="75000"/>
                  </a:schemeClr>
                </a:solidFill>
              </a:rPr>
              <a:t>π.χ. ξύλο, μέταλλο, γυαλί, καουτσούκ, ρούχα, χαρτί, βιομηχανικά χημικά, φαρμακευτικά προϊόντα, επίμονοι ρύποι, πλαστικά απορρίμματα και μικροπλαστικά.</a:t>
            </a:r>
          </a:p>
          <a:p>
            <a:pPr marL="0" indent="0" algn="just">
              <a:buNone/>
            </a:pPr>
            <a:endParaRPr lang="en-US" sz="2000" dirty="0">
              <a:solidFill>
                <a:schemeClr val="tx2">
                  <a:lumMod val="75000"/>
                </a:schemeClr>
              </a:solidFill>
            </a:endParaRPr>
          </a:p>
          <a:p>
            <a:pPr marL="0" indent="0" algn="just">
              <a:buNone/>
            </a:pPr>
            <a:r>
              <a:rPr lang="el-GR" sz="2000" dirty="0">
                <a:solidFill>
                  <a:schemeClr val="tx2">
                    <a:lumMod val="75000"/>
                  </a:schemeClr>
                </a:solidFill>
              </a:rPr>
              <a:t>Τα </a:t>
            </a:r>
            <a:r>
              <a:rPr lang="el-GR" sz="2000" b="1" dirty="0">
                <a:solidFill>
                  <a:schemeClr val="tx2">
                    <a:lumMod val="75000"/>
                  </a:schemeClr>
                </a:solidFill>
              </a:rPr>
              <a:t>μικροπλαστικά</a:t>
            </a:r>
            <a:r>
              <a:rPr lang="el-GR" sz="2000" dirty="0">
                <a:solidFill>
                  <a:schemeClr val="tx2">
                    <a:lumMod val="75000"/>
                  </a:schemeClr>
                </a:solidFill>
              </a:rPr>
              <a:t> είναι μικρά κομμάτια ή θραύσματα πλαστικού,</a:t>
            </a:r>
            <a:r>
              <a:rPr lang="en-US" sz="2000" dirty="0">
                <a:solidFill>
                  <a:schemeClr val="tx2">
                    <a:lumMod val="75000"/>
                  </a:schemeClr>
                </a:solidFill>
              </a:rPr>
              <a:t> </a:t>
            </a:r>
            <a:r>
              <a:rPr lang="el-GR" sz="2000" dirty="0">
                <a:solidFill>
                  <a:schemeClr val="tx2">
                    <a:lumMod val="75000"/>
                  </a:schemeClr>
                </a:solidFill>
              </a:rPr>
              <a:t>μικρότερα από 5 mm</a:t>
            </a:r>
            <a:r>
              <a:rPr lang="en-US" sz="2000" dirty="0">
                <a:solidFill>
                  <a:schemeClr val="tx2">
                    <a:lumMod val="75000"/>
                  </a:schemeClr>
                </a:solidFill>
              </a:rPr>
              <a:t> </a:t>
            </a:r>
            <a:r>
              <a:rPr lang="el-GR" sz="2000" dirty="0">
                <a:solidFill>
                  <a:schemeClr val="tx2">
                    <a:lumMod val="75000"/>
                  </a:schemeClr>
                </a:solidFill>
              </a:rPr>
              <a:t>και τα νανοπλαστικά </a:t>
            </a:r>
            <a:r>
              <a:rPr lang="en-US" sz="2000" dirty="0">
                <a:solidFill>
                  <a:schemeClr val="tx2">
                    <a:lumMod val="75000"/>
                  </a:schemeClr>
                </a:solidFill>
              </a:rPr>
              <a:t>&lt;</a:t>
            </a:r>
            <a:r>
              <a:rPr lang="el-GR" sz="2000" dirty="0">
                <a:solidFill>
                  <a:schemeClr val="tx2">
                    <a:lumMod val="75000"/>
                  </a:schemeClr>
                </a:solidFill>
              </a:rPr>
              <a:t> 100μ</a:t>
            </a:r>
            <a:r>
              <a:rPr lang="en-US" sz="2000" dirty="0">
                <a:solidFill>
                  <a:schemeClr val="tx2">
                    <a:lumMod val="75000"/>
                  </a:schemeClr>
                </a:solidFill>
              </a:rPr>
              <a:t>m</a:t>
            </a:r>
            <a:r>
              <a:rPr lang="el-GR" sz="2000" dirty="0">
                <a:solidFill>
                  <a:schemeClr val="tx2">
                    <a:lumMod val="75000"/>
                  </a:schemeClr>
                </a:solidFill>
              </a:rPr>
              <a:t>.</a:t>
            </a:r>
          </a:p>
        </p:txBody>
      </p:sp>
      <p:sp>
        <p:nvSpPr>
          <p:cNvPr id="4" name="Rectangle 3">
            <a:extLst>
              <a:ext uri="{FF2B5EF4-FFF2-40B4-BE49-F238E27FC236}">
                <a16:creationId xmlns:a16="http://schemas.microsoft.com/office/drawing/2014/main" id="{D593A327-06D5-EF76-FCC8-BDB5F58C4569}"/>
              </a:ext>
            </a:extLst>
          </p:cNvPr>
          <p:cNvSpPr/>
          <p:nvPr/>
        </p:nvSpPr>
        <p:spPr>
          <a:xfrm>
            <a:off x="0" y="103695"/>
            <a:ext cx="4449452" cy="970961"/>
          </a:xfrm>
          <a:custGeom>
            <a:avLst/>
            <a:gdLst>
              <a:gd name="connsiteX0" fmla="*/ 0 w 4449452"/>
              <a:gd name="connsiteY0" fmla="*/ 0 h 970961"/>
              <a:gd name="connsiteX1" fmla="*/ 591141 w 4449452"/>
              <a:gd name="connsiteY1" fmla="*/ 0 h 970961"/>
              <a:gd name="connsiteX2" fmla="*/ 1271272 w 4449452"/>
              <a:gd name="connsiteY2" fmla="*/ 0 h 970961"/>
              <a:gd name="connsiteX3" fmla="*/ 1906908 w 4449452"/>
              <a:gd name="connsiteY3" fmla="*/ 0 h 970961"/>
              <a:gd name="connsiteX4" fmla="*/ 2631533 w 4449452"/>
              <a:gd name="connsiteY4" fmla="*/ 0 h 970961"/>
              <a:gd name="connsiteX5" fmla="*/ 3178180 w 4449452"/>
              <a:gd name="connsiteY5" fmla="*/ 0 h 970961"/>
              <a:gd name="connsiteX6" fmla="*/ 3902805 w 4449452"/>
              <a:gd name="connsiteY6" fmla="*/ 0 h 970961"/>
              <a:gd name="connsiteX7" fmla="*/ 4449452 w 4449452"/>
              <a:gd name="connsiteY7" fmla="*/ 0 h 970961"/>
              <a:gd name="connsiteX8" fmla="*/ 4449452 w 4449452"/>
              <a:gd name="connsiteY8" fmla="*/ 495190 h 970961"/>
              <a:gd name="connsiteX9" fmla="*/ 4449452 w 4449452"/>
              <a:gd name="connsiteY9" fmla="*/ 970961 h 970961"/>
              <a:gd name="connsiteX10" fmla="*/ 3858311 w 4449452"/>
              <a:gd name="connsiteY10" fmla="*/ 970961 h 970961"/>
              <a:gd name="connsiteX11" fmla="*/ 3222675 w 4449452"/>
              <a:gd name="connsiteY11" fmla="*/ 970961 h 970961"/>
              <a:gd name="connsiteX12" fmla="*/ 2542544 w 4449452"/>
              <a:gd name="connsiteY12" fmla="*/ 970961 h 970961"/>
              <a:gd name="connsiteX13" fmla="*/ 1995897 w 4449452"/>
              <a:gd name="connsiteY13" fmla="*/ 970961 h 970961"/>
              <a:gd name="connsiteX14" fmla="*/ 1449250 w 4449452"/>
              <a:gd name="connsiteY14" fmla="*/ 970961 h 970961"/>
              <a:gd name="connsiteX15" fmla="*/ 813614 w 4449452"/>
              <a:gd name="connsiteY15" fmla="*/ 970961 h 970961"/>
              <a:gd name="connsiteX16" fmla="*/ 0 w 4449452"/>
              <a:gd name="connsiteY16" fmla="*/ 970961 h 970961"/>
              <a:gd name="connsiteX17" fmla="*/ 0 w 4449452"/>
              <a:gd name="connsiteY17" fmla="*/ 495190 h 970961"/>
              <a:gd name="connsiteX18" fmla="*/ 0 w 4449452"/>
              <a:gd name="connsiteY18" fmla="*/ 0 h 97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449452" h="970961" fill="none" extrusionOk="0">
                <a:moveTo>
                  <a:pt x="0" y="0"/>
                </a:moveTo>
                <a:cubicBezTo>
                  <a:pt x="118502" y="-28005"/>
                  <a:pt x="345575" y="19638"/>
                  <a:pt x="591141" y="0"/>
                </a:cubicBezTo>
                <a:cubicBezTo>
                  <a:pt x="836707" y="-19638"/>
                  <a:pt x="1051054" y="32605"/>
                  <a:pt x="1271272" y="0"/>
                </a:cubicBezTo>
                <a:cubicBezTo>
                  <a:pt x="1491490" y="-32605"/>
                  <a:pt x="1593705" y="13104"/>
                  <a:pt x="1906908" y="0"/>
                </a:cubicBezTo>
                <a:cubicBezTo>
                  <a:pt x="2220111" y="-13104"/>
                  <a:pt x="2406181" y="-20182"/>
                  <a:pt x="2631533" y="0"/>
                </a:cubicBezTo>
                <a:cubicBezTo>
                  <a:pt x="2856885" y="20182"/>
                  <a:pt x="2978173" y="9754"/>
                  <a:pt x="3178180" y="0"/>
                </a:cubicBezTo>
                <a:cubicBezTo>
                  <a:pt x="3378187" y="-9754"/>
                  <a:pt x="3736442" y="-1271"/>
                  <a:pt x="3902805" y="0"/>
                </a:cubicBezTo>
                <a:cubicBezTo>
                  <a:pt x="4069169" y="1271"/>
                  <a:pt x="4250493" y="-11740"/>
                  <a:pt x="4449452" y="0"/>
                </a:cubicBezTo>
                <a:cubicBezTo>
                  <a:pt x="4431255" y="147363"/>
                  <a:pt x="4452090" y="332364"/>
                  <a:pt x="4449452" y="495190"/>
                </a:cubicBezTo>
                <a:cubicBezTo>
                  <a:pt x="4446815" y="658016"/>
                  <a:pt x="4455468" y="852764"/>
                  <a:pt x="4449452" y="970961"/>
                </a:cubicBezTo>
                <a:cubicBezTo>
                  <a:pt x="4248892" y="959679"/>
                  <a:pt x="4006438" y="996832"/>
                  <a:pt x="3858311" y="970961"/>
                </a:cubicBezTo>
                <a:cubicBezTo>
                  <a:pt x="3710184" y="945090"/>
                  <a:pt x="3424483" y="939767"/>
                  <a:pt x="3222675" y="970961"/>
                </a:cubicBezTo>
                <a:cubicBezTo>
                  <a:pt x="3020867" y="1002155"/>
                  <a:pt x="2717380" y="985637"/>
                  <a:pt x="2542544" y="970961"/>
                </a:cubicBezTo>
                <a:cubicBezTo>
                  <a:pt x="2367708" y="956285"/>
                  <a:pt x="2217692" y="955776"/>
                  <a:pt x="1995897" y="970961"/>
                </a:cubicBezTo>
                <a:cubicBezTo>
                  <a:pt x="1774102" y="986146"/>
                  <a:pt x="1631556" y="988122"/>
                  <a:pt x="1449250" y="970961"/>
                </a:cubicBezTo>
                <a:cubicBezTo>
                  <a:pt x="1266944" y="953800"/>
                  <a:pt x="1032571" y="984338"/>
                  <a:pt x="813614" y="970961"/>
                </a:cubicBezTo>
                <a:cubicBezTo>
                  <a:pt x="594657" y="957584"/>
                  <a:pt x="337662" y="949291"/>
                  <a:pt x="0" y="970961"/>
                </a:cubicBezTo>
                <a:cubicBezTo>
                  <a:pt x="-2498" y="830734"/>
                  <a:pt x="14006" y="715209"/>
                  <a:pt x="0" y="495190"/>
                </a:cubicBezTo>
                <a:cubicBezTo>
                  <a:pt x="-14006" y="275171"/>
                  <a:pt x="16980" y="124521"/>
                  <a:pt x="0" y="0"/>
                </a:cubicBezTo>
                <a:close/>
              </a:path>
              <a:path w="4449452" h="970961" stroke="0" extrusionOk="0">
                <a:moveTo>
                  <a:pt x="0" y="0"/>
                </a:moveTo>
                <a:cubicBezTo>
                  <a:pt x="218786" y="-22456"/>
                  <a:pt x="379227" y="14218"/>
                  <a:pt x="724625" y="0"/>
                </a:cubicBezTo>
                <a:cubicBezTo>
                  <a:pt x="1070024" y="-14218"/>
                  <a:pt x="1146637" y="-27022"/>
                  <a:pt x="1449250" y="0"/>
                </a:cubicBezTo>
                <a:cubicBezTo>
                  <a:pt x="1751863" y="27022"/>
                  <a:pt x="1797707" y="1250"/>
                  <a:pt x="1995897" y="0"/>
                </a:cubicBezTo>
                <a:cubicBezTo>
                  <a:pt x="2194087" y="-1250"/>
                  <a:pt x="2295424" y="15177"/>
                  <a:pt x="2542544" y="0"/>
                </a:cubicBezTo>
                <a:cubicBezTo>
                  <a:pt x="2789664" y="-15177"/>
                  <a:pt x="2839688" y="-12473"/>
                  <a:pt x="3133685" y="0"/>
                </a:cubicBezTo>
                <a:cubicBezTo>
                  <a:pt x="3427682" y="12473"/>
                  <a:pt x="3523597" y="22510"/>
                  <a:pt x="3635838" y="0"/>
                </a:cubicBezTo>
                <a:cubicBezTo>
                  <a:pt x="3748079" y="-22510"/>
                  <a:pt x="4286730" y="-33578"/>
                  <a:pt x="4449452" y="0"/>
                </a:cubicBezTo>
                <a:cubicBezTo>
                  <a:pt x="4448502" y="236469"/>
                  <a:pt x="4458395" y="321312"/>
                  <a:pt x="4449452" y="475771"/>
                </a:cubicBezTo>
                <a:cubicBezTo>
                  <a:pt x="4440509" y="630230"/>
                  <a:pt x="4473139" y="765252"/>
                  <a:pt x="4449452" y="970961"/>
                </a:cubicBezTo>
                <a:cubicBezTo>
                  <a:pt x="4132675" y="940658"/>
                  <a:pt x="3969121" y="998486"/>
                  <a:pt x="3724827" y="970961"/>
                </a:cubicBezTo>
                <a:cubicBezTo>
                  <a:pt x="3480533" y="943436"/>
                  <a:pt x="3324184" y="949756"/>
                  <a:pt x="3089191" y="970961"/>
                </a:cubicBezTo>
                <a:cubicBezTo>
                  <a:pt x="2854198" y="992166"/>
                  <a:pt x="2692321" y="947100"/>
                  <a:pt x="2409060" y="970961"/>
                </a:cubicBezTo>
                <a:cubicBezTo>
                  <a:pt x="2125799" y="994822"/>
                  <a:pt x="2035852" y="960697"/>
                  <a:pt x="1862413" y="970961"/>
                </a:cubicBezTo>
                <a:cubicBezTo>
                  <a:pt x="1688974" y="981225"/>
                  <a:pt x="1435452" y="935384"/>
                  <a:pt x="1137788" y="970961"/>
                </a:cubicBezTo>
                <a:cubicBezTo>
                  <a:pt x="840124" y="1006538"/>
                  <a:pt x="301320" y="978590"/>
                  <a:pt x="0" y="970961"/>
                </a:cubicBezTo>
                <a:cubicBezTo>
                  <a:pt x="-18152" y="873524"/>
                  <a:pt x="-19563" y="681969"/>
                  <a:pt x="0" y="504900"/>
                </a:cubicBezTo>
                <a:cubicBezTo>
                  <a:pt x="19563" y="327831"/>
                  <a:pt x="11192" y="156549"/>
                  <a:pt x="0" y="0"/>
                </a:cubicBezTo>
                <a:close/>
              </a:path>
            </a:pathLst>
          </a:custGeom>
          <a:solidFill>
            <a:srgbClr val="00B0F0"/>
          </a:solidFill>
          <a:ln>
            <a:solidFill>
              <a:srgbClr val="00B0F0"/>
            </a:solidFill>
            <a:extLst>
              <a:ext uri="{C807C97D-BFC1-408E-A445-0C87EB9F89A2}">
                <ask:lineSketchStyleProps xmlns:ask="http://schemas.microsoft.com/office/drawing/2018/sketchyshapes" sd="3871379894">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4000" dirty="0">
                <a:solidFill>
                  <a:schemeClr val="bg2">
                    <a:lumMod val="25000"/>
                  </a:schemeClr>
                </a:solidFill>
                <a:latin typeface="Barnebok" pitchFamily="50" charset="0"/>
              </a:rPr>
              <a:t>Τι είναι</a:t>
            </a:r>
            <a:endParaRPr lang="en-US" sz="4000" dirty="0">
              <a:solidFill>
                <a:schemeClr val="bg2">
                  <a:lumMod val="25000"/>
                </a:schemeClr>
              </a:solidFill>
              <a:latin typeface="Barnebok" pitchFamily="50" charset="0"/>
            </a:endParaRPr>
          </a:p>
        </p:txBody>
      </p:sp>
      <p:sp>
        <p:nvSpPr>
          <p:cNvPr id="5" name="Content Placeholder 2">
            <a:extLst>
              <a:ext uri="{FF2B5EF4-FFF2-40B4-BE49-F238E27FC236}">
                <a16:creationId xmlns:a16="http://schemas.microsoft.com/office/drawing/2014/main" id="{36EE1CFA-4887-56A3-E632-26621DB4C542}"/>
              </a:ext>
            </a:extLst>
          </p:cNvPr>
          <p:cNvSpPr txBox="1">
            <a:spLocks/>
          </p:cNvSpPr>
          <p:nvPr/>
        </p:nvSpPr>
        <p:spPr>
          <a:xfrm>
            <a:off x="0" y="6645897"/>
            <a:ext cx="12192000" cy="21210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l-GR" sz="1000" dirty="0">
                <a:solidFill>
                  <a:schemeClr val="tx2">
                    <a:lumMod val="75000"/>
                  </a:schemeClr>
                </a:solidFill>
              </a:rPr>
              <a:t>[Πηγή: </a:t>
            </a:r>
            <a:r>
              <a:rPr lang="en-US" sz="1000" dirty="0">
                <a:solidFill>
                  <a:schemeClr val="tx2">
                    <a:lumMod val="75000"/>
                  </a:schemeClr>
                </a:solidFill>
              </a:rPr>
              <a:t>Global </a:t>
            </a:r>
            <a:r>
              <a:rPr lang="en-US" sz="1000" dirty="0" err="1">
                <a:solidFill>
                  <a:schemeClr val="tx2">
                    <a:lumMod val="75000"/>
                  </a:schemeClr>
                </a:solidFill>
              </a:rPr>
              <a:t>Programme</a:t>
            </a:r>
            <a:r>
              <a:rPr lang="en-US" sz="1000" dirty="0">
                <a:solidFill>
                  <a:schemeClr val="tx2">
                    <a:lumMod val="75000"/>
                  </a:schemeClr>
                </a:solidFill>
              </a:rPr>
              <a:t> of Action for the</a:t>
            </a:r>
            <a:r>
              <a:rPr lang="el-GR" sz="1000" dirty="0">
                <a:solidFill>
                  <a:schemeClr val="tx2">
                    <a:lumMod val="75000"/>
                  </a:schemeClr>
                </a:solidFill>
              </a:rPr>
              <a:t> </a:t>
            </a:r>
            <a:r>
              <a:rPr lang="en-US" sz="1000" dirty="0">
                <a:solidFill>
                  <a:schemeClr val="tx2">
                    <a:lumMod val="75000"/>
                  </a:schemeClr>
                </a:solidFill>
              </a:rPr>
              <a:t>Protection of the Marine Environment from </a:t>
            </a:r>
            <a:r>
              <a:rPr lang="en-US" sz="1000" dirty="0" err="1">
                <a:solidFill>
                  <a:schemeClr val="tx2">
                    <a:lumMod val="75000"/>
                  </a:schemeClr>
                </a:solidFill>
              </a:rPr>
              <a:t>Landbased</a:t>
            </a:r>
            <a:r>
              <a:rPr lang="el-GR" sz="1000" dirty="0">
                <a:solidFill>
                  <a:schemeClr val="tx2">
                    <a:lumMod val="75000"/>
                  </a:schemeClr>
                </a:solidFill>
              </a:rPr>
              <a:t> </a:t>
            </a:r>
            <a:r>
              <a:rPr lang="en-US" sz="1000" dirty="0">
                <a:solidFill>
                  <a:schemeClr val="tx2">
                    <a:lumMod val="75000"/>
                  </a:schemeClr>
                </a:solidFill>
              </a:rPr>
              <a:t>Activities,</a:t>
            </a:r>
            <a:r>
              <a:rPr lang="el-GR" sz="1000" dirty="0">
                <a:solidFill>
                  <a:schemeClr val="tx2">
                    <a:lumMod val="75000"/>
                  </a:schemeClr>
                </a:solidFill>
              </a:rPr>
              <a:t> </a:t>
            </a:r>
            <a:r>
              <a:rPr lang="en-US" sz="1000" dirty="0">
                <a:solidFill>
                  <a:schemeClr val="tx2">
                    <a:lumMod val="75000"/>
                  </a:schemeClr>
                </a:solidFill>
              </a:rPr>
              <a:t>adopted</a:t>
            </a:r>
            <a:r>
              <a:rPr lang="el-GR" sz="1000" dirty="0">
                <a:solidFill>
                  <a:schemeClr val="tx2">
                    <a:lumMod val="75000"/>
                  </a:schemeClr>
                </a:solidFill>
              </a:rPr>
              <a:t> </a:t>
            </a:r>
            <a:r>
              <a:rPr lang="en-US" sz="1000" dirty="0">
                <a:solidFill>
                  <a:schemeClr val="tx2">
                    <a:lumMod val="75000"/>
                  </a:schemeClr>
                </a:solidFill>
              </a:rPr>
              <a:t>in Washington</a:t>
            </a:r>
            <a:r>
              <a:rPr lang="el-GR" sz="1000" dirty="0">
                <a:solidFill>
                  <a:schemeClr val="tx2">
                    <a:lumMod val="75000"/>
                  </a:schemeClr>
                </a:solidFill>
              </a:rPr>
              <a:t> </a:t>
            </a:r>
            <a:r>
              <a:rPr lang="en-US" sz="1000" dirty="0">
                <a:solidFill>
                  <a:schemeClr val="tx2">
                    <a:lumMod val="75000"/>
                  </a:schemeClr>
                </a:solidFill>
              </a:rPr>
              <a:t>DC, 1995; SAPEA: A Scientific Perspective on Microplastics in Nature and Society, 2019</a:t>
            </a:r>
            <a:r>
              <a:rPr lang="el-GR" sz="1000" dirty="0">
                <a:solidFill>
                  <a:schemeClr val="tx2">
                    <a:lumMod val="75000"/>
                  </a:schemeClr>
                </a:solidFill>
              </a:rPr>
              <a:t>]</a:t>
            </a:r>
            <a:endParaRPr lang="en-US" sz="1000" dirty="0">
              <a:solidFill>
                <a:schemeClr val="tx2">
                  <a:lumMod val="75000"/>
                </a:schemeClr>
              </a:solidFill>
            </a:endParaRPr>
          </a:p>
        </p:txBody>
      </p:sp>
      <p:sp>
        <p:nvSpPr>
          <p:cNvPr id="8" name="TextBox 7">
            <a:extLst>
              <a:ext uri="{FF2B5EF4-FFF2-40B4-BE49-F238E27FC236}">
                <a16:creationId xmlns:a16="http://schemas.microsoft.com/office/drawing/2014/main" id="{0D788CC3-3D25-141F-B80D-499BA8ADB675}"/>
              </a:ext>
            </a:extLst>
          </p:cNvPr>
          <p:cNvSpPr txBox="1"/>
          <p:nvPr/>
        </p:nvSpPr>
        <p:spPr>
          <a:xfrm>
            <a:off x="8353915" y="5103895"/>
            <a:ext cx="2238112" cy="415498"/>
          </a:xfrm>
          <a:prstGeom prst="rect">
            <a:avLst/>
          </a:prstGeom>
          <a:noFill/>
        </p:spPr>
        <p:txBody>
          <a:bodyPr wrap="none" rtlCol="0">
            <a:spAutoFit/>
          </a:bodyPr>
          <a:lstStyle/>
          <a:p>
            <a:pPr algn="ctr"/>
            <a:r>
              <a:rPr lang="en-US" sz="1050" dirty="0">
                <a:solidFill>
                  <a:schemeClr val="tx2">
                    <a:lumMod val="75000"/>
                  </a:schemeClr>
                </a:solidFill>
                <a:latin typeface="Barnebok" pitchFamily="50" charset="0"/>
              </a:rPr>
              <a:t>World Ocean Assessment I (2016)</a:t>
            </a:r>
          </a:p>
          <a:p>
            <a:pPr algn="ctr"/>
            <a:r>
              <a:rPr lang="en-US" sz="1050" dirty="0">
                <a:solidFill>
                  <a:schemeClr val="tx2">
                    <a:lumMod val="75000"/>
                  </a:schemeClr>
                </a:solidFill>
                <a:latin typeface="Barnebok" pitchFamily="50" charset="0"/>
              </a:rPr>
              <a:t>World Ocean Assessment II (2021)</a:t>
            </a:r>
          </a:p>
        </p:txBody>
      </p:sp>
      <p:sp>
        <p:nvSpPr>
          <p:cNvPr id="9" name="TextBox 8">
            <a:extLst>
              <a:ext uri="{FF2B5EF4-FFF2-40B4-BE49-F238E27FC236}">
                <a16:creationId xmlns:a16="http://schemas.microsoft.com/office/drawing/2014/main" id="{DD44BFA0-0959-A762-CF4D-53F2E8FB8A47}"/>
              </a:ext>
            </a:extLst>
          </p:cNvPr>
          <p:cNvSpPr txBox="1"/>
          <p:nvPr/>
        </p:nvSpPr>
        <p:spPr>
          <a:xfrm>
            <a:off x="1894768" y="4414660"/>
            <a:ext cx="8513228" cy="461665"/>
          </a:xfrm>
          <a:prstGeom prst="rect">
            <a:avLst/>
          </a:prstGeom>
          <a:noFill/>
        </p:spPr>
        <p:txBody>
          <a:bodyPr wrap="none" rtlCol="0">
            <a:spAutoFit/>
          </a:bodyPr>
          <a:lstStyle/>
          <a:p>
            <a:r>
              <a:rPr lang="el-GR" sz="2400" b="1" dirty="0">
                <a:solidFill>
                  <a:schemeClr val="tx2">
                    <a:lumMod val="75000"/>
                  </a:schemeClr>
                </a:solidFill>
              </a:rPr>
              <a:t>θραύσματα πλαστικού</a:t>
            </a:r>
            <a:r>
              <a:rPr lang="en-US" sz="2400" b="1" dirty="0">
                <a:solidFill>
                  <a:schemeClr val="tx2">
                    <a:lumMod val="75000"/>
                  </a:schemeClr>
                </a:solidFill>
              </a:rPr>
              <a:t> = </a:t>
            </a:r>
            <a:r>
              <a:rPr lang="el-GR" sz="2400" b="1" dirty="0">
                <a:solidFill>
                  <a:schemeClr val="tx2">
                    <a:lumMod val="75000"/>
                  </a:schemeClr>
                </a:solidFill>
              </a:rPr>
              <a:t>60- 80% των θαλάσσιων απορριμμάτων</a:t>
            </a:r>
            <a:endParaRPr lang="en-US" sz="2400" b="1" dirty="0">
              <a:solidFill>
                <a:schemeClr val="tx2">
                  <a:lumMod val="75000"/>
                </a:schemeClr>
              </a:solidFill>
            </a:endParaRPr>
          </a:p>
        </p:txBody>
      </p:sp>
      <p:sp>
        <p:nvSpPr>
          <p:cNvPr id="10" name="TextBox 9">
            <a:extLst>
              <a:ext uri="{FF2B5EF4-FFF2-40B4-BE49-F238E27FC236}">
                <a16:creationId xmlns:a16="http://schemas.microsoft.com/office/drawing/2014/main" id="{E397D713-2BBA-D328-96E7-08189D6D4974}"/>
              </a:ext>
            </a:extLst>
          </p:cNvPr>
          <p:cNvSpPr txBox="1"/>
          <p:nvPr/>
        </p:nvSpPr>
        <p:spPr>
          <a:xfrm>
            <a:off x="2454988" y="5036717"/>
            <a:ext cx="5311582" cy="461665"/>
          </a:xfrm>
          <a:prstGeom prst="rect">
            <a:avLst/>
          </a:prstGeom>
          <a:noFill/>
        </p:spPr>
        <p:txBody>
          <a:bodyPr wrap="none" rtlCol="0">
            <a:spAutoFit/>
          </a:bodyPr>
          <a:lstStyle/>
          <a:p>
            <a:r>
              <a:rPr lang="el-GR" sz="2400" b="1" dirty="0">
                <a:solidFill>
                  <a:schemeClr val="tx2">
                    <a:lumMod val="75000"/>
                  </a:schemeClr>
                </a:solidFill>
              </a:rPr>
              <a:t>οι ωκεανοί είναι στο όριο της ρύπανσης</a:t>
            </a:r>
            <a:endParaRPr lang="en-US" sz="2400" b="1" dirty="0">
              <a:solidFill>
                <a:schemeClr val="tx2">
                  <a:lumMod val="75000"/>
                </a:schemeClr>
              </a:solidFill>
            </a:endParaRPr>
          </a:p>
        </p:txBody>
      </p:sp>
      <p:sp>
        <p:nvSpPr>
          <p:cNvPr id="11" name="Arrow: Right 10">
            <a:extLst>
              <a:ext uri="{FF2B5EF4-FFF2-40B4-BE49-F238E27FC236}">
                <a16:creationId xmlns:a16="http://schemas.microsoft.com/office/drawing/2014/main" id="{DABA80B4-F48F-5DA0-DF75-3F0A9208595E}"/>
              </a:ext>
            </a:extLst>
          </p:cNvPr>
          <p:cNvSpPr/>
          <p:nvPr/>
        </p:nvSpPr>
        <p:spPr>
          <a:xfrm>
            <a:off x="1625141" y="5132896"/>
            <a:ext cx="763572" cy="278091"/>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7281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6" name="Group 15">
            <a:extLst>
              <a:ext uri="{FF2B5EF4-FFF2-40B4-BE49-F238E27FC236}">
                <a16:creationId xmlns:a16="http://schemas.microsoft.com/office/drawing/2014/main" id="{59773C80-7CEF-33D0-3149-44B2660E2B03}"/>
              </a:ext>
            </a:extLst>
          </p:cNvPr>
          <p:cNvGrpSpPr/>
          <p:nvPr/>
        </p:nvGrpSpPr>
        <p:grpSpPr>
          <a:xfrm>
            <a:off x="20" y="1282"/>
            <a:ext cx="12191980" cy="6856718"/>
            <a:chOff x="20" y="1282"/>
            <a:chExt cx="12191980" cy="6856718"/>
          </a:xfrm>
        </p:grpSpPr>
        <p:pic>
          <p:nvPicPr>
            <p:cNvPr id="5" name="Picture 4">
              <a:extLst>
                <a:ext uri="{FF2B5EF4-FFF2-40B4-BE49-F238E27FC236}">
                  <a16:creationId xmlns:a16="http://schemas.microsoft.com/office/drawing/2014/main" id="{81E98AC2-D7DE-BE22-3DDF-E70ABCA7073F}"/>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6" name="Rectangle 5">
              <a:extLst>
                <a:ext uri="{FF2B5EF4-FFF2-40B4-BE49-F238E27FC236}">
                  <a16:creationId xmlns:a16="http://schemas.microsoft.com/office/drawing/2014/main" id="{4F000798-A10C-77CC-EEC2-F7E13E3E8E42}"/>
                </a:ext>
              </a:extLst>
            </p:cNvPr>
            <p:cNvSpPr/>
            <p:nvPr/>
          </p:nvSpPr>
          <p:spPr>
            <a:xfrm>
              <a:off x="5000017" y="1964987"/>
              <a:ext cx="4873557" cy="31128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b="1" dirty="0">
                  <a:ln w="0"/>
                  <a:solidFill>
                    <a:schemeClr val="tx2">
                      <a:lumMod val="75000"/>
                    </a:schemeClr>
                  </a:solidFill>
                  <a:latin typeface="Barnebok" pitchFamily="50" charset="0"/>
                </a:rPr>
                <a:t>ΜΟΝΟΜΕΡΗ </a:t>
              </a:r>
              <a:r>
                <a:rPr lang="en-US" b="1" dirty="0">
                  <a:ln w="0"/>
                  <a:solidFill>
                    <a:schemeClr val="tx2">
                      <a:lumMod val="75000"/>
                    </a:schemeClr>
                  </a:solidFill>
                  <a:latin typeface="Barnebok" pitchFamily="50" charset="0"/>
                </a:rPr>
                <a:t>&amp; </a:t>
              </a:r>
              <a:r>
                <a:rPr lang="el-GR" b="1" dirty="0">
                  <a:ln w="0"/>
                  <a:solidFill>
                    <a:schemeClr val="tx2">
                      <a:lumMod val="75000"/>
                    </a:schemeClr>
                  </a:solidFill>
                  <a:latin typeface="Barnebok" pitchFamily="50" charset="0"/>
                </a:rPr>
                <a:t>ΠΟΛΥΜΕΡΗ</a:t>
              </a:r>
              <a:endParaRPr lang="en-US" b="1" dirty="0">
                <a:ln w="0"/>
                <a:solidFill>
                  <a:schemeClr val="tx2">
                    <a:lumMod val="75000"/>
                  </a:schemeClr>
                </a:solidFill>
                <a:latin typeface="Barnebok" pitchFamily="50" charset="0"/>
              </a:endParaRPr>
            </a:p>
            <a:p>
              <a:pPr algn="ctr"/>
              <a:r>
                <a:rPr lang="el-GR" b="1" dirty="0">
                  <a:ln w="0"/>
                  <a:solidFill>
                    <a:schemeClr val="tx2">
                      <a:lumMod val="75000"/>
                    </a:schemeClr>
                  </a:solidFill>
                  <a:latin typeface="Barnebok" pitchFamily="50" charset="0"/>
                </a:rPr>
                <a:t>Δομικό υλικό των πλαστικών</a:t>
              </a:r>
              <a:endParaRPr lang="en-US" b="1" dirty="0">
                <a:ln w="0"/>
                <a:solidFill>
                  <a:schemeClr val="tx2">
                    <a:lumMod val="75000"/>
                  </a:schemeClr>
                </a:solidFill>
                <a:latin typeface="Barnebok" pitchFamily="50" charset="0"/>
              </a:endParaRPr>
            </a:p>
          </p:txBody>
        </p:sp>
        <p:sp>
          <p:nvSpPr>
            <p:cNvPr id="7" name="Rectangle 6">
              <a:extLst>
                <a:ext uri="{FF2B5EF4-FFF2-40B4-BE49-F238E27FC236}">
                  <a16:creationId xmlns:a16="http://schemas.microsoft.com/office/drawing/2014/main" id="{B7CBF9AD-9781-4A4F-3F61-3BAF27282E02}"/>
                </a:ext>
              </a:extLst>
            </p:cNvPr>
            <p:cNvSpPr/>
            <p:nvPr/>
          </p:nvSpPr>
          <p:spPr>
            <a:xfrm>
              <a:off x="4850760" y="4305625"/>
              <a:ext cx="2916928" cy="1144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2000" b="1" dirty="0">
                  <a:ln w="0"/>
                  <a:solidFill>
                    <a:schemeClr val="tx2">
                      <a:lumMod val="75000"/>
                    </a:schemeClr>
                  </a:solidFill>
                  <a:latin typeface="Barnebok" pitchFamily="50" charset="0"/>
                </a:rPr>
                <a:t>ΠΡΟΣΘΕΤΑ</a:t>
              </a:r>
              <a:r>
                <a:rPr lang="en-US" sz="2000" b="1" dirty="0">
                  <a:ln w="0"/>
                  <a:solidFill>
                    <a:schemeClr val="tx2">
                      <a:lumMod val="75000"/>
                    </a:schemeClr>
                  </a:solidFill>
                  <a:latin typeface="Barnebok" pitchFamily="50" charset="0"/>
                </a:rPr>
                <a:t>:</a:t>
              </a:r>
            </a:p>
            <a:p>
              <a:pPr algn="ctr"/>
              <a:r>
                <a:rPr lang="el-GR" sz="1400" b="1" dirty="0">
                  <a:ln w="0"/>
                  <a:solidFill>
                    <a:schemeClr val="tx2">
                      <a:lumMod val="75000"/>
                    </a:schemeClr>
                  </a:solidFill>
                  <a:latin typeface="Barnebok" pitchFamily="50" charset="0"/>
                </a:rPr>
                <a:t>Πλαστικοποιητές για να κάνουν το πλαστικό πιο μαλακό και εύκαμπτο, χρωστικές, αντιοξειδωτικά, σταθεροποιητές θερμότητας και φωτός, λιπαντικά, βιοκτόνα ή αντιστατικά μέσα, επιβραδυντικά φλόγας</a:t>
              </a:r>
              <a:endParaRPr lang="en-US" sz="1400" b="1" dirty="0">
                <a:ln w="0"/>
                <a:solidFill>
                  <a:schemeClr val="tx2">
                    <a:lumMod val="75000"/>
                  </a:schemeClr>
                </a:solidFill>
                <a:latin typeface="Barnebok" pitchFamily="50" charset="0"/>
              </a:endParaRPr>
            </a:p>
          </p:txBody>
        </p:sp>
        <p:sp>
          <p:nvSpPr>
            <p:cNvPr id="8" name="Rectangle 7">
              <a:extLst>
                <a:ext uri="{FF2B5EF4-FFF2-40B4-BE49-F238E27FC236}">
                  <a16:creationId xmlns:a16="http://schemas.microsoft.com/office/drawing/2014/main" id="{F66B2709-0D08-832B-D21B-B16480DA55B6}"/>
                </a:ext>
              </a:extLst>
            </p:cNvPr>
            <p:cNvSpPr/>
            <p:nvPr/>
          </p:nvSpPr>
          <p:spPr>
            <a:xfrm>
              <a:off x="126461" y="2513312"/>
              <a:ext cx="3276616" cy="131397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b="1" dirty="0">
                  <a:ln w="0"/>
                  <a:solidFill>
                    <a:schemeClr val="tx2">
                      <a:lumMod val="75000"/>
                    </a:schemeClr>
                  </a:solidFill>
                  <a:latin typeface="Barnebok" pitchFamily="50" charset="0"/>
                </a:rPr>
                <a:t>ΑΝΑΤΟΜΙΑ ΤΟΥ ΠΛΑΣΤΙΚΟΥ</a:t>
              </a:r>
              <a:endParaRPr lang="en-US" b="1" dirty="0">
                <a:ln w="0"/>
                <a:solidFill>
                  <a:schemeClr val="tx2">
                    <a:lumMod val="75000"/>
                  </a:schemeClr>
                </a:solidFill>
                <a:latin typeface="Barnebok" pitchFamily="50" charset="0"/>
              </a:endParaRPr>
            </a:p>
            <a:p>
              <a:pPr algn="ctr"/>
              <a:r>
                <a:rPr lang="el-GR" b="1" dirty="0">
                  <a:ln w="0"/>
                  <a:solidFill>
                    <a:schemeClr val="tx2">
                      <a:lumMod val="75000"/>
                    </a:schemeClr>
                  </a:solidFill>
                  <a:latin typeface="Barnebok" pitchFamily="50" charset="0"/>
                </a:rPr>
                <a:t>Τι έχει το πλαστικό μου</a:t>
              </a:r>
              <a:r>
                <a:rPr lang="en-US" b="1" dirty="0">
                  <a:ln w="0"/>
                  <a:solidFill>
                    <a:schemeClr val="tx2">
                      <a:lumMod val="75000"/>
                    </a:schemeClr>
                  </a:solidFill>
                  <a:latin typeface="Barnebok" pitchFamily="50" charset="0"/>
                </a:rPr>
                <a:t>;</a:t>
              </a:r>
            </a:p>
          </p:txBody>
        </p:sp>
        <p:sp>
          <p:nvSpPr>
            <p:cNvPr id="9" name="Rectangle 8">
              <a:extLst>
                <a:ext uri="{FF2B5EF4-FFF2-40B4-BE49-F238E27FC236}">
                  <a16:creationId xmlns:a16="http://schemas.microsoft.com/office/drawing/2014/main" id="{7C1CCEF0-F1E0-95CA-04CE-EEB6EDED8A63}"/>
                </a:ext>
              </a:extLst>
            </p:cNvPr>
            <p:cNvSpPr/>
            <p:nvPr/>
          </p:nvSpPr>
          <p:spPr>
            <a:xfrm>
              <a:off x="8725278" y="4692475"/>
              <a:ext cx="3276616" cy="71851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b="1" dirty="0">
                  <a:ln w="0"/>
                  <a:solidFill>
                    <a:schemeClr val="tx2">
                      <a:lumMod val="75000"/>
                    </a:schemeClr>
                  </a:solidFill>
                  <a:latin typeface="Barnebok" pitchFamily="50" charset="0"/>
                </a:rPr>
                <a:t>ΤΕΛΙΚΟ ΠΡΟΪΟΝ</a:t>
              </a:r>
              <a:endParaRPr lang="en-US" b="1" dirty="0">
                <a:ln w="0"/>
                <a:solidFill>
                  <a:schemeClr val="tx2">
                    <a:lumMod val="75000"/>
                  </a:schemeClr>
                </a:solidFill>
                <a:latin typeface="Barnebok" pitchFamily="50" charset="0"/>
              </a:endParaRPr>
            </a:p>
          </p:txBody>
        </p:sp>
        <p:sp>
          <p:nvSpPr>
            <p:cNvPr id="12" name="TextBox 11">
              <a:extLst>
                <a:ext uri="{FF2B5EF4-FFF2-40B4-BE49-F238E27FC236}">
                  <a16:creationId xmlns:a16="http://schemas.microsoft.com/office/drawing/2014/main" id="{9571EA6E-B5A8-B7A4-1031-AC55BDE5AB3A}"/>
                </a:ext>
              </a:extLst>
            </p:cNvPr>
            <p:cNvSpPr txBox="1"/>
            <p:nvPr/>
          </p:nvSpPr>
          <p:spPr>
            <a:xfrm>
              <a:off x="7957027" y="5442227"/>
              <a:ext cx="4044867" cy="1200329"/>
            </a:xfrm>
            <a:prstGeom prst="rect">
              <a:avLst/>
            </a:prstGeom>
            <a:noFill/>
          </p:spPr>
          <p:txBody>
            <a:bodyPr wrap="square">
              <a:spAutoFit/>
            </a:bodyPr>
            <a:lstStyle/>
            <a:p>
              <a:pPr algn="just"/>
              <a:r>
                <a:rPr lang="en-US" sz="1200" dirty="0">
                  <a:solidFill>
                    <a:srgbClr val="E18512"/>
                  </a:solidFill>
                  <a:latin typeface="Barnebok" pitchFamily="50" charset="0"/>
                </a:rPr>
                <a:t>*NIAS = non-intentionally added substances</a:t>
              </a:r>
            </a:p>
            <a:p>
              <a:pPr algn="just"/>
              <a:r>
                <a:rPr lang="en-US" sz="1200" dirty="0">
                  <a:solidFill>
                    <a:srgbClr val="E18512"/>
                  </a:solidFill>
                  <a:latin typeface="Barnebok" pitchFamily="50" charset="0"/>
                </a:rPr>
                <a:t>= </a:t>
              </a:r>
              <a:r>
                <a:rPr lang="el-GR" sz="1200" dirty="0">
                  <a:solidFill>
                    <a:srgbClr val="E18512"/>
                  </a:solidFill>
                  <a:latin typeface="Barnebok" pitchFamily="50" charset="0"/>
                </a:rPr>
                <a:t>μη σκόπιμα προστιθέμενες ουσίες, συμπεριλαμβανομένων (1) προϊόντων διάσπασης των</a:t>
              </a:r>
              <a:r>
                <a:rPr lang="en-US" sz="1200" dirty="0">
                  <a:solidFill>
                    <a:srgbClr val="E18512"/>
                  </a:solidFill>
                  <a:latin typeface="Barnebok" pitchFamily="50" charset="0"/>
                </a:rPr>
                <a:t> </a:t>
              </a:r>
              <a:r>
                <a:rPr lang="el-GR" sz="1200" dirty="0">
                  <a:solidFill>
                    <a:srgbClr val="E18512"/>
                  </a:solidFill>
                  <a:latin typeface="Barnebok" pitchFamily="50" charset="0"/>
                </a:rPr>
                <a:t>πολυμερών, πρόσθετα και άλλες χημικές ουσίες στα πλαστικά, (2) ακαθαρσίες, (3) προσμείξεις από επεξεργασία όπως παραγωγή και ανακύκλωση, και (4) υποπροϊόντα αντίδρασης.</a:t>
              </a:r>
              <a:endParaRPr lang="en-US" sz="1200" dirty="0">
                <a:solidFill>
                  <a:srgbClr val="E18512"/>
                </a:solidFill>
                <a:latin typeface="Barnebok" pitchFamily="50" charset="0"/>
              </a:endParaRPr>
            </a:p>
          </p:txBody>
        </p:sp>
      </p:grpSp>
      <p:sp>
        <p:nvSpPr>
          <p:cNvPr id="13" name="Rectangle: Rounded Corners 12">
            <a:extLst>
              <a:ext uri="{FF2B5EF4-FFF2-40B4-BE49-F238E27FC236}">
                <a16:creationId xmlns:a16="http://schemas.microsoft.com/office/drawing/2014/main" id="{9F732414-EE58-5031-CEB1-9A63102EFB34}"/>
              </a:ext>
            </a:extLst>
          </p:cNvPr>
          <p:cNvSpPr/>
          <p:nvPr/>
        </p:nvSpPr>
        <p:spPr>
          <a:xfrm>
            <a:off x="79326" y="3799001"/>
            <a:ext cx="3955345" cy="3029436"/>
          </a:xfrm>
          <a:prstGeom prst="roundRect">
            <a:avLst/>
          </a:prstGeom>
          <a:solidFill>
            <a:schemeClr val="bg2"/>
          </a:solidFill>
          <a:ln w="38100">
            <a:solidFill>
              <a:srgbClr val="D43E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n w="0"/>
                <a:solidFill>
                  <a:srgbClr val="D43E76"/>
                </a:solidFill>
                <a:latin typeface="Barnebok" pitchFamily="50" charset="0"/>
              </a:rPr>
              <a:t>&gt;</a:t>
            </a:r>
            <a:r>
              <a:rPr lang="el-GR" b="1" dirty="0">
                <a:ln w="0"/>
                <a:solidFill>
                  <a:srgbClr val="D43E76"/>
                </a:solidFill>
                <a:latin typeface="Barnebok" pitchFamily="50" charset="0"/>
              </a:rPr>
              <a:t>13.000</a:t>
            </a:r>
            <a:r>
              <a:rPr lang="el-GR" dirty="0">
                <a:ln w="0"/>
                <a:solidFill>
                  <a:srgbClr val="D43E76"/>
                </a:solidFill>
                <a:latin typeface="Barnebok" pitchFamily="50" charset="0"/>
              </a:rPr>
              <a:t> έχουν αναγνωριστεί</a:t>
            </a:r>
            <a:endParaRPr lang="en-US" dirty="0">
              <a:ln w="0"/>
              <a:solidFill>
                <a:srgbClr val="D43E76"/>
              </a:solidFill>
              <a:latin typeface="Barnebok" pitchFamily="50" charset="0"/>
            </a:endParaRPr>
          </a:p>
          <a:p>
            <a:pPr algn="ctr"/>
            <a:endParaRPr lang="el-GR" dirty="0">
              <a:ln w="0"/>
              <a:solidFill>
                <a:srgbClr val="D43E76"/>
              </a:solidFill>
              <a:latin typeface="Barnebok" pitchFamily="50" charset="0"/>
            </a:endParaRPr>
          </a:p>
          <a:p>
            <a:pPr algn="ctr"/>
            <a:r>
              <a:rPr lang="en-US" dirty="0">
                <a:ln w="0"/>
                <a:solidFill>
                  <a:srgbClr val="D43E76"/>
                </a:solidFill>
                <a:latin typeface="Barnebok" pitchFamily="50" charset="0"/>
              </a:rPr>
              <a:t>&gt;</a:t>
            </a:r>
            <a:r>
              <a:rPr lang="el-GR" b="1" dirty="0">
                <a:ln w="0"/>
                <a:solidFill>
                  <a:srgbClr val="D43E76"/>
                </a:solidFill>
                <a:latin typeface="Barnebok" pitchFamily="50" charset="0"/>
              </a:rPr>
              <a:t>3.200</a:t>
            </a:r>
            <a:r>
              <a:rPr lang="el-GR" dirty="0">
                <a:ln w="0"/>
                <a:solidFill>
                  <a:srgbClr val="D43E76"/>
                </a:solidFill>
                <a:latin typeface="Barnebok" pitchFamily="50" charset="0"/>
              </a:rPr>
              <a:t> έχουν χαρακτηριστεί ως </a:t>
            </a:r>
            <a:r>
              <a:rPr lang="en-US" dirty="0">
                <a:ln w="0"/>
                <a:solidFill>
                  <a:srgbClr val="D43E76"/>
                </a:solidFill>
                <a:latin typeface="Barnebok" pitchFamily="50" charset="0"/>
              </a:rPr>
              <a:t>“</a:t>
            </a:r>
            <a:r>
              <a:rPr lang="el-GR" dirty="0">
                <a:ln w="0"/>
                <a:solidFill>
                  <a:srgbClr val="D43E76"/>
                </a:solidFill>
                <a:latin typeface="Barnebok" pitchFamily="50" charset="0"/>
              </a:rPr>
              <a:t>ενδιαφέροντος</a:t>
            </a:r>
            <a:r>
              <a:rPr lang="en-US" dirty="0">
                <a:ln w="0"/>
                <a:solidFill>
                  <a:srgbClr val="D43E76"/>
                </a:solidFill>
                <a:latin typeface="Barnebok" pitchFamily="50" charset="0"/>
              </a:rPr>
              <a:t>”</a:t>
            </a:r>
            <a:endParaRPr lang="el-GR" dirty="0">
              <a:ln w="0"/>
              <a:solidFill>
                <a:srgbClr val="D43E76"/>
              </a:solidFill>
              <a:latin typeface="Barnebok" pitchFamily="50" charset="0"/>
            </a:endParaRPr>
          </a:p>
          <a:p>
            <a:pPr algn="ctr"/>
            <a:endParaRPr lang="el-GR" dirty="0">
              <a:ln w="0"/>
              <a:solidFill>
                <a:srgbClr val="D43E76"/>
              </a:solidFill>
              <a:latin typeface="Barnebok" pitchFamily="50" charset="0"/>
            </a:endParaRPr>
          </a:p>
          <a:p>
            <a:pPr algn="ctr"/>
            <a:r>
              <a:rPr lang="el-GR" dirty="0">
                <a:ln w="0"/>
                <a:solidFill>
                  <a:srgbClr val="D43E76"/>
                </a:solidFill>
                <a:latin typeface="Barnebok" pitchFamily="50" charset="0"/>
              </a:rPr>
              <a:t>εκατοντάδες διαφορετικά πολυμερή και πρόσθετα =&gt; περιπλέκουν το δυναμικό ανακύκλωσης και μπορεί να περιορίσουν την επαναχρησιμοποίηση</a:t>
            </a:r>
            <a:endParaRPr lang="en-US" dirty="0">
              <a:ln w="0"/>
              <a:solidFill>
                <a:srgbClr val="D43E76"/>
              </a:solidFill>
              <a:latin typeface="Barnebok" pitchFamily="50" charset="0"/>
            </a:endParaRPr>
          </a:p>
        </p:txBody>
      </p:sp>
      <p:sp>
        <p:nvSpPr>
          <p:cNvPr id="15" name="TextBox 14">
            <a:extLst>
              <a:ext uri="{FF2B5EF4-FFF2-40B4-BE49-F238E27FC236}">
                <a16:creationId xmlns:a16="http://schemas.microsoft.com/office/drawing/2014/main" id="{AF3B56ED-73A6-7EAB-E514-AB5306C50F08}"/>
              </a:ext>
            </a:extLst>
          </p:cNvPr>
          <p:cNvSpPr txBox="1"/>
          <p:nvPr/>
        </p:nvSpPr>
        <p:spPr>
          <a:xfrm>
            <a:off x="4507949" y="6612993"/>
            <a:ext cx="8434658" cy="215444"/>
          </a:xfrm>
          <a:prstGeom prst="rect">
            <a:avLst/>
          </a:prstGeom>
          <a:noFill/>
        </p:spPr>
        <p:txBody>
          <a:bodyPr wrap="square">
            <a:spAutoFit/>
          </a:bodyPr>
          <a:lstStyle/>
          <a:p>
            <a:r>
              <a:rPr lang="en-US" sz="800" dirty="0">
                <a:solidFill>
                  <a:schemeClr val="tx2">
                    <a:lumMod val="75000"/>
                  </a:schemeClr>
                </a:solidFill>
                <a:latin typeface="Barnebok" pitchFamily="50" charset="0"/>
              </a:rPr>
              <a:t>United Nations Environment </a:t>
            </a:r>
            <a:r>
              <a:rPr lang="en-US" sz="800" dirty="0" err="1">
                <a:solidFill>
                  <a:schemeClr val="tx2">
                    <a:lumMod val="75000"/>
                  </a:schemeClr>
                </a:solidFill>
                <a:latin typeface="Barnebok" pitchFamily="50" charset="0"/>
              </a:rPr>
              <a:t>Programme</a:t>
            </a:r>
            <a:r>
              <a:rPr lang="en-US" sz="800" dirty="0">
                <a:solidFill>
                  <a:schemeClr val="tx2">
                    <a:lumMod val="75000"/>
                  </a:schemeClr>
                </a:solidFill>
                <a:latin typeface="Barnebok" pitchFamily="50" charset="0"/>
              </a:rPr>
              <a:t> and Secretariat of the Basel, Rotterdam and Stockholm Conventions (2023). Chemicals in plastics: a technical report. Geneva</a:t>
            </a:r>
          </a:p>
        </p:txBody>
      </p:sp>
    </p:spTree>
    <p:extLst>
      <p:ext uri="{BB962C8B-B14F-4D97-AF65-F5344CB8AC3E}">
        <p14:creationId xmlns:p14="http://schemas.microsoft.com/office/powerpoint/2010/main" val="1524302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A2AB319-CB0C-571E-04B6-E9C83D139AE0}"/>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840277" y="1124058"/>
            <a:ext cx="10511446" cy="5571067"/>
          </a:xfrm>
          <a:prstGeom prst="rect">
            <a:avLst/>
          </a:prstGeom>
        </p:spPr>
      </p:pic>
      <p:sp>
        <p:nvSpPr>
          <p:cNvPr id="6" name="TextBox 5">
            <a:extLst>
              <a:ext uri="{FF2B5EF4-FFF2-40B4-BE49-F238E27FC236}">
                <a16:creationId xmlns:a16="http://schemas.microsoft.com/office/drawing/2014/main" id="{ACECB033-B028-CB63-0D54-9A59C12AAF0D}"/>
              </a:ext>
            </a:extLst>
          </p:cNvPr>
          <p:cNvSpPr txBox="1"/>
          <p:nvPr/>
        </p:nvSpPr>
        <p:spPr>
          <a:xfrm>
            <a:off x="4507949" y="6695125"/>
            <a:ext cx="8434658" cy="215444"/>
          </a:xfrm>
          <a:prstGeom prst="rect">
            <a:avLst/>
          </a:prstGeom>
          <a:noFill/>
        </p:spPr>
        <p:txBody>
          <a:bodyPr wrap="square">
            <a:spAutoFit/>
          </a:bodyPr>
          <a:lstStyle/>
          <a:p>
            <a:r>
              <a:rPr lang="en-US" sz="800" dirty="0">
                <a:solidFill>
                  <a:schemeClr val="tx2">
                    <a:lumMod val="75000"/>
                  </a:schemeClr>
                </a:solidFill>
                <a:latin typeface="Barnebok" pitchFamily="50" charset="0"/>
              </a:rPr>
              <a:t>United Nations Environment </a:t>
            </a:r>
            <a:r>
              <a:rPr lang="en-US" sz="800" dirty="0" err="1">
                <a:solidFill>
                  <a:schemeClr val="tx2">
                    <a:lumMod val="75000"/>
                  </a:schemeClr>
                </a:solidFill>
                <a:latin typeface="Barnebok" pitchFamily="50" charset="0"/>
              </a:rPr>
              <a:t>Programme</a:t>
            </a:r>
            <a:r>
              <a:rPr lang="en-US" sz="800" dirty="0">
                <a:solidFill>
                  <a:schemeClr val="tx2">
                    <a:lumMod val="75000"/>
                  </a:schemeClr>
                </a:solidFill>
                <a:latin typeface="Barnebok" pitchFamily="50" charset="0"/>
              </a:rPr>
              <a:t> and Secretariat of the Basel, Rotterdam and Stockholm Conventions (2023). Chemicals in plastics: a technical report. Geneva</a:t>
            </a:r>
          </a:p>
        </p:txBody>
      </p:sp>
      <p:sp>
        <p:nvSpPr>
          <p:cNvPr id="7" name="Rectangle 6">
            <a:extLst>
              <a:ext uri="{FF2B5EF4-FFF2-40B4-BE49-F238E27FC236}">
                <a16:creationId xmlns:a16="http://schemas.microsoft.com/office/drawing/2014/main" id="{226A0A09-3918-D6A3-F6B0-CCB07CE68B0C}"/>
              </a:ext>
            </a:extLst>
          </p:cNvPr>
          <p:cNvSpPr/>
          <p:nvPr/>
        </p:nvSpPr>
        <p:spPr>
          <a:xfrm>
            <a:off x="0" y="0"/>
            <a:ext cx="12192000" cy="112405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2400" b="1" dirty="0">
                <a:ln w="0"/>
                <a:solidFill>
                  <a:schemeClr val="tx2">
                    <a:lumMod val="75000"/>
                  </a:schemeClr>
                </a:solidFill>
                <a:latin typeface="Barnebok" pitchFamily="50" charset="0"/>
              </a:rPr>
              <a:t>ΧΗΜΙΚΑ ΠΡΟΣΘΕΤΑ ΣΤΑ ΠΛΑΣΤΙΚΑ</a:t>
            </a:r>
          </a:p>
          <a:p>
            <a:pPr algn="ctr"/>
            <a:endParaRPr lang="en-US" sz="500" b="1" dirty="0">
              <a:ln w="0"/>
              <a:solidFill>
                <a:schemeClr val="tx2">
                  <a:lumMod val="75000"/>
                </a:schemeClr>
              </a:solidFill>
              <a:latin typeface="Barnebok" pitchFamily="50" charset="0"/>
            </a:endParaRPr>
          </a:p>
          <a:p>
            <a:pPr algn="ctr"/>
            <a:r>
              <a:rPr lang="el-GR" b="1" dirty="0">
                <a:ln w="0"/>
                <a:solidFill>
                  <a:schemeClr val="tx2">
                    <a:lumMod val="75000"/>
                  </a:schemeClr>
                </a:solidFill>
                <a:latin typeface="Barnebok" pitchFamily="50" charset="0"/>
              </a:rPr>
              <a:t>Σε ποιους τομείς και προϊοντα βρίσκονται</a:t>
            </a:r>
            <a:r>
              <a:rPr lang="en-US" b="1" dirty="0">
                <a:ln w="0"/>
                <a:solidFill>
                  <a:schemeClr val="tx2">
                    <a:lumMod val="75000"/>
                  </a:schemeClr>
                </a:solidFill>
                <a:latin typeface="Barnebok" pitchFamily="50" charset="0"/>
              </a:rPr>
              <a:t>;</a:t>
            </a:r>
          </a:p>
        </p:txBody>
      </p:sp>
      <p:grpSp>
        <p:nvGrpSpPr>
          <p:cNvPr id="15" name="Ομάδα 14">
            <a:extLst>
              <a:ext uri="{FF2B5EF4-FFF2-40B4-BE49-F238E27FC236}">
                <a16:creationId xmlns:a16="http://schemas.microsoft.com/office/drawing/2014/main" id="{C6DAD80D-5FCB-9AA9-5C15-A20D6A4A1DE5}"/>
              </a:ext>
            </a:extLst>
          </p:cNvPr>
          <p:cNvGrpSpPr/>
          <p:nvPr/>
        </p:nvGrpSpPr>
        <p:grpSpPr>
          <a:xfrm>
            <a:off x="1078932" y="1806173"/>
            <a:ext cx="10153750" cy="2746776"/>
            <a:chOff x="1078932" y="1806173"/>
            <a:chExt cx="10153750" cy="2746776"/>
          </a:xfrm>
        </p:grpSpPr>
        <p:sp>
          <p:nvSpPr>
            <p:cNvPr id="2" name="Rectangle 1">
              <a:extLst>
                <a:ext uri="{FF2B5EF4-FFF2-40B4-BE49-F238E27FC236}">
                  <a16:creationId xmlns:a16="http://schemas.microsoft.com/office/drawing/2014/main" id="{887F0133-2928-5B03-AB2B-B23BB5B7401B}"/>
                </a:ext>
              </a:extLst>
            </p:cNvPr>
            <p:cNvSpPr/>
            <p:nvPr/>
          </p:nvSpPr>
          <p:spPr>
            <a:xfrm>
              <a:off x="1078932" y="3637208"/>
              <a:ext cx="1388043" cy="915741"/>
            </a:xfrm>
            <a:prstGeom prst="rect">
              <a:avLst/>
            </a:prstGeom>
            <a:gradFill flip="none" rotWithShape="1">
              <a:gsLst>
                <a:gs pos="0">
                  <a:srgbClr val="EFEFEF"/>
                </a:gs>
                <a:gs pos="100000">
                  <a:srgbClr val="F2F2F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l-GR" sz="1400" b="1" dirty="0">
                  <a:ln w="0"/>
                  <a:solidFill>
                    <a:srgbClr val="009AD9"/>
                  </a:solidFill>
                  <a:latin typeface="Barnebok" pitchFamily="50" charset="0"/>
                </a:rPr>
                <a:t>παιχνίδια και προϊόντα για παιδιά</a:t>
              </a:r>
              <a:endParaRPr lang="en-US" sz="1400" b="1" dirty="0">
                <a:ln w="0"/>
                <a:solidFill>
                  <a:srgbClr val="009AD9"/>
                </a:solidFill>
                <a:latin typeface="Barnebok" pitchFamily="50" charset="0"/>
              </a:endParaRPr>
            </a:p>
          </p:txBody>
        </p:sp>
        <p:sp>
          <p:nvSpPr>
            <p:cNvPr id="3" name="Rectangle 1">
              <a:extLst>
                <a:ext uri="{FF2B5EF4-FFF2-40B4-BE49-F238E27FC236}">
                  <a16:creationId xmlns:a16="http://schemas.microsoft.com/office/drawing/2014/main" id="{67D9705F-EF33-223E-DAA7-FDF527454FC1}"/>
                </a:ext>
              </a:extLst>
            </p:cNvPr>
            <p:cNvSpPr/>
            <p:nvPr/>
          </p:nvSpPr>
          <p:spPr>
            <a:xfrm>
              <a:off x="2066925" y="3009900"/>
              <a:ext cx="1028700" cy="260806"/>
            </a:xfrm>
            <a:prstGeom prst="rect">
              <a:avLst/>
            </a:prstGeom>
            <a:solidFill>
              <a:srgbClr val="EFEF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400" b="1" dirty="0">
                  <a:ln w="0"/>
                  <a:solidFill>
                    <a:srgbClr val="BD6AAE"/>
                  </a:solidFill>
                  <a:latin typeface="Barnebok" pitchFamily="50" charset="0"/>
                </a:rPr>
                <a:t>έπιπλα</a:t>
              </a:r>
              <a:endParaRPr lang="en-US" sz="1400" b="1" dirty="0">
                <a:ln w="0"/>
                <a:solidFill>
                  <a:srgbClr val="BD6AAE"/>
                </a:solidFill>
                <a:latin typeface="Barnebok" pitchFamily="50" charset="0"/>
              </a:endParaRPr>
            </a:p>
          </p:txBody>
        </p:sp>
        <p:sp>
          <p:nvSpPr>
            <p:cNvPr id="4" name="Rectangle 1">
              <a:extLst>
                <a:ext uri="{FF2B5EF4-FFF2-40B4-BE49-F238E27FC236}">
                  <a16:creationId xmlns:a16="http://schemas.microsoft.com/office/drawing/2014/main" id="{D63B0DD3-C1E0-E701-598F-01B9CA14FE0D}"/>
                </a:ext>
              </a:extLst>
            </p:cNvPr>
            <p:cNvSpPr/>
            <p:nvPr/>
          </p:nvSpPr>
          <p:spPr>
            <a:xfrm>
              <a:off x="3095625" y="2382857"/>
              <a:ext cx="1226648" cy="1046143"/>
            </a:xfrm>
            <a:prstGeom prst="rect">
              <a:avLst/>
            </a:prstGeom>
            <a:gradFill flip="none" rotWithShape="1">
              <a:gsLst>
                <a:gs pos="0">
                  <a:srgbClr val="EFEFEF"/>
                </a:gs>
                <a:gs pos="100000">
                  <a:srgbClr val="F2F2F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400" b="1" dirty="0">
                  <a:ln w="0"/>
                  <a:solidFill>
                    <a:srgbClr val="048952"/>
                  </a:solidFill>
                  <a:latin typeface="Barnebok" pitchFamily="50" charset="0"/>
                </a:rPr>
                <a:t>υλικά συσκευασίας </a:t>
              </a:r>
              <a:r>
                <a:rPr lang="el-GR" sz="1200" b="1" dirty="0">
                  <a:ln w="0"/>
                  <a:solidFill>
                    <a:srgbClr val="048952"/>
                  </a:solidFill>
                  <a:latin typeface="Barnebok" pitchFamily="50" charset="0"/>
                </a:rPr>
                <a:t>(συχνά σχετικά με το φαγητό)</a:t>
              </a:r>
              <a:endParaRPr lang="en-US" sz="1400" b="1" dirty="0">
                <a:ln w="0"/>
                <a:solidFill>
                  <a:srgbClr val="048952"/>
                </a:solidFill>
                <a:latin typeface="Barnebok" pitchFamily="50" charset="0"/>
              </a:endParaRPr>
            </a:p>
          </p:txBody>
        </p:sp>
        <p:sp>
          <p:nvSpPr>
            <p:cNvPr id="8" name="Rectangle 1">
              <a:extLst>
                <a:ext uri="{FF2B5EF4-FFF2-40B4-BE49-F238E27FC236}">
                  <a16:creationId xmlns:a16="http://schemas.microsoft.com/office/drawing/2014/main" id="{F22B1EED-2C3F-B66E-8907-0DDBC25E66A7}"/>
                </a:ext>
              </a:extLst>
            </p:cNvPr>
            <p:cNvSpPr/>
            <p:nvPr/>
          </p:nvSpPr>
          <p:spPr>
            <a:xfrm>
              <a:off x="4202602" y="1990725"/>
              <a:ext cx="1226648" cy="915203"/>
            </a:xfrm>
            <a:prstGeom prst="rect">
              <a:avLst/>
            </a:prstGeom>
            <a:gradFill flip="none" rotWithShape="1">
              <a:gsLst>
                <a:gs pos="0">
                  <a:srgbClr val="EFEFEF"/>
                </a:gs>
                <a:gs pos="100000">
                  <a:srgbClr val="F2F2F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400" b="1" dirty="0">
                  <a:ln w="0"/>
                  <a:solidFill>
                    <a:srgbClr val="F2BE43"/>
                  </a:solidFill>
                  <a:latin typeface="Barnebok" pitchFamily="50" charset="0"/>
                </a:rPr>
                <a:t>ηλεκτρικός εξοπλισμός και ηλεκτρονικά</a:t>
              </a:r>
              <a:endParaRPr lang="en-US" sz="1400" b="1" dirty="0">
                <a:ln w="0"/>
                <a:solidFill>
                  <a:srgbClr val="F2BE43"/>
                </a:solidFill>
                <a:latin typeface="Barnebok" pitchFamily="50" charset="0"/>
              </a:endParaRPr>
            </a:p>
          </p:txBody>
        </p:sp>
        <p:sp>
          <p:nvSpPr>
            <p:cNvPr id="9" name="Rectangle 1">
              <a:extLst>
                <a:ext uri="{FF2B5EF4-FFF2-40B4-BE49-F238E27FC236}">
                  <a16:creationId xmlns:a16="http://schemas.microsoft.com/office/drawing/2014/main" id="{9FBA674F-7F33-DB04-0A47-22ACBEDB124C}"/>
                </a:ext>
              </a:extLst>
            </p:cNvPr>
            <p:cNvSpPr/>
            <p:nvPr/>
          </p:nvSpPr>
          <p:spPr>
            <a:xfrm>
              <a:off x="5147866" y="1806173"/>
              <a:ext cx="1226648" cy="260806"/>
            </a:xfrm>
            <a:prstGeom prst="rect">
              <a:avLst/>
            </a:prstGeom>
            <a:solidFill>
              <a:srgbClr val="EFEF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400" b="1" dirty="0">
                  <a:ln w="0"/>
                  <a:solidFill>
                    <a:srgbClr val="957AB6"/>
                  </a:solidFill>
                  <a:latin typeface="Barnebok" pitchFamily="50" charset="0"/>
                </a:rPr>
                <a:t>μετακινήσεις</a:t>
              </a:r>
              <a:endParaRPr lang="en-US" sz="1400" b="1" dirty="0">
                <a:ln w="0"/>
                <a:solidFill>
                  <a:srgbClr val="957AB6"/>
                </a:solidFill>
                <a:latin typeface="Barnebok" pitchFamily="50" charset="0"/>
              </a:endParaRPr>
            </a:p>
          </p:txBody>
        </p:sp>
        <p:sp>
          <p:nvSpPr>
            <p:cNvPr id="10" name="Rectangle 1">
              <a:extLst>
                <a:ext uri="{FF2B5EF4-FFF2-40B4-BE49-F238E27FC236}">
                  <a16:creationId xmlns:a16="http://schemas.microsoft.com/office/drawing/2014/main" id="{E95088E5-D302-C8ED-23ED-3AF81430AB79}"/>
                </a:ext>
              </a:extLst>
            </p:cNvPr>
            <p:cNvSpPr/>
            <p:nvPr/>
          </p:nvSpPr>
          <p:spPr>
            <a:xfrm>
              <a:off x="5881036" y="2032254"/>
              <a:ext cx="1145406" cy="832143"/>
            </a:xfrm>
            <a:prstGeom prst="rect">
              <a:avLst/>
            </a:prstGeom>
            <a:gradFill flip="none" rotWithShape="1">
              <a:gsLst>
                <a:gs pos="0">
                  <a:srgbClr val="F1F0F0"/>
                </a:gs>
                <a:gs pos="100000">
                  <a:srgbClr val="F6F6F6"/>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400" b="1" dirty="0">
                  <a:ln w="0"/>
                  <a:solidFill>
                    <a:srgbClr val="ED708F"/>
                  </a:solidFill>
                  <a:latin typeface="Barnebok" pitchFamily="50" charset="0"/>
                </a:rPr>
                <a:t>προϊόντα περιποίησης και υγιεινής</a:t>
              </a:r>
              <a:endParaRPr lang="en-US" sz="1400" b="1" dirty="0">
                <a:ln w="0"/>
                <a:solidFill>
                  <a:srgbClr val="ED708F"/>
                </a:solidFill>
                <a:latin typeface="Barnebok" pitchFamily="50" charset="0"/>
              </a:endParaRPr>
            </a:p>
          </p:txBody>
        </p:sp>
        <p:sp>
          <p:nvSpPr>
            <p:cNvPr id="11" name="Rectangle 1">
              <a:extLst>
                <a:ext uri="{FF2B5EF4-FFF2-40B4-BE49-F238E27FC236}">
                  <a16:creationId xmlns:a16="http://schemas.microsoft.com/office/drawing/2014/main" id="{4A1772DA-9C4E-54E7-2A83-1014C5EC101A}"/>
                </a:ext>
              </a:extLst>
            </p:cNvPr>
            <p:cNvSpPr/>
            <p:nvPr/>
          </p:nvSpPr>
          <p:spPr>
            <a:xfrm>
              <a:off x="6964690" y="2258335"/>
              <a:ext cx="950531" cy="832143"/>
            </a:xfrm>
            <a:prstGeom prst="rect">
              <a:avLst/>
            </a:prstGeom>
            <a:gradFill flip="none" rotWithShape="1">
              <a:gsLst>
                <a:gs pos="0">
                  <a:srgbClr val="F1F0F0"/>
                </a:gs>
                <a:gs pos="100000">
                  <a:srgbClr val="F6F6F6"/>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400" b="1" dirty="0">
                  <a:ln w="0"/>
                  <a:solidFill>
                    <a:srgbClr val="5F88C7"/>
                  </a:solidFill>
                  <a:latin typeface="Barnebok" pitchFamily="50" charset="0"/>
                </a:rPr>
                <a:t>ιατρικές συσκευές κι εργαλεία</a:t>
              </a:r>
              <a:endParaRPr lang="en-US" sz="1400" b="1" dirty="0">
                <a:ln w="0"/>
                <a:solidFill>
                  <a:srgbClr val="5F88C7"/>
                </a:solidFill>
                <a:latin typeface="Barnebok" pitchFamily="50" charset="0"/>
              </a:endParaRPr>
            </a:p>
          </p:txBody>
        </p:sp>
        <p:sp>
          <p:nvSpPr>
            <p:cNvPr id="12" name="Rectangle 1">
              <a:extLst>
                <a:ext uri="{FF2B5EF4-FFF2-40B4-BE49-F238E27FC236}">
                  <a16:creationId xmlns:a16="http://schemas.microsoft.com/office/drawing/2014/main" id="{5551353A-CB90-2881-1D1C-B77DAA7EA289}"/>
                </a:ext>
              </a:extLst>
            </p:cNvPr>
            <p:cNvSpPr/>
            <p:nvPr/>
          </p:nvSpPr>
          <p:spPr>
            <a:xfrm>
              <a:off x="7805607" y="2864397"/>
              <a:ext cx="1179886" cy="395087"/>
            </a:xfrm>
            <a:prstGeom prst="rect">
              <a:avLst/>
            </a:prstGeom>
            <a:gradFill flip="none" rotWithShape="1">
              <a:gsLst>
                <a:gs pos="0">
                  <a:srgbClr val="F1F0F0"/>
                </a:gs>
                <a:gs pos="100000">
                  <a:srgbClr val="F6F6F6"/>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400" b="1" dirty="0">
                  <a:ln w="0"/>
                  <a:solidFill>
                    <a:srgbClr val="4E6B80"/>
                  </a:solidFill>
                  <a:latin typeface="Barnebok" pitchFamily="50" charset="0"/>
                </a:rPr>
                <a:t>υλικά κατασκευών</a:t>
              </a:r>
              <a:endParaRPr lang="en-US" sz="1400" b="1" dirty="0">
                <a:ln w="0"/>
                <a:solidFill>
                  <a:srgbClr val="4E6B80"/>
                </a:solidFill>
                <a:latin typeface="Barnebok" pitchFamily="50" charset="0"/>
              </a:endParaRPr>
            </a:p>
          </p:txBody>
        </p:sp>
        <p:sp>
          <p:nvSpPr>
            <p:cNvPr id="13" name="Rectangle 1">
              <a:extLst>
                <a:ext uri="{FF2B5EF4-FFF2-40B4-BE49-F238E27FC236}">
                  <a16:creationId xmlns:a16="http://schemas.microsoft.com/office/drawing/2014/main" id="{556A07BD-71BB-CDE8-5B21-5756A8569A65}"/>
                </a:ext>
              </a:extLst>
            </p:cNvPr>
            <p:cNvSpPr/>
            <p:nvPr/>
          </p:nvSpPr>
          <p:spPr>
            <a:xfrm>
              <a:off x="8877531" y="3439664"/>
              <a:ext cx="1179886" cy="395087"/>
            </a:xfrm>
            <a:prstGeom prst="rect">
              <a:avLst/>
            </a:prstGeom>
            <a:gradFill flip="none" rotWithShape="1">
              <a:gsLst>
                <a:gs pos="100000">
                  <a:srgbClr val="F5F4F4"/>
                </a:gs>
                <a:gs pos="0">
                  <a:srgbClr val="EFEFEF"/>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400" b="1" dirty="0">
                  <a:ln w="0"/>
                  <a:solidFill>
                    <a:srgbClr val="D44483"/>
                  </a:solidFill>
                  <a:latin typeface="Barnebok" pitchFamily="50" charset="0"/>
                </a:rPr>
                <a:t>συνθετικά υφάσματα</a:t>
              </a:r>
              <a:endParaRPr lang="en-US" sz="1400" b="1" dirty="0">
                <a:ln w="0"/>
                <a:solidFill>
                  <a:srgbClr val="D44483"/>
                </a:solidFill>
                <a:latin typeface="Barnebok" pitchFamily="50" charset="0"/>
              </a:endParaRPr>
            </a:p>
          </p:txBody>
        </p:sp>
        <p:sp>
          <p:nvSpPr>
            <p:cNvPr id="14" name="Rectangle 1">
              <a:extLst>
                <a:ext uri="{FF2B5EF4-FFF2-40B4-BE49-F238E27FC236}">
                  <a16:creationId xmlns:a16="http://schemas.microsoft.com/office/drawing/2014/main" id="{D2A02D5F-CEE0-B71C-10AB-7458644C90AE}"/>
                </a:ext>
              </a:extLst>
            </p:cNvPr>
            <p:cNvSpPr/>
            <p:nvPr/>
          </p:nvSpPr>
          <p:spPr>
            <a:xfrm>
              <a:off x="9743382" y="3834751"/>
              <a:ext cx="1489300" cy="718198"/>
            </a:xfrm>
            <a:prstGeom prst="rect">
              <a:avLst/>
            </a:prstGeom>
            <a:gradFill flip="none" rotWithShape="1">
              <a:gsLst>
                <a:gs pos="0">
                  <a:srgbClr val="EFEFEF"/>
                </a:gs>
                <a:gs pos="100000">
                  <a:srgbClr val="F3F2F2"/>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400" b="1" dirty="0">
                  <a:ln w="0"/>
                  <a:solidFill>
                    <a:srgbClr val="228A99"/>
                  </a:solidFill>
                  <a:latin typeface="Barnebok" pitchFamily="50" charset="0"/>
                </a:rPr>
                <a:t>υλικά αγροτικών και αλιευτικών δραστηριοτήτων</a:t>
              </a:r>
              <a:endParaRPr lang="en-US" sz="1400" b="1" dirty="0">
                <a:ln w="0"/>
                <a:solidFill>
                  <a:srgbClr val="228A99"/>
                </a:solidFill>
                <a:latin typeface="Barnebok" pitchFamily="50" charset="0"/>
              </a:endParaRPr>
            </a:p>
          </p:txBody>
        </p:sp>
      </p:grpSp>
      <p:pic>
        <p:nvPicPr>
          <p:cNvPr id="17" name="Εικόνα 16">
            <a:extLst>
              <a:ext uri="{FF2B5EF4-FFF2-40B4-BE49-F238E27FC236}">
                <a16:creationId xmlns:a16="http://schemas.microsoft.com/office/drawing/2014/main" id="{348BDFBF-14A2-BAAA-D0C7-3B9C65984FF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770306" y="426235"/>
            <a:ext cx="938643" cy="1084864"/>
          </a:xfrm>
          <a:prstGeom prst="ellipse">
            <a:avLst/>
          </a:prstGeom>
          <a:ln w="63500" cap="rnd">
            <a:solidFill>
              <a:srgbClr val="018D59"/>
            </a:solidFill>
          </a:ln>
          <a:effectLst/>
          <a:scene3d>
            <a:camera prst="orthographicFront"/>
            <a:lightRig rig="contrasting" dir="t">
              <a:rot lat="0" lon="0" rev="3000000"/>
            </a:lightRig>
          </a:scene3d>
          <a:sp3d contourW="7620">
            <a:bevelT w="95250" h="31750"/>
            <a:contourClr>
              <a:srgbClr val="333333"/>
            </a:contourClr>
          </a:sp3d>
        </p:spPr>
      </p:pic>
      <p:pic>
        <p:nvPicPr>
          <p:cNvPr id="19" name="Εικόνα 18">
            <a:extLst>
              <a:ext uri="{FF2B5EF4-FFF2-40B4-BE49-F238E27FC236}">
                <a16:creationId xmlns:a16="http://schemas.microsoft.com/office/drawing/2014/main" id="{447F2FA3-448D-C6D2-E64A-80C9496475B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338745" y="166402"/>
            <a:ext cx="1035769" cy="915203"/>
          </a:xfrm>
          <a:prstGeom prst="ellipse">
            <a:avLst/>
          </a:prstGeom>
          <a:ln w="63500" cap="rnd">
            <a:solidFill>
              <a:srgbClr val="957AB6"/>
            </a:solidFill>
          </a:ln>
          <a:effectLst/>
          <a:scene3d>
            <a:camera prst="orthographicFront"/>
            <a:lightRig rig="contrasting" dir="t">
              <a:rot lat="0" lon="0" rev="3000000"/>
            </a:lightRig>
          </a:scene3d>
          <a:sp3d contourW="7620">
            <a:bevelT w="95250" h="31750"/>
            <a:contourClr>
              <a:srgbClr val="333333"/>
            </a:contourClr>
          </a:sp3d>
        </p:spPr>
      </p:pic>
      <p:pic>
        <p:nvPicPr>
          <p:cNvPr id="21" name="Εικόνα 20">
            <a:extLst>
              <a:ext uri="{FF2B5EF4-FFF2-40B4-BE49-F238E27FC236}">
                <a16:creationId xmlns:a16="http://schemas.microsoft.com/office/drawing/2014/main" id="{36E409FE-1D08-47F3-DC9A-A2F2DB75589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341570" y="1675221"/>
            <a:ext cx="1685804" cy="999185"/>
          </a:xfrm>
          <a:prstGeom prst="ellipse">
            <a:avLst/>
          </a:prstGeom>
          <a:ln w="63500" cap="rnd">
            <a:solidFill>
              <a:srgbClr val="D43E77"/>
            </a:solidFill>
          </a:ln>
          <a:effectLst/>
          <a:scene3d>
            <a:camera prst="orthographicFront"/>
            <a:lightRig rig="contrasting" dir="t">
              <a:rot lat="0" lon="0" rev="3000000"/>
            </a:lightRig>
          </a:scene3d>
          <a:sp3d contourW="7620">
            <a:bevelT w="95250" h="31750"/>
            <a:contourClr>
              <a:srgbClr val="333333"/>
            </a:contourClr>
          </a:sp3d>
        </p:spPr>
      </p:pic>
      <p:pic>
        <p:nvPicPr>
          <p:cNvPr id="23" name="Εικόνα 22">
            <a:extLst>
              <a:ext uri="{FF2B5EF4-FFF2-40B4-BE49-F238E27FC236}">
                <a16:creationId xmlns:a16="http://schemas.microsoft.com/office/drawing/2014/main" id="{BF2345A6-6C65-60A4-2B3F-B2C9B2561C78}"/>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987823" y="824080"/>
            <a:ext cx="1403638" cy="1005846"/>
          </a:xfrm>
          <a:prstGeom prst="ellipse">
            <a:avLst/>
          </a:prstGeom>
          <a:ln w="63500" cap="rnd">
            <a:solidFill>
              <a:srgbClr val="354C6A"/>
            </a:solid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37092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ppt_x"/>
                                          </p:val>
                                        </p:tav>
                                        <p:tav tm="100000">
                                          <p:val>
                                            <p:strVal val="#ppt_x"/>
                                          </p:val>
                                        </p:tav>
                                      </p:tavLst>
                                    </p:anim>
                                    <p:anim calcmode="lin" valueType="num">
                                      <p:cBhvr additive="base">
                                        <p:cTn id="2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4B380248-1844-B37F-2003-9039F48756A9}"/>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20" y="1"/>
            <a:ext cx="12191979" cy="6858000"/>
          </a:xfrm>
          <a:prstGeom prst="rect">
            <a:avLst/>
          </a:prstGeom>
        </p:spPr>
      </p:pic>
      <p:sp>
        <p:nvSpPr>
          <p:cNvPr id="14" name="TextBox 13">
            <a:extLst>
              <a:ext uri="{FF2B5EF4-FFF2-40B4-BE49-F238E27FC236}">
                <a16:creationId xmlns:a16="http://schemas.microsoft.com/office/drawing/2014/main" id="{AB71612A-971B-38AE-AF3C-9BC9B64D1345}"/>
              </a:ext>
            </a:extLst>
          </p:cNvPr>
          <p:cNvSpPr txBox="1"/>
          <p:nvPr/>
        </p:nvSpPr>
        <p:spPr>
          <a:xfrm>
            <a:off x="-1117" y="6518076"/>
            <a:ext cx="12192000" cy="369332"/>
          </a:xfrm>
          <a:prstGeom prst="rect">
            <a:avLst/>
          </a:prstGeom>
          <a:noFill/>
        </p:spPr>
        <p:txBody>
          <a:bodyPr wrap="square">
            <a:spAutoFit/>
          </a:bodyPr>
          <a:lstStyle/>
          <a:p>
            <a:pPr algn="just"/>
            <a:r>
              <a:rPr lang="en-US" sz="900" dirty="0">
                <a:solidFill>
                  <a:schemeClr val="accent2">
                    <a:lumMod val="20000"/>
                    <a:lumOff val="80000"/>
                  </a:schemeClr>
                </a:solidFill>
              </a:rPr>
              <a:t>GESAMP (2019). Guidelines or the monitoring and assessment</a:t>
            </a:r>
            <a:r>
              <a:rPr lang="el-GR" sz="900" dirty="0">
                <a:solidFill>
                  <a:schemeClr val="accent2">
                    <a:lumMod val="20000"/>
                    <a:lumOff val="80000"/>
                  </a:schemeClr>
                </a:solidFill>
              </a:rPr>
              <a:t> </a:t>
            </a:r>
            <a:r>
              <a:rPr lang="en-US" sz="900" dirty="0">
                <a:solidFill>
                  <a:schemeClr val="accent2">
                    <a:lumMod val="20000"/>
                    <a:lumOff val="80000"/>
                  </a:schemeClr>
                </a:solidFill>
              </a:rPr>
              <a:t>of plastic litter and microplastics in the ocean (Kershaw P.J.,</a:t>
            </a:r>
            <a:r>
              <a:rPr lang="el-GR" sz="900" dirty="0">
                <a:solidFill>
                  <a:schemeClr val="accent2">
                    <a:lumMod val="20000"/>
                    <a:lumOff val="80000"/>
                  </a:schemeClr>
                </a:solidFill>
              </a:rPr>
              <a:t> </a:t>
            </a:r>
            <a:r>
              <a:rPr lang="en-US" sz="900" dirty="0" err="1">
                <a:solidFill>
                  <a:schemeClr val="accent2">
                    <a:lumMod val="20000"/>
                    <a:lumOff val="80000"/>
                  </a:schemeClr>
                </a:solidFill>
              </a:rPr>
              <a:t>Turra</a:t>
            </a:r>
            <a:r>
              <a:rPr lang="en-US" sz="900" dirty="0">
                <a:solidFill>
                  <a:schemeClr val="accent2">
                    <a:lumMod val="20000"/>
                    <a:lumOff val="80000"/>
                  </a:schemeClr>
                </a:solidFill>
              </a:rPr>
              <a:t> A. and </a:t>
            </a:r>
            <a:r>
              <a:rPr lang="en-US" sz="900" dirty="0" err="1">
                <a:solidFill>
                  <a:schemeClr val="accent2">
                    <a:lumMod val="20000"/>
                    <a:lumOff val="80000"/>
                  </a:schemeClr>
                </a:solidFill>
              </a:rPr>
              <a:t>Galgani</a:t>
            </a:r>
            <a:r>
              <a:rPr lang="en-US" sz="900" dirty="0">
                <a:solidFill>
                  <a:schemeClr val="accent2">
                    <a:lumMod val="20000"/>
                    <a:lumOff val="80000"/>
                  </a:schemeClr>
                </a:solidFill>
              </a:rPr>
              <a:t> F. editors), (IMO/FAO/UNESCO-IOC/UNIDO/WMO/IAEA/UN/UNEP/UNDP/ISA Joint Group of Experts on the</a:t>
            </a:r>
            <a:r>
              <a:rPr lang="el-GR" sz="900" dirty="0">
                <a:solidFill>
                  <a:schemeClr val="accent2">
                    <a:lumMod val="20000"/>
                    <a:lumOff val="80000"/>
                  </a:schemeClr>
                </a:solidFill>
              </a:rPr>
              <a:t> </a:t>
            </a:r>
            <a:r>
              <a:rPr lang="en-US" sz="900" dirty="0">
                <a:solidFill>
                  <a:schemeClr val="accent2">
                    <a:lumMod val="20000"/>
                    <a:lumOff val="80000"/>
                  </a:schemeClr>
                </a:solidFill>
              </a:rPr>
              <a:t>Scientific Aspects of Marine Environmental Protection). Rep.</a:t>
            </a:r>
            <a:r>
              <a:rPr lang="el-GR" sz="900" dirty="0">
                <a:solidFill>
                  <a:schemeClr val="accent2">
                    <a:lumMod val="20000"/>
                    <a:lumOff val="80000"/>
                  </a:schemeClr>
                </a:solidFill>
              </a:rPr>
              <a:t> </a:t>
            </a:r>
            <a:r>
              <a:rPr lang="en-US" sz="900" dirty="0">
                <a:solidFill>
                  <a:schemeClr val="accent2">
                    <a:lumMod val="20000"/>
                    <a:lumOff val="80000"/>
                  </a:schemeClr>
                </a:solidFill>
              </a:rPr>
              <a:t>Stud. GESAMP No. 99, 130p</a:t>
            </a:r>
          </a:p>
        </p:txBody>
      </p:sp>
      <p:sp>
        <p:nvSpPr>
          <p:cNvPr id="15" name="Rectangle 14">
            <a:extLst>
              <a:ext uri="{FF2B5EF4-FFF2-40B4-BE49-F238E27FC236}">
                <a16:creationId xmlns:a16="http://schemas.microsoft.com/office/drawing/2014/main" id="{AC7518B1-0F8C-C1C8-2DAA-96B6CC006FE1}"/>
              </a:ext>
            </a:extLst>
          </p:cNvPr>
          <p:cNvSpPr/>
          <p:nvPr/>
        </p:nvSpPr>
        <p:spPr>
          <a:xfrm>
            <a:off x="7742548" y="0"/>
            <a:ext cx="4449452" cy="970961"/>
          </a:xfrm>
          <a:custGeom>
            <a:avLst/>
            <a:gdLst>
              <a:gd name="connsiteX0" fmla="*/ 0 w 4449452"/>
              <a:gd name="connsiteY0" fmla="*/ 0 h 970961"/>
              <a:gd name="connsiteX1" fmla="*/ 591141 w 4449452"/>
              <a:gd name="connsiteY1" fmla="*/ 0 h 970961"/>
              <a:gd name="connsiteX2" fmla="*/ 1271272 w 4449452"/>
              <a:gd name="connsiteY2" fmla="*/ 0 h 970961"/>
              <a:gd name="connsiteX3" fmla="*/ 1906908 w 4449452"/>
              <a:gd name="connsiteY3" fmla="*/ 0 h 970961"/>
              <a:gd name="connsiteX4" fmla="*/ 2631533 w 4449452"/>
              <a:gd name="connsiteY4" fmla="*/ 0 h 970961"/>
              <a:gd name="connsiteX5" fmla="*/ 3178180 w 4449452"/>
              <a:gd name="connsiteY5" fmla="*/ 0 h 970961"/>
              <a:gd name="connsiteX6" fmla="*/ 3902805 w 4449452"/>
              <a:gd name="connsiteY6" fmla="*/ 0 h 970961"/>
              <a:gd name="connsiteX7" fmla="*/ 4449452 w 4449452"/>
              <a:gd name="connsiteY7" fmla="*/ 0 h 970961"/>
              <a:gd name="connsiteX8" fmla="*/ 4449452 w 4449452"/>
              <a:gd name="connsiteY8" fmla="*/ 495190 h 970961"/>
              <a:gd name="connsiteX9" fmla="*/ 4449452 w 4449452"/>
              <a:gd name="connsiteY9" fmla="*/ 970961 h 970961"/>
              <a:gd name="connsiteX10" fmla="*/ 3858311 w 4449452"/>
              <a:gd name="connsiteY10" fmla="*/ 970961 h 970961"/>
              <a:gd name="connsiteX11" fmla="*/ 3222675 w 4449452"/>
              <a:gd name="connsiteY11" fmla="*/ 970961 h 970961"/>
              <a:gd name="connsiteX12" fmla="*/ 2542544 w 4449452"/>
              <a:gd name="connsiteY12" fmla="*/ 970961 h 970961"/>
              <a:gd name="connsiteX13" fmla="*/ 1995897 w 4449452"/>
              <a:gd name="connsiteY13" fmla="*/ 970961 h 970961"/>
              <a:gd name="connsiteX14" fmla="*/ 1449250 w 4449452"/>
              <a:gd name="connsiteY14" fmla="*/ 970961 h 970961"/>
              <a:gd name="connsiteX15" fmla="*/ 813614 w 4449452"/>
              <a:gd name="connsiteY15" fmla="*/ 970961 h 970961"/>
              <a:gd name="connsiteX16" fmla="*/ 0 w 4449452"/>
              <a:gd name="connsiteY16" fmla="*/ 970961 h 970961"/>
              <a:gd name="connsiteX17" fmla="*/ 0 w 4449452"/>
              <a:gd name="connsiteY17" fmla="*/ 495190 h 970961"/>
              <a:gd name="connsiteX18" fmla="*/ 0 w 4449452"/>
              <a:gd name="connsiteY18" fmla="*/ 0 h 97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449452" h="970961" fill="none" extrusionOk="0">
                <a:moveTo>
                  <a:pt x="0" y="0"/>
                </a:moveTo>
                <a:cubicBezTo>
                  <a:pt x="118502" y="-28005"/>
                  <a:pt x="345575" y="19638"/>
                  <a:pt x="591141" y="0"/>
                </a:cubicBezTo>
                <a:cubicBezTo>
                  <a:pt x="836707" y="-19638"/>
                  <a:pt x="1051054" y="32605"/>
                  <a:pt x="1271272" y="0"/>
                </a:cubicBezTo>
                <a:cubicBezTo>
                  <a:pt x="1491490" y="-32605"/>
                  <a:pt x="1593705" y="13104"/>
                  <a:pt x="1906908" y="0"/>
                </a:cubicBezTo>
                <a:cubicBezTo>
                  <a:pt x="2220111" y="-13104"/>
                  <a:pt x="2406181" y="-20182"/>
                  <a:pt x="2631533" y="0"/>
                </a:cubicBezTo>
                <a:cubicBezTo>
                  <a:pt x="2856885" y="20182"/>
                  <a:pt x="2978173" y="9754"/>
                  <a:pt x="3178180" y="0"/>
                </a:cubicBezTo>
                <a:cubicBezTo>
                  <a:pt x="3378187" y="-9754"/>
                  <a:pt x="3736442" y="-1271"/>
                  <a:pt x="3902805" y="0"/>
                </a:cubicBezTo>
                <a:cubicBezTo>
                  <a:pt x="4069169" y="1271"/>
                  <a:pt x="4250493" y="-11740"/>
                  <a:pt x="4449452" y="0"/>
                </a:cubicBezTo>
                <a:cubicBezTo>
                  <a:pt x="4431255" y="147363"/>
                  <a:pt x="4452090" y="332364"/>
                  <a:pt x="4449452" y="495190"/>
                </a:cubicBezTo>
                <a:cubicBezTo>
                  <a:pt x="4446815" y="658016"/>
                  <a:pt x="4455468" y="852764"/>
                  <a:pt x="4449452" y="970961"/>
                </a:cubicBezTo>
                <a:cubicBezTo>
                  <a:pt x="4248892" y="959679"/>
                  <a:pt x="4006438" y="996832"/>
                  <a:pt x="3858311" y="970961"/>
                </a:cubicBezTo>
                <a:cubicBezTo>
                  <a:pt x="3710184" y="945090"/>
                  <a:pt x="3424483" y="939767"/>
                  <a:pt x="3222675" y="970961"/>
                </a:cubicBezTo>
                <a:cubicBezTo>
                  <a:pt x="3020867" y="1002155"/>
                  <a:pt x="2717380" y="985637"/>
                  <a:pt x="2542544" y="970961"/>
                </a:cubicBezTo>
                <a:cubicBezTo>
                  <a:pt x="2367708" y="956285"/>
                  <a:pt x="2217692" y="955776"/>
                  <a:pt x="1995897" y="970961"/>
                </a:cubicBezTo>
                <a:cubicBezTo>
                  <a:pt x="1774102" y="986146"/>
                  <a:pt x="1631556" y="988122"/>
                  <a:pt x="1449250" y="970961"/>
                </a:cubicBezTo>
                <a:cubicBezTo>
                  <a:pt x="1266944" y="953800"/>
                  <a:pt x="1032571" y="984338"/>
                  <a:pt x="813614" y="970961"/>
                </a:cubicBezTo>
                <a:cubicBezTo>
                  <a:pt x="594657" y="957584"/>
                  <a:pt x="337662" y="949291"/>
                  <a:pt x="0" y="970961"/>
                </a:cubicBezTo>
                <a:cubicBezTo>
                  <a:pt x="-2498" y="830734"/>
                  <a:pt x="14006" y="715209"/>
                  <a:pt x="0" y="495190"/>
                </a:cubicBezTo>
                <a:cubicBezTo>
                  <a:pt x="-14006" y="275171"/>
                  <a:pt x="16980" y="124521"/>
                  <a:pt x="0" y="0"/>
                </a:cubicBezTo>
                <a:close/>
              </a:path>
              <a:path w="4449452" h="970961" stroke="0" extrusionOk="0">
                <a:moveTo>
                  <a:pt x="0" y="0"/>
                </a:moveTo>
                <a:cubicBezTo>
                  <a:pt x="218786" y="-22456"/>
                  <a:pt x="379227" y="14218"/>
                  <a:pt x="724625" y="0"/>
                </a:cubicBezTo>
                <a:cubicBezTo>
                  <a:pt x="1070024" y="-14218"/>
                  <a:pt x="1146637" y="-27022"/>
                  <a:pt x="1449250" y="0"/>
                </a:cubicBezTo>
                <a:cubicBezTo>
                  <a:pt x="1751863" y="27022"/>
                  <a:pt x="1797707" y="1250"/>
                  <a:pt x="1995897" y="0"/>
                </a:cubicBezTo>
                <a:cubicBezTo>
                  <a:pt x="2194087" y="-1250"/>
                  <a:pt x="2295424" y="15177"/>
                  <a:pt x="2542544" y="0"/>
                </a:cubicBezTo>
                <a:cubicBezTo>
                  <a:pt x="2789664" y="-15177"/>
                  <a:pt x="2839688" y="-12473"/>
                  <a:pt x="3133685" y="0"/>
                </a:cubicBezTo>
                <a:cubicBezTo>
                  <a:pt x="3427682" y="12473"/>
                  <a:pt x="3523597" y="22510"/>
                  <a:pt x="3635838" y="0"/>
                </a:cubicBezTo>
                <a:cubicBezTo>
                  <a:pt x="3748079" y="-22510"/>
                  <a:pt x="4286730" y="-33578"/>
                  <a:pt x="4449452" y="0"/>
                </a:cubicBezTo>
                <a:cubicBezTo>
                  <a:pt x="4448502" y="236469"/>
                  <a:pt x="4458395" y="321312"/>
                  <a:pt x="4449452" y="475771"/>
                </a:cubicBezTo>
                <a:cubicBezTo>
                  <a:pt x="4440509" y="630230"/>
                  <a:pt x="4473139" y="765252"/>
                  <a:pt x="4449452" y="970961"/>
                </a:cubicBezTo>
                <a:cubicBezTo>
                  <a:pt x="4132675" y="940658"/>
                  <a:pt x="3969121" y="998486"/>
                  <a:pt x="3724827" y="970961"/>
                </a:cubicBezTo>
                <a:cubicBezTo>
                  <a:pt x="3480533" y="943436"/>
                  <a:pt x="3324184" y="949756"/>
                  <a:pt x="3089191" y="970961"/>
                </a:cubicBezTo>
                <a:cubicBezTo>
                  <a:pt x="2854198" y="992166"/>
                  <a:pt x="2692321" y="947100"/>
                  <a:pt x="2409060" y="970961"/>
                </a:cubicBezTo>
                <a:cubicBezTo>
                  <a:pt x="2125799" y="994822"/>
                  <a:pt x="2035852" y="960697"/>
                  <a:pt x="1862413" y="970961"/>
                </a:cubicBezTo>
                <a:cubicBezTo>
                  <a:pt x="1688974" y="981225"/>
                  <a:pt x="1435452" y="935384"/>
                  <a:pt x="1137788" y="970961"/>
                </a:cubicBezTo>
                <a:cubicBezTo>
                  <a:pt x="840124" y="1006538"/>
                  <a:pt x="301320" y="978590"/>
                  <a:pt x="0" y="970961"/>
                </a:cubicBezTo>
                <a:cubicBezTo>
                  <a:pt x="-18152" y="873524"/>
                  <a:pt x="-19563" y="681969"/>
                  <a:pt x="0" y="504900"/>
                </a:cubicBezTo>
                <a:cubicBezTo>
                  <a:pt x="19563" y="327831"/>
                  <a:pt x="11192" y="156549"/>
                  <a:pt x="0" y="0"/>
                </a:cubicBezTo>
                <a:close/>
              </a:path>
            </a:pathLst>
          </a:custGeom>
          <a:solidFill>
            <a:srgbClr val="75D1CD"/>
          </a:solidFill>
          <a:ln>
            <a:solidFill>
              <a:srgbClr val="75D1CD"/>
            </a:solidFill>
            <a:extLst>
              <a:ext uri="{C807C97D-BFC1-408E-A445-0C87EB9F89A2}">
                <ask:lineSketchStyleProps xmlns:ask="http://schemas.microsoft.com/office/drawing/2018/sketchyshapes" sd="3871379894">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2400" dirty="0">
                <a:solidFill>
                  <a:schemeClr val="bg2">
                    <a:lumMod val="25000"/>
                  </a:schemeClr>
                </a:solidFill>
                <a:latin typeface="Barnebok" pitchFamily="50" charset="0"/>
              </a:rPr>
              <a:t>Πώς βρίσκονται στη θάλασσα</a:t>
            </a:r>
            <a:r>
              <a:rPr lang="en-US" sz="2400" dirty="0">
                <a:solidFill>
                  <a:schemeClr val="bg2">
                    <a:lumMod val="25000"/>
                  </a:schemeClr>
                </a:solidFill>
                <a:latin typeface="Barnebok" pitchFamily="50" charset="0"/>
              </a:rPr>
              <a:t>;</a:t>
            </a:r>
          </a:p>
        </p:txBody>
      </p:sp>
      <p:sp>
        <p:nvSpPr>
          <p:cNvPr id="16" name="Content Placeholder 2">
            <a:extLst>
              <a:ext uri="{FF2B5EF4-FFF2-40B4-BE49-F238E27FC236}">
                <a16:creationId xmlns:a16="http://schemas.microsoft.com/office/drawing/2014/main" id="{9FF717A8-B3D9-36AF-8084-EFC309CF15C5}"/>
              </a:ext>
            </a:extLst>
          </p:cNvPr>
          <p:cNvSpPr>
            <a:spLocks noGrp="1"/>
          </p:cNvSpPr>
          <p:nvPr>
            <p:ph idx="1"/>
          </p:nvPr>
        </p:nvSpPr>
        <p:spPr>
          <a:xfrm>
            <a:off x="7268066" y="1074657"/>
            <a:ext cx="4852484" cy="2354343"/>
          </a:xfrm>
        </p:spPr>
        <p:txBody>
          <a:bodyPr>
            <a:normAutofit fontScale="85000" lnSpcReduction="10000"/>
          </a:bodyPr>
          <a:lstStyle/>
          <a:p>
            <a:pPr marL="0" indent="0" algn="ctr">
              <a:buNone/>
            </a:pPr>
            <a:r>
              <a:rPr lang="el-GR" sz="2000" b="1" dirty="0">
                <a:solidFill>
                  <a:schemeClr val="tx2">
                    <a:lumMod val="75000"/>
                  </a:schemeClr>
                </a:solidFill>
              </a:rPr>
              <a:t>Κυρίως χερσαίες πηγές</a:t>
            </a:r>
          </a:p>
          <a:p>
            <a:pPr marL="0" indent="0" algn="ctr">
              <a:buNone/>
            </a:pPr>
            <a:r>
              <a:rPr lang="el-GR" sz="2000" dirty="0">
                <a:solidFill>
                  <a:schemeClr val="tx2">
                    <a:lumMod val="75000"/>
                  </a:schemeClr>
                </a:solidFill>
              </a:rPr>
              <a:t>(αστικά λύμματα, χωματερές, αγροτοκτηνοτροφικές δραστηριότητες, τουρισμός).</a:t>
            </a:r>
          </a:p>
          <a:p>
            <a:pPr marL="0" indent="0" algn="ctr">
              <a:buNone/>
            </a:pPr>
            <a:endParaRPr lang="el-GR" sz="2000" dirty="0">
              <a:solidFill>
                <a:schemeClr val="tx2">
                  <a:lumMod val="75000"/>
                </a:schemeClr>
              </a:solidFill>
            </a:endParaRPr>
          </a:p>
          <a:p>
            <a:pPr marL="0" indent="0" algn="ctr">
              <a:buNone/>
            </a:pPr>
            <a:r>
              <a:rPr lang="el-GR" sz="2000" b="1" dirty="0">
                <a:solidFill>
                  <a:schemeClr val="tx2">
                    <a:lumMod val="75000"/>
                  </a:schemeClr>
                </a:solidFill>
              </a:rPr>
              <a:t>Δευτερευόντως από δραστηριότητες στη θάλασσα</a:t>
            </a:r>
          </a:p>
          <a:p>
            <a:pPr marL="0" indent="0" algn="ctr">
              <a:buNone/>
            </a:pPr>
            <a:r>
              <a:rPr lang="el-GR" sz="2000" dirty="0">
                <a:solidFill>
                  <a:schemeClr val="tx2">
                    <a:lumMod val="75000"/>
                  </a:schemeClr>
                </a:solidFill>
              </a:rPr>
              <a:t> (υδατοκαλλιέργειες, αλιευτικές δραστηριότητες).</a:t>
            </a:r>
          </a:p>
        </p:txBody>
      </p:sp>
      <p:pic>
        <p:nvPicPr>
          <p:cNvPr id="3" name="Εικόνα 2">
            <a:extLst>
              <a:ext uri="{FF2B5EF4-FFF2-40B4-BE49-F238E27FC236}">
                <a16:creationId xmlns:a16="http://schemas.microsoft.com/office/drawing/2014/main" id="{55BE4D2C-100D-67C0-CD3B-DA9FE204691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366746" y="70551"/>
            <a:ext cx="2230621" cy="1330681"/>
          </a:xfrm>
          <a:prstGeom prst="rect">
            <a:avLst/>
          </a:prstGeom>
          <a:ln>
            <a:noFill/>
          </a:ln>
          <a:effectLst>
            <a:outerShdw blurRad="190500" algn="tl" rotWithShape="0">
              <a:srgbClr val="000000">
                <a:alpha val="70000"/>
              </a:srgbClr>
            </a:outerShdw>
          </a:effectLst>
        </p:spPr>
      </p:pic>
      <p:pic>
        <p:nvPicPr>
          <p:cNvPr id="5" name="Εικόνα 4">
            <a:extLst>
              <a:ext uri="{FF2B5EF4-FFF2-40B4-BE49-F238E27FC236}">
                <a16:creationId xmlns:a16="http://schemas.microsoft.com/office/drawing/2014/main" id="{D6F04733-7C04-BD8B-16FC-1282487908A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544754" y="70551"/>
            <a:ext cx="1676811" cy="1946024"/>
          </a:xfrm>
          <a:prstGeom prst="rect">
            <a:avLst/>
          </a:prstGeom>
          <a:ln>
            <a:noFill/>
          </a:ln>
          <a:effectLst>
            <a:outerShdw blurRad="190500" algn="tl" rotWithShape="0">
              <a:srgbClr val="000000">
                <a:alpha val="70000"/>
              </a:srgbClr>
            </a:outerShdw>
          </a:effectLst>
        </p:spPr>
      </p:pic>
      <p:pic>
        <p:nvPicPr>
          <p:cNvPr id="7" name="Εικόνα 6">
            <a:extLst>
              <a:ext uri="{FF2B5EF4-FFF2-40B4-BE49-F238E27FC236}">
                <a16:creationId xmlns:a16="http://schemas.microsoft.com/office/drawing/2014/main" id="{CEF4950A-2B4C-21C9-5A84-8AF486CE80F6}"/>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258300" y="3100872"/>
            <a:ext cx="2689741" cy="140278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368204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1BF38AC9-E67B-D127-8615-4A995109CDD1}"/>
              </a:ext>
            </a:extLst>
          </p:cNvPr>
          <p:cNvSpPr txBox="1"/>
          <p:nvPr/>
        </p:nvSpPr>
        <p:spPr>
          <a:xfrm>
            <a:off x="0" y="6655955"/>
            <a:ext cx="8178723" cy="215444"/>
          </a:xfrm>
          <a:prstGeom prst="rect">
            <a:avLst/>
          </a:prstGeom>
          <a:noFill/>
        </p:spPr>
        <p:txBody>
          <a:bodyPr wrap="square">
            <a:spAutoFit/>
          </a:bodyPr>
          <a:lstStyle/>
          <a:p>
            <a:r>
              <a:rPr lang="en-US" sz="800" b="0" dirty="0">
                <a:solidFill>
                  <a:schemeClr val="tx2">
                    <a:lumMod val="75000"/>
                  </a:schemeClr>
                </a:solidFill>
                <a:effectLst/>
                <a:latin typeface="Barnebok" pitchFamily="50" charset="0"/>
              </a:rPr>
              <a:t>YouTube/Christine </a:t>
            </a:r>
            <a:r>
              <a:rPr lang="en-US" sz="800" b="0" dirty="0" err="1">
                <a:solidFill>
                  <a:schemeClr val="tx2">
                    <a:lumMod val="75000"/>
                  </a:schemeClr>
                </a:solidFill>
                <a:effectLst/>
                <a:latin typeface="Barnebok" pitchFamily="50" charset="0"/>
              </a:rPr>
              <a:t>Figgener</a:t>
            </a:r>
            <a:r>
              <a:rPr lang="en-US" sz="800" b="0" dirty="0">
                <a:solidFill>
                  <a:schemeClr val="tx2">
                    <a:lumMod val="75000"/>
                  </a:schemeClr>
                </a:solidFill>
                <a:effectLst/>
                <a:latin typeface="Barnebok" pitchFamily="50" charset="0"/>
              </a:rPr>
              <a:t>; SAF- Coastal Care; UNEP, 2021; </a:t>
            </a:r>
            <a:r>
              <a:rPr lang="en-US" sz="800" b="0" dirty="0" err="1">
                <a:solidFill>
                  <a:schemeClr val="tx2">
                    <a:lumMod val="75000"/>
                  </a:schemeClr>
                </a:solidFill>
                <a:effectLst/>
                <a:latin typeface="Barnebok" pitchFamily="50" charset="0"/>
              </a:rPr>
              <a:t>Landrigan</a:t>
            </a:r>
            <a:r>
              <a:rPr lang="en-US" sz="800" b="0" dirty="0">
                <a:solidFill>
                  <a:schemeClr val="tx2">
                    <a:lumMod val="75000"/>
                  </a:schemeClr>
                </a:solidFill>
                <a:effectLst/>
                <a:latin typeface="Barnebok" pitchFamily="50" charset="0"/>
              </a:rPr>
              <a:t> et al., 2020; https://www.resourcepanel.org/reports/global-material-flowsand-resource-productivity-database-link</a:t>
            </a:r>
            <a:endParaRPr lang="en-US" sz="800" dirty="0">
              <a:solidFill>
                <a:schemeClr val="tx2">
                  <a:lumMod val="75000"/>
                </a:schemeClr>
              </a:solidFill>
              <a:latin typeface="Barnebok" pitchFamily="50" charset="0"/>
            </a:endParaRPr>
          </a:p>
        </p:txBody>
      </p:sp>
      <p:pic>
        <p:nvPicPr>
          <p:cNvPr id="3" name="Εικόνα 2">
            <a:extLst>
              <a:ext uri="{FF2B5EF4-FFF2-40B4-BE49-F238E27FC236}">
                <a16:creationId xmlns:a16="http://schemas.microsoft.com/office/drawing/2014/main" id="{27A411DB-DB6A-AB1B-935A-4547C4ADC514}"/>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095476" y="2320769"/>
            <a:ext cx="4028974" cy="4537232"/>
          </a:xfrm>
          <a:prstGeom prst="rect">
            <a:avLst/>
          </a:prstGeom>
        </p:spPr>
      </p:pic>
      <p:graphicFrame>
        <p:nvGraphicFramePr>
          <p:cNvPr id="12" name="Diagram 11">
            <a:extLst>
              <a:ext uri="{FF2B5EF4-FFF2-40B4-BE49-F238E27FC236}">
                <a16:creationId xmlns:a16="http://schemas.microsoft.com/office/drawing/2014/main" id="{2B190E84-621A-ACFF-9136-340D5B7EA73E}"/>
              </a:ext>
            </a:extLst>
          </p:cNvPr>
          <p:cNvGraphicFramePr/>
          <p:nvPr>
            <p:extLst>
              <p:ext uri="{D42A27DB-BD31-4B8C-83A1-F6EECF244321}">
                <p14:modId xmlns:p14="http://schemas.microsoft.com/office/powerpoint/2010/main" val="3298524224"/>
              </p:ext>
            </p:extLst>
          </p:nvPr>
        </p:nvGraphicFramePr>
        <p:xfrm>
          <a:off x="0" y="24320"/>
          <a:ext cx="12192000" cy="26748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50" name="Picture 2" descr="How turtles changed our perception of plastic pollution | The conservation  psychology of sea turtles">
            <a:extLst>
              <a:ext uri="{FF2B5EF4-FFF2-40B4-BE49-F238E27FC236}">
                <a16:creationId xmlns:a16="http://schemas.microsoft.com/office/drawing/2014/main" id="{3E8F68C3-38FB-17CB-310F-5FCE49CF1CD0}"/>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7141944" y="2919041"/>
            <a:ext cx="3585328" cy="168062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cientists predict the size of plastics animals can eat - Coastal Care">
            <a:extLst>
              <a:ext uri="{FF2B5EF4-FFF2-40B4-BE49-F238E27FC236}">
                <a16:creationId xmlns:a16="http://schemas.microsoft.com/office/drawing/2014/main" id="{CC830C8C-6DE3-01F5-8F30-20A171BF7743}"/>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7141944" y="4599664"/>
            <a:ext cx="3585328" cy="201981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9C2CA9BC-73C5-7819-800F-E3A22D794D52}"/>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7141944" y="2806243"/>
            <a:ext cx="3585328" cy="4039297"/>
          </a:xfrm>
          <a:prstGeom prst="rect">
            <a:avLst/>
          </a:prstGeom>
        </p:spPr>
      </p:pic>
    </p:spTree>
    <p:extLst>
      <p:ext uri="{BB962C8B-B14F-4D97-AF65-F5344CB8AC3E}">
        <p14:creationId xmlns:p14="http://schemas.microsoft.com/office/powerpoint/2010/main" val="110535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anim calcmode="lin" valueType="num">
                                      <p:cBhvr additive="base">
                                        <p:cTn id="11" dur="500" fill="hold"/>
                                        <p:tgtEl>
                                          <p:spTgt spid="2050"/>
                                        </p:tgtEl>
                                        <p:attrNameLst>
                                          <p:attrName>ppt_x</p:attrName>
                                        </p:attrNameLst>
                                      </p:cBhvr>
                                      <p:tavLst>
                                        <p:tav tm="0">
                                          <p:val>
                                            <p:strVal val="#ppt_x"/>
                                          </p:val>
                                        </p:tav>
                                        <p:tav tm="100000">
                                          <p:val>
                                            <p:strVal val="#ppt_x"/>
                                          </p:val>
                                        </p:tav>
                                      </p:tavLst>
                                    </p:anim>
                                    <p:anim calcmode="lin" valueType="num">
                                      <p:cBhvr additive="base">
                                        <p:cTn id="12" dur="500" fill="hold"/>
                                        <p:tgtEl>
                                          <p:spTgt spid="205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052"/>
                                        </p:tgtEl>
                                        <p:attrNameLst>
                                          <p:attrName>style.visibility</p:attrName>
                                        </p:attrNameLst>
                                      </p:cBhvr>
                                      <p:to>
                                        <p:strVal val="visible"/>
                                      </p:to>
                                    </p:set>
                                    <p:anim calcmode="lin" valueType="num">
                                      <p:cBhvr additive="base">
                                        <p:cTn id="15" dur="500" fill="hold"/>
                                        <p:tgtEl>
                                          <p:spTgt spid="2052"/>
                                        </p:tgtEl>
                                        <p:attrNameLst>
                                          <p:attrName>ppt_x</p:attrName>
                                        </p:attrNameLst>
                                      </p:cBhvr>
                                      <p:tavLst>
                                        <p:tav tm="0">
                                          <p:val>
                                            <p:strVal val="#ppt_x"/>
                                          </p:val>
                                        </p:tav>
                                        <p:tav tm="100000">
                                          <p:val>
                                            <p:strVal val="#ppt_x"/>
                                          </p:val>
                                        </p:tav>
                                      </p:tavLst>
                                    </p:anim>
                                    <p:anim calcmode="lin" valueType="num">
                                      <p:cBhvr additive="base">
                                        <p:cTn id="16"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Εικόνα 14" descr="Εικόνα που περιέχει σκίτσο/σχέδιο, ζωγραφιά, παιδική τέχνη, διάγραμμα&#10;&#10;Περιγραφή που δημιουργήθηκε αυτόματα">
            <a:extLst>
              <a:ext uri="{FF2B5EF4-FFF2-40B4-BE49-F238E27FC236}">
                <a16:creationId xmlns:a16="http://schemas.microsoft.com/office/drawing/2014/main" id="{8C5641B4-1F45-9B49-50BC-1B8278318D20}"/>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30645" y="204109"/>
            <a:ext cx="7574845" cy="6653891"/>
          </a:xfrm>
          <a:prstGeom prst="rect">
            <a:avLst/>
          </a:prstGeom>
        </p:spPr>
      </p:pic>
      <p:sp>
        <p:nvSpPr>
          <p:cNvPr id="9" name="Content Placeholder 2">
            <a:extLst>
              <a:ext uri="{FF2B5EF4-FFF2-40B4-BE49-F238E27FC236}">
                <a16:creationId xmlns:a16="http://schemas.microsoft.com/office/drawing/2014/main" id="{269DAA41-1B69-0726-802E-85E404D6950F}"/>
              </a:ext>
            </a:extLst>
          </p:cNvPr>
          <p:cNvSpPr>
            <a:spLocks noGrp="1"/>
          </p:cNvSpPr>
          <p:nvPr>
            <p:ph idx="1"/>
          </p:nvPr>
        </p:nvSpPr>
        <p:spPr>
          <a:xfrm>
            <a:off x="2726728" y="49574"/>
            <a:ext cx="4746763" cy="317633"/>
          </a:xfrm>
          <a:noFill/>
        </p:spPr>
        <p:txBody>
          <a:bodyPr anchor="b">
            <a:normAutofit fontScale="92500" lnSpcReduction="20000"/>
          </a:bodyPr>
          <a:lstStyle/>
          <a:p>
            <a:pPr marL="0" indent="0" algn="ctr">
              <a:buNone/>
            </a:pPr>
            <a:r>
              <a:rPr lang="el-GR" sz="2000" b="1" dirty="0">
                <a:solidFill>
                  <a:schemeClr val="tx2">
                    <a:lumMod val="75000"/>
                  </a:schemeClr>
                </a:solidFill>
              </a:rPr>
              <a:t>Άμεσοι κίνδυνοι</a:t>
            </a:r>
          </a:p>
        </p:txBody>
      </p:sp>
      <p:sp>
        <p:nvSpPr>
          <p:cNvPr id="11" name="TextBox 10">
            <a:extLst>
              <a:ext uri="{FF2B5EF4-FFF2-40B4-BE49-F238E27FC236}">
                <a16:creationId xmlns:a16="http://schemas.microsoft.com/office/drawing/2014/main" id="{D734A6B9-F33A-DA1B-C29C-B4DCF2D68F02}"/>
              </a:ext>
            </a:extLst>
          </p:cNvPr>
          <p:cNvSpPr txBox="1"/>
          <p:nvPr/>
        </p:nvSpPr>
        <p:spPr>
          <a:xfrm>
            <a:off x="5042622" y="686708"/>
            <a:ext cx="1203157" cy="261610"/>
          </a:xfrm>
          <a:prstGeom prst="rect">
            <a:avLst/>
          </a:prstGeom>
          <a:solidFill>
            <a:schemeClr val="bg1"/>
          </a:solidFill>
        </p:spPr>
        <p:txBody>
          <a:bodyPr wrap="square" rtlCol="0" anchor="ctr">
            <a:spAutoFit/>
          </a:bodyPr>
          <a:lstStyle/>
          <a:p>
            <a:pPr algn="ctr"/>
            <a:r>
              <a:rPr lang="el-GR" sz="1050" b="1" dirty="0">
                <a:solidFill>
                  <a:srgbClr val="333F50"/>
                </a:solidFill>
                <a:latin typeface="Barnebok"/>
              </a:rPr>
              <a:t>ΜΙΚΡΟΠΛΑΣΤΙΚΑ</a:t>
            </a:r>
          </a:p>
        </p:txBody>
      </p:sp>
      <p:sp>
        <p:nvSpPr>
          <p:cNvPr id="12" name="TextBox 11">
            <a:extLst>
              <a:ext uri="{FF2B5EF4-FFF2-40B4-BE49-F238E27FC236}">
                <a16:creationId xmlns:a16="http://schemas.microsoft.com/office/drawing/2014/main" id="{32A9608E-F7E9-F002-A838-A915AD564CC5}"/>
              </a:ext>
            </a:extLst>
          </p:cNvPr>
          <p:cNvSpPr txBox="1"/>
          <p:nvPr/>
        </p:nvSpPr>
        <p:spPr>
          <a:xfrm>
            <a:off x="6574056" y="686708"/>
            <a:ext cx="1203157" cy="261610"/>
          </a:xfrm>
          <a:prstGeom prst="rect">
            <a:avLst/>
          </a:prstGeom>
          <a:solidFill>
            <a:schemeClr val="bg1"/>
          </a:solidFill>
        </p:spPr>
        <p:txBody>
          <a:bodyPr wrap="square" rtlCol="0" anchor="ctr">
            <a:spAutoFit/>
          </a:bodyPr>
          <a:lstStyle/>
          <a:p>
            <a:pPr algn="ctr"/>
            <a:r>
              <a:rPr lang="el-GR" sz="1050" b="1" dirty="0">
                <a:solidFill>
                  <a:srgbClr val="333F50"/>
                </a:solidFill>
                <a:latin typeface="Barnebok"/>
              </a:rPr>
              <a:t>ΝΑΝΟΠΛΑΣΤΙΚΑ</a:t>
            </a:r>
          </a:p>
        </p:txBody>
      </p:sp>
      <p:grpSp>
        <p:nvGrpSpPr>
          <p:cNvPr id="30" name="Ομάδα 29">
            <a:extLst>
              <a:ext uri="{FF2B5EF4-FFF2-40B4-BE49-F238E27FC236}">
                <a16:creationId xmlns:a16="http://schemas.microsoft.com/office/drawing/2014/main" id="{3FA49C99-0BD7-E41A-093D-B2ADAAE2E365}"/>
              </a:ext>
            </a:extLst>
          </p:cNvPr>
          <p:cNvGrpSpPr/>
          <p:nvPr/>
        </p:nvGrpSpPr>
        <p:grpSpPr>
          <a:xfrm>
            <a:off x="415459" y="694402"/>
            <a:ext cx="5830320" cy="3023138"/>
            <a:chOff x="415459" y="694402"/>
            <a:chExt cx="5830320" cy="3023138"/>
          </a:xfrm>
        </p:grpSpPr>
        <p:sp>
          <p:nvSpPr>
            <p:cNvPr id="10" name="TextBox 9">
              <a:extLst>
                <a:ext uri="{FF2B5EF4-FFF2-40B4-BE49-F238E27FC236}">
                  <a16:creationId xmlns:a16="http://schemas.microsoft.com/office/drawing/2014/main" id="{B1074BFA-C231-F519-0F47-833F473A3FF6}"/>
                </a:ext>
              </a:extLst>
            </p:cNvPr>
            <p:cNvSpPr txBox="1"/>
            <p:nvPr/>
          </p:nvSpPr>
          <p:spPr>
            <a:xfrm>
              <a:off x="739111" y="694402"/>
              <a:ext cx="3975234" cy="253916"/>
            </a:xfrm>
            <a:prstGeom prst="rect">
              <a:avLst/>
            </a:prstGeom>
            <a:noFill/>
          </p:spPr>
          <p:txBody>
            <a:bodyPr wrap="square" rtlCol="0" anchor="ctr">
              <a:spAutoFit/>
            </a:bodyPr>
            <a:lstStyle/>
            <a:p>
              <a:pPr algn="ctr"/>
              <a:r>
                <a:rPr lang="el-GR" sz="1050" b="1" dirty="0">
                  <a:solidFill>
                    <a:srgbClr val="333F50"/>
                  </a:solidFill>
                  <a:latin typeface="Barnebok"/>
                </a:rPr>
                <a:t>ΘΑΛΑΣΣΙΑ ΑΠΟΡΡΙΜΜΑΤΑ ΚΑΙ ΜΑΚΡΟΠΛΑΣΤΙΚΑ</a:t>
              </a:r>
            </a:p>
          </p:txBody>
        </p:sp>
        <p:sp>
          <p:nvSpPr>
            <p:cNvPr id="13" name="TextBox 12">
              <a:extLst>
                <a:ext uri="{FF2B5EF4-FFF2-40B4-BE49-F238E27FC236}">
                  <a16:creationId xmlns:a16="http://schemas.microsoft.com/office/drawing/2014/main" id="{6A9C2422-84E1-C095-17DC-179F24BA1C24}"/>
                </a:ext>
              </a:extLst>
            </p:cNvPr>
            <p:cNvSpPr txBox="1"/>
            <p:nvPr/>
          </p:nvSpPr>
          <p:spPr>
            <a:xfrm>
              <a:off x="415459" y="948318"/>
              <a:ext cx="1580783" cy="577081"/>
            </a:xfrm>
            <a:prstGeom prst="rect">
              <a:avLst/>
            </a:prstGeom>
            <a:noFill/>
          </p:spPr>
          <p:txBody>
            <a:bodyPr wrap="square" rtlCol="0" anchor="ctr">
              <a:spAutoFit/>
            </a:bodyPr>
            <a:lstStyle/>
            <a:p>
              <a:pPr algn="ctr"/>
              <a:r>
                <a:rPr lang="el-GR" sz="1050" b="1" u="sng" dirty="0">
                  <a:solidFill>
                    <a:srgbClr val="333F50"/>
                  </a:solidFill>
                  <a:latin typeface="Barnebok"/>
                </a:rPr>
                <a:t>μεταφορά παθογόνων </a:t>
              </a:r>
              <a:r>
                <a:rPr lang="el-GR" sz="1050" b="1" dirty="0">
                  <a:solidFill>
                    <a:srgbClr val="333F50"/>
                  </a:solidFill>
                  <a:latin typeface="Barnebok"/>
                </a:rPr>
                <a:t>μ/ο σε παράκτιες περιοχές</a:t>
              </a:r>
            </a:p>
          </p:txBody>
        </p:sp>
        <p:sp>
          <p:nvSpPr>
            <p:cNvPr id="16" name="TextBox 15">
              <a:extLst>
                <a:ext uri="{FF2B5EF4-FFF2-40B4-BE49-F238E27FC236}">
                  <a16:creationId xmlns:a16="http://schemas.microsoft.com/office/drawing/2014/main" id="{514D0D30-6368-0001-AC19-FB800F36E3DD}"/>
                </a:ext>
              </a:extLst>
            </p:cNvPr>
            <p:cNvSpPr txBox="1"/>
            <p:nvPr/>
          </p:nvSpPr>
          <p:spPr>
            <a:xfrm>
              <a:off x="2726728" y="1173751"/>
              <a:ext cx="2546985" cy="577081"/>
            </a:xfrm>
            <a:prstGeom prst="rect">
              <a:avLst/>
            </a:prstGeom>
            <a:noFill/>
          </p:spPr>
          <p:txBody>
            <a:bodyPr wrap="square" rtlCol="0" anchor="ctr">
              <a:spAutoFit/>
            </a:bodyPr>
            <a:lstStyle/>
            <a:p>
              <a:pPr algn="ctr"/>
              <a:r>
                <a:rPr lang="el-GR" sz="1050" b="1" dirty="0">
                  <a:solidFill>
                    <a:srgbClr val="333F50"/>
                  </a:solidFill>
                  <a:latin typeface="Barnebok"/>
                </a:rPr>
                <a:t>καταγραφή μεταφοράς 380 </a:t>
              </a:r>
              <a:r>
                <a:rPr lang="el-GR" sz="1050" b="1" dirty="0" err="1">
                  <a:solidFill>
                    <a:srgbClr val="333F50"/>
                  </a:solidFill>
                  <a:latin typeface="Barnebok"/>
                </a:rPr>
                <a:t>τάξων</a:t>
              </a:r>
              <a:r>
                <a:rPr lang="el-GR" sz="1050" b="1" dirty="0">
                  <a:solidFill>
                    <a:srgbClr val="333F50"/>
                  </a:solidFill>
                  <a:latin typeface="Barnebok"/>
                </a:rPr>
                <a:t> μέσω </a:t>
              </a:r>
              <a:r>
                <a:rPr lang="el-GR" sz="1050" b="1" dirty="0" err="1">
                  <a:solidFill>
                    <a:srgbClr val="333F50"/>
                  </a:solidFill>
                  <a:latin typeface="Barnebok"/>
                </a:rPr>
                <a:t>επιπλέοντων</a:t>
              </a:r>
              <a:r>
                <a:rPr lang="el-GR" sz="1050" b="1" dirty="0">
                  <a:solidFill>
                    <a:srgbClr val="333F50"/>
                  </a:solidFill>
                  <a:latin typeface="Barnebok"/>
                </a:rPr>
                <a:t> θραυσμάτων =&gt; ζημιά σε κοραλλιογενείς υφάλους, </a:t>
              </a:r>
              <a:r>
                <a:rPr lang="el-GR" sz="1050" b="1" dirty="0" err="1">
                  <a:solidFill>
                    <a:srgbClr val="333F50"/>
                  </a:solidFill>
                  <a:latin typeface="Barnebok"/>
                </a:rPr>
                <a:t>ανθρ</a:t>
              </a:r>
              <a:r>
                <a:rPr lang="el-GR" sz="1050" b="1" dirty="0">
                  <a:solidFill>
                    <a:srgbClr val="333F50"/>
                  </a:solidFill>
                  <a:latin typeface="Barnebok"/>
                </a:rPr>
                <a:t>. υγεία</a:t>
              </a:r>
            </a:p>
          </p:txBody>
        </p:sp>
        <p:sp>
          <p:nvSpPr>
            <p:cNvPr id="17" name="TextBox 16">
              <a:extLst>
                <a:ext uri="{FF2B5EF4-FFF2-40B4-BE49-F238E27FC236}">
                  <a16:creationId xmlns:a16="http://schemas.microsoft.com/office/drawing/2014/main" id="{F34EDD0B-78A7-FA97-E4F3-992FA85ADEF9}"/>
                </a:ext>
              </a:extLst>
            </p:cNvPr>
            <p:cNvSpPr txBox="1"/>
            <p:nvPr/>
          </p:nvSpPr>
          <p:spPr>
            <a:xfrm>
              <a:off x="2435013" y="1954940"/>
              <a:ext cx="1796428" cy="415498"/>
            </a:xfrm>
            <a:prstGeom prst="rect">
              <a:avLst/>
            </a:prstGeom>
            <a:noFill/>
          </p:spPr>
          <p:txBody>
            <a:bodyPr wrap="square" rtlCol="0" anchor="ctr">
              <a:spAutoFit/>
            </a:bodyPr>
            <a:lstStyle/>
            <a:p>
              <a:pPr algn="ctr"/>
              <a:r>
                <a:rPr lang="el-GR" sz="1050" b="1" u="sng" dirty="0">
                  <a:solidFill>
                    <a:srgbClr val="333F50"/>
                  </a:solidFill>
                  <a:latin typeface="Barnebok"/>
                </a:rPr>
                <a:t>μπλέξιμο</a:t>
              </a:r>
              <a:r>
                <a:rPr lang="el-GR" sz="1050" b="1" dirty="0">
                  <a:solidFill>
                    <a:srgbClr val="333F50"/>
                  </a:solidFill>
                  <a:latin typeface="Barnebok"/>
                </a:rPr>
                <a:t> =&gt; σωματική βλάβη, πνιγμός ή θάνατος</a:t>
              </a:r>
            </a:p>
          </p:txBody>
        </p:sp>
        <p:sp>
          <p:nvSpPr>
            <p:cNvPr id="19" name="TextBox 18">
              <a:extLst>
                <a:ext uri="{FF2B5EF4-FFF2-40B4-BE49-F238E27FC236}">
                  <a16:creationId xmlns:a16="http://schemas.microsoft.com/office/drawing/2014/main" id="{6CFD15C3-655E-2E9F-A4D6-8E99E9A99CCB}"/>
                </a:ext>
              </a:extLst>
            </p:cNvPr>
            <p:cNvSpPr txBox="1"/>
            <p:nvPr/>
          </p:nvSpPr>
          <p:spPr>
            <a:xfrm>
              <a:off x="1347362" y="2923062"/>
              <a:ext cx="2893704" cy="415498"/>
            </a:xfrm>
            <a:prstGeom prst="rect">
              <a:avLst/>
            </a:prstGeom>
            <a:noFill/>
          </p:spPr>
          <p:txBody>
            <a:bodyPr wrap="square" rtlCol="0" anchor="ctr">
              <a:spAutoFit/>
            </a:bodyPr>
            <a:lstStyle/>
            <a:p>
              <a:pPr algn="ctr"/>
              <a:r>
                <a:rPr lang="el-GR" sz="1050" b="1" u="sng" dirty="0">
                  <a:solidFill>
                    <a:srgbClr val="333F50"/>
                  </a:solidFill>
                  <a:latin typeface="Barnebok"/>
                </a:rPr>
                <a:t>κατάποση</a:t>
              </a:r>
              <a:r>
                <a:rPr lang="el-GR" sz="1050" b="1" dirty="0">
                  <a:solidFill>
                    <a:srgbClr val="333F50"/>
                  </a:solidFill>
                  <a:latin typeface="Barnebok"/>
                </a:rPr>
                <a:t> από θαλασσοπούλια, υδρόβια θηλαστικά και χελώνες</a:t>
              </a:r>
            </a:p>
          </p:txBody>
        </p:sp>
        <p:sp>
          <p:nvSpPr>
            <p:cNvPr id="20" name="TextBox 19">
              <a:extLst>
                <a:ext uri="{FF2B5EF4-FFF2-40B4-BE49-F238E27FC236}">
                  <a16:creationId xmlns:a16="http://schemas.microsoft.com/office/drawing/2014/main" id="{C0E3E043-5E96-9CF7-CEB6-084F6D95EFAE}"/>
                </a:ext>
              </a:extLst>
            </p:cNvPr>
            <p:cNvSpPr txBox="1"/>
            <p:nvPr/>
          </p:nvSpPr>
          <p:spPr>
            <a:xfrm>
              <a:off x="4480362" y="3140459"/>
              <a:ext cx="1765417" cy="577081"/>
            </a:xfrm>
            <a:prstGeom prst="rect">
              <a:avLst/>
            </a:prstGeom>
            <a:noFill/>
          </p:spPr>
          <p:txBody>
            <a:bodyPr wrap="square" rtlCol="0" anchor="ctr">
              <a:spAutoFit/>
            </a:bodyPr>
            <a:lstStyle/>
            <a:p>
              <a:pPr algn="ctr"/>
              <a:r>
                <a:rPr lang="el-GR" sz="1050" b="1" u="sng" dirty="0">
                  <a:solidFill>
                    <a:srgbClr val="333F50"/>
                  </a:solidFill>
                  <a:latin typeface="Barnebok"/>
                </a:rPr>
                <a:t>φυσική επαφή</a:t>
              </a:r>
              <a:r>
                <a:rPr lang="el-GR" sz="1050" b="1" dirty="0">
                  <a:solidFill>
                    <a:srgbClr val="333F50"/>
                  </a:solidFill>
                  <a:latin typeface="Barnebok"/>
                </a:rPr>
                <a:t> με 5- 89% υποβάθμιση κατάστασης στα κοράλλια</a:t>
              </a:r>
            </a:p>
          </p:txBody>
        </p:sp>
      </p:grpSp>
      <p:sp>
        <p:nvSpPr>
          <p:cNvPr id="21" name="TextBox 20">
            <a:extLst>
              <a:ext uri="{FF2B5EF4-FFF2-40B4-BE49-F238E27FC236}">
                <a16:creationId xmlns:a16="http://schemas.microsoft.com/office/drawing/2014/main" id="{8B5636DC-CA1C-55B9-AC6E-A2F847C2FCE5}"/>
              </a:ext>
            </a:extLst>
          </p:cNvPr>
          <p:cNvSpPr txBox="1"/>
          <p:nvPr/>
        </p:nvSpPr>
        <p:spPr>
          <a:xfrm>
            <a:off x="5644200" y="1046793"/>
            <a:ext cx="1203157" cy="415498"/>
          </a:xfrm>
          <a:prstGeom prst="rect">
            <a:avLst/>
          </a:prstGeom>
          <a:noFill/>
        </p:spPr>
        <p:txBody>
          <a:bodyPr wrap="square" rtlCol="0" anchor="ctr">
            <a:spAutoFit/>
          </a:bodyPr>
          <a:lstStyle/>
          <a:p>
            <a:pPr algn="ctr"/>
            <a:r>
              <a:rPr lang="el-GR" sz="1050" b="1" u="sng" dirty="0">
                <a:solidFill>
                  <a:srgbClr val="333F50"/>
                </a:solidFill>
                <a:latin typeface="Barnebok"/>
              </a:rPr>
              <a:t>κατάποση</a:t>
            </a:r>
            <a:r>
              <a:rPr lang="el-GR" sz="1050" b="1" dirty="0">
                <a:solidFill>
                  <a:srgbClr val="333F50"/>
                </a:solidFill>
                <a:latin typeface="Barnebok"/>
              </a:rPr>
              <a:t> </a:t>
            </a:r>
          </a:p>
          <a:p>
            <a:pPr algn="ctr"/>
            <a:r>
              <a:rPr lang="el-GR" sz="1050" b="1" dirty="0">
                <a:solidFill>
                  <a:srgbClr val="333F50"/>
                </a:solidFill>
                <a:latin typeface="Barnebok"/>
              </a:rPr>
              <a:t>π.χ. πόσιμο νερό</a:t>
            </a:r>
          </a:p>
        </p:txBody>
      </p:sp>
      <p:sp>
        <p:nvSpPr>
          <p:cNvPr id="22" name="TextBox 21">
            <a:extLst>
              <a:ext uri="{FF2B5EF4-FFF2-40B4-BE49-F238E27FC236}">
                <a16:creationId xmlns:a16="http://schemas.microsoft.com/office/drawing/2014/main" id="{CA67A3F8-1C18-959F-7A9E-F8BF3F3EC31F}"/>
              </a:ext>
            </a:extLst>
          </p:cNvPr>
          <p:cNvSpPr txBox="1"/>
          <p:nvPr/>
        </p:nvSpPr>
        <p:spPr>
          <a:xfrm>
            <a:off x="5817717" y="1568576"/>
            <a:ext cx="1357917" cy="253916"/>
          </a:xfrm>
          <a:prstGeom prst="rect">
            <a:avLst/>
          </a:prstGeom>
          <a:noFill/>
        </p:spPr>
        <p:txBody>
          <a:bodyPr wrap="square" rtlCol="0" anchor="ctr">
            <a:spAutoFit/>
          </a:bodyPr>
          <a:lstStyle/>
          <a:p>
            <a:pPr algn="ctr"/>
            <a:r>
              <a:rPr lang="el-GR" sz="1050" b="1" u="sng" dirty="0">
                <a:solidFill>
                  <a:srgbClr val="333F50"/>
                </a:solidFill>
                <a:latin typeface="Barnebok"/>
              </a:rPr>
              <a:t>χημικά/ πρόσθετα</a:t>
            </a:r>
            <a:r>
              <a:rPr lang="el-GR" sz="1050" b="1" dirty="0">
                <a:solidFill>
                  <a:srgbClr val="333F50"/>
                </a:solidFill>
                <a:latin typeface="Barnebok"/>
              </a:rPr>
              <a:t> </a:t>
            </a:r>
          </a:p>
        </p:txBody>
      </p:sp>
      <p:sp>
        <p:nvSpPr>
          <p:cNvPr id="23" name="TextBox 22">
            <a:extLst>
              <a:ext uri="{FF2B5EF4-FFF2-40B4-BE49-F238E27FC236}">
                <a16:creationId xmlns:a16="http://schemas.microsoft.com/office/drawing/2014/main" id="{BA124DDE-AC6F-0352-D1D1-D82593B82555}"/>
              </a:ext>
            </a:extLst>
          </p:cNvPr>
          <p:cNvSpPr txBox="1"/>
          <p:nvPr/>
        </p:nvSpPr>
        <p:spPr>
          <a:xfrm>
            <a:off x="6135810" y="2064772"/>
            <a:ext cx="1357917" cy="253916"/>
          </a:xfrm>
          <a:prstGeom prst="rect">
            <a:avLst/>
          </a:prstGeom>
          <a:noFill/>
        </p:spPr>
        <p:txBody>
          <a:bodyPr wrap="square" rtlCol="0" anchor="ctr">
            <a:spAutoFit/>
          </a:bodyPr>
          <a:lstStyle/>
          <a:p>
            <a:pPr algn="ctr"/>
            <a:r>
              <a:rPr lang="el-GR" sz="1050" b="1" u="sng" dirty="0">
                <a:solidFill>
                  <a:srgbClr val="333F50"/>
                </a:solidFill>
                <a:latin typeface="Barnebok"/>
              </a:rPr>
              <a:t>παθογόνοι μ/ο</a:t>
            </a:r>
            <a:endParaRPr lang="el-GR" sz="1050" b="1" dirty="0">
              <a:solidFill>
                <a:srgbClr val="333F50"/>
              </a:solidFill>
              <a:latin typeface="Barnebok"/>
            </a:endParaRPr>
          </a:p>
        </p:txBody>
      </p:sp>
      <p:sp>
        <p:nvSpPr>
          <p:cNvPr id="24" name="TextBox 23">
            <a:extLst>
              <a:ext uri="{FF2B5EF4-FFF2-40B4-BE49-F238E27FC236}">
                <a16:creationId xmlns:a16="http://schemas.microsoft.com/office/drawing/2014/main" id="{F9964A4A-4512-C97C-F4B5-091AE33BCCEF}"/>
              </a:ext>
            </a:extLst>
          </p:cNvPr>
          <p:cNvSpPr txBox="1"/>
          <p:nvPr/>
        </p:nvSpPr>
        <p:spPr>
          <a:xfrm>
            <a:off x="6425136" y="2525487"/>
            <a:ext cx="2002432" cy="577081"/>
          </a:xfrm>
          <a:prstGeom prst="rect">
            <a:avLst/>
          </a:prstGeom>
          <a:noFill/>
        </p:spPr>
        <p:txBody>
          <a:bodyPr wrap="square" rtlCol="0" anchor="ctr">
            <a:spAutoFit/>
          </a:bodyPr>
          <a:lstStyle/>
          <a:p>
            <a:pPr algn="ctr"/>
            <a:r>
              <a:rPr lang="el-GR" sz="1050" b="1" u="sng" dirty="0" err="1">
                <a:solidFill>
                  <a:srgbClr val="333F50"/>
                </a:solidFill>
                <a:latin typeface="Barnebok"/>
              </a:rPr>
              <a:t>βενθικά</a:t>
            </a:r>
            <a:r>
              <a:rPr lang="el-GR" sz="1050" b="1" u="sng" dirty="0">
                <a:solidFill>
                  <a:srgbClr val="333F50"/>
                </a:solidFill>
                <a:latin typeface="Barnebok"/>
              </a:rPr>
              <a:t> οικοσυστήματα</a:t>
            </a:r>
            <a:r>
              <a:rPr lang="el-GR" sz="1050" b="1" dirty="0">
                <a:solidFill>
                  <a:srgbClr val="333F50"/>
                </a:solidFill>
                <a:latin typeface="Barnebok"/>
              </a:rPr>
              <a:t> </a:t>
            </a:r>
          </a:p>
          <a:p>
            <a:pPr algn="ctr"/>
            <a:r>
              <a:rPr lang="el-GR" sz="1050" b="1" dirty="0">
                <a:solidFill>
                  <a:srgbClr val="333F50"/>
                </a:solidFill>
                <a:latin typeface="Barnebok"/>
              </a:rPr>
              <a:t>συγκεντρώσεις στα ιζήματα &gt;&gt; υδάτινη στήλη</a:t>
            </a:r>
          </a:p>
        </p:txBody>
      </p:sp>
      <p:sp>
        <p:nvSpPr>
          <p:cNvPr id="25" name="TextBox 24">
            <a:extLst>
              <a:ext uri="{FF2B5EF4-FFF2-40B4-BE49-F238E27FC236}">
                <a16:creationId xmlns:a16="http://schemas.microsoft.com/office/drawing/2014/main" id="{DA568FD1-D1D2-26FC-639E-1EF3DADA7AE8}"/>
              </a:ext>
            </a:extLst>
          </p:cNvPr>
          <p:cNvSpPr txBox="1"/>
          <p:nvPr/>
        </p:nvSpPr>
        <p:spPr>
          <a:xfrm>
            <a:off x="7474761" y="1236858"/>
            <a:ext cx="2002431" cy="415498"/>
          </a:xfrm>
          <a:prstGeom prst="rect">
            <a:avLst/>
          </a:prstGeom>
          <a:noFill/>
        </p:spPr>
        <p:txBody>
          <a:bodyPr wrap="square" rtlCol="0" anchor="ctr">
            <a:spAutoFit/>
          </a:bodyPr>
          <a:lstStyle/>
          <a:p>
            <a:pPr algn="ctr"/>
            <a:r>
              <a:rPr lang="el-GR" sz="1050" b="1" u="sng" dirty="0">
                <a:solidFill>
                  <a:srgbClr val="333F50"/>
                </a:solidFill>
                <a:latin typeface="Barnebok"/>
              </a:rPr>
              <a:t>περιορισμένη έρευνα</a:t>
            </a:r>
            <a:r>
              <a:rPr lang="el-GR" sz="1050" b="1" dirty="0">
                <a:solidFill>
                  <a:srgbClr val="333F50"/>
                </a:solidFill>
                <a:latin typeface="Barnebok"/>
              </a:rPr>
              <a:t> </a:t>
            </a:r>
          </a:p>
          <a:p>
            <a:pPr algn="ctr"/>
            <a:r>
              <a:rPr lang="el-GR" sz="1050" b="1" dirty="0">
                <a:solidFill>
                  <a:srgbClr val="333F50"/>
                </a:solidFill>
                <a:latin typeface="Barnebok"/>
              </a:rPr>
              <a:t>εφαρμογή προληπτικών μέτρων </a:t>
            </a:r>
          </a:p>
        </p:txBody>
      </p:sp>
      <p:grpSp>
        <p:nvGrpSpPr>
          <p:cNvPr id="29" name="Ομάδα 28">
            <a:extLst>
              <a:ext uri="{FF2B5EF4-FFF2-40B4-BE49-F238E27FC236}">
                <a16:creationId xmlns:a16="http://schemas.microsoft.com/office/drawing/2014/main" id="{B169ACDA-2FBB-2B96-7ADA-B2FF6EF7306F}"/>
              </a:ext>
            </a:extLst>
          </p:cNvPr>
          <p:cNvGrpSpPr/>
          <p:nvPr/>
        </p:nvGrpSpPr>
        <p:grpSpPr>
          <a:xfrm>
            <a:off x="4366671" y="3443406"/>
            <a:ext cx="5934394" cy="1615279"/>
            <a:chOff x="4366671" y="3443406"/>
            <a:chExt cx="5934394" cy="1615279"/>
          </a:xfrm>
        </p:grpSpPr>
        <p:sp>
          <p:nvSpPr>
            <p:cNvPr id="26" name="TextBox 25">
              <a:extLst>
                <a:ext uri="{FF2B5EF4-FFF2-40B4-BE49-F238E27FC236}">
                  <a16:creationId xmlns:a16="http://schemas.microsoft.com/office/drawing/2014/main" id="{78520D25-94C0-8EEE-2790-92EA6434FE93}"/>
                </a:ext>
              </a:extLst>
            </p:cNvPr>
            <p:cNvSpPr txBox="1"/>
            <p:nvPr/>
          </p:nvSpPr>
          <p:spPr>
            <a:xfrm>
              <a:off x="5969857" y="3443406"/>
              <a:ext cx="1504229" cy="577081"/>
            </a:xfrm>
            <a:prstGeom prst="rect">
              <a:avLst/>
            </a:prstGeom>
            <a:noFill/>
          </p:spPr>
          <p:txBody>
            <a:bodyPr wrap="square" rtlCol="0" anchor="ctr">
              <a:spAutoFit/>
            </a:bodyPr>
            <a:lstStyle/>
            <a:p>
              <a:pPr algn="ctr"/>
              <a:r>
                <a:rPr lang="el-GR" sz="1050" b="1" dirty="0">
                  <a:solidFill>
                    <a:srgbClr val="DB2F21"/>
                  </a:solidFill>
                  <a:latin typeface="Barnebok"/>
                </a:rPr>
                <a:t>ΕΠΙΠΤΩΣΕΙΣ ΣΕ ΟΙΚΟΣΥΣΤΗΜΑΤΑ- </a:t>
              </a:r>
            </a:p>
            <a:p>
              <a:pPr algn="ctr"/>
              <a:r>
                <a:rPr lang="el-GR" sz="1050" b="1" dirty="0">
                  <a:solidFill>
                    <a:srgbClr val="DB2F21"/>
                  </a:solidFill>
                  <a:latin typeface="Barnebok"/>
                </a:rPr>
                <a:t>ΑΝΘΡΩΠΙΝΗ ΥΓΕΙΑ</a:t>
              </a:r>
            </a:p>
          </p:txBody>
        </p:sp>
        <p:sp>
          <p:nvSpPr>
            <p:cNvPr id="27" name="TextBox 26">
              <a:extLst>
                <a:ext uri="{FF2B5EF4-FFF2-40B4-BE49-F238E27FC236}">
                  <a16:creationId xmlns:a16="http://schemas.microsoft.com/office/drawing/2014/main" id="{72AD51F3-E6D1-B455-E570-CD6D1FA5C9B9}"/>
                </a:ext>
              </a:extLst>
            </p:cNvPr>
            <p:cNvSpPr txBox="1"/>
            <p:nvPr/>
          </p:nvSpPr>
          <p:spPr>
            <a:xfrm>
              <a:off x="4366671" y="3996856"/>
              <a:ext cx="2280436" cy="1061829"/>
            </a:xfrm>
            <a:prstGeom prst="rect">
              <a:avLst/>
            </a:prstGeom>
            <a:noFill/>
          </p:spPr>
          <p:txBody>
            <a:bodyPr wrap="square" rtlCol="0" anchor="ctr">
              <a:spAutoFit/>
            </a:bodyPr>
            <a:lstStyle/>
            <a:p>
              <a:pPr algn="r"/>
              <a:r>
                <a:rPr lang="el-GR" sz="1050" b="1" dirty="0">
                  <a:solidFill>
                    <a:srgbClr val="333F50"/>
                  </a:solidFill>
                  <a:latin typeface="Barnebok"/>
                </a:rPr>
                <a:t>θάνατος</a:t>
              </a:r>
            </a:p>
            <a:p>
              <a:pPr algn="r"/>
              <a:r>
                <a:rPr lang="el-GR" sz="1050" b="1" dirty="0">
                  <a:solidFill>
                    <a:srgbClr val="333F50"/>
                  </a:solidFill>
                  <a:latin typeface="Barnebok"/>
                </a:rPr>
                <a:t>φυσική βλάβη</a:t>
              </a:r>
            </a:p>
            <a:p>
              <a:pPr algn="r"/>
              <a:r>
                <a:rPr lang="el-GR" sz="1050" b="1" dirty="0">
                  <a:solidFill>
                    <a:srgbClr val="333F50"/>
                  </a:solidFill>
                  <a:latin typeface="Barnebok"/>
                </a:rPr>
                <a:t>μείωση βιοποικιλότητας</a:t>
              </a:r>
            </a:p>
            <a:p>
              <a:pPr algn="r"/>
              <a:r>
                <a:rPr lang="el-GR" sz="1050" b="1" dirty="0">
                  <a:solidFill>
                    <a:srgbClr val="333F50"/>
                  </a:solidFill>
                  <a:latin typeface="Barnebok"/>
                </a:rPr>
                <a:t>αλλοίωση βιοκοινοτήτων</a:t>
              </a:r>
            </a:p>
            <a:p>
              <a:pPr algn="r"/>
              <a:r>
                <a:rPr lang="el-GR" sz="1050" b="1" dirty="0">
                  <a:solidFill>
                    <a:srgbClr val="333F50"/>
                  </a:solidFill>
                  <a:latin typeface="Barnebok"/>
                </a:rPr>
                <a:t>υποστρώματα για  παθογόνους μ/ο</a:t>
              </a:r>
            </a:p>
            <a:p>
              <a:pPr algn="r"/>
              <a:r>
                <a:rPr lang="el-GR" sz="1050" b="1" dirty="0">
                  <a:solidFill>
                    <a:srgbClr val="333F50"/>
                  </a:solidFill>
                  <a:latin typeface="Barnebok"/>
                </a:rPr>
                <a:t>ξενικά είδη</a:t>
              </a:r>
            </a:p>
          </p:txBody>
        </p:sp>
        <p:sp>
          <p:nvSpPr>
            <p:cNvPr id="28" name="TextBox 27">
              <a:extLst>
                <a:ext uri="{FF2B5EF4-FFF2-40B4-BE49-F238E27FC236}">
                  <a16:creationId xmlns:a16="http://schemas.microsoft.com/office/drawing/2014/main" id="{E62F5A18-C262-E45A-67CB-726418E6989F}"/>
                </a:ext>
              </a:extLst>
            </p:cNvPr>
            <p:cNvSpPr txBox="1"/>
            <p:nvPr/>
          </p:nvSpPr>
          <p:spPr>
            <a:xfrm>
              <a:off x="6721971" y="4020487"/>
              <a:ext cx="3579094" cy="900246"/>
            </a:xfrm>
            <a:prstGeom prst="rect">
              <a:avLst/>
            </a:prstGeom>
            <a:noFill/>
          </p:spPr>
          <p:txBody>
            <a:bodyPr wrap="square" rtlCol="0" anchor="ctr">
              <a:spAutoFit/>
            </a:bodyPr>
            <a:lstStyle/>
            <a:p>
              <a:r>
                <a:rPr lang="el-GR" sz="1050" b="1" dirty="0">
                  <a:solidFill>
                    <a:srgbClr val="333F50"/>
                  </a:solidFill>
                  <a:latin typeface="Barnebok"/>
                </a:rPr>
                <a:t>κίνδυνοι για την ανθρώπινη υγεία</a:t>
              </a:r>
            </a:p>
            <a:p>
              <a:r>
                <a:rPr lang="el-GR" sz="1050" b="1" dirty="0">
                  <a:solidFill>
                    <a:srgbClr val="333F50"/>
                  </a:solidFill>
                  <a:latin typeface="Barnebok"/>
                </a:rPr>
                <a:t>μείωση βιολογικών λειτουργιών</a:t>
              </a:r>
            </a:p>
            <a:p>
              <a:r>
                <a:rPr lang="el-GR" sz="1050" b="1" dirty="0">
                  <a:solidFill>
                    <a:srgbClr val="333F50"/>
                  </a:solidFill>
                  <a:latin typeface="Barnebok"/>
                </a:rPr>
                <a:t>διατάραξη φυσικών λειτουργιών οικοσυστημάτων</a:t>
              </a:r>
            </a:p>
            <a:p>
              <a:r>
                <a:rPr lang="el-GR" sz="1050" b="1" dirty="0">
                  <a:solidFill>
                    <a:srgbClr val="333F50"/>
                  </a:solidFill>
                  <a:latin typeface="Barnebok"/>
                </a:rPr>
                <a:t>αύξηση </a:t>
              </a:r>
              <a:r>
                <a:rPr lang="el-GR" sz="1050" b="1" dirty="0" err="1">
                  <a:solidFill>
                    <a:srgbClr val="333F50"/>
                  </a:solidFill>
                  <a:latin typeface="Barnebok"/>
                </a:rPr>
                <a:t>βακτηριακών</a:t>
              </a:r>
              <a:r>
                <a:rPr lang="el-GR" sz="1050" b="1" dirty="0">
                  <a:solidFill>
                    <a:srgbClr val="333F50"/>
                  </a:solidFill>
                  <a:latin typeface="Barnebok"/>
                </a:rPr>
                <a:t> εξαπλώσεων</a:t>
              </a:r>
            </a:p>
            <a:p>
              <a:r>
                <a:rPr lang="el-GR" sz="1050" b="1" dirty="0">
                  <a:solidFill>
                    <a:srgbClr val="333F50"/>
                  </a:solidFill>
                  <a:latin typeface="Barnebok"/>
                </a:rPr>
                <a:t>μείωση αλιευμάτων</a:t>
              </a:r>
            </a:p>
          </p:txBody>
        </p:sp>
      </p:grpSp>
      <p:grpSp>
        <p:nvGrpSpPr>
          <p:cNvPr id="34" name="Ομάδα 33">
            <a:extLst>
              <a:ext uri="{FF2B5EF4-FFF2-40B4-BE49-F238E27FC236}">
                <a16:creationId xmlns:a16="http://schemas.microsoft.com/office/drawing/2014/main" id="{CF1C1004-A655-1C8A-D2D0-C7263E129795}"/>
              </a:ext>
            </a:extLst>
          </p:cNvPr>
          <p:cNvGrpSpPr/>
          <p:nvPr/>
        </p:nvGrpSpPr>
        <p:grpSpPr>
          <a:xfrm>
            <a:off x="633524" y="3891184"/>
            <a:ext cx="2996394" cy="1579782"/>
            <a:chOff x="633524" y="3891184"/>
            <a:chExt cx="2996394" cy="1579782"/>
          </a:xfrm>
        </p:grpSpPr>
        <p:sp>
          <p:nvSpPr>
            <p:cNvPr id="31" name="TextBox 30">
              <a:extLst>
                <a:ext uri="{FF2B5EF4-FFF2-40B4-BE49-F238E27FC236}">
                  <a16:creationId xmlns:a16="http://schemas.microsoft.com/office/drawing/2014/main" id="{78C6FB3A-FB57-3D60-113B-1628696A60BF}"/>
                </a:ext>
              </a:extLst>
            </p:cNvPr>
            <p:cNvSpPr txBox="1"/>
            <p:nvPr/>
          </p:nvSpPr>
          <p:spPr>
            <a:xfrm>
              <a:off x="633524" y="3891184"/>
              <a:ext cx="1398642" cy="738664"/>
            </a:xfrm>
            <a:prstGeom prst="rect">
              <a:avLst/>
            </a:prstGeom>
            <a:noFill/>
          </p:spPr>
          <p:txBody>
            <a:bodyPr wrap="square" rtlCol="0" anchor="ctr">
              <a:spAutoFit/>
            </a:bodyPr>
            <a:lstStyle/>
            <a:p>
              <a:pPr algn="ctr"/>
              <a:r>
                <a:rPr lang="el-GR" sz="1050" b="1" u="sng" dirty="0">
                  <a:solidFill>
                    <a:srgbClr val="333F50"/>
                  </a:solidFill>
                  <a:latin typeface="Barnebok"/>
                </a:rPr>
                <a:t>ζημιές</a:t>
              </a:r>
            </a:p>
            <a:p>
              <a:pPr algn="ctr"/>
              <a:r>
                <a:rPr lang="el-GR" sz="1050" b="1" dirty="0">
                  <a:solidFill>
                    <a:srgbClr val="333F50"/>
                  </a:solidFill>
                  <a:latin typeface="Barnebok"/>
                </a:rPr>
                <a:t>π.χ. σύγκρουση με επιπλέοντα σκουπίδια</a:t>
              </a:r>
            </a:p>
          </p:txBody>
        </p:sp>
        <p:sp>
          <p:nvSpPr>
            <p:cNvPr id="32" name="TextBox 31">
              <a:extLst>
                <a:ext uri="{FF2B5EF4-FFF2-40B4-BE49-F238E27FC236}">
                  <a16:creationId xmlns:a16="http://schemas.microsoft.com/office/drawing/2014/main" id="{14351D8E-D663-BBB2-973F-D8270680B245}"/>
                </a:ext>
              </a:extLst>
            </p:cNvPr>
            <p:cNvSpPr txBox="1"/>
            <p:nvPr/>
          </p:nvSpPr>
          <p:spPr>
            <a:xfrm>
              <a:off x="2231276" y="4101278"/>
              <a:ext cx="1398642" cy="738664"/>
            </a:xfrm>
            <a:prstGeom prst="rect">
              <a:avLst/>
            </a:prstGeom>
            <a:noFill/>
          </p:spPr>
          <p:txBody>
            <a:bodyPr wrap="square" rtlCol="0" anchor="ctr">
              <a:spAutoFit/>
            </a:bodyPr>
            <a:lstStyle/>
            <a:p>
              <a:pPr algn="ctr"/>
              <a:r>
                <a:rPr lang="el-GR" sz="1050" b="1" u="sng" dirty="0">
                  <a:solidFill>
                    <a:srgbClr val="333F50"/>
                  </a:solidFill>
                  <a:latin typeface="Barnebok"/>
                </a:rPr>
                <a:t>φράξιμο</a:t>
              </a:r>
            </a:p>
            <a:p>
              <a:pPr algn="ctr"/>
              <a:r>
                <a:rPr lang="el-GR" sz="1050" b="1" dirty="0">
                  <a:solidFill>
                    <a:srgbClr val="333F50"/>
                  </a:solidFill>
                  <a:latin typeface="Barnebok"/>
                </a:rPr>
                <a:t>π.χ. 2300 αναφορές για προπέλες το 2010-2015</a:t>
              </a:r>
            </a:p>
          </p:txBody>
        </p:sp>
        <p:sp>
          <p:nvSpPr>
            <p:cNvPr id="33" name="TextBox 32">
              <a:extLst>
                <a:ext uri="{FF2B5EF4-FFF2-40B4-BE49-F238E27FC236}">
                  <a16:creationId xmlns:a16="http://schemas.microsoft.com/office/drawing/2014/main" id="{A20A47F2-A6BC-FED9-23F6-D7483563FF27}"/>
                </a:ext>
              </a:extLst>
            </p:cNvPr>
            <p:cNvSpPr txBox="1"/>
            <p:nvPr/>
          </p:nvSpPr>
          <p:spPr>
            <a:xfrm>
              <a:off x="2094893" y="5055468"/>
              <a:ext cx="1398642" cy="415498"/>
            </a:xfrm>
            <a:prstGeom prst="rect">
              <a:avLst/>
            </a:prstGeom>
            <a:noFill/>
          </p:spPr>
          <p:txBody>
            <a:bodyPr wrap="square" rtlCol="0" anchor="ctr">
              <a:spAutoFit/>
            </a:bodyPr>
            <a:lstStyle/>
            <a:p>
              <a:pPr algn="ctr"/>
              <a:r>
                <a:rPr lang="el-GR" sz="1050" b="1" u="sng" dirty="0">
                  <a:solidFill>
                    <a:srgbClr val="333F50"/>
                  </a:solidFill>
                  <a:latin typeface="Barnebok"/>
                </a:rPr>
                <a:t>ευθύνη παραγωγών/ φήμη προϊόντων</a:t>
              </a:r>
            </a:p>
          </p:txBody>
        </p:sp>
      </p:grpSp>
      <p:grpSp>
        <p:nvGrpSpPr>
          <p:cNvPr id="37" name="Ομάδα 36">
            <a:extLst>
              <a:ext uri="{FF2B5EF4-FFF2-40B4-BE49-F238E27FC236}">
                <a16:creationId xmlns:a16="http://schemas.microsoft.com/office/drawing/2014/main" id="{436A13BE-A9F6-E17F-908D-6B9FBAB050DD}"/>
              </a:ext>
            </a:extLst>
          </p:cNvPr>
          <p:cNvGrpSpPr/>
          <p:nvPr/>
        </p:nvGrpSpPr>
        <p:grpSpPr>
          <a:xfrm>
            <a:off x="5726007" y="5165638"/>
            <a:ext cx="4321190" cy="577081"/>
            <a:chOff x="5726007" y="5165638"/>
            <a:chExt cx="4321190" cy="577081"/>
          </a:xfrm>
        </p:grpSpPr>
        <p:sp>
          <p:nvSpPr>
            <p:cNvPr id="35" name="TextBox 34">
              <a:extLst>
                <a:ext uri="{FF2B5EF4-FFF2-40B4-BE49-F238E27FC236}">
                  <a16:creationId xmlns:a16="http://schemas.microsoft.com/office/drawing/2014/main" id="{45863083-3D56-643A-36CE-1BD6A3504A0A}"/>
                </a:ext>
              </a:extLst>
            </p:cNvPr>
            <p:cNvSpPr txBox="1"/>
            <p:nvPr/>
          </p:nvSpPr>
          <p:spPr>
            <a:xfrm>
              <a:off x="5726007" y="5327221"/>
              <a:ext cx="1991927" cy="253916"/>
            </a:xfrm>
            <a:prstGeom prst="rect">
              <a:avLst/>
            </a:prstGeom>
            <a:noFill/>
          </p:spPr>
          <p:txBody>
            <a:bodyPr wrap="square" rtlCol="0" anchor="ctr">
              <a:spAutoFit/>
            </a:bodyPr>
            <a:lstStyle/>
            <a:p>
              <a:pPr algn="ctr"/>
              <a:r>
                <a:rPr lang="el-GR" sz="1050" b="1" dirty="0">
                  <a:solidFill>
                    <a:srgbClr val="DB2F21"/>
                  </a:solidFill>
                  <a:latin typeface="Barnebok"/>
                </a:rPr>
                <a:t>ΟΙΚΟΝΟΜΙΚΕΣ ΕΠΙΠΤΩΣΕΙΣ</a:t>
              </a:r>
            </a:p>
          </p:txBody>
        </p:sp>
        <p:sp>
          <p:nvSpPr>
            <p:cNvPr id="36" name="TextBox 35">
              <a:extLst>
                <a:ext uri="{FF2B5EF4-FFF2-40B4-BE49-F238E27FC236}">
                  <a16:creationId xmlns:a16="http://schemas.microsoft.com/office/drawing/2014/main" id="{184244DB-9360-FB58-1FE7-C9DD90FEB0A2}"/>
                </a:ext>
              </a:extLst>
            </p:cNvPr>
            <p:cNvSpPr txBox="1"/>
            <p:nvPr/>
          </p:nvSpPr>
          <p:spPr>
            <a:xfrm>
              <a:off x="7426352" y="5165638"/>
              <a:ext cx="2620845" cy="577081"/>
            </a:xfrm>
            <a:prstGeom prst="rect">
              <a:avLst/>
            </a:prstGeom>
            <a:noFill/>
          </p:spPr>
          <p:txBody>
            <a:bodyPr wrap="square" rtlCol="0" anchor="ctr">
              <a:spAutoFit/>
            </a:bodyPr>
            <a:lstStyle/>
            <a:p>
              <a:pPr algn="ctr"/>
              <a:r>
                <a:rPr lang="el-GR" sz="1050" b="1" dirty="0">
                  <a:solidFill>
                    <a:srgbClr val="333F50"/>
                  </a:solidFill>
                  <a:latin typeface="Barnebok"/>
                </a:rPr>
                <a:t>μείωση παραγωγής</a:t>
              </a:r>
            </a:p>
            <a:p>
              <a:pPr algn="ctr"/>
              <a:r>
                <a:rPr lang="el-GR" sz="1050" b="1" dirty="0">
                  <a:solidFill>
                    <a:srgbClr val="333F50"/>
                  </a:solidFill>
                  <a:latin typeface="Barnebok"/>
                </a:rPr>
                <a:t>μείωση τιμής/ καλής φήμης προϊόντων</a:t>
              </a:r>
            </a:p>
            <a:p>
              <a:pPr algn="ctr"/>
              <a:r>
                <a:rPr lang="el-GR" sz="1050" b="1" dirty="0">
                  <a:solidFill>
                    <a:srgbClr val="333F50"/>
                  </a:solidFill>
                  <a:latin typeface="Barnebok"/>
                </a:rPr>
                <a:t>ζητήματα διαχείρισης αποβλήτων</a:t>
              </a:r>
            </a:p>
          </p:txBody>
        </p:sp>
      </p:grpSp>
      <p:grpSp>
        <p:nvGrpSpPr>
          <p:cNvPr id="44" name="Ομάδα 43">
            <a:extLst>
              <a:ext uri="{FF2B5EF4-FFF2-40B4-BE49-F238E27FC236}">
                <a16:creationId xmlns:a16="http://schemas.microsoft.com/office/drawing/2014/main" id="{19717893-23D3-9ECC-2E18-098A2EE58E54}"/>
              </a:ext>
            </a:extLst>
          </p:cNvPr>
          <p:cNvGrpSpPr/>
          <p:nvPr/>
        </p:nvGrpSpPr>
        <p:grpSpPr>
          <a:xfrm>
            <a:off x="-78823" y="4994556"/>
            <a:ext cx="5460128" cy="1927355"/>
            <a:chOff x="-78823" y="4994556"/>
            <a:chExt cx="5460128" cy="1927355"/>
          </a:xfrm>
        </p:grpSpPr>
        <p:sp>
          <p:nvSpPr>
            <p:cNvPr id="38" name="TextBox 37">
              <a:extLst>
                <a:ext uri="{FF2B5EF4-FFF2-40B4-BE49-F238E27FC236}">
                  <a16:creationId xmlns:a16="http://schemas.microsoft.com/office/drawing/2014/main" id="{5CC12CA7-A05A-9599-9E8E-4D15298117FA}"/>
                </a:ext>
              </a:extLst>
            </p:cNvPr>
            <p:cNvSpPr txBox="1"/>
            <p:nvPr/>
          </p:nvSpPr>
          <p:spPr>
            <a:xfrm>
              <a:off x="-78823" y="4994556"/>
              <a:ext cx="1667547" cy="738664"/>
            </a:xfrm>
            <a:prstGeom prst="rect">
              <a:avLst/>
            </a:prstGeom>
            <a:noFill/>
          </p:spPr>
          <p:txBody>
            <a:bodyPr wrap="square" rtlCol="0" anchor="ctr">
              <a:spAutoFit/>
            </a:bodyPr>
            <a:lstStyle/>
            <a:p>
              <a:pPr algn="ctr"/>
              <a:r>
                <a:rPr lang="el-GR" sz="1050" b="1" u="sng" dirty="0">
                  <a:solidFill>
                    <a:srgbClr val="333F50"/>
                  </a:solidFill>
                  <a:latin typeface="Barnebok"/>
                </a:rPr>
                <a:t>ψυχική υγεία</a:t>
              </a:r>
            </a:p>
            <a:p>
              <a:pPr algn="ctr"/>
              <a:r>
                <a:rPr lang="el-GR" sz="1050" b="1" dirty="0">
                  <a:solidFill>
                    <a:srgbClr val="333F50"/>
                  </a:solidFill>
                  <a:latin typeface="Barnebok"/>
                </a:rPr>
                <a:t>διαβίωση σε βρώμικο περιβάλλον, περιστατικά με υδρόβια πανίδα</a:t>
              </a:r>
            </a:p>
          </p:txBody>
        </p:sp>
        <p:sp>
          <p:nvSpPr>
            <p:cNvPr id="39" name="TextBox 38">
              <a:extLst>
                <a:ext uri="{FF2B5EF4-FFF2-40B4-BE49-F238E27FC236}">
                  <a16:creationId xmlns:a16="http://schemas.microsoft.com/office/drawing/2014/main" id="{2C7A117A-497D-0890-0D69-29EA942766F4}"/>
                </a:ext>
              </a:extLst>
            </p:cNvPr>
            <p:cNvSpPr txBox="1"/>
            <p:nvPr/>
          </p:nvSpPr>
          <p:spPr>
            <a:xfrm>
              <a:off x="1115068" y="6021665"/>
              <a:ext cx="2232416" cy="900246"/>
            </a:xfrm>
            <a:prstGeom prst="rect">
              <a:avLst/>
            </a:prstGeom>
            <a:noFill/>
          </p:spPr>
          <p:txBody>
            <a:bodyPr wrap="square" rtlCol="0" anchor="ctr">
              <a:spAutoFit/>
            </a:bodyPr>
            <a:lstStyle/>
            <a:p>
              <a:pPr algn="ctr"/>
              <a:r>
                <a:rPr lang="el-GR" sz="1050" b="1" u="sng" dirty="0">
                  <a:solidFill>
                    <a:srgbClr val="333F50"/>
                  </a:solidFill>
                  <a:latin typeface="Barnebok"/>
                </a:rPr>
                <a:t>φυσική υγεία</a:t>
              </a:r>
            </a:p>
            <a:p>
              <a:pPr algn="ctr"/>
              <a:r>
                <a:rPr lang="el-GR" sz="1050" b="1" dirty="0">
                  <a:solidFill>
                    <a:srgbClr val="333F50"/>
                  </a:solidFill>
                  <a:latin typeface="Barnebok"/>
                </a:rPr>
                <a:t>αλιείς κι εργάτες που τραυματίζονται από απορρίμματα ή εκτίθενται σε επικίνδυνες συνθήκες λόγω ρύπανσης</a:t>
              </a:r>
            </a:p>
          </p:txBody>
        </p:sp>
        <p:sp>
          <p:nvSpPr>
            <p:cNvPr id="40" name="TextBox 39">
              <a:extLst>
                <a:ext uri="{FF2B5EF4-FFF2-40B4-BE49-F238E27FC236}">
                  <a16:creationId xmlns:a16="http://schemas.microsoft.com/office/drawing/2014/main" id="{4C604D09-6B6D-4D79-F79C-1858DE7D4B9B}"/>
                </a:ext>
              </a:extLst>
            </p:cNvPr>
            <p:cNvSpPr txBox="1"/>
            <p:nvPr/>
          </p:nvSpPr>
          <p:spPr>
            <a:xfrm>
              <a:off x="3148889" y="5909681"/>
              <a:ext cx="2232416" cy="415498"/>
            </a:xfrm>
            <a:prstGeom prst="rect">
              <a:avLst/>
            </a:prstGeom>
            <a:noFill/>
          </p:spPr>
          <p:txBody>
            <a:bodyPr wrap="square" rtlCol="0" anchor="ctr">
              <a:spAutoFit/>
            </a:bodyPr>
            <a:lstStyle/>
            <a:p>
              <a:pPr algn="ctr"/>
              <a:r>
                <a:rPr lang="el-GR" sz="1050" b="1" u="sng" dirty="0">
                  <a:solidFill>
                    <a:srgbClr val="333F50"/>
                  </a:solidFill>
                  <a:latin typeface="Barnebok"/>
                </a:rPr>
                <a:t>ανισότητα</a:t>
              </a:r>
            </a:p>
            <a:p>
              <a:pPr algn="ctr"/>
              <a:r>
                <a:rPr lang="el-GR" sz="1050" b="1" dirty="0">
                  <a:solidFill>
                    <a:srgbClr val="333F50"/>
                  </a:solidFill>
                  <a:latin typeface="Barnebok"/>
                </a:rPr>
                <a:t>στις συνθήκες εργασίας</a:t>
              </a:r>
            </a:p>
          </p:txBody>
        </p:sp>
      </p:grpSp>
      <p:grpSp>
        <p:nvGrpSpPr>
          <p:cNvPr id="41" name="Ομάδα 40">
            <a:extLst>
              <a:ext uri="{FF2B5EF4-FFF2-40B4-BE49-F238E27FC236}">
                <a16:creationId xmlns:a16="http://schemas.microsoft.com/office/drawing/2014/main" id="{D7B5A9E8-BB09-DB56-4B67-BD4D1CB2550B}"/>
              </a:ext>
            </a:extLst>
          </p:cNvPr>
          <p:cNvGrpSpPr/>
          <p:nvPr/>
        </p:nvGrpSpPr>
        <p:grpSpPr>
          <a:xfrm>
            <a:off x="5726007" y="6280918"/>
            <a:ext cx="4321190" cy="577081"/>
            <a:chOff x="5726007" y="5165638"/>
            <a:chExt cx="4321190" cy="577081"/>
          </a:xfrm>
        </p:grpSpPr>
        <p:sp>
          <p:nvSpPr>
            <p:cNvPr id="42" name="TextBox 41">
              <a:extLst>
                <a:ext uri="{FF2B5EF4-FFF2-40B4-BE49-F238E27FC236}">
                  <a16:creationId xmlns:a16="http://schemas.microsoft.com/office/drawing/2014/main" id="{7A58E9BE-60FC-37C2-500E-037FCE59CBB7}"/>
                </a:ext>
              </a:extLst>
            </p:cNvPr>
            <p:cNvSpPr txBox="1"/>
            <p:nvPr/>
          </p:nvSpPr>
          <p:spPr>
            <a:xfrm>
              <a:off x="5726007" y="5327221"/>
              <a:ext cx="1991927" cy="253916"/>
            </a:xfrm>
            <a:prstGeom prst="rect">
              <a:avLst/>
            </a:prstGeom>
            <a:noFill/>
          </p:spPr>
          <p:txBody>
            <a:bodyPr wrap="square" rtlCol="0" anchor="ctr">
              <a:spAutoFit/>
            </a:bodyPr>
            <a:lstStyle/>
            <a:p>
              <a:pPr algn="ctr"/>
              <a:r>
                <a:rPr lang="el-GR" sz="1050" b="1" dirty="0">
                  <a:solidFill>
                    <a:srgbClr val="DB2F21"/>
                  </a:solidFill>
                  <a:latin typeface="Barnebok"/>
                </a:rPr>
                <a:t>ΚΟΙΝΩΝΙΚΕΣ ΕΠΙΠΤΩΣΕΙΣ</a:t>
              </a:r>
            </a:p>
          </p:txBody>
        </p:sp>
        <p:sp>
          <p:nvSpPr>
            <p:cNvPr id="43" name="TextBox 42">
              <a:extLst>
                <a:ext uri="{FF2B5EF4-FFF2-40B4-BE49-F238E27FC236}">
                  <a16:creationId xmlns:a16="http://schemas.microsoft.com/office/drawing/2014/main" id="{9B9191B3-62F8-7103-7106-062332661CF7}"/>
                </a:ext>
              </a:extLst>
            </p:cNvPr>
            <p:cNvSpPr txBox="1"/>
            <p:nvPr/>
          </p:nvSpPr>
          <p:spPr>
            <a:xfrm>
              <a:off x="7426352" y="5165638"/>
              <a:ext cx="2620845" cy="577081"/>
            </a:xfrm>
            <a:prstGeom prst="rect">
              <a:avLst/>
            </a:prstGeom>
            <a:noFill/>
          </p:spPr>
          <p:txBody>
            <a:bodyPr wrap="square" rtlCol="0" anchor="ctr">
              <a:spAutoFit/>
            </a:bodyPr>
            <a:lstStyle/>
            <a:p>
              <a:pPr algn="ctr"/>
              <a:r>
                <a:rPr lang="el-GR" sz="1050" b="1" dirty="0">
                  <a:solidFill>
                    <a:srgbClr val="333F50"/>
                  </a:solidFill>
                  <a:latin typeface="Barnebok"/>
                </a:rPr>
                <a:t>μείωση ανθρώπινης ευημερίας</a:t>
              </a:r>
            </a:p>
            <a:p>
              <a:pPr algn="ctr"/>
              <a:r>
                <a:rPr lang="el-GR" sz="1050" b="1" dirty="0">
                  <a:solidFill>
                    <a:srgbClr val="333F50"/>
                  </a:solidFill>
                  <a:latin typeface="Barnebok"/>
                </a:rPr>
                <a:t>μειωμένη εμπειρία αναψυχής</a:t>
              </a:r>
            </a:p>
            <a:p>
              <a:pPr algn="ctr"/>
              <a:r>
                <a:rPr lang="el-GR" sz="1050" b="1" dirty="0">
                  <a:solidFill>
                    <a:srgbClr val="333F50"/>
                  </a:solidFill>
                  <a:latin typeface="Barnebok"/>
                </a:rPr>
                <a:t>απώλεια κληρονομιάς</a:t>
              </a:r>
            </a:p>
          </p:txBody>
        </p:sp>
      </p:grpSp>
      <p:sp>
        <p:nvSpPr>
          <p:cNvPr id="46" name="TextBox 45">
            <a:extLst>
              <a:ext uri="{FF2B5EF4-FFF2-40B4-BE49-F238E27FC236}">
                <a16:creationId xmlns:a16="http://schemas.microsoft.com/office/drawing/2014/main" id="{5007B4B1-C69E-7952-8784-97209C1FCE49}"/>
              </a:ext>
            </a:extLst>
          </p:cNvPr>
          <p:cNvSpPr txBox="1"/>
          <p:nvPr/>
        </p:nvSpPr>
        <p:spPr>
          <a:xfrm>
            <a:off x="10150537" y="5838652"/>
            <a:ext cx="2069948" cy="1015663"/>
          </a:xfrm>
          <a:prstGeom prst="rect">
            <a:avLst/>
          </a:prstGeom>
          <a:noFill/>
        </p:spPr>
        <p:txBody>
          <a:bodyPr wrap="square">
            <a:spAutoFit/>
          </a:bodyPr>
          <a:lstStyle/>
          <a:p>
            <a:r>
              <a:rPr lang="en-US" sz="500" dirty="0"/>
              <a:t>Sources: UNEP 2021, adapted from </a:t>
            </a:r>
            <a:r>
              <a:rPr lang="en-US" sz="500" dirty="0" err="1"/>
              <a:t>Aliani</a:t>
            </a:r>
            <a:r>
              <a:rPr lang="en-US" sz="500" dirty="0"/>
              <a:t> and </a:t>
            </a:r>
            <a:r>
              <a:rPr lang="en-US" sz="500" dirty="0" err="1"/>
              <a:t>Molcard</a:t>
            </a:r>
            <a:r>
              <a:rPr lang="en-US" sz="500" dirty="0"/>
              <a:t> 2003; </a:t>
            </a:r>
            <a:r>
              <a:rPr lang="en-US" sz="500" dirty="0" err="1"/>
              <a:t>Boerger</a:t>
            </a:r>
            <a:r>
              <a:rPr lang="en-US" sz="500" dirty="0"/>
              <a:t> et al. 2010; </a:t>
            </a:r>
            <a:r>
              <a:rPr lang="en-US" sz="500" dirty="0" err="1"/>
              <a:t>Fossi</a:t>
            </a:r>
            <a:r>
              <a:rPr lang="en-US" sz="500" dirty="0"/>
              <a:t> et al. 2012; </a:t>
            </a:r>
            <a:r>
              <a:rPr lang="en-US" sz="500" dirty="0" err="1"/>
              <a:t>Fossi</a:t>
            </a:r>
            <a:r>
              <a:rPr lang="en-US" sz="500" dirty="0"/>
              <a:t> et al. 2014; Goldstein et al. 2014; </a:t>
            </a:r>
            <a:r>
              <a:rPr lang="en-US" sz="500" dirty="0" err="1"/>
              <a:t>Avio</a:t>
            </a:r>
            <a:r>
              <a:rPr lang="en-US" sz="500" dirty="0"/>
              <a:t> et al. 2015; </a:t>
            </a:r>
            <a:r>
              <a:rPr lang="en-US" sz="500" dirty="0" err="1"/>
              <a:t>Kiessling</a:t>
            </a:r>
            <a:r>
              <a:rPr lang="en-US" sz="500" dirty="0"/>
              <a:t> et al. 2015; Santos et al. 2015; </a:t>
            </a:r>
            <a:r>
              <a:rPr lang="en-US" sz="500" dirty="0" err="1"/>
              <a:t>Rech</a:t>
            </a:r>
            <a:r>
              <a:rPr lang="en-US" sz="500" dirty="0"/>
              <a:t> et al.</a:t>
            </a:r>
            <a:r>
              <a:rPr lang="el-GR" sz="500" dirty="0"/>
              <a:t> </a:t>
            </a:r>
            <a:r>
              <a:rPr lang="en-US" sz="500" dirty="0"/>
              <a:t>2016; </a:t>
            </a:r>
            <a:r>
              <a:rPr lang="en-US" sz="500" dirty="0" err="1"/>
              <a:t>Rochman</a:t>
            </a:r>
            <a:r>
              <a:rPr lang="en-US" sz="500" dirty="0"/>
              <a:t> et al. 2016b; Hong et al. 2017b; Lusher et al. 2017a; </a:t>
            </a:r>
            <a:r>
              <a:rPr lang="en-US" sz="500" dirty="0" err="1"/>
              <a:t>Sbrana</a:t>
            </a:r>
            <a:r>
              <a:rPr lang="en-US" sz="500" dirty="0"/>
              <a:t> et al. 2017; Steer et al. 2017; </a:t>
            </a:r>
            <a:r>
              <a:rPr lang="en-US" sz="500" dirty="0" err="1"/>
              <a:t>Anbumani</a:t>
            </a:r>
            <a:r>
              <a:rPr lang="en-US" sz="500" dirty="0"/>
              <a:t> and </a:t>
            </a:r>
            <a:r>
              <a:rPr lang="en-US" sz="500" dirty="0" err="1"/>
              <a:t>Kakkar</a:t>
            </a:r>
            <a:r>
              <a:rPr lang="en-US" sz="500" dirty="0"/>
              <a:t> 2018; Godoy and </a:t>
            </a:r>
            <a:r>
              <a:rPr lang="en-US" sz="500" dirty="0" err="1"/>
              <a:t>Stockin</a:t>
            </a:r>
            <a:r>
              <a:rPr lang="en-US" sz="500" dirty="0"/>
              <a:t> 2018; Duncan et al. 2018a; Duncan et al. 2018b;</a:t>
            </a:r>
            <a:r>
              <a:rPr lang="el-GR" sz="500" dirty="0"/>
              <a:t> </a:t>
            </a:r>
            <a:r>
              <a:rPr lang="en-US" sz="500" dirty="0" err="1"/>
              <a:t>Fossi</a:t>
            </a:r>
            <a:r>
              <a:rPr lang="en-US" sz="500" dirty="0"/>
              <a:t> et al. 2018; Lamb et al. 2018; Lavers et al. 2018; </a:t>
            </a:r>
            <a:r>
              <a:rPr lang="en-US" sz="500" dirty="0" err="1"/>
              <a:t>Schymanski</a:t>
            </a:r>
            <a:r>
              <a:rPr lang="en-US" sz="500" dirty="0"/>
              <a:t> et al. 2018; Waite et al. 2018; </a:t>
            </a:r>
            <a:r>
              <a:rPr lang="en-US" sz="500" dirty="0" err="1"/>
              <a:t>Akhbarizadeh</a:t>
            </a:r>
            <a:r>
              <a:rPr lang="en-US" sz="500" dirty="0"/>
              <a:t> et al. 2019; </a:t>
            </a:r>
            <a:r>
              <a:rPr lang="en-US" sz="500" dirty="0" err="1"/>
              <a:t>Alimba</a:t>
            </a:r>
            <a:r>
              <a:rPr lang="en-US" sz="500" dirty="0"/>
              <a:t> and </a:t>
            </a:r>
            <a:r>
              <a:rPr lang="en-US" sz="500" dirty="0" err="1"/>
              <a:t>Faggio</a:t>
            </a:r>
            <a:r>
              <a:rPr lang="en-US" sz="500" dirty="0"/>
              <a:t> 2019; Battisti et al. 2019; </a:t>
            </a:r>
            <a:r>
              <a:rPr lang="en-US" sz="500" dirty="0" err="1"/>
              <a:t>Besseling</a:t>
            </a:r>
            <a:r>
              <a:rPr lang="en-US" sz="500" dirty="0"/>
              <a:t> et al. 2019; Bucci et al. 2019;</a:t>
            </a:r>
            <a:r>
              <a:rPr lang="el-GR" sz="500" dirty="0"/>
              <a:t> </a:t>
            </a:r>
            <a:r>
              <a:rPr lang="en-US" sz="500" dirty="0" err="1"/>
              <a:t>Koelmans</a:t>
            </a:r>
            <a:r>
              <a:rPr lang="en-US" sz="500" dirty="0"/>
              <a:t> et al. 2019; Li et al. 2019; Windsor et al. 2019; Woods et al. 2019; Zhu, C. et al. 2019; Zhu, L. et al. 2019; Amaral-</a:t>
            </a:r>
            <a:r>
              <a:rPr lang="en-US" sz="500" dirty="0" err="1"/>
              <a:t>Zettler</a:t>
            </a:r>
            <a:r>
              <a:rPr lang="en-US" sz="500" dirty="0"/>
              <a:t> et al. 2020; Harris 2020; </a:t>
            </a:r>
            <a:r>
              <a:rPr lang="en-US" sz="500" dirty="0" err="1"/>
              <a:t>Landrigan</a:t>
            </a:r>
            <a:r>
              <a:rPr lang="en-US" sz="500" dirty="0"/>
              <a:t> et al. 2020; </a:t>
            </a:r>
            <a:r>
              <a:rPr lang="en-US" sz="500" dirty="0" err="1"/>
              <a:t>Prata</a:t>
            </a:r>
            <a:r>
              <a:rPr lang="en-US" sz="500" dirty="0"/>
              <a:t> et al. 2020a.</a:t>
            </a:r>
            <a:endParaRPr lang="el-GR" sz="500" dirty="0"/>
          </a:p>
        </p:txBody>
      </p:sp>
    </p:spTree>
    <p:extLst>
      <p:ext uri="{BB962C8B-B14F-4D97-AF65-F5344CB8AC3E}">
        <p14:creationId xmlns:p14="http://schemas.microsoft.com/office/powerpoint/2010/main" val="1876349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ppt_x"/>
                                          </p:val>
                                        </p:tav>
                                        <p:tav tm="100000">
                                          <p:val>
                                            <p:strVal val="#ppt_x"/>
                                          </p:val>
                                        </p:tav>
                                      </p:tavLst>
                                    </p:anim>
                                    <p:anim calcmode="lin" valueType="num">
                                      <p:cBhvr additive="base">
                                        <p:cTn id="18" dur="500" fill="hold"/>
                                        <p:tgtEl>
                                          <p:spTgt spid="21"/>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fill="hold"/>
                                        <p:tgtEl>
                                          <p:spTgt spid="22"/>
                                        </p:tgtEl>
                                        <p:attrNameLst>
                                          <p:attrName>ppt_x</p:attrName>
                                        </p:attrNameLst>
                                      </p:cBhvr>
                                      <p:tavLst>
                                        <p:tav tm="0">
                                          <p:val>
                                            <p:strVal val="#ppt_x"/>
                                          </p:val>
                                        </p:tav>
                                        <p:tav tm="100000">
                                          <p:val>
                                            <p:strVal val="#ppt_x"/>
                                          </p:val>
                                        </p:tav>
                                      </p:tavLst>
                                    </p:anim>
                                    <p:anim calcmode="lin" valueType="num">
                                      <p:cBhvr additive="base">
                                        <p:cTn id="22" dur="500" fill="hold"/>
                                        <p:tgtEl>
                                          <p:spTgt spid="22"/>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ppt_x"/>
                                          </p:val>
                                        </p:tav>
                                        <p:tav tm="100000">
                                          <p:val>
                                            <p:strVal val="#ppt_x"/>
                                          </p:val>
                                        </p:tav>
                                      </p:tavLst>
                                    </p:anim>
                                    <p:anim calcmode="lin" valueType="num">
                                      <p:cBhvr additive="base">
                                        <p:cTn id="3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fill="hold"/>
                                        <p:tgtEl>
                                          <p:spTgt spid="25"/>
                                        </p:tgtEl>
                                        <p:attrNameLst>
                                          <p:attrName>ppt_x</p:attrName>
                                        </p:attrNameLst>
                                      </p:cBhvr>
                                      <p:tavLst>
                                        <p:tav tm="0">
                                          <p:val>
                                            <p:strVal val="#ppt_x"/>
                                          </p:val>
                                        </p:tav>
                                        <p:tav tm="100000">
                                          <p:val>
                                            <p:strVal val="#ppt_x"/>
                                          </p:val>
                                        </p:tav>
                                      </p:tavLst>
                                    </p:anim>
                                    <p:anim calcmode="lin" valueType="num">
                                      <p:cBhvr additive="base">
                                        <p:cTn id="4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additive="base">
                                        <p:cTn id="45" dur="500" fill="hold"/>
                                        <p:tgtEl>
                                          <p:spTgt spid="29"/>
                                        </p:tgtEl>
                                        <p:attrNameLst>
                                          <p:attrName>ppt_x</p:attrName>
                                        </p:attrNameLst>
                                      </p:cBhvr>
                                      <p:tavLst>
                                        <p:tav tm="0">
                                          <p:val>
                                            <p:strVal val="#ppt_x"/>
                                          </p:val>
                                        </p:tav>
                                        <p:tav tm="100000">
                                          <p:val>
                                            <p:strVal val="#ppt_x"/>
                                          </p:val>
                                        </p:tav>
                                      </p:tavLst>
                                    </p:anim>
                                    <p:anim calcmode="lin" valueType="num">
                                      <p:cBhvr additive="base">
                                        <p:cTn id="46"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34"/>
                                        </p:tgtEl>
                                        <p:attrNameLst>
                                          <p:attrName>style.visibility</p:attrName>
                                        </p:attrNameLst>
                                      </p:cBhvr>
                                      <p:to>
                                        <p:strVal val="visible"/>
                                      </p:to>
                                    </p:set>
                                    <p:anim calcmode="lin" valueType="num">
                                      <p:cBhvr additive="base">
                                        <p:cTn id="51" dur="500" fill="hold"/>
                                        <p:tgtEl>
                                          <p:spTgt spid="34"/>
                                        </p:tgtEl>
                                        <p:attrNameLst>
                                          <p:attrName>ppt_x</p:attrName>
                                        </p:attrNameLst>
                                      </p:cBhvr>
                                      <p:tavLst>
                                        <p:tav tm="0">
                                          <p:val>
                                            <p:strVal val="#ppt_x"/>
                                          </p:val>
                                        </p:tav>
                                        <p:tav tm="100000">
                                          <p:val>
                                            <p:strVal val="#ppt_x"/>
                                          </p:val>
                                        </p:tav>
                                      </p:tavLst>
                                    </p:anim>
                                    <p:anim calcmode="lin" valueType="num">
                                      <p:cBhvr additive="base">
                                        <p:cTn id="52"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additive="base">
                                        <p:cTn id="57" dur="500" fill="hold"/>
                                        <p:tgtEl>
                                          <p:spTgt spid="37"/>
                                        </p:tgtEl>
                                        <p:attrNameLst>
                                          <p:attrName>ppt_x</p:attrName>
                                        </p:attrNameLst>
                                      </p:cBhvr>
                                      <p:tavLst>
                                        <p:tav tm="0">
                                          <p:val>
                                            <p:strVal val="#ppt_x"/>
                                          </p:val>
                                        </p:tav>
                                        <p:tav tm="100000">
                                          <p:val>
                                            <p:strVal val="#ppt_x"/>
                                          </p:val>
                                        </p:tav>
                                      </p:tavLst>
                                    </p:anim>
                                    <p:anim calcmode="lin" valueType="num">
                                      <p:cBhvr additive="base">
                                        <p:cTn id="58"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44"/>
                                        </p:tgtEl>
                                        <p:attrNameLst>
                                          <p:attrName>style.visibility</p:attrName>
                                        </p:attrNameLst>
                                      </p:cBhvr>
                                      <p:to>
                                        <p:strVal val="visible"/>
                                      </p:to>
                                    </p:set>
                                    <p:anim calcmode="lin" valueType="num">
                                      <p:cBhvr additive="base">
                                        <p:cTn id="63" dur="500" fill="hold"/>
                                        <p:tgtEl>
                                          <p:spTgt spid="44"/>
                                        </p:tgtEl>
                                        <p:attrNameLst>
                                          <p:attrName>ppt_x</p:attrName>
                                        </p:attrNameLst>
                                      </p:cBhvr>
                                      <p:tavLst>
                                        <p:tav tm="0">
                                          <p:val>
                                            <p:strVal val="#ppt_x"/>
                                          </p:val>
                                        </p:tav>
                                        <p:tav tm="100000">
                                          <p:val>
                                            <p:strVal val="#ppt_x"/>
                                          </p:val>
                                        </p:tav>
                                      </p:tavLst>
                                    </p:anim>
                                    <p:anim calcmode="lin" valueType="num">
                                      <p:cBhvr additive="base">
                                        <p:cTn id="64"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41"/>
                                        </p:tgtEl>
                                        <p:attrNameLst>
                                          <p:attrName>style.visibility</p:attrName>
                                        </p:attrNameLst>
                                      </p:cBhvr>
                                      <p:to>
                                        <p:strVal val="visible"/>
                                      </p:to>
                                    </p:set>
                                    <p:anim calcmode="lin" valueType="num">
                                      <p:cBhvr additive="base">
                                        <p:cTn id="69" dur="500" fill="hold"/>
                                        <p:tgtEl>
                                          <p:spTgt spid="41"/>
                                        </p:tgtEl>
                                        <p:attrNameLst>
                                          <p:attrName>ppt_x</p:attrName>
                                        </p:attrNameLst>
                                      </p:cBhvr>
                                      <p:tavLst>
                                        <p:tav tm="0">
                                          <p:val>
                                            <p:strVal val="#ppt_x"/>
                                          </p:val>
                                        </p:tav>
                                        <p:tav tm="100000">
                                          <p:val>
                                            <p:strVal val="#ppt_x"/>
                                          </p:val>
                                        </p:tav>
                                      </p:tavLst>
                                    </p:anim>
                                    <p:anim calcmode="lin" valueType="num">
                                      <p:cBhvr additive="base">
                                        <p:cTn id="70"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21" grpId="0"/>
      <p:bldP spid="22" grpId="0"/>
      <p:bldP spid="23" grpId="0"/>
      <p:bldP spid="24" grpId="0"/>
      <p:bldP spid="25" grpId="0"/>
      <p:bldP spid="4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Εικόνα 6">
            <a:extLst>
              <a:ext uri="{FF2B5EF4-FFF2-40B4-BE49-F238E27FC236}">
                <a16:creationId xmlns:a16="http://schemas.microsoft.com/office/drawing/2014/main" id="{1DC4A8D0-C25B-0A6E-6C86-21E6DA92C90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flipH="1">
            <a:off x="5993181" y="-1"/>
            <a:ext cx="6198820" cy="6857999"/>
          </a:xfrm>
          <a:prstGeom prst="rect">
            <a:avLst/>
          </a:prstGeom>
        </p:spPr>
      </p:pic>
      <p:sp>
        <p:nvSpPr>
          <p:cNvPr id="10" name="Rectangle 5">
            <a:extLst>
              <a:ext uri="{FF2B5EF4-FFF2-40B4-BE49-F238E27FC236}">
                <a16:creationId xmlns:a16="http://schemas.microsoft.com/office/drawing/2014/main" id="{CD2F267E-909D-AD4F-B66B-E36401EF82FE}"/>
              </a:ext>
            </a:extLst>
          </p:cNvPr>
          <p:cNvSpPr/>
          <p:nvPr/>
        </p:nvSpPr>
        <p:spPr>
          <a:xfrm>
            <a:off x="252919" y="233463"/>
            <a:ext cx="11692646" cy="6361889"/>
          </a:xfrm>
          <a:custGeom>
            <a:avLst/>
            <a:gdLst>
              <a:gd name="connsiteX0" fmla="*/ 0 w 11692646"/>
              <a:gd name="connsiteY0" fmla="*/ 0 h 6361889"/>
              <a:gd name="connsiteX1" fmla="*/ 337023 w 11692646"/>
              <a:gd name="connsiteY1" fmla="*/ 0 h 6361889"/>
              <a:gd name="connsiteX2" fmla="*/ 790973 w 11692646"/>
              <a:gd name="connsiteY2" fmla="*/ 0 h 6361889"/>
              <a:gd name="connsiteX3" fmla="*/ 1244923 w 11692646"/>
              <a:gd name="connsiteY3" fmla="*/ 0 h 6361889"/>
              <a:gd name="connsiteX4" fmla="*/ 2049652 w 11692646"/>
              <a:gd name="connsiteY4" fmla="*/ 0 h 6361889"/>
              <a:gd name="connsiteX5" fmla="*/ 2503602 w 11692646"/>
              <a:gd name="connsiteY5" fmla="*/ 0 h 6361889"/>
              <a:gd name="connsiteX6" fmla="*/ 3074478 w 11692646"/>
              <a:gd name="connsiteY6" fmla="*/ 0 h 6361889"/>
              <a:gd name="connsiteX7" fmla="*/ 3996134 w 11692646"/>
              <a:gd name="connsiteY7" fmla="*/ 0 h 6361889"/>
              <a:gd name="connsiteX8" fmla="*/ 4450084 w 11692646"/>
              <a:gd name="connsiteY8" fmla="*/ 0 h 6361889"/>
              <a:gd name="connsiteX9" fmla="*/ 5371739 w 11692646"/>
              <a:gd name="connsiteY9" fmla="*/ 0 h 6361889"/>
              <a:gd name="connsiteX10" fmla="*/ 6059542 w 11692646"/>
              <a:gd name="connsiteY10" fmla="*/ 0 h 6361889"/>
              <a:gd name="connsiteX11" fmla="*/ 6864271 w 11692646"/>
              <a:gd name="connsiteY11" fmla="*/ 0 h 6361889"/>
              <a:gd name="connsiteX12" fmla="*/ 7669000 w 11692646"/>
              <a:gd name="connsiteY12" fmla="*/ 0 h 6361889"/>
              <a:gd name="connsiteX13" fmla="*/ 8590656 w 11692646"/>
              <a:gd name="connsiteY13" fmla="*/ 0 h 6361889"/>
              <a:gd name="connsiteX14" fmla="*/ 9161532 w 11692646"/>
              <a:gd name="connsiteY14" fmla="*/ 0 h 6361889"/>
              <a:gd name="connsiteX15" fmla="*/ 9732408 w 11692646"/>
              <a:gd name="connsiteY15" fmla="*/ 0 h 6361889"/>
              <a:gd name="connsiteX16" fmla="*/ 10420211 w 11692646"/>
              <a:gd name="connsiteY16" fmla="*/ 0 h 6361889"/>
              <a:gd name="connsiteX17" fmla="*/ 10991087 w 11692646"/>
              <a:gd name="connsiteY17" fmla="*/ 0 h 6361889"/>
              <a:gd name="connsiteX18" fmla="*/ 11692646 w 11692646"/>
              <a:gd name="connsiteY18" fmla="*/ 0 h 6361889"/>
              <a:gd name="connsiteX19" fmla="*/ 11692646 w 11692646"/>
              <a:gd name="connsiteY19" fmla="*/ 445332 h 6361889"/>
              <a:gd name="connsiteX20" fmla="*/ 11692646 w 11692646"/>
              <a:gd name="connsiteY20" fmla="*/ 890664 h 6361889"/>
              <a:gd name="connsiteX21" fmla="*/ 11692646 w 11692646"/>
              <a:gd name="connsiteY21" fmla="*/ 1335997 h 6361889"/>
              <a:gd name="connsiteX22" fmla="*/ 11692646 w 11692646"/>
              <a:gd name="connsiteY22" fmla="*/ 2035804 h 6361889"/>
              <a:gd name="connsiteX23" fmla="*/ 11692646 w 11692646"/>
              <a:gd name="connsiteY23" fmla="*/ 2608374 h 6361889"/>
              <a:gd name="connsiteX24" fmla="*/ 11692646 w 11692646"/>
              <a:gd name="connsiteY24" fmla="*/ 3053707 h 6361889"/>
              <a:gd name="connsiteX25" fmla="*/ 11692646 w 11692646"/>
              <a:gd name="connsiteY25" fmla="*/ 3562658 h 6361889"/>
              <a:gd name="connsiteX26" fmla="*/ 11692646 w 11692646"/>
              <a:gd name="connsiteY26" fmla="*/ 4007990 h 6361889"/>
              <a:gd name="connsiteX27" fmla="*/ 11692646 w 11692646"/>
              <a:gd name="connsiteY27" fmla="*/ 4771417 h 6361889"/>
              <a:gd name="connsiteX28" fmla="*/ 11692646 w 11692646"/>
              <a:gd name="connsiteY28" fmla="*/ 5471225 h 6361889"/>
              <a:gd name="connsiteX29" fmla="*/ 11692646 w 11692646"/>
              <a:gd name="connsiteY29" fmla="*/ 6361889 h 6361889"/>
              <a:gd name="connsiteX30" fmla="*/ 10770990 w 11692646"/>
              <a:gd name="connsiteY30" fmla="*/ 6361889 h 6361889"/>
              <a:gd name="connsiteX31" fmla="*/ 9966261 w 11692646"/>
              <a:gd name="connsiteY31" fmla="*/ 6361889 h 6361889"/>
              <a:gd name="connsiteX32" fmla="*/ 9044606 w 11692646"/>
              <a:gd name="connsiteY32" fmla="*/ 6361889 h 6361889"/>
              <a:gd name="connsiteX33" fmla="*/ 8590656 w 11692646"/>
              <a:gd name="connsiteY33" fmla="*/ 6361889 h 6361889"/>
              <a:gd name="connsiteX34" fmla="*/ 8136706 w 11692646"/>
              <a:gd name="connsiteY34" fmla="*/ 6361889 h 6361889"/>
              <a:gd name="connsiteX35" fmla="*/ 7215050 w 11692646"/>
              <a:gd name="connsiteY35" fmla="*/ 6361889 h 6361889"/>
              <a:gd name="connsiteX36" fmla="*/ 6761101 w 11692646"/>
              <a:gd name="connsiteY36" fmla="*/ 6361889 h 6361889"/>
              <a:gd name="connsiteX37" fmla="*/ 5956371 w 11692646"/>
              <a:gd name="connsiteY37" fmla="*/ 6361889 h 6361889"/>
              <a:gd name="connsiteX38" fmla="*/ 5034716 w 11692646"/>
              <a:gd name="connsiteY38" fmla="*/ 6361889 h 6361889"/>
              <a:gd name="connsiteX39" fmla="*/ 4463840 w 11692646"/>
              <a:gd name="connsiteY39" fmla="*/ 6361889 h 6361889"/>
              <a:gd name="connsiteX40" fmla="*/ 3542184 w 11692646"/>
              <a:gd name="connsiteY40" fmla="*/ 6361889 h 6361889"/>
              <a:gd name="connsiteX41" fmla="*/ 2971308 w 11692646"/>
              <a:gd name="connsiteY41" fmla="*/ 6361889 h 6361889"/>
              <a:gd name="connsiteX42" fmla="*/ 2166579 w 11692646"/>
              <a:gd name="connsiteY42" fmla="*/ 6361889 h 6361889"/>
              <a:gd name="connsiteX43" fmla="*/ 1829555 w 11692646"/>
              <a:gd name="connsiteY43" fmla="*/ 6361889 h 6361889"/>
              <a:gd name="connsiteX44" fmla="*/ 1141752 w 11692646"/>
              <a:gd name="connsiteY44" fmla="*/ 6361889 h 6361889"/>
              <a:gd name="connsiteX45" fmla="*/ 687803 w 11692646"/>
              <a:gd name="connsiteY45" fmla="*/ 6361889 h 6361889"/>
              <a:gd name="connsiteX46" fmla="*/ 0 w 11692646"/>
              <a:gd name="connsiteY46" fmla="*/ 6361889 h 6361889"/>
              <a:gd name="connsiteX47" fmla="*/ 0 w 11692646"/>
              <a:gd name="connsiteY47" fmla="*/ 5916557 h 6361889"/>
              <a:gd name="connsiteX48" fmla="*/ 0 w 11692646"/>
              <a:gd name="connsiteY48" fmla="*/ 5153130 h 6361889"/>
              <a:gd name="connsiteX49" fmla="*/ 0 w 11692646"/>
              <a:gd name="connsiteY49" fmla="*/ 4516941 h 6361889"/>
              <a:gd name="connsiteX50" fmla="*/ 0 w 11692646"/>
              <a:gd name="connsiteY50" fmla="*/ 3880752 h 6361889"/>
              <a:gd name="connsiteX51" fmla="*/ 0 w 11692646"/>
              <a:gd name="connsiteY51" fmla="*/ 3180945 h 6361889"/>
              <a:gd name="connsiteX52" fmla="*/ 0 w 11692646"/>
              <a:gd name="connsiteY52" fmla="*/ 2671993 h 6361889"/>
              <a:gd name="connsiteX53" fmla="*/ 0 w 11692646"/>
              <a:gd name="connsiteY53" fmla="*/ 2099423 h 6361889"/>
              <a:gd name="connsiteX54" fmla="*/ 0 w 11692646"/>
              <a:gd name="connsiteY54" fmla="*/ 1654091 h 6361889"/>
              <a:gd name="connsiteX55" fmla="*/ 0 w 11692646"/>
              <a:gd name="connsiteY55" fmla="*/ 1208759 h 6361889"/>
              <a:gd name="connsiteX56" fmla="*/ 0 w 11692646"/>
              <a:gd name="connsiteY56" fmla="*/ 0 h 6361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1692646" h="6361889" extrusionOk="0">
                <a:moveTo>
                  <a:pt x="0" y="0"/>
                </a:moveTo>
                <a:cubicBezTo>
                  <a:pt x="166127" y="5301"/>
                  <a:pt x="174488" y="15806"/>
                  <a:pt x="337023" y="0"/>
                </a:cubicBezTo>
                <a:cubicBezTo>
                  <a:pt x="499558" y="-15806"/>
                  <a:pt x="621126" y="3894"/>
                  <a:pt x="790973" y="0"/>
                </a:cubicBezTo>
                <a:cubicBezTo>
                  <a:pt x="960820" y="-3894"/>
                  <a:pt x="1146155" y="-14306"/>
                  <a:pt x="1244923" y="0"/>
                </a:cubicBezTo>
                <a:cubicBezTo>
                  <a:pt x="1343691" y="14306"/>
                  <a:pt x="1811601" y="-25287"/>
                  <a:pt x="2049652" y="0"/>
                </a:cubicBezTo>
                <a:cubicBezTo>
                  <a:pt x="2287703" y="25287"/>
                  <a:pt x="2343916" y="12759"/>
                  <a:pt x="2503602" y="0"/>
                </a:cubicBezTo>
                <a:cubicBezTo>
                  <a:pt x="2663288" y="-12759"/>
                  <a:pt x="2828881" y="-12955"/>
                  <a:pt x="3074478" y="0"/>
                </a:cubicBezTo>
                <a:cubicBezTo>
                  <a:pt x="3320075" y="12955"/>
                  <a:pt x="3706861" y="31291"/>
                  <a:pt x="3996134" y="0"/>
                </a:cubicBezTo>
                <a:cubicBezTo>
                  <a:pt x="4285407" y="-31291"/>
                  <a:pt x="4337377" y="18660"/>
                  <a:pt x="4450084" y="0"/>
                </a:cubicBezTo>
                <a:cubicBezTo>
                  <a:pt x="4562791" y="-18660"/>
                  <a:pt x="4943967" y="-42000"/>
                  <a:pt x="5371739" y="0"/>
                </a:cubicBezTo>
                <a:cubicBezTo>
                  <a:pt x="5799512" y="42000"/>
                  <a:pt x="5781080" y="20098"/>
                  <a:pt x="6059542" y="0"/>
                </a:cubicBezTo>
                <a:cubicBezTo>
                  <a:pt x="6338004" y="-20098"/>
                  <a:pt x="6585110" y="29524"/>
                  <a:pt x="6864271" y="0"/>
                </a:cubicBezTo>
                <a:cubicBezTo>
                  <a:pt x="7143432" y="-29524"/>
                  <a:pt x="7319666" y="-12396"/>
                  <a:pt x="7669000" y="0"/>
                </a:cubicBezTo>
                <a:cubicBezTo>
                  <a:pt x="8018334" y="12396"/>
                  <a:pt x="8348671" y="27035"/>
                  <a:pt x="8590656" y="0"/>
                </a:cubicBezTo>
                <a:cubicBezTo>
                  <a:pt x="8832641" y="-27035"/>
                  <a:pt x="8892619" y="-17555"/>
                  <a:pt x="9161532" y="0"/>
                </a:cubicBezTo>
                <a:cubicBezTo>
                  <a:pt x="9430445" y="17555"/>
                  <a:pt x="9493745" y="-24522"/>
                  <a:pt x="9732408" y="0"/>
                </a:cubicBezTo>
                <a:cubicBezTo>
                  <a:pt x="9971071" y="24522"/>
                  <a:pt x="10210984" y="18258"/>
                  <a:pt x="10420211" y="0"/>
                </a:cubicBezTo>
                <a:cubicBezTo>
                  <a:pt x="10629438" y="-18258"/>
                  <a:pt x="10831315" y="13997"/>
                  <a:pt x="10991087" y="0"/>
                </a:cubicBezTo>
                <a:cubicBezTo>
                  <a:pt x="11150859" y="-13997"/>
                  <a:pt x="11478878" y="-12107"/>
                  <a:pt x="11692646" y="0"/>
                </a:cubicBezTo>
                <a:cubicBezTo>
                  <a:pt x="11686457" y="117208"/>
                  <a:pt x="11678128" y="244155"/>
                  <a:pt x="11692646" y="445332"/>
                </a:cubicBezTo>
                <a:cubicBezTo>
                  <a:pt x="11707164" y="646509"/>
                  <a:pt x="11683611" y="764566"/>
                  <a:pt x="11692646" y="890664"/>
                </a:cubicBezTo>
                <a:cubicBezTo>
                  <a:pt x="11701681" y="1016762"/>
                  <a:pt x="11694088" y="1177213"/>
                  <a:pt x="11692646" y="1335997"/>
                </a:cubicBezTo>
                <a:cubicBezTo>
                  <a:pt x="11691204" y="1494781"/>
                  <a:pt x="11674916" y="1728219"/>
                  <a:pt x="11692646" y="2035804"/>
                </a:cubicBezTo>
                <a:cubicBezTo>
                  <a:pt x="11710376" y="2343389"/>
                  <a:pt x="11695224" y="2370529"/>
                  <a:pt x="11692646" y="2608374"/>
                </a:cubicBezTo>
                <a:cubicBezTo>
                  <a:pt x="11690069" y="2846219"/>
                  <a:pt x="11713203" y="2910987"/>
                  <a:pt x="11692646" y="3053707"/>
                </a:cubicBezTo>
                <a:cubicBezTo>
                  <a:pt x="11672089" y="3196427"/>
                  <a:pt x="11717033" y="3356983"/>
                  <a:pt x="11692646" y="3562658"/>
                </a:cubicBezTo>
                <a:cubicBezTo>
                  <a:pt x="11668259" y="3768333"/>
                  <a:pt x="11710385" y="3899131"/>
                  <a:pt x="11692646" y="4007990"/>
                </a:cubicBezTo>
                <a:cubicBezTo>
                  <a:pt x="11674907" y="4116849"/>
                  <a:pt x="11669963" y="4558159"/>
                  <a:pt x="11692646" y="4771417"/>
                </a:cubicBezTo>
                <a:cubicBezTo>
                  <a:pt x="11715329" y="4984675"/>
                  <a:pt x="11693709" y="5250542"/>
                  <a:pt x="11692646" y="5471225"/>
                </a:cubicBezTo>
                <a:cubicBezTo>
                  <a:pt x="11691583" y="5691908"/>
                  <a:pt x="11663310" y="6177828"/>
                  <a:pt x="11692646" y="6361889"/>
                </a:cubicBezTo>
                <a:cubicBezTo>
                  <a:pt x="11328884" y="6321126"/>
                  <a:pt x="11172053" y="6344189"/>
                  <a:pt x="10770990" y="6361889"/>
                </a:cubicBezTo>
                <a:cubicBezTo>
                  <a:pt x="10369927" y="6379589"/>
                  <a:pt x="10245812" y="6364788"/>
                  <a:pt x="9966261" y="6361889"/>
                </a:cubicBezTo>
                <a:cubicBezTo>
                  <a:pt x="9686710" y="6358990"/>
                  <a:pt x="9368386" y="6388891"/>
                  <a:pt x="9044606" y="6361889"/>
                </a:cubicBezTo>
                <a:cubicBezTo>
                  <a:pt x="8720827" y="6334887"/>
                  <a:pt x="8747843" y="6353519"/>
                  <a:pt x="8590656" y="6361889"/>
                </a:cubicBezTo>
                <a:cubicBezTo>
                  <a:pt x="8433469" y="6370260"/>
                  <a:pt x="8311158" y="6356269"/>
                  <a:pt x="8136706" y="6361889"/>
                </a:cubicBezTo>
                <a:cubicBezTo>
                  <a:pt x="7962254" y="6367510"/>
                  <a:pt x="7504441" y="6329436"/>
                  <a:pt x="7215050" y="6361889"/>
                </a:cubicBezTo>
                <a:cubicBezTo>
                  <a:pt x="6925659" y="6394342"/>
                  <a:pt x="6894852" y="6356498"/>
                  <a:pt x="6761101" y="6361889"/>
                </a:cubicBezTo>
                <a:cubicBezTo>
                  <a:pt x="6627350" y="6367280"/>
                  <a:pt x="6148803" y="6384142"/>
                  <a:pt x="5956371" y="6361889"/>
                </a:cubicBezTo>
                <a:cubicBezTo>
                  <a:pt x="5763939" y="6339637"/>
                  <a:pt x="5367938" y="6356526"/>
                  <a:pt x="5034716" y="6361889"/>
                </a:cubicBezTo>
                <a:cubicBezTo>
                  <a:pt x="4701494" y="6367252"/>
                  <a:pt x="4716440" y="6358601"/>
                  <a:pt x="4463840" y="6361889"/>
                </a:cubicBezTo>
                <a:cubicBezTo>
                  <a:pt x="4211240" y="6365177"/>
                  <a:pt x="3775004" y="6328807"/>
                  <a:pt x="3542184" y="6361889"/>
                </a:cubicBezTo>
                <a:cubicBezTo>
                  <a:pt x="3309364" y="6394971"/>
                  <a:pt x="3123566" y="6355082"/>
                  <a:pt x="2971308" y="6361889"/>
                </a:cubicBezTo>
                <a:cubicBezTo>
                  <a:pt x="2819050" y="6368696"/>
                  <a:pt x="2410871" y="6394988"/>
                  <a:pt x="2166579" y="6361889"/>
                </a:cubicBezTo>
                <a:cubicBezTo>
                  <a:pt x="1922287" y="6328790"/>
                  <a:pt x="1940983" y="6371878"/>
                  <a:pt x="1829555" y="6361889"/>
                </a:cubicBezTo>
                <a:cubicBezTo>
                  <a:pt x="1718127" y="6351900"/>
                  <a:pt x="1327336" y="6369451"/>
                  <a:pt x="1141752" y="6361889"/>
                </a:cubicBezTo>
                <a:cubicBezTo>
                  <a:pt x="956168" y="6354327"/>
                  <a:pt x="867431" y="6377619"/>
                  <a:pt x="687803" y="6361889"/>
                </a:cubicBezTo>
                <a:cubicBezTo>
                  <a:pt x="508175" y="6346159"/>
                  <a:pt x="201190" y="6331010"/>
                  <a:pt x="0" y="6361889"/>
                </a:cubicBezTo>
                <a:cubicBezTo>
                  <a:pt x="1514" y="6181829"/>
                  <a:pt x="17652" y="6043379"/>
                  <a:pt x="0" y="5916557"/>
                </a:cubicBezTo>
                <a:cubicBezTo>
                  <a:pt x="-17652" y="5789735"/>
                  <a:pt x="-37195" y="5494457"/>
                  <a:pt x="0" y="5153130"/>
                </a:cubicBezTo>
                <a:cubicBezTo>
                  <a:pt x="37195" y="4811803"/>
                  <a:pt x="-1018" y="4773059"/>
                  <a:pt x="0" y="4516941"/>
                </a:cubicBezTo>
                <a:cubicBezTo>
                  <a:pt x="1018" y="4260823"/>
                  <a:pt x="-19193" y="4151305"/>
                  <a:pt x="0" y="3880752"/>
                </a:cubicBezTo>
                <a:cubicBezTo>
                  <a:pt x="19193" y="3610199"/>
                  <a:pt x="23542" y="3412165"/>
                  <a:pt x="0" y="3180945"/>
                </a:cubicBezTo>
                <a:cubicBezTo>
                  <a:pt x="-23542" y="2949725"/>
                  <a:pt x="1281" y="2891888"/>
                  <a:pt x="0" y="2671993"/>
                </a:cubicBezTo>
                <a:cubicBezTo>
                  <a:pt x="-1281" y="2452098"/>
                  <a:pt x="-22011" y="2334538"/>
                  <a:pt x="0" y="2099423"/>
                </a:cubicBezTo>
                <a:cubicBezTo>
                  <a:pt x="22011" y="1864308"/>
                  <a:pt x="11098" y="1864655"/>
                  <a:pt x="0" y="1654091"/>
                </a:cubicBezTo>
                <a:cubicBezTo>
                  <a:pt x="-11098" y="1443527"/>
                  <a:pt x="-19554" y="1318652"/>
                  <a:pt x="0" y="1208759"/>
                </a:cubicBezTo>
                <a:cubicBezTo>
                  <a:pt x="19554" y="1098866"/>
                  <a:pt x="45280" y="481209"/>
                  <a:pt x="0" y="0"/>
                </a:cubicBezTo>
                <a:close/>
              </a:path>
            </a:pathLst>
          </a:custGeom>
          <a:noFill/>
          <a:ln w="101600">
            <a:solidFill>
              <a:schemeClr val="accent5">
                <a:lumMod val="75000"/>
              </a:schemeClr>
            </a:solidFill>
            <a:extLst>
              <a:ext uri="{C807C97D-BFC1-408E-A445-0C87EB9F89A2}">
                <ask:lineSketchStyleProps xmlns:ask="http://schemas.microsoft.com/office/drawing/2018/sketchyshapes" sd="2538974813">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Εικόνα 8">
            <a:extLst>
              <a:ext uri="{FF2B5EF4-FFF2-40B4-BE49-F238E27FC236}">
                <a16:creationId xmlns:a16="http://schemas.microsoft.com/office/drawing/2014/main" id="{5CBE4351-49AE-7E5F-FDC7-9CECADCF3FE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7223527" cy="6858000"/>
          </a:xfrm>
          <a:prstGeom prst="rect">
            <a:avLst/>
          </a:prstGeom>
        </p:spPr>
      </p:pic>
      <p:sp>
        <p:nvSpPr>
          <p:cNvPr id="11" name="Rectangle 3">
            <a:extLst>
              <a:ext uri="{FF2B5EF4-FFF2-40B4-BE49-F238E27FC236}">
                <a16:creationId xmlns:a16="http://schemas.microsoft.com/office/drawing/2014/main" id="{84D8CC20-7610-F783-1F3F-ED6E359DED07}"/>
              </a:ext>
            </a:extLst>
          </p:cNvPr>
          <p:cNvSpPr/>
          <p:nvPr/>
        </p:nvSpPr>
        <p:spPr>
          <a:xfrm>
            <a:off x="7742548" y="922845"/>
            <a:ext cx="4449452" cy="970961"/>
          </a:xfrm>
          <a:custGeom>
            <a:avLst/>
            <a:gdLst>
              <a:gd name="connsiteX0" fmla="*/ 0 w 4449452"/>
              <a:gd name="connsiteY0" fmla="*/ 0 h 970961"/>
              <a:gd name="connsiteX1" fmla="*/ 591141 w 4449452"/>
              <a:gd name="connsiteY1" fmla="*/ 0 h 970961"/>
              <a:gd name="connsiteX2" fmla="*/ 1271272 w 4449452"/>
              <a:gd name="connsiteY2" fmla="*/ 0 h 970961"/>
              <a:gd name="connsiteX3" fmla="*/ 1906908 w 4449452"/>
              <a:gd name="connsiteY3" fmla="*/ 0 h 970961"/>
              <a:gd name="connsiteX4" fmla="*/ 2631533 w 4449452"/>
              <a:gd name="connsiteY4" fmla="*/ 0 h 970961"/>
              <a:gd name="connsiteX5" fmla="*/ 3178180 w 4449452"/>
              <a:gd name="connsiteY5" fmla="*/ 0 h 970961"/>
              <a:gd name="connsiteX6" fmla="*/ 3902805 w 4449452"/>
              <a:gd name="connsiteY6" fmla="*/ 0 h 970961"/>
              <a:gd name="connsiteX7" fmla="*/ 4449452 w 4449452"/>
              <a:gd name="connsiteY7" fmla="*/ 0 h 970961"/>
              <a:gd name="connsiteX8" fmla="*/ 4449452 w 4449452"/>
              <a:gd name="connsiteY8" fmla="*/ 495190 h 970961"/>
              <a:gd name="connsiteX9" fmla="*/ 4449452 w 4449452"/>
              <a:gd name="connsiteY9" fmla="*/ 970961 h 970961"/>
              <a:gd name="connsiteX10" fmla="*/ 3858311 w 4449452"/>
              <a:gd name="connsiteY10" fmla="*/ 970961 h 970961"/>
              <a:gd name="connsiteX11" fmla="*/ 3222675 w 4449452"/>
              <a:gd name="connsiteY11" fmla="*/ 970961 h 970961"/>
              <a:gd name="connsiteX12" fmla="*/ 2542544 w 4449452"/>
              <a:gd name="connsiteY12" fmla="*/ 970961 h 970961"/>
              <a:gd name="connsiteX13" fmla="*/ 1995897 w 4449452"/>
              <a:gd name="connsiteY13" fmla="*/ 970961 h 970961"/>
              <a:gd name="connsiteX14" fmla="*/ 1449250 w 4449452"/>
              <a:gd name="connsiteY14" fmla="*/ 970961 h 970961"/>
              <a:gd name="connsiteX15" fmla="*/ 813614 w 4449452"/>
              <a:gd name="connsiteY15" fmla="*/ 970961 h 970961"/>
              <a:gd name="connsiteX16" fmla="*/ 0 w 4449452"/>
              <a:gd name="connsiteY16" fmla="*/ 970961 h 970961"/>
              <a:gd name="connsiteX17" fmla="*/ 0 w 4449452"/>
              <a:gd name="connsiteY17" fmla="*/ 495190 h 970961"/>
              <a:gd name="connsiteX18" fmla="*/ 0 w 4449452"/>
              <a:gd name="connsiteY18" fmla="*/ 0 h 97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449452" h="970961" fill="none" extrusionOk="0">
                <a:moveTo>
                  <a:pt x="0" y="0"/>
                </a:moveTo>
                <a:cubicBezTo>
                  <a:pt x="118502" y="-28005"/>
                  <a:pt x="345575" y="19638"/>
                  <a:pt x="591141" y="0"/>
                </a:cubicBezTo>
                <a:cubicBezTo>
                  <a:pt x="836707" y="-19638"/>
                  <a:pt x="1051054" y="32605"/>
                  <a:pt x="1271272" y="0"/>
                </a:cubicBezTo>
                <a:cubicBezTo>
                  <a:pt x="1491490" y="-32605"/>
                  <a:pt x="1593705" y="13104"/>
                  <a:pt x="1906908" y="0"/>
                </a:cubicBezTo>
                <a:cubicBezTo>
                  <a:pt x="2220111" y="-13104"/>
                  <a:pt x="2406181" y="-20182"/>
                  <a:pt x="2631533" y="0"/>
                </a:cubicBezTo>
                <a:cubicBezTo>
                  <a:pt x="2856885" y="20182"/>
                  <a:pt x="2978173" y="9754"/>
                  <a:pt x="3178180" y="0"/>
                </a:cubicBezTo>
                <a:cubicBezTo>
                  <a:pt x="3378187" y="-9754"/>
                  <a:pt x="3736442" y="-1271"/>
                  <a:pt x="3902805" y="0"/>
                </a:cubicBezTo>
                <a:cubicBezTo>
                  <a:pt x="4069169" y="1271"/>
                  <a:pt x="4250493" y="-11740"/>
                  <a:pt x="4449452" y="0"/>
                </a:cubicBezTo>
                <a:cubicBezTo>
                  <a:pt x="4431255" y="147363"/>
                  <a:pt x="4452090" y="332364"/>
                  <a:pt x="4449452" y="495190"/>
                </a:cubicBezTo>
                <a:cubicBezTo>
                  <a:pt x="4446815" y="658016"/>
                  <a:pt x="4455468" y="852764"/>
                  <a:pt x="4449452" y="970961"/>
                </a:cubicBezTo>
                <a:cubicBezTo>
                  <a:pt x="4248892" y="959679"/>
                  <a:pt x="4006438" y="996832"/>
                  <a:pt x="3858311" y="970961"/>
                </a:cubicBezTo>
                <a:cubicBezTo>
                  <a:pt x="3710184" y="945090"/>
                  <a:pt x="3424483" y="939767"/>
                  <a:pt x="3222675" y="970961"/>
                </a:cubicBezTo>
                <a:cubicBezTo>
                  <a:pt x="3020867" y="1002155"/>
                  <a:pt x="2717380" y="985637"/>
                  <a:pt x="2542544" y="970961"/>
                </a:cubicBezTo>
                <a:cubicBezTo>
                  <a:pt x="2367708" y="956285"/>
                  <a:pt x="2217692" y="955776"/>
                  <a:pt x="1995897" y="970961"/>
                </a:cubicBezTo>
                <a:cubicBezTo>
                  <a:pt x="1774102" y="986146"/>
                  <a:pt x="1631556" y="988122"/>
                  <a:pt x="1449250" y="970961"/>
                </a:cubicBezTo>
                <a:cubicBezTo>
                  <a:pt x="1266944" y="953800"/>
                  <a:pt x="1032571" y="984338"/>
                  <a:pt x="813614" y="970961"/>
                </a:cubicBezTo>
                <a:cubicBezTo>
                  <a:pt x="594657" y="957584"/>
                  <a:pt x="337662" y="949291"/>
                  <a:pt x="0" y="970961"/>
                </a:cubicBezTo>
                <a:cubicBezTo>
                  <a:pt x="-2498" y="830734"/>
                  <a:pt x="14006" y="715209"/>
                  <a:pt x="0" y="495190"/>
                </a:cubicBezTo>
                <a:cubicBezTo>
                  <a:pt x="-14006" y="275171"/>
                  <a:pt x="16980" y="124521"/>
                  <a:pt x="0" y="0"/>
                </a:cubicBezTo>
                <a:close/>
              </a:path>
              <a:path w="4449452" h="970961" stroke="0" extrusionOk="0">
                <a:moveTo>
                  <a:pt x="0" y="0"/>
                </a:moveTo>
                <a:cubicBezTo>
                  <a:pt x="218786" y="-22456"/>
                  <a:pt x="379227" y="14218"/>
                  <a:pt x="724625" y="0"/>
                </a:cubicBezTo>
                <a:cubicBezTo>
                  <a:pt x="1070024" y="-14218"/>
                  <a:pt x="1146637" y="-27022"/>
                  <a:pt x="1449250" y="0"/>
                </a:cubicBezTo>
                <a:cubicBezTo>
                  <a:pt x="1751863" y="27022"/>
                  <a:pt x="1797707" y="1250"/>
                  <a:pt x="1995897" y="0"/>
                </a:cubicBezTo>
                <a:cubicBezTo>
                  <a:pt x="2194087" y="-1250"/>
                  <a:pt x="2295424" y="15177"/>
                  <a:pt x="2542544" y="0"/>
                </a:cubicBezTo>
                <a:cubicBezTo>
                  <a:pt x="2789664" y="-15177"/>
                  <a:pt x="2839688" y="-12473"/>
                  <a:pt x="3133685" y="0"/>
                </a:cubicBezTo>
                <a:cubicBezTo>
                  <a:pt x="3427682" y="12473"/>
                  <a:pt x="3523597" y="22510"/>
                  <a:pt x="3635838" y="0"/>
                </a:cubicBezTo>
                <a:cubicBezTo>
                  <a:pt x="3748079" y="-22510"/>
                  <a:pt x="4286730" y="-33578"/>
                  <a:pt x="4449452" y="0"/>
                </a:cubicBezTo>
                <a:cubicBezTo>
                  <a:pt x="4448502" y="236469"/>
                  <a:pt x="4458395" y="321312"/>
                  <a:pt x="4449452" y="475771"/>
                </a:cubicBezTo>
                <a:cubicBezTo>
                  <a:pt x="4440509" y="630230"/>
                  <a:pt x="4473139" y="765252"/>
                  <a:pt x="4449452" y="970961"/>
                </a:cubicBezTo>
                <a:cubicBezTo>
                  <a:pt x="4132675" y="940658"/>
                  <a:pt x="3969121" y="998486"/>
                  <a:pt x="3724827" y="970961"/>
                </a:cubicBezTo>
                <a:cubicBezTo>
                  <a:pt x="3480533" y="943436"/>
                  <a:pt x="3324184" y="949756"/>
                  <a:pt x="3089191" y="970961"/>
                </a:cubicBezTo>
                <a:cubicBezTo>
                  <a:pt x="2854198" y="992166"/>
                  <a:pt x="2692321" y="947100"/>
                  <a:pt x="2409060" y="970961"/>
                </a:cubicBezTo>
                <a:cubicBezTo>
                  <a:pt x="2125799" y="994822"/>
                  <a:pt x="2035852" y="960697"/>
                  <a:pt x="1862413" y="970961"/>
                </a:cubicBezTo>
                <a:cubicBezTo>
                  <a:pt x="1688974" y="981225"/>
                  <a:pt x="1435452" y="935384"/>
                  <a:pt x="1137788" y="970961"/>
                </a:cubicBezTo>
                <a:cubicBezTo>
                  <a:pt x="840124" y="1006538"/>
                  <a:pt x="301320" y="978590"/>
                  <a:pt x="0" y="970961"/>
                </a:cubicBezTo>
                <a:cubicBezTo>
                  <a:pt x="-18152" y="873524"/>
                  <a:pt x="-19563" y="681969"/>
                  <a:pt x="0" y="504900"/>
                </a:cubicBezTo>
                <a:cubicBezTo>
                  <a:pt x="19563" y="327831"/>
                  <a:pt x="11192" y="156549"/>
                  <a:pt x="0" y="0"/>
                </a:cubicBezTo>
                <a:close/>
              </a:path>
            </a:pathLst>
          </a:custGeom>
          <a:solidFill>
            <a:schemeClr val="accent5">
              <a:lumMod val="75000"/>
            </a:schemeClr>
          </a:solidFill>
          <a:ln>
            <a:solidFill>
              <a:schemeClr val="accent5">
                <a:lumMod val="75000"/>
              </a:schemeClr>
            </a:solidFill>
            <a:extLst>
              <a:ext uri="{C807C97D-BFC1-408E-A445-0C87EB9F89A2}">
                <ask:lineSketchStyleProps xmlns:ask="http://schemas.microsoft.com/office/drawing/2018/sketchyshapes" sd="3871379894">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2000" b="1" dirty="0">
                <a:solidFill>
                  <a:schemeClr val="accent1">
                    <a:lumMod val="20000"/>
                    <a:lumOff val="80000"/>
                  </a:schemeClr>
                </a:solidFill>
                <a:latin typeface="Barnebok" pitchFamily="50" charset="0"/>
              </a:rPr>
              <a:t>Χρονοδιάγραμμα παγκόσμιων πρωτοβουλιών, νόμων και πολιτικών για τα θαλάσσια απορρίμματα</a:t>
            </a:r>
            <a:endParaRPr lang="en-US" sz="2000" b="1" dirty="0">
              <a:solidFill>
                <a:schemeClr val="accent1">
                  <a:lumMod val="20000"/>
                  <a:lumOff val="80000"/>
                </a:schemeClr>
              </a:solidFill>
              <a:latin typeface="Barnebok" pitchFamily="50" charset="0"/>
            </a:endParaRPr>
          </a:p>
        </p:txBody>
      </p:sp>
      <p:sp>
        <p:nvSpPr>
          <p:cNvPr id="15" name="TextBox 14">
            <a:extLst>
              <a:ext uri="{FF2B5EF4-FFF2-40B4-BE49-F238E27FC236}">
                <a16:creationId xmlns:a16="http://schemas.microsoft.com/office/drawing/2014/main" id="{FD02A4E8-E724-F293-7B8D-8D4894C2BD4C}"/>
              </a:ext>
            </a:extLst>
          </p:cNvPr>
          <p:cNvSpPr txBox="1"/>
          <p:nvPr/>
        </p:nvSpPr>
        <p:spPr>
          <a:xfrm>
            <a:off x="7401651" y="3943350"/>
            <a:ext cx="4365789" cy="2554545"/>
          </a:xfrm>
          <a:prstGeom prst="rect">
            <a:avLst/>
          </a:prstGeom>
          <a:noFill/>
        </p:spPr>
        <p:txBody>
          <a:bodyPr wrap="square">
            <a:spAutoFit/>
          </a:bodyPr>
          <a:lstStyle/>
          <a:p>
            <a:pPr algn="just"/>
            <a:r>
              <a:rPr lang="el-GR" sz="1600" dirty="0">
                <a:solidFill>
                  <a:schemeClr val="bg1">
                    <a:lumMod val="95000"/>
                  </a:schemeClr>
                </a:solidFill>
              </a:rPr>
              <a:t>Οι τρέχουσες δεσμεύσεις από τις κυβερνήσεις και τη βιομηχανία θα μειώσουν τον ετήσιο όγκο πλαστικού που ρέει στον ωκεανό </a:t>
            </a:r>
            <a:r>
              <a:rPr lang="el-GR" sz="1600" b="1" dirty="0">
                <a:solidFill>
                  <a:schemeClr val="bg1">
                    <a:lumMod val="95000"/>
                  </a:schemeClr>
                </a:solidFill>
              </a:rPr>
              <a:t>μόνο κατά περίπου 8</a:t>
            </a:r>
            <a:r>
              <a:rPr lang="en-US" sz="1600" b="1" dirty="0">
                <a:solidFill>
                  <a:schemeClr val="bg1">
                    <a:lumMod val="95000"/>
                  </a:schemeClr>
                </a:solidFill>
              </a:rPr>
              <a:t>%</a:t>
            </a:r>
            <a:r>
              <a:rPr lang="el-GR" sz="1600" b="1" dirty="0">
                <a:solidFill>
                  <a:schemeClr val="bg1">
                    <a:lumMod val="95000"/>
                  </a:schemeClr>
                </a:solidFill>
              </a:rPr>
              <a:t> έως το 2040</a:t>
            </a:r>
            <a:r>
              <a:rPr lang="el-GR" sz="1600" dirty="0">
                <a:solidFill>
                  <a:schemeClr val="bg1">
                    <a:lumMod val="95000"/>
                  </a:schemeClr>
                </a:solidFill>
              </a:rPr>
              <a:t>. </a:t>
            </a:r>
            <a:endParaRPr lang="en-US" sz="1600" dirty="0">
              <a:solidFill>
                <a:schemeClr val="bg1">
                  <a:lumMod val="95000"/>
                </a:schemeClr>
              </a:solidFill>
            </a:endParaRPr>
          </a:p>
          <a:p>
            <a:pPr algn="just"/>
            <a:endParaRPr lang="en-US" sz="1600" dirty="0">
              <a:solidFill>
                <a:schemeClr val="bg1">
                  <a:lumMod val="95000"/>
                </a:schemeClr>
              </a:solidFill>
            </a:endParaRPr>
          </a:p>
          <a:p>
            <a:pPr algn="just"/>
            <a:r>
              <a:rPr lang="el-GR" sz="1600" dirty="0">
                <a:solidFill>
                  <a:schemeClr val="bg1">
                    <a:lumMod val="95000"/>
                  </a:schemeClr>
                </a:solidFill>
              </a:rPr>
              <a:t>Οι περισσότεροι νέοι κανονισμοί επικεντρώνονται σε συγκεκριμένα στοιχεία και όχι σε συστημικές αλλαγές και δεν περιορίζουν σημαντικά την προβλεπόμενη αύξηση της παραγωγής πλαστικών.</a:t>
            </a:r>
          </a:p>
        </p:txBody>
      </p:sp>
    </p:spTree>
    <p:extLst>
      <p:ext uri="{BB962C8B-B14F-4D97-AF65-F5344CB8AC3E}">
        <p14:creationId xmlns:p14="http://schemas.microsoft.com/office/powerpoint/2010/main" val="4066086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BDAC5B6-20CE-447F-8BA1-F2274AC7A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1D22B31-BF8F-446B-9009-8A251FB177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3094406 w 12192000"/>
              <a:gd name="connsiteY0" fmla="*/ 283966 h 6858000"/>
              <a:gd name="connsiteX1" fmla="*/ 3038833 w 12192000"/>
              <a:gd name="connsiteY1" fmla="*/ 309661 h 6858000"/>
              <a:gd name="connsiteX2" fmla="*/ 3348384 w 12192000"/>
              <a:gd name="connsiteY2" fmla="*/ 406000 h 6858000"/>
              <a:gd name="connsiteX3" fmla="*/ 2864309 w 12192000"/>
              <a:gd name="connsiteY3" fmla="*/ 355295 h 6858000"/>
              <a:gd name="connsiteX4" fmla="*/ 2856039 w 12192000"/>
              <a:gd name="connsiteY4" fmla="*/ 388058 h 6858000"/>
              <a:gd name="connsiteX5" fmla="*/ 3405794 w 12192000"/>
              <a:gd name="connsiteY5" fmla="*/ 512089 h 6858000"/>
              <a:gd name="connsiteX6" fmla="*/ 3356651 w 12192000"/>
              <a:gd name="connsiteY6" fmla="*/ 531204 h 6858000"/>
              <a:gd name="connsiteX7" fmla="*/ 3064552 w 12192000"/>
              <a:gd name="connsiteY7" fmla="*/ 483228 h 6858000"/>
              <a:gd name="connsiteX8" fmla="*/ 3005765 w 12192000"/>
              <a:gd name="connsiteY8" fmla="*/ 495708 h 6858000"/>
              <a:gd name="connsiteX9" fmla="*/ 3034700 w 12192000"/>
              <a:gd name="connsiteY9" fmla="*/ 553823 h 6858000"/>
              <a:gd name="connsiteX10" fmla="*/ 3161459 w 12192000"/>
              <a:gd name="connsiteY10" fmla="*/ 576445 h 6858000"/>
              <a:gd name="connsiteX11" fmla="*/ 3358949 w 12192000"/>
              <a:gd name="connsiteY11" fmla="*/ 712961 h 6858000"/>
              <a:gd name="connsiteX12" fmla="*/ 3059960 w 12192000"/>
              <a:gd name="connsiteY12" fmla="*/ 696576 h 6858000"/>
              <a:gd name="connsiteX13" fmla="*/ 3007143 w 12192000"/>
              <a:gd name="connsiteY13" fmla="*/ 729732 h 6858000"/>
              <a:gd name="connsiteX14" fmla="*/ 2986935 w 12192000"/>
              <a:gd name="connsiteY14" fmla="*/ 772635 h 6858000"/>
              <a:gd name="connsiteX15" fmla="*/ 2871197 w 12192000"/>
              <a:gd name="connsiteY15" fmla="*/ 808127 h 6858000"/>
              <a:gd name="connsiteX16" fmla="*/ 3053071 w 12192000"/>
              <a:gd name="connsiteY16" fmla="*/ 847913 h 6858000"/>
              <a:gd name="connsiteX17" fmla="*/ 2858796 w 12192000"/>
              <a:gd name="connsiteY17" fmla="*/ 847913 h 6858000"/>
              <a:gd name="connsiteX18" fmla="*/ 2635588 w 12192000"/>
              <a:gd name="connsiteY18" fmla="*/ 820611 h 6858000"/>
              <a:gd name="connsiteX19" fmla="*/ 2397683 w 12192000"/>
              <a:gd name="connsiteY19" fmla="*/ 829190 h 6858000"/>
              <a:gd name="connsiteX20" fmla="*/ 1921874 w 12192000"/>
              <a:gd name="connsiteY20" fmla="*/ 778877 h 6858000"/>
              <a:gd name="connsiteX21" fmla="*/ 1695450 w 12192000"/>
              <a:gd name="connsiteY21" fmla="*/ 782386 h 6858000"/>
              <a:gd name="connsiteX22" fmla="*/ 2954324 w 12192000"/>
              <a:gd name="connsiteY22" fmla="*/ 1120940 h 6858000"/>
              <a:gd name="connsiteX23" fmla="*/ 2890028 w 12192000"/>
              <a:gd name="connsiteY23" fmla="*/ 1195435 h 6858000"/>
              <a:gd name="connsiteX24" fmla="*/ 3153652 w 12192000"/>
              <a:gd name="connsiteY24" fmla="*/ 1276563 h 6858000"/>
              <a:gd name="connsiteX25" fmla="*/ 3218410 w 12192000"/>
              <a:gd name="connsiteY25" fmla="*/ 1356911 h 6858000"/>
              <a:gd name="connsiteX26" fmla="*/ 3137118 w 12192000"/>
              <a:gd name="connsiteY26" fmla="*/ 1349891 h 6858000"/>
              <a:gd name="connsiteX27" fmla="*/ 3067309 w 12192000"/>
              <a:gd name="connsiteY27" fmla="*/ 1365102 h 6858000"/>
              <a:gd name="connsiteX28" fmla="*/ 3096243 w 12192000"/>
              <a:gd name="connsiteY28" fmla="*/ 1467292 h 6858000"/>
              <a:gd name="connsiteX29" fmla="*/ 3468716 w 12192000"/>
              <a:gd name="connsiteY29" fmla="*/ 1599125 h 6858000"/>
              <a:gd name="connsiteX30" fmla="*/ 3502241 w 12192000"/>
              <a:gd name="connsiteY30" fmla="*/ 1642029 h 6858000"/>
              <a:gd name="connsiteX31" fmla="*/ 3457692 w 12192000"/>
              <a:gd name="connsiteY31" fmla="*/ 1672453 h 6858000"/>
              <a:gd name="connsiteX32" fmla="*/ 3337362 w 12192000"/>
              <a:gd name="connsiteY32" fmla="*/ 1688053 h 6858000"/>
              <a:gd name="connsiteX33" fmla="*/ 3505915 w 12192000"/>
              <a:gd name="connsiteY33" fmla="*/ 1834318 h 6858000"/>
              <a:gd name="connsiteX34" fmla="*/ 3567458 w 12192000"/>
              <a:gd name="connsiteY34" fmla="*/ 1874880 h 6858000"/>
              <a:gd name="connsiteX35" fmla="*/ 3672634 w 12192000"/>
              <a:gd name="connsiteY35" fmla="*/ 1937678 h 6858000"/>
              <a:gd name="connsiteX36" fmla="*/ 3674470 w 12192000"/>
              <a:gd name="connsiteY36" fmla="*/ 1956789 h 6858000"/>
              <a:gd name="connsiteX37" fmla="*/ 3531176 w 12192000"/>
              <a:gd name="connsiteY37" fmla="*/ 2024266 h 6858000"/>
              <a:gd name="connsiteX38" fmla="*/ 3272604 w 12192000"/>
              <a:gd name="connsiteY38" fmla="*/ 2005933 h 6858000"/>
              <a:gd name="connsiteX39" fmla="*/ 3654720 w 12192000"/>
              <a:gd name="connsiteY39" fmla="*/ 2106564 h 6858000"/>
              <a:gd name="connsiteX40" fmla="*/ 2417892 w 12192000"/>
              <a:gd name="connsiteY40" fmla="*/ 1866690 h 6858000"/>
              <a:gd name="connsiteX41" fmla="*/ 2496888 w 12192000"/>
              <a:gd name="connsiteY41" fmla="*/ 1929487 h 6858000"/>
              <a:gd name="connsiteX42" fmla="*/ 2929526 w 12192000"/>
              <a:gd name="connsiteY42" fmla="*/ 2094862 h 6858000"/>
              <a:gd name="connsiteX43" fmla="*/ 3052152 w 12192000"/>
              <a:gd name="connsiteY43" fmla="*/ 2198613 h 6858000"/>
              <a:gd name="connsiteX44" fmla="*/ 3180748 w 12192000"/>
              <a:gd name="connsiteY44" fmla="*/ 2255948 h 6858000"/>
              <a:gd name="connsiteX45" fmla="*/ 3361244 w 12192000"/>
              <a:gd name="connsiteY45" fmla="*/ 2254777 h 6858000"/>
              <a:gd name="connsiteX46" fmla="*/ 3489382 w 12192000"/>
              <a:gd name="connsiteY46" fmla="*/ 2342926 h 6858000"/>
              <a:gd name="connsiteX47" fmla="*/ 3355733 w 12192000"/>
              <a:gd name="connsiteY47" fmla="*/ 2361649 h 6858000"/>
              <a:gd name="connsiteX48" fmla="*/ 3199121 w 12192000"/>
              <a:gd name="connsiteY48" fmla="*/ 2347216 h 6858000"/>
              <a:gd name="connsiteX49" fmla="*/ 2861091 w 12192000"/>
              <a:gd name="connsiteY49" fmla="*/ 2351896 h 6858000"/>
              <a:gd name="connsiteX50" fmla="*/ 2667278 w 12192000"/>
              <a:gd name="connsiteY50" fmla="*/ 2369058 h 6858000"/>
              <a:gd name="connsiteX51" fmla="*/ 2221781 w 12192000"/>
              <a:gd name="connsiteY51" fmla="*/ 2339805 h 6858000"/>
              <a:gd name="connsiteX52" fmla="*/ 2247961 w 12192000"/>
              <a:gd name="connsiteY52" fmla="*/ 2414693 h 6858000"/>
              <a:gd name="connsiteX53" fmla="*/ 2231425 w 12192000"/>
              <a:gd name="connsiteY53" fmla="*/ 2479828 h 6858000"/>
              <a:gd name="connsiteX54" fmla="*/ 2224996 w 12192000"/>
              <a:gd name="connsiteY54" fmla="*/ 2621414 h 6858000"/>
              <a:gd name="connsiteX55" fmla="*/ 2229131 w 12192000"/>
              <a:gd name="connsiteY55" fmla="*/ 2644426 h 6858000"/>
              <a:gd name="connsiteX56" fmla="*/ 2129466 w 12192000"/>
              <a:gd name="connsiteY56" fmla="*/ 2659247 h 6858000"/>
              <a:gd name="connsiteX57" fmla="*/ 2723312 w 12192000"/>
              <a:gd name="connsiteY57" fmla="*/ 2953726 h 6858000"/>
              <a:gd name="connsiteX58" fmla="*/ 2326496 w 12192000"/>
              <a:gd name="connsiteY58" fmla="*/ 2878838 h 6858000"/>
              <a:gd name="connsiteX59" fmla="*/ 2272759 w 12192000"/>
              <a:gd name="connsiteY59" fmla="*/ 3002480 h 6858000"/>
              <a:gd name="connsiteX60" fmla="*/ 2459226 w 12192000"/>
              <a:gd name="connsiteY60" fmla="*/ 3112471 h 6858000"/>
              <a:gd name="connsiteX61" fmla="*/ 2528117 w 12192000"/>
              <a:gd name="connsiteY61" fmla="*/ 3330111 h 6858000"/>
              <a:gd name="connsiteX62" fmla="*/ 2494590 w 12192000"/>
              <a:gd name="connsiteY62" fmla="*/ 3529029 h 6858000"/>
              <a:gd name="connsiteX63" fmla="*/ 2414677 w 12192000"/>
              <a:gd name="connsiteY63" fmla="*/ 3592215 h 6858000"/>
              <a:gd name="connsiteX64" fmla="*/ 2298940 w 12192000"/>
              <a:gd name="connsiteY64" fmla="*/ 3705716 h 6858000"/>
              <a:gd name="connsiteX65" fmla="*/ 2227294 w 12192000"/>
              <a:gd name="connsiteY65" fmla="*/ 3775921 h 6858000"/>
              <a:gd name="connsiteX66" fmla="*/ 1978366 w 12192000"/>
              <a:gd name="connsiteY66" fmla="*/ 3748620 h 6858000"/>
              <a:gd name="connsiteX67" fmla="*/ 2310421 w 12192000"/>
              <a:gd name="connsiteY67" fmla="*/ 3926868 h 6858000"/>
              <a:gd name="connsiteX68" fmla="*/ 2041285 w 12192000"/>
              <a:gd name="connsiteY68" fmla="*/ 3904635 h 6858000"/>
              <a:gd name="connsiteX69" fmla="*/ 1953565 w 12192000"/>
              <a:gd name="connsiteY69" fmla="*/ 3917116 h 6858000"/>
              <a:gd name="connsiteX70" fmla="*/ 2003623 w 12192000"/>
              <a:gd name="connsiteY70" fmla="*/ 3974842 h 6858000"/>
              <a:gd name="connsiteX71" fmla="*/ 2201114 w 12192000"/>
              <a:gd name="connsiteY71" fmla="*/ 4072742 h 6858000"/>
              <a:gd name="connsiteX72" fmla="*/ 2608032 w 12192000"/>
              <a:gd name="connsiteY72" fmla="*/ 4337967 h 6858000"/>
              <a:gd name="connsiteX73" fmla="*/ 2213973 w 12192000"/>
              <a:gd name="connsiteY73" fmla="*/ 4216277 h 6858000"/>
              <a:gd name="connsiteX74" fmla="*/ 2629158 w 12192000"/>
              <a:gd name="connsiteY74" fmla="*/ 4488911 h 6858000"/>
              <a:gd name="connsiteX75" fmla="*/ 2721471 w 12192000"/>
              <a:gd name="connsiteY75" fmla="*/ 4579399 h 6858000"/>
              <a:gd name="connsiteX76" fmla="*/ 2907939 w 12192000"/>
              <a:gd name="connsiteY76" fmla="*/ 4804062 h 6858000"/>
              <a:gd name="connsiteX77" fmla="*/ 2898753 w 12192000"/>
              <a:gd name="connsiteY77" fmla="*/ 4829414 h 6858000"/>
              <a:gd name="connsiteX78" fmla="*/ 2683352 w 12192000"/>
              <a:gd name="connsiteY78" fmla="*/ 4793141 h 6858000"/>
              <a:gd name="connsiteX79" fmla="*/ 2962594 w 12192000"/>
              <a:gd name="connsiteY79" fmla="*/ 4981920 h 6858000"/>
              <a:gd name="connsiteX80" fmla="*/ 3251019 w 12192000"/>
              <a:gd name="connsiteY80" fmla="*/ 5127012 h 6858000"/>
              <a:gd name="connsiteX81" fmla="*/ 3046180 w 12192000"/>
              <a:gd name="connsiteY81" fmla="*/ 5104781 h 6858000"/>
              <a:gd name="connsiteX82" fmla="*/ 2764646 w 12192000"/>
              <a:gd name="connsiteY82" fmla="*/ 5021703 h 6858000"/>
              <a:gd name="connsiteX83" fmla="*/ 2666820 w 12192000"/>
              <a:gd name="connsiteY83" fmla="*/ 5052905 h 6858000"/>
              <a:gd name="connsiteX84" fmla="*/ 2933657 w 12192000"/>
              <a:gd name="connsiteY84" fmla="*/ 5190198 h 6858000"/>
              <a:gd name="connsiteX85" fmla="*/ 3086598 w 12192000"/>
              <a:gd name="connsiteY85" fmla="*/ 5253776 h 6858000"/>
              <a:gd name="connsiteX86" fmla="*/ 3147680 w 12192000"/>
              <a:gd name="connsiteY86" fmla="*/ 5302531 h 6858000"/>
              <a:gd name="connsiteX87" fmla="*/ 3322204 w 12192000"/>
              <a:gd name="connsiteY87" fmla="*/ 5476487 h 6858000"/>
              <a:gd name="connsiteX88" fmla="*/ 3834758 w 12192000"/>
              <a:gd name="connsiteY88" fmla="*/ 5666434 h 6858000"/>
              <a:gd name="connsiteX89" fmla="*/ 4314240 w 12192000"/>
              <a:gd name="connsiteY89" fmla="*/ 5902409 h 6858000"/>
              <a:gd name="connsiteX90" fmla="*/ 4688552 w 12192000"/>
              <a:gd name="connsiteY90" fmla="*/ 6049453 h 6858000"/>
              <a:gd name="connsiteX91" fmla="*/ 5634660 w 12192000"/>
              <a:gd name="connsiteY91" fmla="*/ 6238620 h 6858000"/>
              <a:gd name="connsiteX92" fmla="*/ 9222980 w 12192000"/>
              <a:gd name="connsiteY92" fmla="*/ 4955397 h 6858000"/>
              <a:gd name="connsiteX93" fmla="*/ 9268448 w 12192000"/>
              <a:gd name="connsiteY93" fmla="*/ 4917173 h 6858000"/>
              <a:gd name="connsiteX94" fmla="*/ 9442512 w 12192000"/>
              <a:gd name="connsiteY94" fmla="*/ 4773251 h 6858000"/>
              <a:gd name="connsiteX95" fmla="*/ 9590400 w 12192000"/>
              <a:gd name="connsiteY95" fmla="*/ 4643756 h 6858000"/>
              <a:gd name="connsiteX96" fmla="*/ 9513242 w 12192000"/>
              <a:gd name="connsiteY96" fmla="*/ 4600073 h 6858000"/>
              <a:gd name="connsiteX97" fmla="*/ 9617498 w 12192000"/>
              <a:gd name="connsiteY97" fmla="*/ 4476430 h 6858000"/>
              <a:gd name="connsiteX98" fmla="*/ 9949094 w 12192000"/>
              <a:gd name="connsiteY98" fmla="*/ 4095364 h 6858000"/>
              <a:gd name="connsiteX99" fmla="*/ 10094686 w 12192000"/>
              <a:gd name="connsiteY99" fmla="*/ 4011507 h 6858000"/>
              <a:gd name="connsiteX100" fmla="*/ 10271967 w 12192000"/>
              <a:gd name="connsiteY100" fmla="*/ 3800497 h 6858000"/>
              <a:gd name="connsiteX101" fmla="*/ 10297226 w 12192000"/>
              <a:gd name="connsiteY101" fmla="*/ 3751742 h 6858000"/>
              <a:gd name="connsiteX102" fmla="*/ 10260943 w 12192000"/>
              <a:gd name="connsiteY102" fmla="*/ 3689723 h 6858000"/>
              <a:gd name="connsiteX103" fmla="*/ 10233847 w 12192000"/>
              <a:gd name="connsiteY103" fmla="*/ 3627319 h 6858000"/>
              <a:gd name="connsiteX104" fmla="*/ 10269209 w 12192000"/>
              <a:gd name="connsiteY104" fmla="*/ 3608986 h 6858000"/>
              <a:gd name="connsiteX105" fmla="*/ 10496550 w 12192000"/>
              <a:gd name="connsiteY105" fmla="*/ 3577393 h 6858000"/>
              <a:gd name="connsiteX106" fmla="*/ 10364738 w 12192000"/>
              <a:gd name="connsiteY106" fmla="*/ 3458823 h 6858000"/>
              <a:gd name="connsiteX107" fmla="*/ 10132346 w 12192000"/>
              <a:gd name="connsiteY107" fmla="*/ 3282137 h 6858000"/>
              <a:gd name="connsiteX108" fmla="*/ 10026712 w 12192000"/>
              <a:gd name="connsiteY108" fmla="*/ 3156543 h 6858000"/>
              <a:gd name="connsiteX109" fmla="*/ 10014312 w 12192000"/>
              <a:gd name="connsiteY109" fmla="*/ 3044213 h 6858000"/>
              <a:gd name="connsiteX110" fmla="*/ 9806718 w 12192000"/>
              <a:gd name="connsiteY110" fmla="*/ 2977907 h 6858000"/>
              <a:gd name="connsiteX111" fmla="*/ 10001912 w 12192000"/>
              <a:gd name="connsiteY111" fmla="*/ 2740374 h 6858000"/>
              <a:gd name="connsiteX112" fmla="*/ 10021662 w 12192000"/>
              <a:gd name="connsiteY112" fmla="*/ 2691231 h 6858000"/>
              <a:gd name="connsiteX113" fmla="*/ 9904546 w 12192000"/>
              <a:gd name="connsiteY113" fmla="*/ 2515322 h 6858000"/>
              <a:gd name="connsiteX114" fmla="*/ 9885256 w 12192000"/>
              <a:gd name="connsiteY114" fmla="*/ 2487240 h 6858000"/>
              <a:gd name="connsiteX115" fmla="*/ 9842085 w 12192000"/>
              <a:gd name="connsiteY115" fmla="*/ 2431074 h 6858000"/>
              <a:gd name="connsiteX116" fmla="*/ 9718078 w 12192000"/>
              <a:gd name="connsiteY116" fmla="*/ 2417424 h 6858000"/>
              <a:gd name="connsiteX117" fmla="*/ 9782378 w 12192000"/>
              <a:gd name="connsiteY117" fmla="*/ 2377641 h 6858000"/>
              <a:gd name="connsiteX118" fmla="*/ 9907302 w 12192000"/>
              <a:gd name="connsiteY118" fmla="*/ 2243078 h 6858000"/>
              <a:gd name="connsiteX119" fmla="*/ 9824171 w 12192000"/>
              <a:gd name="connsiteY119" fmla="*/ 2114365 h 6858000"/>
              <a:gd name="connsiteX120" fmla="*/ 9818662 w 12192000"/>
              <a:gd name="connsiteY120" fmla="*/ 2043377 h 6858000"/>
              <a:gd name="connsiteX121" fmla="*/ 9958740 w 12192000"/>
              <a:gd name="connsiteY121" fmla="*/ 1952499 h 6858000"/>
              <a:gd name="connsiteX122" fmla="*/ 10064374 w 12192000"/>
              <a:gd name="connsiteY122" fmla="*/ 1916615 h 6858000"/>
              <a:gd name="connsiteX123" fmla="*/ 10113055 w 12192000"/>
              <a:gd name="connsiteY123" fmla="*/ 1865131 h 6858000"/>
              <a:gd name="connsiteX124" fmla="*/ 10055646 w 12192000"/>
              <a:gd name="connsiteY124" fmla="*/ 1822227 h 6858000"/>
              <a:gd name="connsiteX125" fmla="*/ 9800748 w 12192000"/>
              <a:gd name="connsiteY125" fmla="*/ 1720036 h 6858000"/>
              <a:gd name="connsiteX126" fmla="*/ 9938071 w 12192000"/>
              <a:gd name="connsiteY126" fmla="*/ 1634617 h 6858000"/>
              <a:gd name="connsiteX127" fmla="*/ 9220224 w 12192000"/>
              <a:gd name="connsiteY127" fmla="*/ 1231709 h 6858000"/>
              <a:gd name="connsiteX128" fmla="*/ 9133419 w 12192000"/>
              <a:gd name="connsiteY128" fmla="*/ 1170083 h 6858000"/>
              <a:gd name="connsiteX129" fmla="*/ 8672768 w 12192000"/>
              <a:gd name="connsiteY129" fmla="*/ 1020699 h 6858000"/>
              <a:gd name="connsiteX130" fmla="*/ 8198797 w 12192000"/>
              <a:gd name="connsiteY130" fmla="*/ 915000 h 6858000"/>
              <a:gd name="connsiteX131" fmla="*/ 8528095 w 12192000"/>
              <a:gd name="connsiteY131" fmla="*/ 691898 h 6858000"/>
              <a:gd name="connsiteX132" fmla="*/ 8025190 w 12192000"/>
              <a:gd name="connsiteY132" fmla="*/ 640021 h 6858000"/>
              <a:gd name="connsiteX133" fmla="*/ 7976047 w 12192000"/>
              <a:gd name="connsiteY133" fmla="*/ 641584 h 6858000"/>
              <a:gd name="connsiteX134" fmla="*/ 6988604 w 12192000"/>
              <a:gd name="connsiteY134" fmla="*/ 607260 h 6858000"/>
              <a:gd name="connsiteX135" fmla="*/ 5573116 w 12192000"/>
              <a:gd name="connsiteY135" fmla="*/ 493368 h 6858000"/>
              <a:gd name="connsiteX136" fmla="*/ 4401503 w 12192000"/>
              <a:gd name="connsiteY136" fmla="*/ 425112 h 6858000"/>
              <a:gd name="connsiteX137" fmla="*/ 3154109 w 12192000"/>
              <a:gd name="connsiteY137" fmla="*/ 292499 h 6858000"/>
              <a:gd name="connsiteX138" fmla="*/ 3094406 w 12192000"/>
              <a:gd name="connsiteY138" fmla="*/ 283966 h 6858000"/>
              <a:gd name="connsiteX139" fmla="*/ 0 w 12192000"/>
              <a:gd name="connsiteY139" fmla="*/ 0 h 6858000"/>
              <a:gd name="connsiteX140" fmla="*/ 12192000 w 12192000"/>
              <a:gd name="connsiteY140" fmla="*/ 0 h 6858000"/>
              <a:gd name="connsiteX141" fmla="*/ 12192000 w 12192000"/>
              <a:gd name="connsiteY141" fmla="*/ 6858000 h 6858000"/>
              <a:gd name="connsiteX142" fmla="*/ 0 w 12192000"/>
              <a:gd name="connsiteY14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192000" h="6858000">
                <a:moveTo>
                  <a:pt x="3094406" y="283966"/>
                </a:moveTo>
                <a:cubicBezTo>
                  <a:pt x="3074312" y="283528"/>
                  <a:pt x="3054907" y="288795"/>
                  <a:pt x="3038833" y="309661"/>
                </a:cubicBezTo>
                <a:cubicBezTo>
                  <a:pt x="3124259" y="364657"/>
                  <a:pt x="3233105" y="343983"/>
                  <a:pt x="3348384" y="406000"/>
                </a:cubicBezTo>
                <a:cubicBezTo>
                  <a:pt x="3161001" y="386497"/>
                  <a:pt x="3012653" y="370896"/>
                  <a:pt x="2864309" y="355295"/>
                </a:cubicBezTo>
                <a:cubicBezTo>
                  <a:pt x="2861553" y="366216"/>
                  <a:pt x="2858796" y="377136"/>
                  <a:pt x="2856039" y="388058"/>
                </a:cubicBezTo>
                <a:cubicBezTo>
                  <a:pt x="3045722" y="411070"/>
                  <a:pt x="3221166" y="470356"/>
                  <a:pt x="3405794" y="512089"/>
                </a:cubicBezTo>
                <a:cubicBezTo>
                  <a:pt x="3388799" y="537835"/>
                  <a:pt x="3371808" y="532763"/>
                  <a:pt x="3356651" y="531204"/>
                </a:cubicBezTo>
                <a:cubicBezTo>
                  <a:pt x="3257907" y="521062"/>
                  <a:pt x="3159164" y="510922"/>
                  <a:pt x="3064552" y="483228"/>
                </a:cubicBezTo>
                <a:cubicBezTo>
                  <a:pt x="3043427" y="476987"/>
                  <a:pt x="3017704" y="476987"/>
                  <a:pt x="3005765" y="495708"/>
                </a:cubicBezTo>
                <a:cubicBezTo>
                  <a:pt x="2988771" y="522231"/>
                  <a:pt x="3013113" y="539393"/>
                  <a:pt x="3034700" y="553823"/>
                </a:cubicBezTo>
                <a:cubicBezTo>
                  <a:pt x="3072360" y="578787"/>
                  <a:pt x="3117827" y="571767"/>
                  <a:pt x="3161459" y="576445"/>
                </a:cubicBezTo>
                <a:cubicBezTo>
                  <a:pt x="3277655" y="588537"/>
                  <a:pt x="3333228" y="626370"/>
                  <a:pt x="3358949" y="712961"/>
                </a:cubicBezTo>
                <a:cubicBezTo>
                  <a:pt x="3256987" y="677857"/>
                  <a:pt x="3158703" y="721151"/>
                  <a:pt x="3059960" y="696576"/>
                </a:cubicBezTo>
                <a:cubicBezTo>
                  <a:pt x="3034240" y="690338"/>
                  <a:pt x="2993364" y="699698"/>
                  <a:pt x="3007143" y="729732"/>
                </a:cubicBezTo>
                <a:cubicBezTo>
                  <a:pt x="3020003" y="757814"/>
                  <a:pt x="3062716" y="778096"/>
                  <a:pt x="2986935" y="772635"/>
                </a:cubicBezTo>
                <a:cubicBezTo>
                  <a:pt x="2932740" y="768735"/>
                  <a:pt x="2826647" y="800329"/>
                  <a:pt x="2871197" y="808127"/>
                </a:cubicBezTo>
                <a:cubicBezTo>
                  <a:pt x="2927228" y="817881"/>
                  <a:pt x="2981883" y="831921"/>
                  <a:pt x="3053071" y="847913"/>
                </a:cubicBezTo>
                <a:cubicBezTo>
                  <a:pt x="2974533" y="874043"/>
                  <a:pt x="2918042" y="868584"/>
                  <a:pt x="2858796" y="847913"/>
                </a:cubicBezTo>
                <a:cubicBezTo>
                  <a:pt x="2787150" y="822949"/>
                  <a:pt x="2693916" y="792528"/>
                  <a:pt x="2635588" y="820611"/>
                </a:cubicBezTo>
                <a:cubicBezTo>
                  <a:pt x="2548326" y="862734"/>
                  <a:pt x="2475760" y="836211"/>
                  <a:pt x="2397683" y="829190"/>
                </a:cubicBezTo>
                <a:cubicBezTo>
                  <a:pt x="2238775" y="814759"/>
                  <a:pt x="2081241" y="790576"/>
                  <a:pt x="1921874" y="778877"/>
                </a:cubicBezTo>
                <a:cubicBezTo>
                  <a:pt x="1858036" y="774195"/>
                  <a:pt x="1789143" y="751964"/>
                  <a:pt x="1695450" y="782386"/>
                </a:cubicBezTo>
                <a:cubicBezTo>
                  <a:pt x="2119822" y="938012"/>
                  <a:pt x="2575423" y="928262"/>
                  <a:pt x="2954324" y="1120940"/>
                </a:cubicBezTo>
                <a:cubicBezTo>
                  <a:pt x="2938251" y="1139269"/>
                  <a:pt x="2856502" y="1191535"/>
                  <a:pt x="2890028" y="1195435"/>
                </a:cubicBezTo>
                <a:cubicBezTo>
                  <a:pt x="2984178" y="1206748"/>
                  <a:pt x="3067767" y="1244971"/>
                  <a:pt x="3153652" y="1276563"/>
                </a:cubicBezTo>
                <a:cubicBezTo>
                  <a:pt x="3190855" y="1290216"/>
                  <a:pt x="3235862" y="1308157"/>
                  <a:pt x="3218410" y="1356911"/>
                </a:cubicBezTo>
                <a:cubicBezTo>
                  <a:pt x="3186719" y="1370562"/>
                  <a:pt x="3163296" y="1351451"/>
                  <a:pt x="3137118" y="1349891"/>
                </a:cubicBezTo>
                <a:cubicBezTo>
                  <a:pt x="3110480" y="1348331"/>
                  <a:pt x="3050773" y="1358471"/>
                  <a:pt x="3067309" y="1365102"/>
                </a:cubicBezTo>
                <a:cubicBezTo>
                  <a:pt x="3142629" y="1395136"/>
                  <a:pt x="3007143" y="1467292"/>
                  <a:pt x="3096243" y="1467292"/>
                </a:cubicBezTo>
                <a:cubicBezTo>
                  <a:pt x="3245506" y="1467681"/>
                  <a:pt x="3324961" y="1595613"/>
                  <a:pt x="3468716" y="1599125"/>
                </a:cubicBezTo>
                <a:cubicBezTo>
                  <a:pt x="3491677" y="1599513"/>
                  <a:pt x="3502700" y="1622137"/>
                  <a:pt x="3502241" y="1642029"/>
                </a:cubicBezTo>
                <a:cubicBezTo>
                  <a:pt x="3502241" y="1665822"/>
                  <a:pt x="3481116" y="1670112"/>
                  <a:pt x="3457692" y="1672453"/>
                </a:cubicBezTo>
                <a:cubicBezTo>
                  <a:pt x="3421868" y="1675962"/>
                  <a:pt x="3384667" y="1642029"/>
                  <a:pt x="3337362" y="1688053"/>
                </a:cubicBezTo>
                <a:cubicBezTo>
                  <a:pt x="3422329" y="1714966"/>
                  <a:pt x="3507294" y="1741878"/>
                  <a:pt x="3505915" y="1834318"/>
                </a:cubicBezTo>
                <a:cubicBezTo>
                  <a:pt x="3505457" y="1859279"/>
                  <a:pt x="3540820" y="1868640"/>
                  <a:pt x="3567458" y="1874880"/>
                </a:cubicBezTo>
                <a:cubicBezTo>
                  <a:pt x="3611549" y="1885023"/>
                  <a:pt x="3648750" y="1902965"/>
                  <a:pt x="3672634" y="1937678"/>
                </a:cubicBezTo>
                <a:cubicBezTo>
                  <a:pt x="3672172" y="1944308"/>
                  <a:pt x="3671715" y="1951329"/>
                  <a:pt x="3674470" y="1956789"/>
                </a:cubicBezTo>
                <a:cubicBezTo>
                  <a:pt x="3666664" y="2040646"/>
                  <a:pt x="3602363" y="2038306"/>
                  <a:pt x="3531176" y="2024266"/>
                </a:cubicBezTo>
                <a:cubicBezTo>
                  <a:pt x="3446211" y="2007103"/>
                  <a:pt x="3362164" y="1975900"/>
                  <a:pt x="3272604" y="2005933"/>
                </a:cubicBezTo>
                <a:cubicBezTo>
                  <a:pt x="3398905" y="2046107"/>
                  <a:pt x="3536229" y="2049228"/>
                  <a:pt x="3654720" y="2106564"/>
                </a:cubicBezTo>
                <a:cubicBezTo>
                  <a:pt x="3221166" y="2117095"/>
                  <a:pt x="2838130" y="1936116"/>
                  <a:pt x="2417892" y="1866690"/>
                </a:cubicBezTo>
                <a:cubicBezTo>
                  <a:pt x="2432130" y="1913105"/>
                  <a:pt x="2466114" y="1922465"/>
                  <a:pt x="2496888" y="1929487"/>
                </a:cubicBezTo>
                <a:cubicBezTo>
                  <a:pt x="2652123" y="1964590"/>
                  <a:pt x="2788067" y="2034408"/>
                  <a:pt x="2929526" y="2094862"/>
                </a:cubicBezTo>
                <a:cubicBezTo>
                  <a:pt x="2987851" y="2119825"/>
                  <a:pt x="3030106" y="2144789"/>
                  <a:pt x="3052152" y="2198613"/>
                </a:cubicBezTo>
                <a:cubicBezTo>
                  <a:pt x="3071903" y="2247367"/>
                  <a:pt x="3110021" y="2269990"/>
                  <a:pt x="3180748" y="2255948"/>
                </a:cubicBezTo>
                <a:cubicBezTo>
                  <a:pt x="3238157" y="2244246"/>
                  <a:pt x="3301078" y="2250487"/>
                  <a:pt x="3361244" y="2254777"/>
                </a:cubicBezTo>
                <a:cubicBezTo>
                  <a:pt x="3430596" y="2259459"/>
                  <a:pt x="3508213" y="2314455"/>
                  <a:pt x="3489382" y="2342926"/>
                </a:cubicBezTo>
                <a:cubicBezTo>
                  <a:pt x="3457233" y="2391292"/>
                  <a:pt x="3403498" y="2367110"/>
                  <a:pt x="3355733" y="2361649"/>
                </a:cubicBezTo>
                <a:cubicBezTo>
                  <a:pt x="3301537" y="2355018"/>
                  <a:pt x="3200957" y="2341367"/>
                  <a:pt x="3199121" y="2347216"/>
                </a:cubicBezTo>
                <a:cubicBezTo>
                  <a:pt x="3163754" y="2468518"/>
                  <a:pt x="2914827" y="2362819"/>
                  <a:pt x="2861091" y="2351896"/>
                </a:cubicBezTo>
                <a:cubicBezTo>
                  <a:pt x="2794038" y="2338245"/>
                  <a:pt x="2731116" y="2363208"/>
                  <a:pt x="2667278" y="2369058"/>
                </a:cubicBezTo>
                <a:cubicBezTo>
                  <a:pt x="2610328" y="2374518"/>
                  <a:pt x="2288376" y="2391292"/>
                  <a:pt x="2221781" y="2339805"/>
                </a:cubicBezTo>
                <a:cubicBezTo>
                  <a:pt x="2212595" y="2379978"/>
                  <a:pt x="2231884" y="2396361"/>
                  <a:pt x="2247961" y="2414693"/>
                </a:cubicBezTo>
                <a:cubicBezTo>
                  <a:pt x="2270465" y="2440824"/>
                  <a:pt x="2274138" y="2459157"/>
                  <a:pt x="2231425" y="2479828"/>
                </a:cubicBezTo>
                <a:cubicBezTo>
                  <a:pt x="2109717" y="2539115"/>
                  <a:pt x="2111557" y="2541065"/>
                  <a:pt x="2224996" y="2621414"/>
                </a:cubicBezTo>
                <a:cubicBezTo>
                  <a:pt x="2230509" y="2624923"/>
                  <a:pt x="2228211" y="2636624"/>
                  <a:pt x="2229131" y="2644426"/>
                </a:cubicBezTo>
                <a:cubicBezTo>
                  <a:pt x="2199276" y="2656906"/>
                  <a:pt x="2164373" y="2625703"/>
                  <a:pt x="2129466" y="2659247"/>
                </a:cubicBezTo>
                <a:cubicBezTo>
                  <a:pt x="2281487" y="2806680"/>
                  <a:pt x="2513421" y="2842953"/>
                  <a:pt x="2723312" y="2953726"/>
                </a:cubicBezTo>
                <a:cubicBezTo>
                  <a:pt x="2553377" y="2990389"/>
                  <a:pt x="2451419" y="2862456"/>
                  <a:pt x="2326496" y="2878838"/>
                </a:cubicBezTo>
                <a:cubicBezTo>
                  <a:pt x="2264036" y="2919012"/>
                  <a:pt x="2449582" y="2983367"/>
                  <a:pt x="2272759" y="3002480"/>
                </a:cubicBezTo>
                <a:cubicBezTo>
                  <a:pt x="2349461" y="3037583"/>
                  <a:pt x="2406411" y="3071905"/>
                  <a:pt x="2459226" y="3112471"/>
                </a:cubicBezTo>
                <a:cubicBezTo>
                  <a:pt x="2553377" y="3185016"/>
                  <a:pt x="2571749" y="3232602"/>
                  <a:pt x="2528117" y="3330111"/>
                </a:cubicBezTo>
                <a:cubicBezTo>
                  <a:pt x="2499642" y="3394076"/>
                  <a:pt x="2457848" y="3452973"/>
                  <a:pt x="2494590" y="3529029"/>
                </a:cubicBezTo>
                <a:cubicBezTo>
                  <a:pt x="2520308" y="3581294"/>
                  <a:pt x="2510206" y="3615617"/>
                  <a:pt x="2414677" y="3592215"/>
                </a:cubicBezTo>
                <a:cubicBezTo>
                  <a:pt x="2311799" y="3567251"/>
                  <a:pt x="2273221" y="3614057"/>
                  <a:pt x="2298940" y="3705716"/>
                </a:cubicBezTo>
                <a:cubicBezTo>
                  <a:pt x="2315473" y="3764612"/>
                  <a:pt x="2298020" y="3782553"/>
                  <a:pt x="2227294" y="3775921"/>
                </a:cubicBezTo>
                <a:cubicBezTo>
                  <a:pt x="2149215" y="3768512"/>
                  <a:pt x="2074811" y="3729898"/>
                  <a:pt x="1978366" y="3748620"/>
                </a:cubicBezTo>
                <a:cubicBezTo>
                  <a:pt x="2055522" y="3855492"/>
                  <a:pt x="2220403" y="3825068"/>
                  <a:pt x="2310421" y="3926868"/>
                </a:cubicBezTo>
                <a:cubicBezTo>
                  <a:pt x="2202950" y="3927259"/>
                  <a:pt x="2120739" y="3926868"/>
                  <a:pt x="2041285" y="3904635"/>
                </a:cubicBezTo>
                <a:cubicBezTo>
                  <a:pt x="2008216" y="3895664"/>
                  <a:pt x="1971934" y="3886305"/>
                  <a:pt x="1953565" y="3917116"/>
                </a:cubicBezTo>
                <a:cubicBezTo>
                  <a:pt x="1931978" y="3954170"/>
                  <a:pt x="1976527" y="3968211"/>
                  <a:pt x="2003623" y="3974842"/>
                </a:cubicBezTo>
                <a:cubicBezTo>
                  <a:pt x="2079866" y="3993563"/>
                  <a:pt x="2138192" y="4038028"/>
                  <a:pt x="2201114" y="4072742"/>
                </a:cubicBezTo>
                <a:cubicBezTo>
                  <a:pt x="2339356" y="4148800"/>
                  <a:pt x="2490917" y="4212375"/>
                  <a:pt x="2608032" y="4337967"/>
                </a:cubicBezTo>
                <a:cubicBezTo>
                  <a:pt x="2460606" y="4305983"/>
                  <a:pt x="2350838" y="4231487"/>
                  <a:pt x="2213973" y="4216277"/>
                </a:cubicBezTo>
                <a:cubicBezTo>
                  <a:pt x="2332467" y="4330557"/>
                  <a:pt x="2484945" y="4405834"/>
                  <a:pt x="2629158" y="4488911"/>
                </a:cubicBezTo>
                <a:cubicBezTo>
                  <a:pt x="2670494" y="4512315"/>
                  <a:pt x="2712289" y="4528306"/>
                  <a:pt x="2721471" y="4579399"/>
                </a:cubicBezTo>
                <a:cubicBezTo>
                  <a:pt x="2739385" y="4678470"/>
                  <a:pt x="2793121" y="4760378"/>
                  <a:pt x="2907939" y="4804062"/>
                </a:cubicBezTo>
                <a:cubicBezTo>
                  <a:pt x="2908859" y="4804452"/>
                  <a:pt x="2902428" y="4819274"/>
                  <a:pt x="2898753" y="4829414"/>
                </a:cubicBezTo>
                <a:cubicBezTo>
                  <a:pt x="2828485" y="4832536"/>
                  <a:pt x="2772912" y="4774028"/>
                  <a:pt x="2683352" y="4793141"/>
                </a:cubicBezTo>
                <a:cubicBezTo>
                  <a:pt x="2769239" y="4872708"/>
                  <a:pt x="2840885" y="4944087"/>
                  <a:pt x="2962594" y="4981920"/>
                </a:cubicBezTo>
                <a:cubicBezTo>
                  <a:pt x="3059960" y="5011952"/>
                  <a:pt x="3180289" y="5029503"/>
                  <a:pt x="3251019" y="5127012"/>
                </a:cubicBezTo>
                <a:cubicBezTo>
                  <a:pt x="3168808" y="5146126"/>
                  <a:pt x="3107723" y="5121944"/>
                  <a:pt x="3046180" y="5104781"/>
                </a:cubicBezTo>
                <a:cubicBezTo>
                  <a:pt x="2952030" y="5078258"/>
                  <a:pt x="2858796" y="5048226"/>
                  <a:pt x="2764646" y="5021703"/>
                </a:cubicBezTo>
                <a:cubicBezTo>
                  <a:pt x="2728821" y="5011563"/>
                  <a:pt x="2689782" y="5004540"/>
                  <a:pt x="2666820" y="5052905"/>
                </a:cubicBezTo>
                <a:cubicBezTo>
                  <a:pt x="2786691" y="5063047"/>
                  <a:pt x="2858337" y="5128575"/>
                  <a:pt x="2933657" y="5190198"/>
                </a:cubicBezTo>
                <a:cubicBezTo>
                  <a:pt x="2975911" y="5224912"/>
                  <a:pt x="3010358" y="5271328"/>
                  <a:pt x="3086598" y="5253776"/>
                </a:cubicBezTo>
                <a:cubicBezTo>
                  <a:pt x="3126554" y="5244415"/>
                  <a:pt x="3151814" y="5270547"/>
                  <a:pt x="3147680" y="5302531"/>
                </a:cubicBezTo>
                <a:cubicBezTo>
                  <a:pt x="3132525" y="5415251"/>
                  <a:pt x="3225759" y="5454645"/>
                  <a:pt x="3322204" y="5476487"/>
                </a:cubicBezTo>
                <a:cubicBezTo>
                  <a:pt x="3504998" y="5517440"/>
                  <a:pt x="3657018" y="5613779"/>
                  <a:pt x="3834758" y="5666434"/>
                </a:cubicBezTo>
                <a:cubicBezTo>
                  <a:pt x="4007445" y="5717529"/>
                  <a:pt x="4141095" y="5838830"/>
                  <a:pt x="4314240" y="5902409"/>
                </a:cubicBezTo>
                <a:cubicBezTo>
                  <a:pt x="4439624" y="5948433"/>
                  <a:pt x="4559494" y="6007718"/>
                  <a:pt x="4688552" y="6049453"/>
                </a:cubicBezTo>
                <a:cubicBezTo>
                  <a:pt x="4993968" y="6148131"/>
                  <a:pt x="5305360" y="6227308"/>
                  <a:pt x="5634660" y="6238620"/>
                </a:cubicBezTo>
                <a:cubicBezTo>
                  <a:pt x="5906549" y="6247590"/>
                  <a:pt x="8264931" y="6239010"/>
                  <a:pt x="9222980" y="4955397"/>
                </a:cubicBezTo>
                <a:cubicBezTo>
                  <a:pt x="9241350" y="4949155"/>
                  <a:pt x="9262017" y="4932775"/>
                  <a:pt x="9268448" y="4917173"/>
                </a:cubicBezTo>
                <a:cubicBezTo>
                  <a:pt x="9299220" y="4844235"/>
                  <a:pt x="9374540" y="4812644"/>
                  <a:pt x="9442512" y="4773251"/>
                </a:cubicBezTo>
                <a:cubicBezTo>
                  <a:pt x="9502220" y="4738536"/>
                  <a:pt x="9565600" y="4702263"/>
                  <a:pt x="9590400" y="4643756"/>
                </a:cubicBezTo>
                <a:cubicBezTo>
                  <a:pt x="9623008" y="4565749"/>
                  <a:pt x="9530236" y="4629716"/>
                  <a:pt x="9513242" y="4600073"/>
                </a:cubicBezTo>
                <a:cubicBezTo>
                  <a:pt x="9548605" y="4559509"/>
                  <a:pt x="9603261" y="4522454"/>
                  <a:pt x="9617498" y="4476430"/>
                </a:cubicBezTo>
                <a:cubicBezTo>
                  <a:pt x="9669394" y="4310276"/>
                  <a:pt x="9781460" y="4189364"/>
                  <a:pt x="9949094" y="4095364"/>
                </a:cubicBezTo>
                <a:cubicBezTo>
                  <a:pt x="9997318" y="4068452"/>
                  <a:pt x="10029007" y="4019306"/>
                  <a:pt x="10094686" y="4011507"/>
                </a:cubicBezTo>
                <a:cubicBezTo>
                  <a:pt x="10240735" y="3994345"/>
                  <a:pt x="10194808" y="3860171"/>
                  <a:pt x="10271967" y="3800497"/>
                </a:cubicBezTo>
                <a:cubicBezTo>
                  <a:pt x="10286662" y="3789184"/>
                  <a:pt x="10299980" y="3766953"/>
                  <a:pt x="10297226" y="3751742"/>
                </a:cubicBezTo>
                <a:cubicBezTo>
                  <a:pt x="10293091" y="3729898"/>
                  <a:pt x="10275639" y="3709227"/>
                  <a:pt x="10260943" y="3689723"/>
                </a:cubicBezTo>
                <a:cubicBezTo>
                  <a:pt x="10245786" y="3670222"/>
                  <a:pt x="10222825" y="3653061"/>
                  <a:pt x="10233847" y="3627319"/>
                </a:cubicBezTo>
                <a:cubicBezTo>
                  <a:pt x="10238437" y="3616788"/>
                  <a:pt x="10235225" y="3580125"/>
                  <a:pt x="10269209" y="3608986"/>
                </a:cubicBezTo>
                <a:cubicBezTo>
                  <a:pt x="10362443" y="3688165"/>
                  <a:pt x="10416637" y="3613279"/>
                  <a:pt x="10496550" y="3577393"/>
                </a:cubicBezTo>
                <a:cubicBezTo>
                  <a:pt x="10432253" y="3540340"/>
                  <a:pt x="10374383" y="3514208"/>
                  <a:pt x="10364738" y="3458823"/>
                </a:cubicBezTo>
                <a:cubicBezTo>
                  <a:pt x="10344991" y="3344542"/>
                  <a:pt x="10260485" y="3292277"/>
                  <a:pt x="10132346" y="3282137"/>
                </a:cubicBezTo>
                <a:cubicBezTo>
                  <a:pt x="10179650" y="3171757"/>
                  <a:pt x="10179650" y="3171757"/>
                  <a:pt x="10026712" y="3156543"/>
                </a:cubicBezTo>
                <a:cubicBezTo>
                  <a:pt x="10085499" y="3086337"/>
                  <a:pt x="10085499" y="3068396"/>
                  <a:pt x="10014312" y="3044213"/>
                </a:cubicBezTo>
                <a:cubicBezTo>
                  <a:pt x="9945880" y="3021201"/>
                  <a:pt x="9870100" y="3013401"/>
                  <a:pt x="9806718" y="2977907"/>
                </a:cubicBezTo>
                <a:cubicBezTo>
                  <a:pt x="9865047" y="2888199"/>
                  <a:pt x="9881580" y="2784060"/>
                  <a:pt x="10001912" y="2740374"/>
                </a:cubicBezTo>
                <a:cubicBezTo>
                  <a:pt x="10020741" y="2733743"/>
                  <a:pt x="10033600" y="2706830"/>
                  <a:pt x="10021662" y="2691231"/>
                </a:cubicBezTo>
                <a:cubicBezTo>
                  <a:pt x="9978030" y="2634675"/>
                  <a:pt x="10040492" y="2527414"/>
                  <a:pt x="9904546" y="2515322"/>
                </a:cubicBezTo>
                <a:cubicBezTo>
                  <a:pt x="9887552" y="2514152"/>
                  <a:pt x="9871936" y="2502450"/>
                  <a:pt x="9885256" y="2487240"/>
                </a:cubicBezTo>
                <a:cubicBezTo>
                  <a:pt x="9931184" y="2434196"/>
                  <a:pt x="9875611" y="2437706"/>
                  <a:pt x="9842085" y="2431074"/>
                </a:cubicBezTo>
                <a:cubicBezTo>
                  <a:pt x="9801668" y="2422884"/>
                  <a:pt x="9755740" y="2446287"/>
                  <a:pt x="9718078" y="2417424"/>
                </a:cubicBezTo>
                <a:cubicBezTo>
                  <a:pt x="9726806" y="2386999"/>
                  <a:pt x="9759413" y="2387390"/>
                  <a:pt x="9782378" y="2377641"/>
                </a:cubicBezTo>
                <a:cubicBezTo>
                  <a:pt x="9849430" y="2349558"/>
                  <a:pt x="9904086" y="2316013"/>
                  <a:pt x="9907302" y="2243078"/>
                </a:cubicBezTo>
                <a:cubicBezTo>
                  <a:pt x="9909596" y="2184182"/>
                  <a:pt x="9916946" y="2132305"/>
                  <a:pt x="9824171" y="2114365"/>
                </a:cubicBezTo>
                <a:cubicBezTo>
                  <a:pt x="9785593" y="2106953"/>
                  <a:pt x="9796616" y="2064440"/>
                  <a:pt x="9818662" y="2043377"/>
                </a:cubicBezTo>
                <a:cubicBezTo>
                  <a:pt x="9858160" y="2005933"/>
                  <a:pt x="9890766" y="1956008"/>
                  <a:pt x="9958740" y="1952499"/>
                </a:cubicBezTo>
                <a:cubicBezTo>
                  <a:pt x="10000075" y="1950158"/>
                  <a:pt x="10031764" y="1934556"/>
                  <a:pt x="10064374" y="1916615"/>
                </a:cubicBezTo>
                <a:cubicBezTo>
                  <a:pt x="10087795" y="1903743"/>
                  <a:pt x="10115810" y="1892823"/>
                  <a:pt x="10113055" y="1865131"/>
                </a:cubicBezTo>
                <a:cubicBezTo>
                  <a:pt x="10110302" y="1838607"/>
                  <a:pt x="10083203" y="1827686"/>
                  <a:pt x="10055646" y="1822227"/>
                </a:cubicBezTo>
                <a:cubicBezTo>
                  <a:pt x="9963792" y="1804675"/>
                  <a:pt x="9877448" y="1778933"/>
                  <a:pt x="9800748" y="1720036"/>
                </a:cubicBezTo>
                <a:cubicBezTo>
                  <a:pt x="9851726" y="1688834"/>
                  <a:pt x="9900410" y="1666211"/>
                  <a:pt x="9938071" y="1634617"/>
                </a:cubicBezTo>
                <a:cubicBezTo>
                  <a:pt x="10029007" y="1558172"/>
                  <a:pt x="9258802" y="1317517"/>
                  <a:pt x="9220224" y="1231709"/>
                </a:cubicBezTo>
                <a:cubicBezTo>
                  <a:pt x="9208284" y="1205187"/>
                  <a:pt x="9167410" y="1177883"/>
                  <a:pt x="9133419" y="1170083"/>
                </a:cubicBezTo>
                <a:cubicBezTo>
                  <a:pt x="8974052" y="1133420"/>
                  <a:pt x="8835810" y="1051123"/>
                  <a:pt x="8672768" y="1020699"/>
                </a:cubicBezTo>
                <a:cubicBezTo>
                  <a:pt x="8518912" y="991837"/>
                  <a:pt x="8367350" y="953222"/>
                  <a:pt x="8198797" y="915000"/>
                </a:cubicBezTo>
                <a:cubicBezTo>
                  <a:pt x="8302134" y="819048"/>
                  <a:pt x="8485382" y="830361"/>
                  <a:pt x="8528095" y="691898"/>
                </a:cubicBezTo>
                <a:cubicBezTo>
                  <a:pt x="8361379" y="656013"/>
                  <a:pt x="8185937" y="696968"/>
                  <a:pt x="8025190" y="640021"/>
                </a:cubicBezTo>
                <a:cubicBezTo>
                  <a:pt x="8011411" y="634954"/>
                  <a:pt x="7992579" y="640021"/>
                  <a:pt x="7976047" y="641584"/>
                </a:cubicBezTo>
                <a:cubicBezTo>
                  <a:pt x="7644909" y="672005"/>
                  <a:pt x="7315149" y="645484"/>
                  <a:pt x="6988604" y="607260"/>
                </a:cubicBezTo>
                <a:cubicBezTo>
                  <a:pt x="6518305" y="552656"/>
                  <a:pt x="6046170" y="517941"/>
                  <a:pt x="5573116" y="493368"/>
                </a:cubicBezTo>
                <a:cubicBezTo>
                  <a:pt x="5182272" y="473086"/>
                  <a:pt x="4790511" y="464116"/>
                  <a:pt x="4401503" y="425112"/>
                </a:cubicBezTo>
                <a:cubicBezTo>
                  <a:pt x="3985401" y="383379"/>
                  <a:pt x="3569756" y="336184"/>
                  <a:pt x="3154109" y="292499"/>
                </a:cubicBezTo>
                <a:cubicBezTo>
                  <a:pt x="3135280" y="290549"/>
                  <a:pt x="3114499" y="284406"/>
                  <a:pt x="3094406" y="283966"/>
                </a:cubicBezTo>
                <a:close/>
                <a:moveTo>
                  <a:pt x="0" y="0"/>
                </a:moveTo>
                <a:lnTo>
                  <a:pt x="12192000" y="0"/>
                </a:lnTo>
                <a:lnTo>
                  <a:pt x="12192000" y="6858000"/>
                </a:ln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4" name="Εικόνα 3">
            <a:extLst>
              <a:ext uri="{FF2B5EF4-FFF2-40B4-BE49-F238E27FC236}">
                <a16:creationId xmlns:a16="http://schemas.microsoft.com/office/drawing/2014/main" id="{55F01063-5972-EB46-7B91-7095701B48F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362424" y="1246713"/>
            <a:ext cx="3867202" cy="4092278"/>
          </a:xfrm>
          <a:prstGeom prst="rect">
            <a:avLst/>
          </a:prstGeom>
        </p:spPr>
      </p:pic>
      <p:grpSp>
        <p:nvGrpSpPr>
          <p:cNvPr id="19" name="Ομάδα 18">
            <a:extLst>
              <a:ext uri="{FF2B5EF4-FFF2-40B4-BE49-F238E27FC236}">
                <a16:creationId xmlns:a16="http://schemas.microsoft.com/office/drawing/2014/main" id="{6030A709-4C3E-21FA-F845-2EB7F1516AB4}"/>
              </a:ext>
            </a:extLst>
          </p:cNvPr>
          <p:cNvGrpSpPr/>
          <p:nvPr/>
        </p:nvGrpSpPr>
        <p:grpSpPr>
          <a:xfrm>
            <a:off x="66675" y="3778687"/>
            <a:ext cx="4105275" cy="2994480"/>
            <a:chOff x="66675" y="3778687"/>
            <a:chExt cx="4105275" cy="2994480"/>
          </a:xfrm>
        </p:grpSpPr>
        <p:grpSp>
          <p:nvGrpSpPr>
            <p:cNvPr id="12" name="Ομάδα 11">
              <a:extLst>
                <a:ext uri="{FF2B5EF4-FFF2-40B4-BE49-F238E27FC236}">
                  <a16:creationId xmlns:a16="http://schemas.microsoft.com/office/drawing/2014/main" id="{CDE9E0CC-464C-2113-FAF2-0F32D855DB26}"/>
                </a:ext>
              </a:extLst>
            </p:cNvPr>
            <p:cNvGrpSpPr/>
            <p:nvPr/>
          </p:nvGrpSpPr>
          <p:grpSpPr>
            <a:xfrm>
              <a:off x="66675" y="3778687"/>
              <a:ext cx="4105275" cy="2994480"/>
              <a:chOff x="0" y="3797737"/>
              <a:chExt cx="4105275" cy="2994480"/>
            </a:xfrm>
          </p:grpSpPr>
          <p:sp>
            <p:nvSpPr>
              <p:cNvPr id="7" name="TextBox 6">
                <a:extLst>
                  <a:ext uri="{FF2B5EF4-FFF2-40B4-BE49-F238E27FC236}">
                    <a16:creationId xmlns:a16="http://schemas.microsoft.com/office/drawing/2014/main" id="{092B113C-26A6-32B0-995E-3D61950C09D3}"/>
                  </a:ext>
                </a:extLst>
              </p:cNvPr>
              <p:cNvSpPr txBox="1"/>
              <p:nvPr/>
            </p:nvSpPr>
            <p:spPr>
              <a:xfrm>
                <a:off x="0" y="3797737"/>
                <a:ext cx="2171699" cy="2062103"/>
              </a:xfrm>
              <a:prstGeom prst="rect">
                <a:avLst/>
              </a:prstGeom>
              <a:noFill/>
            </p:spPr>
            <p:txBody>
              <a:bodyPr wrap="square">
                <a:spAutoFit/>
              </a:bodyPr>
              <a:lstStyle/>
              <a:p>
                <a:r>
                  <a:rPr lang="el-GR" sz="1600" dirty="0">
                    <a:solidFill>
                      <a:srgbClr val="7030A0"/>
                    </a:solidFill>
                  </a:rPr>
                  <a:t>Οι τρέχουσες προσπάθειες επικεντρώνονται κυρίως στην </a:t>
                </a:r>
                <a:r>
                  <a:rPr lang="el-GR" sz="1600" b="1" dirty="0">
                    <a:solidFill>
                      <a:srgbClr val="7030A0"/>
                    </a:solidFill>
                  </a:rPr>
                  <a:t>ανακύκλωση</a:t>
                </a:r>
                <a:r>
                  <a:rPr lang="el-GR" sz="1600" dirty="0">
                    <a:solidFill>
                      <a:srgbClr val="7030A0"/>
                    </a:solidFill>
                  </a:rPr>
                  <a:t> ή</a:t>
                </a:r>
                <a:r>
                  <a:rPr lang="en-US" sz="1600" dirty="0">
                    <a:solidFill>
                      <a:srgbClr val="7030A0"/>
                    </a:solidFill>
                  </a:rPr>
                  <a:t> </a:t>
                </a:r>
                <a:r>
                  <a:rPr lang="el-GR" sz="1600" dirty="0">
                    <a:solidFill>
                      <a:srgbClr val="7030A0"/>
                    </a:solidFill>
                  </a:rPr>
                  <a:t>διαφορετικού τύπου απόρριψη του πλαστικού, αλλά</a:t>
                </a:r>
              </a:p>
            </p:txBody>
          </p:sp>
          <p:sp>
            <p:nvSpPr>
              <p:cNvPr id="10" name="TextBox 9">
                <a:extLst>
                  <a:ext uri="{FF2B5EF4-FFF2-40B4-BE49-F238E27FC236}">
                    <a16:creationId xmlns:a16="http://schemas.microsoft.com/office/drawing/2014/main" id="{BD050DE8-1C8C-5C1D-808F-D287E38B93AE}"/>
                  </a:ext>
                </a:extLst>
              </p:cNvPr>
              <p:cNvSpPr txBox="1"/>
              <p:nvPr/>
            </p:nvSpPr>
            <p:spPr>
              <a:xfrm>
                <a:off x="0" y="5714999"/>
                <a:ext cx="4105275" cy="1077218"/>
              </a:xfrm>
              <a:prstGeom prst="rect">
                <a:avLst/>
              </a:prstGeom>
              <a:noFill/>
            </p:spPr>
            <p:txBody>
              <a:bodyPr wrap="square">
                <a:spAutoFit/>
              </a:bodyPr>
              <a:lstStyle/>
              <a:p>
                <a:pPr algn="just"/>
                <a:r>
                  <a:rPr lang="el-GR" sz="1600" dirty="0">
                    <a:solidFill>
                      <a:srgbClr val="7030A0"/>
                    </a:solidFill>
                  </a:rPr>
                  <a:t>απαιτούνται επίσης σημαντικές προσπάθειες, </a:t>
                </a:r>
                <a:r>
                  <a:rPr lang="el-GR" sz="1600" b="1" dirty="0">
                    <a:solidFill>
                      <a:srgbClr val="7030A0"/>
                    </a:solidFill>
                  </a:rPr>
                  <a:t>καινοτομίες και κίνητρα </a:t>
                </a:r>
                <a:r>
                  <a:rPr lang="el-GR" sz="1600" dirty="0">
                    <a:solidFill>
                      <a:srgbClr val="7030A0"/>
                    </a:solidFill>
                  </a:rPr>
                  <a:t>για την εξάλειψη των επιβλαβών πλαστικών και αντικατάστασή τους με φιλικές προς το περιβάλλον επιλογές.</a:t>
                </a:r>
              </a:p>
            </p:txBody>
          </p:sp>
        </p:grpSp>
        <p:pic>
          <p:nvPicPr>
            <p:cNvPr id="14" name="Γραφικό 13" descr="Επιστήμονας θηλυκό με συμπαγές γέμισμα">
              <a:extLst>
                <a:ext uri="{FF2B5EF4-FFF2-40B4-BE49-F238E27FC236}">
                  <a16:creationId xmlns:a16="http://schemas.microsoft.com/office/drawing/2014/main" id="{45483098-F2AC-5DCE-A9D6-23294C3D3C23}"/>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933575" y="4781549"/>
              <a:ext cx="914400" cy="914400"/>
            </a:xfrm>
            <a:prstGeom prst="rect">
              <a:avLst/>
            </a:prstGeom>
          </p:spPr>
        </p:pic>
      </p:grpSp>
      <p:grpSp>
        <p:nvGrpSpPr>
          <p:cNvPr id="18" name="Ομάδα 17">
            <a:extLst>
              <a:ext uri="{FF2B5EF4-FFF2-40B4-BE49-F238E27FC236}">
                <a16:creationId xmlns:a16="http://schemas.microsoft.com/office/drawing/2014/main" id="{225A5211-8555-E457-26E1-2009484F534D}"/>
              </a:ext>
            </a:extLst>
          </p:cNvPr>
          <p:cNvGrpSpPr/>
          <p:nvPr/>
        </p:nvGrpSpPr>
        <p:grpSpPr>
          <a:xfrm>
            <a:off x="10106776" y="578822"/>
            <a:ext cx="1996574" cy="2714030"/>
            <a:chOff x="10106776" y="578822"/>
            <a:chExt cx="1996574" cy="2714030"/>
          </a:xfrm>
        </p:grpSpPr>
        <p:sp>
          <p:nvSpPr>
            <p:cNvPr id="15" name="TextBox 14">
              <a:extLst>
                <a:ext uri="{FF2B5EF4-FFF2-40B4-BE49-F238E27FC236}">
                  <a16:creationId xmlns:a16="http://schemas.microsoft.com/office/drawing/2014/main" id="{EAADC369-28FE-CB3F-4828-0CBCDD0C1F5B}"/>
                </a:ext>
              </a:extLst>
            </p:cNvPr>
            <p:cNvSpPr txBox="1"/>
            <p:nvPr/>
          </p:nvSpPr>
          <p:spPr>
            <a:xfrm>
              <a:off x="10106776" y="1476970"/>
              <a:ext cx="1996574" cy="1815882"/>
            </a:xfrm>
            <a:prstGeom prst="rect">
              <a:avLst/>
            </a:prstGeom>
            <a:noFill/>
          </p:spPr>
          <p:txBody>
            <a:bodyPr wrap="square">
              <a:spAutoFit/>
            </a:bodyPr>
            <a:lstStyle/>
            <a:p>
              <a:pPr algn="r"/>
              <a:r>
                <a:rPr lang="el-GR" sz="1600" dirty="0">
                  <a:solidFill>
                    <a:srgbClr val="7030A0"/>
                  </a:solidFill>
                </a:rPr>
                <a:t>Η </a:t>
              </a:r>
              <a:r>
                <a:rPr lang="el-GR" sz="1600" b="1" dirty="0">
                  <a:solidFill>
                    <a:srgbClr val="7030A0"/>
                  </a:solidFill>
                </a:rPr>
                <a:t>εκτεταμένη ευθύνη του παραγωγού </a:t>
              </a:r>
              <a:r>
                <a:rPr lang="el-GR" sz="1600" dirty="0">
                  <a:solidFill>
                    <a:srgbClr val="7030A0"/>
                  </a:solidFill>
                </a:rPr>
                <a:t>(EPR) θεωρείται ακρογωνιαίος λίθος της πολιτικής για τα απόβλητα</a:t>
              </a:r>
              <a:r>
                <a:rPr lang="en-US" sz="1600" dirty="0">
                  <a:solidFill>
                    <a:srgbClr val="7030A0"/>
                  </a:solidFill>
                  <a:latin typeface="Barnebok"/>
                </a:rPr>
                <a:t>.</a:t>
              </a:r>
            </a:p>
          </p:txBody>
        </p:sp>
        <p:pic>
          <p:nvPicPr>
            <p:cNvPr id="17" name="Γραφικό 16" descr="Παραγωγή με συμπαγές γέμισμα">
              <a:extLst>
                <a:ext uri="{FF2B5EF4-FFF2-40B4-BE49-F238E27FC236}">
                  <a16:creationId xmlns:a16="http://schemas.microsoft.com/office/drawing/2014/main" id="{6CBCBB4D-23B3-33D8-33E1-7C80A83E2354}"/>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1001375" y="578822"/>
              <a:ext cx="914400" cy="914400"/>
            </a:xfrm>
            <a:prstGeom prst="rect">
              <a:avLst/>
            </a:prstGeom>
          </p:spPr>
        </p:pic>
      </p:grpSp>
      <p:grpSp>
        <p:nvGrpSpPr>
          <p:cNvPr id="24" name="Ομάδα 23">
            <a:extLst>
              <a:ext uri="{FF2B5EF4-FFF2-40B4-BE49-F238E27FC236}">
                <a16:creationId xmlns:a16="http://schemas.microsoft.com/office/drawing/2014/main" id="{2C3B15DC-40DE-A4D5-DBA6-963E44760E1D}"/>
              </a:ext>
            </a:extLst>
          </p:cNvPr>
          <p:cNvGrpSpPr/>
          <p:nvPr/>
        </p:nvGrpSpPr>
        <p:grpSpPr>
          <a:xfrm>
            <a:off x="6543675" y="4101019"/>
            <a:ext cx="5607563" cy="2784406"/>
            <a:chOff x="6543675" y="4101019"/>
            <a:chExt cx="5607563" cy="2784406"/>
          </a:xfrm>
        </p:grpSpPr>
        <p:grpSp>
          <p:nvGrpSpPr>
            <p:cNvPr id="21" name="Ομάδα 20">
              <a:extLst>
                <a:ext uri="{FF2B5EF4-FFF2-40B4-BE49-F238E27FC236}">
                  <a16:creationId xmlns:a16="http://schemas.microsoft.com/office/drawing/2014/main" id="{A0043DE1-6F0B-B002-097C-93D5D2F8681D}"/>
                </a:ext>
              </a:extLst>
            </p:cNvPr>
            <p:cNvGrpSpPr/>
            <p:nvPr/>
          </p:nvGrpSpPr>
          <p:grpSpPr>
            <a:xfrm>
              <a:off x="6543675" y="4101019"/>
              <a:ext cx="5607563" cy="2784406"/>
              <a:chOff x="6543675" y="4101019"/>
              <a:chExt cx="5607563" cy="2784406"/>
            </a:xfrm>
          </p:grpSpPr>
          <p:sp>
            <p:nvSpPr>
              <p:cNvPr id="8" name="TextBox 7">
                <a:extLst>
                  <a:ext uri="{FF2B5EF4-FFF2-40B4-BE49-F238E27FC236}">
                    <a16:creationId xmlns:a16="http://schemas.microsoft.com/office/drawing/2014/main" id="{F5D1E246-73C8-88D0-ED98-A31CECBD99E6}"/>
                  </a:ext>
                </a:extLst>
              </p:cNvPr>
              <p:cNvSpPr txBox="1"/>
              <p:nvPr/>
            </p:nvSpPr>
            <p:spPr>
              <a:xfrm>
                <a:off x="6543675" y="6054428"/>
                <a:ext cx="5607563" cy="830997"/>
              </a:xfrm>
              <a:prstGeom prst="rect">
                <a:avLst/>
              </a:prstGeom>
              <a:noFill/>
            </p:spPr>
            <p:txBody>
              <a:bodyPr wrap="square">
                <a:spAutoFit/>
              </a:bodyPr>
              <a:lstStyle/>
              <a:p>
                <a:pPr algn="r"/>
                <a:r>
                  <a:rPr lang="el-GR" sz="1600" dirty="0">
                    <a:solidFill>
                      <a:srgbClr val="7030A0"/>
                    </a:solidFill>
                  </a:rPr>
                  <a:t>Οι </a:t>
                </a:r>
                <a:r>
                  <a:rPr lang="el-GR" sz="1600" b="1" dirty="0">
                    <a:solidFill>
                      <a:srgbClr val="7030A0"/>
                    </a:solidFill>
                  </a:rPr>
                  <a:t>πολιτικές διαχείρισης των παράκτιων ζωνών </a:t>
                </a:r>
                <a:r>
                  <a:rPr lang="el-GR" sz="1600" dirty="0">
                    <a:solidFill>
                      <a:srgbClr val="7030A0"/>
                    </a:solidFill>
                  </a:rPr>
                  <a:t>είναι σημαντικά μέσα για την εφαρμογή πολιτικών μείωσης των απορριμμάτων όταν τα απορρίμματα εισέλθουν στο περιβάλλον</a:t>
                </a:r>
                <a:r>
                  <a:rPr lang="en-US" sz="1600" dirty="0">
                    <a:solidFill>
                      <a:srgbClr val="7030A0"/>
                    </a:solidFill>
                    <a:latin typeface="Barnebok"/>
                  </a:rPr>
                  <a:t>.</a:t>
                </a:r>
                <a:endParaRPr lang="el-GR" sz="1600" dirty="0">
                  <a:solidFill>
                    <a:srgbClr val="7030A0"/>
                  </a:solidFill>
                </a:endParaRPr>
              </a:p>
            </p:txBody>
          </p:sp>
          <p:sp>
            <p:nvSpPr>
              <p:cNvPr id="20" name="TextBox 19">
                <a:extLst>
                  <a:ext uri="{FF2B5EF4-FFF2-40B4-BE49-F238E27FC236}">
                    <a16:creationId xmlns:a16="http://schemas.microsoft.com/office/drawing/2014/main" id="{87CD952B-8DC4-C3B3-D775-BDA47850D809}"/>
                  </a:ext>
                </a:extLst>
              </p:cNvPr>
              <p:cNvSpPr txBox="1"/>
              <p:nvPr/>
            </p:nvSpPr>
            <p:spPr>
              <a:xfrm>
                <a:off x="9744075" y="4101019"/>
                <a:ext cx="2359275" cy="2133539"/>
              </a:xfrm>
              <a:prstGeom prst="rect">
                <a:avLst/>
              </a:prstGeom>
              <a:noFill/>
            </p:spPr>
            <p:txBody>
              <a:bodyPr wrap="square">
                <a:spAutoFit/>
              </a:bodyPr>
              <a:lstStyle/>
              <a:p>
                <a:pPr algn="r"/>
                <a:r>
                  <a:rPr lang="el-GR" sz="1600" dirty="0">
                    <a:solidFill>
                      <a:srgbClr val="7030A0"/>
                    </a:solidFill>
                  </a:rPr>
                  <a:t>Ορισμένα πλαίσια </a:t>
                </a:r>
                <a:r>
                  <a:rPr lang="el-GR" sz="1600" b="1" dirty="0">
                    <a:solidFill>
                      <a:srgbClr val="7030A0"/>
                    </a:solidFill>
                  </a:rPr>
                  <a:t>περιφερειακής διακυβέρνησης </a:t>
                </a:r>
                <a:r>
                  <a:rPr lang="el-GR" sz="1600" dirty="0">
                    <a:solidFill>
                      <a:srgbClr val="7030A0"/>
                    </a:solidFill>
                  </a:rPr>
                  <a:t>μπορούν ενδεχομένως να επιταχύνουν την υιοθέτηση νομοθετικών και βιομηχανικών πρωτοβουλιών.</a:t>
                </a:r>
                <a:endParaRPr lang="en-US" sz="1600" dirty="0">
                  <a:solidFill>
                    <a:srgbClr val="7030A0"/>
                  </a:solidFill>
                  <a:latin typeface="Barnebok"/>
                </a:endParaRPr>
              </a:p>
            </p:txBody>
          </p:sp>
        </p:grpSp>
        <p:pic>
          <p:nvPicPr>
            <p:cNvPr id="23" name="Γραφικό 22" descr="Δικαστήριο με συμπαγές γέμισμα">
              <a:extLst>
                <a:ext uri="{FF2B5EF4-FFF2-40B4-BE49-F238E27FC236}">
                  <a16:creationId xmlns:a16="http://schemas.microsoft.com/office/drawing/2014/main" id="{14415916-5C7A-09FB-E420-403733806B47}"/>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932724" y="5140028"/>
              <a:ext cx="914400" cy="914400"/>
            </a:xfrm>
            <a:prstGeom prst="rect">
              <a:avLst/>
            </a:prstGeom>
          </p:spPr>
        </p:pic>
      </p:grpSp>
      <p:sp>
        <p:nvSpPr>
          <p:cNvPr id="28" name="Rectangle 3">
            <a:extLst>
              <a:ext uri="{FF2B5EF4-FFF2-40B4-BE49-F238E27FC236}">
                <a16:creationId xmlns:a16="http://schemas.microsoft.com/office/drawing/2014/main" id="{ECC4C305-844F-58F4-FF22-5AD4AF7F0938}"/>
              </a:ext>
            </a:extLst>
          </p:cNvPr>
          <p:cNvSpPr/>
          <p:nvPr/>
        </p:nvSpPr>
        <p:spPr>
          <a:xfrm>
            <a:off x="0" y="555247"/>
            <a:ext cx="3114675" cy="914400"/>
          </a:xfrm>
          <a:custGeom>
            <a:avLst/>
            <a:gdLst>
              <a:gd name="connsiteX0" fmla="*/ 0 w 3114675"/>
              <a:gd name="connsiteY0" fmla="*/ 0 h 914400"/>
              <a:gd name="connsiteX1" fmla="*/ 685229 w 3114675"/>
              <a:gd name="connsiteY1" fmla="*/ 0 h 914400"/>
              <a:gd name="connsiteX2" fmla="*/ 1245870 w 3114675"/>
              <a:gd name="connsiteY2" fmla="*/ 0 h 914400"/>
              <a:gd name="connsiteX3" fmla="*/ 1931099 w 3114675"/>
              <a:gd name="connsiteY3" fmla="*/ 0 h 914400"/>
              <a:gd name="connsiteX4" fmla="*/ 3114675 w 3114675"/>
              <a:gd name="connsiteY4" fmla="*/ 0 h 914400"/>
              <a:gd name="connsiteX5" fmla="*/ 3114675 w 3114675"/>
              <a:gd name="connsiteY5" fmla="*/ 466344 h 914400"/>
              <a:gd name="connsiteX6" fmla="*/ 3114675 w 3114675"/>
              <a:gd name="connsiteY6" fmla="*/ 914400 h 914400"/>
              <a:gd name="connsiteX7" fmla="*/ 2554034 w 3114675"/>
              <a:gd name="connsiteY7" fmla="*/ 914400 h 914400"/>
              <a:gd name="connsiteX8" fmla="*/ 1931099 w 3114675"/>
              <a:gd name="connsiteY8" fmla="*/ 914400 h 914400"/>
              <a:gd name="connsiteX9" fmla="*/ 1401604 w 3114675"/>
              <a:gd name="connsiteY9" fmla="*/ 914400 h 914400"/>
              <a:gd name="connsiteX10" fmla="*/ 778669 w 3114675"/>
              <a:gd name="connsiteY10" fmla="*/ 914400 h 914400"/>
              <a:gd name="connsiteX11" fmla="*/ 0 w 3114675"/>
              <a:gd name="connsiteY11" fmla="*/ 914400 h 914400"/>
              <a:gd name="connsiteX12" fmla="*/ 0 w 3114675"/>
              <a:gd name="connsiteY12" fmla="*/ 448056 h 914400"/>
              <a:gd name="connsiteX13" fmla="*/ 0 w 3114675"/>
              <a:gd name="connsiteY13"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14675" h="914400" fill="none" extrusionOk="0">
                <a:moveTo>
                  <a:pt x="0" y="0"/>
                </a:moveTo>
                <a:cubicBezTo>
                  <a:pt x="306544" y="-14753"/>
                  <a:pt x="489500" y="-20497"/>
                  <a:pt x="685229" y="0"/>
                </a:cubicBezTo>
                <a:cubicBezTo>
                  <a:pt x="880958" y="20497"/>
                  <a:pt x="1069791" y="-20045"/>
                  <a:pt x="1245870" y="0"/>
                </a:cubicBezTo>
                <a:cubicBezTo>
                  <a:pt x="1421949" y="20045"/>
                  <a:pt x="1591436" y="19157"/>
                  <a:pt x="1931099" y="0"/>
                </a:cubicBezTo>
                <a:cubicBezTo>
                  <a:pt x="2270762" y="-19157"/>
                  <a:pt x="2635715" y="-39250"/>
                  <a:pt x="3114675" y="0"/>
                </a:cubicBezTo>
                <a:cubicBezTo>
                  <a:pt x="3108326" y="183172"/>
                  <a:pt x="3119651" y="351353"/>
                  <a:pt x="3114675" y="466344"/>
                </a:cubicBezTo>
                <a:cubicBezTo>
                  <a:pt x="3109699" y="581335"/>
                  <a:pt x="3136871" y="800795"/>
                  <a:pt x="3114675" y="914400"/>
                </a:cubicBezTo>
                <a:cubicBezTo>
                  <a:pt x="2911593" y="931106"/>
                  <a:pt x="2743479" y="923485"/>
                  <a:pt x="2554034" y="914400"/>
                </a:cubicBezTo>
                <a:cubicBezTo>
                  <a:pt x="2364589" y="905315"/>
                  <a:pt x="2075999" y="912463"/>
                  <a:pt x="1931099" y="914400"/>
                </a:cubicBezTo>
                <a:cubicBezTo>
                  <a:pt x="1786200" y="916337"/>
                  <a:pt x="1542281" y="918247"/>
                  <a:pt x="1401604" y="914400"/>
                </a:cubicBezTo>
                <a:cubicBezTo>
                  <a:pt x="1260927" y="910553"/>
                  <a:pt x="1000515" y="883912"/>
                  <a:pt x="778669" y="914400"/>
                </a:cubicBezTo>
                <a:cubicBezTo>
                  <a:pt x="556823" y="944888"/>
                  <a:pt x="230272" y="886532"/>
                  <a:pt x="0" y="914400"/>
                </a:cubicBezTo>
                <a:cubicBezTo>
                  <a:pt x="-12801" y="768908"/>
                  <a:pt x="-5943" y="627179"/>
                  <a:pt x="0" y="448056"/>
                </a:cubicBezTo>
                <a:cubicBezTo>
                  <a:pt x="5943" y="268933"/>
                  <a:pt x="14774" y="184472"/>
                  <a:pt x="0" y="0"/>
                </a:cubicBezTo>
                <a:close/>
              </a:path>
              <a:path w="3114675" h="914400" stroke="0" extrusionOk="0">
                <a:moveTo>
                  <a:pt x="0" y="0"/>
                </a:moveTo>
                <a:cubicBezTo>
                  <a:pt x="250797" y="-22166"/>
                  <a:pt x="354050" y="-32953"/>
                  <a:pt x="685229" y="0"/>
                </a:cubicBezTo>
                <a:cubicBezTo>
                  <a:pt x="1016408" y="32953"/>
                  <a:pt x="1122584" y="-22155"/>
                  <a:pt x="1370457" y="0"/>
                </a:cubicBezTo>
                <a:cubicBezTo>
                  <a:pt x="1618330" y="22155"/>
                  <a:pt x="1807514" y="5203"/>
                  <a:pt x="1931099" y="0"/>
                </a:cubicBezTo>
                <a:cubicBezTo>
                  <a:pt x="2054684" y="-5203"/>
                  <a:pt x="2294727" y="-2758"/>
                  <a:pt x="2491740" y="0"/>
                </a:cubicBezTo>
                <a:cubicBezTo>
                  <a:pt x="2688753" y="2758"/>
                  <a:pt x="2809232" y="9112"/>
                  <a:pt x="3114675" y="0"/>
                </a:cubicBezTo>
                <a:cubicBezTo>
                  <a:pt x="3118865" y="164120"/>
                  <a:pt x="3111493" y="240217"/>
                  <a:pt x="3114675" y="429768"/>
                </a:cubicBezTo>
                <a:cubicBezTo>
                  <a:pt x="3117857" y="619319"/>
                  <a:pt x="3128733" y="707544"/>
                  <a:pt x="3114675" y="914400"/>
                </a:cubicBezTo>
                <a:cubicBezTo>
                  <a:pt x="2878982" y="928646"/>
                  <a:pt x="2811841" y="907985"/>
                  <a:pt x="2585180" y="914400"/>
                </a:cubicBezTo>
                <a:cubicBezTo>
                  <a:pt x="2358519" y="920815"/>
                  <a:pt x="2276686" y="894420"/>
                  <a:pt x="2055685" y="914400"/>
                </a:cubicBezTo>
                <a:cubicBezTo>
                  <a:pt x="1834684" y="934380"/>
                  <a:pt x="1639594" y="929852"/>
                  <a:pt x="1526191" y="914400"/>
                </a:cubicBezTo>
                <a:cubicBezTo>
                  <a:pt x="1412788" y="898948"/>
                  <a:pt x="1124681" y="891867"/>
                  <a:pt x="903256" y="914400"/>
                </a:cubicBezTo>
                <a:cubicBezTo>
                  <a:pt x="681832" y="936933"/>
                  <a:pt x="443831" y="932787"/>
                  <a:pt x="0" y="914400"/>
                </a:cubicBezTo>
                <a:cubicBezTo>
                  <a:pt x="-4233" y="794966"/>
                  <a:pt x="-16766" y="657159"/>
                  <a:pt x="0" y="475488"/>
                </a:cubicBezTo>
                <a:cubicBezTo>
                  <a:pt x="16766" y="293817"/>
                  <a:pt x="-11045" y="131294"/>
                  <a:pt x="0" y="0"/>
                </a:cubicBezTo>
                <a:close/>
              </a:path>
            </a:pathLst>
          </a:custGeom>
          <a:solidFill>
            <a:srgbClr val="FCCE09">
              <a:alpha val="50196"/>
            </a:srgbClr>
          </a:solidFill>
          <a:ln w="19050">
            <a:solidFill>
              <a:srgbClr val="7030A0"/>
            </a:solidFill>
            <a:extLst>
              <a:ext uri="{C807C97D-BFC1-408E-A445-0C87EB9F89A2}">
                <ask:lineSketchStyleProps xmlns:ask="http://schemas.microsoft.com/office/drawing/2018/sketchyshapes" sd="3871379894">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2800" b="1" dirty="0">
                <a:solidFill>
                  <a:srgbClr val="7030A0"/>
                </a:solidFill>
                <a:latin typeface="Barnebok" pitchFamily="50" charset="0"/>
              </a:rPr>
              <a:t>Η κατάσταση ΤΩΡΑ</a:t>
            </a:r>
            <a:endParaRPr lang="en-US" sz="2800" b="1" dirty="0">
              <a:solidFill>
                <a:srgbClr val="7030A0"/>
              </a:solidFill>
              <a:latin typeface="Barnebok" pitchFamily="50" charset="0"/>
            </a:endParaRPr>
          </a:p>
        </p:txBody>
      </p:sp>
    </p:spTree>
    <p:extLst>
      <p:ext uri="{BB962C8B-B14F-4D97-AF65-F5344CB8AC3E}">
        <p14:creationId xmlns:p14="http://schemas.microsoft.com/office/powerpoint/2010/main" val="2759903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Crushed plastic water bottle">
            <a:extLst>
              <a:ext uri="{FF2B5EF4-FFF2-40B4-BE49-F238E27FC236}">
                <a16:creationId xmlns:a16="http://schemas.microsoft.com/office/drawing/2014/main" id="{2A9DB0F1-61AB-BBA7-E0AA-89AD2999499B}"/>
              </a:ext>
            </a:extLst>
          </p:cNvPr>
          <p:cNvPicPr>
            <a:picLocks noChangeAspect="1"/>
          </p:cNvPicPr>
          <p:nvPr/>
        </p:nvPicPr>
        <p:blipFill rotWithShape="1">
          <a:blip r:embed="rId3">
            <a:alphaModFix amt="50000"/>
            <a:extLst>
              <a:ext uri="{28A0092B-C50C-407E-A947-70E740481C1C}">
                <a14:useLocalDpi xmlns:a14="http://schemas.microsoft.com/office/drawing/2010/main"/>
              </a:ext>
            </a:extLst>
          </a:blip>
          <a:srcRect/>
          <a:stretch/>
        </p:blipFill>
        <p:spPr>
          <a:xfrm flipH="1">
            <a:off x="0" y="8332"/>
            <a:ext cx="12192000" cy="6849668"/>
          </a:xfrm>
          <a:prstGeom prst="rect">
            <a:avLst/>
          </a:prstGeom>
        </p:spPr>
      </p:pic>
      <p:grpSp>
        <p:nvGrpSpPr>
          <p:cNvPr id="12" name="Group 11">
            <a:extLst>
              <a:ext uri="{FF2B5EF4-FFF2-40B4-BE49-F238E27FC236}">
                <a16:creationId xmlns:a16="http://schemas.microsoft.com/office/drawing/2014/main" id="{902C4DE8-4E72-39EE-09F8-7AAF297DB935}"/>
              </a:ext>
            </a:extLst>
          </p:cNvPr>
          <p:cNvGrpSpPr/>
          <p:nvPr/>
        </p:nvGrpSpPr>
        <p:grpSpPr>
          <a:xfrm>
            <a:off x="183381" y="1265215"/>
            <a:ext cx="3783118" cy="5666170"/>
            <a:chOff x="183381" y="1265215"/>
            <a:chExt cx="3783118" cy="5666170"/>
          </a:xfrm>
        </p:grpSpPr>
        <p:pic>
          <p:nvPicPr>
            <p:cNvPr id="4" name="Graphic 3" descr="Man in business attire">
              <a:extLst>
                <a:ext uri="{FF2B5EF4-FFF2-40B4-BE49-F238E27FC236}">
                  <a16:creationId xmlns:a16="http://schemas.microsoft.com/office/drawing/2014/main" id="{D5C593C3-C3A8-06C4-A24B-EBF83E6D72DE}"/>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83381" y="3640180"/>
              <a:ext cx="2437271" cy="3291205"/>
            </a:xfrm>
            <a:prstGeom prst="rect">
              <a:avLst/>
            </a:prstGeom>
          </p:spPr>
        </p:pic>
        <p:pic>
          <p:nvPicPr>
            <p:cNvPr id="8" name="Graphic 7" descr="Rectangle speech bubble">
              <a:extLst>
                <a:ext uri="{FF2B5EF4-FFF2-40B4-BE49-F238E27FC236}">
                  <a16:creationId xmlns:a16="http://schemas.microsoft.com/office/drawing/2014/main" id="{03A7EA5B-D197-54C5-FF51-087EB0646BB7}"/>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61175" y="1265215"/>
              <a:ext cx="3305324" cy="2959669"/>
            </a:xfrm>
            <a:prstGeom prst="rect">
              <a:avLst/>
            </a:prstGeom>
          </p:spPr>
        </p:pic>
        <p:sp>
          <p:nvSpPr>
            <p:cNvPr id="11" name="TextBox 10">
              <a:extLst>
                <a:ext uri="{FF2B5EF4-FFF2-40B4-BE49-F238E27FC236}">
                  <a16:creationId xmlns:a16="http://schemas.microsoft.com/office/drawing/2014/main" id="{616A1347-3BF1-E8F0-254B-964D170B347B}"/>
                </a:ext>
              </a:extLst>
            </p:cNvPr>
            <p:cNvSpPr txBox="1"/>
            <p:nvPr/>
          </p:nvSpPr>
          <p:spPr>
            <a:xfrm>
              <a:off x="862109" y="2037199"/>
              <a:ext cx="2903455" cy="830997"/>
            </a:xfrm>
            <a:prstGeom prst="rect">
              <a:avLst/>
            </a:prstGeom>
            <a:noFill/>
          </p:spPr>
          <p:txBody>
            <a:bodyPr wrap="square" rtlCol="0">
              <a:spAutoFit/>
            </a:bodyPr>
            <a:lstStyle/>
            <a:p>
              <a:pPr algn="ctr"/>
              <a:r>
                <a:rPr lang="el-GR" sz="2400" dirty="0">
                  <a:latin typeface="Comic Sans MS" panose="030F0702030302020204" pitchFamily="66" charset="0"/>
                </a:rPr>
                <a:t>...κι εγώ τι να κάνω</a:t>
              </a:r>
              <a:r>
                <a:rPr lang="en-US" sz="2400" dirty="0">
                  <a:latin typeface="Comic Sans MS" panose="030F0702030302020204" pitchFamily="66" charset="0"/>
                </a:rPr>
                <a:t>; </a:t>
              </a:r>
              <a:endParaRPr lang="el-GR" sz="2400" dirty="0">
                <a:latin typeface="Comic Sans MS" panose="030F0702030302020204" pitchFamily="66" charset="0"/>
              </a:endParaRPr>
            </a:p>
            <a:p>
              <a:pPr algn="ctr"/>
              <a:r>
                <a:rPr lang="el-GR" sz="2400" dirty="0">
                  <a:latin typeface="Comic Sans MS" panose="030F0702030302020204" pitchFamily="66" charset="0"/>
                </a:rPr>
                <a:t>Εγώ φταίω</a:t>
              </a:r>
              <a:r>
                <a:rPr lang="en-US" sz="2400" dirty="0">
                  <a:latin typeface="Comic Sans MS" panose="030F0702030302020204" pitchFamily="66" charset="0"/>
                </a:rPr>
                <a:t>;</a:t>
              </a:r>
              <a:r>
                <a:rPr lang="el-GR" sz="2400" dirty="0">
                  <a:latin typeface="Comic Sans MS" panose="030F0702030302020204" pitchFamily="66" charset="0"/>
                </a:rPr>
                <a:t>!</a:t>
              </a:r>
              <a:endParaRPr lang="en-US" sz="2400" dirty="0">
                <a:latin typeface="Comic Sans MS" panose="030F0702030302020204" pitchFamily="66" charset="0"/>
              </a:endParaRPr>
            </a:p>
          </p:txBody>
        </p:sp>
      </p:grpSp>
      <p:graphicFrame>
        <p:nvGraphicFramePr>
          <p:cNvPr id="13" name="Diagram 12">
            <a:extLst>
              <a:ext uri="{FF2B5EF4-FFF2-40B4-BE49-F238E27FC236}">
                <a16:creationId xmlns:a16="http://schemas.microsoft.com/office/drawing/2014/main" id="{2144816D-0B84-CDDB-1499-E29C1A8A6404}"/>
              </a:ext>
            </a:extLst>
          </p:cNvPr>
          <p:cNvGraphicFramePr/>
          <p:nvPr>
            <p:extLst>
              <p:ext uri="{D42A27DB-BD31-4B8C-83A1-F6EECF244321}">
                <p14:modId xmlns:p14="http://schemas.microsoft.com/office/powerpoint/2010/main" val="1793883311"/>
              </p:ext>
            </p:extLst>
          </p:nvPr>
        </p:nvGraphicFramePr>
        <p:xfrm>
          <a:off x="3541016" y="430691"/>
          <a:ext cx="8650984" cy="641897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Rectangle 3">
            <a:extLst>
              <a:ext uri="{FF2B5EF4-FFF2-40B4-BE49-F238E27FC236}">
                <a16:creationId xmlns:a16="http://schemas.microsoft.com/office/drawing/2014/main" id="{F1F2B2DD-2FFA-E074-0A19-040DC1B0AE2E}"/>
              </a:ext>
            </a:extLst>
          </p:cNvPr>
          <p:cNvSpPr/>
          <p:nvPr/>
        </p:nvSpPr>
        <p:spPr>
          <a:xfrm>
            <a:off x="8601075" y="250447"/>
            <a:ext cx="3590925" cy="914400"/>
          </a:xfrm>
          <a:custGeom>
            <a:avLst/>
            <a:gdLst>
              <a:gd name="connsiteX0" fmla="*/ 0 w 3590925"/>
              <a:gd name="connsiteY0" fmla="*/ 0 h 914400"/>
              <a:gd name="connsiteX1" fmla="*/ 598488 w 3590925"/>
              <a:gd name="connsiteY1" fmla="*/ 0 h 914400"/>
              <a:gd name="connsiteX2" fmla="*/ 1232884 w 3590925"/>
              <a:gd name="connsiteY2" fmla="*/ 0 h 914400"/>
              <a:gd name="connsiteX3" fmla="*/ 1867281 w 3590925"/>
              <a:gd name="connsiteY3" fmla="*/ 0 h 914400"/>
              <a:gd name="connsiteX4" fmla="*/ 2465769 w 3590925"/>
              <a:gd name="connsiteY4" fmla="*/ 0 h 914400"/>
              <a:gd name="connsiteX5" fmla="*/ 3590925 w 3590925"/>
              <a:gd name="connsiteY5" fmla="*/ 0 h 914400"/>
              <a:gd name="connsiteX6" fmla="*/ 3590925 w 3590925"/>
              <a:gd name="connsiteY6" fmla="*/ 438912 h 914400"/>
              <a:gd name="connsiteX7" fmla="*/ 3590925 w 3590925"/>
              <a:gd name="connsiteY7" fmla="*/ 914400 h 914400"/>
              <a:gd name="connsiteX8" fmla="*/ 2992438 w 3590925"/>
              <a:gd name="connsiteY8" fmla="*/ 914400 h 914400"/>
              <a:gd name="connsiteX9" fmla="*/ 2393950 w 3590925"/>
              <a:gd name="connsiteY9" fmla="*/ 914400 h 914400"/>
              <a:gd name="connsiteX10" fmla="*/ 1759553 w 3590925"/>
              <a:gd name="connsiteY10" fmla="*/ 914400 h 914400"/>
              <a:gd name="connsiteX11" fmla="*/ 1125157 w 3590925"/>
              <a:gd name="connsiteY11" fmla="*/ 914400 h 914400"/>
              <a:gd name="connsiteX12" fmla="*/ 526669 w 3590925"/>
              <a:gd name="connsiteY12" fmla="*/ 914400 h 914400"/>
              <a:gd name="connsiteX13" fmla="*/ 0 w 3590925"/>
              <a:gd name="connsiteY13" fmla="*/ 914400 h 914400"/>
              <a:gd name="connsiteX14" fmla="*/ 0 w 3590925"/>
              <a:gd name="connsiteY14" fmla="*/ 475488 h 914400"/>
              <a:gd name="connsiteX15" fmla="*/ 0 w 3590925"/>
              <a:gd name="connsiteY15"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90925" h="914400" fill="none" extrusionOk="0">
                <a:moveTo>
                  <a:pt x="0" y="0"/>
                </a:moveTo>
                <a:cubicBezTo>
                  <a:pt x="190590" y="705"/>
                  <a:pt x="327529" y="6612"/>
                  <a:pt x="598488" y="0"/>
                </a:cubicBezTo>
                <a:cubicBezTo>
                  <a:pt x="869447" y="-6612"/>
                  <a:pt x="1002330" y="4400"/>
                  <a:pt x="1232884" y="0"/>
                </a:cubicBezTo>
                <a:cubicBezTo>
                  <a:pt x="1463438" y="-4400"/>
                  <a:pt x="1595185" y="-4236"/>
                  <a:pt x="1867281" y="0"/>
                </a:cubicBezTo>
                <a:cubicBezTo>
                  <a:pt x="2139377" y="4236"/>
                  <a:pt x="2249110" y="-3410"/>
                  <a:pt x="2465769" y="0"/>
                </a:cubicBezTo>
                <a:cubicBezTo>
                  <a:pt x="2682428" y="3410"/>
                  <a:pt x="3029179" y="22431"/>
                  <a:pt x="3590925" y="0"/>
                </a:cubicBezTo>
                <a:cubicBezTo>
                  <a:pt x="3589601" y="100812"/>
                  <a:pt x="3580130" y="250283"/>
                  <a:pt x="3590925" y="438912"/>
                </a:cubicBezTo>
                <a:cubicBezTo>
                  <a:pt x="3601720" y="627541"/>
                  <a:pt x="3584379" y="721658"/>
                  <a:pt x="3590925" y="914400"/>
                </a:cubicBezTo>
                <a:cubicBezTo>
                  <a:pt x="3337035" y="925001"/>
                  <a:pt x="3256374" y="927279"/>
                  <a:pt x="2992438" y="914400"/>
                </a:cubicBezTo>
                <a:cubicBezTo>
                  <a:pt x="2728502" y="901521"/>
                  <a:pt x="2684344" y="904855"/>
                  <a:pt x="2393950" y="914400"/>
                </a:cubicBezTo>
                <a:cubicBezTo>
                  <a:pt x="2103556" y="923945"/>
                  <a:pt x="2041640" y="911239"/>
                  <a:pt x="1759553" y="914400"/>
                </a:cubicBezTo>
                <a:cubicBezTo>
                  <a:pt x="1477466" y="917561"/>
                  <a:pt x="1330972" y="937024"/>
                  <a:pt x="1125157" y="914400"/>
                </a:cubicBezTo>
                <a:cubicBezTo>
                  <a:pt x="919342" y="891776"/>
                  <a:pt x="759423" y="920078"/>
                  <a:pt x="526669" y="914400"/>
                </a:cubicBezTo>
                <a:cubicBezTo>
                  <a:pt x="293915" y="908722"/>
                  <a:pt x="183536" y="903337"/>
                  <a:pt x="0" y="914400"/>
                </a:cubicBezTo>
                <a:cubicBezTo>
                  <a:pt x="451" y="735179"/>
                  <a:pt x="17586" y="683009"/>
                  <a:pt x="0" y="475488"/>
                </a:cubicBezTo>
                <a:cubicBezTo>
                  <a:pt x="-17586" y="267967"/>
                  <a:pt x="17736" y="144699"/>
                  <a:pt x="0" y="0"/>
                </a:cubicBezTo>
                <a:close/>
              </a:path>
              <a:path w="3590925" h="914400" stroke="0" extrusionOk="0">
                <a:moveTo>
                  <a:pt x="0" y="0"/>
                </a:moveTo>
                <a:cubicBezTo>
                  <a:pt x="257289" y="-23912"/>
                  <a:pt x="361174" y="4071"/>
                  <a:pt x="670306" y="0"/>
                </a:cubicBezTo>
                <a:cubicBezTo>
                  <a:pt x="979438" y="-4071"/>
                  <a:pt x="1120500" y="-8599"/>
                  <a:pt x="1340612" y="0"/>
                </a:cubicBezTo>
                <a:cubicBezTo>
                  <a:pt x="1560724" y="8599"/>
                  <a:pt x="1683181" y="-5443"/>
                  <a:pt x="1867281" y="0"/>
                </a:cubicBezTo>
                <a:cubicBezTo>
                  <a:pt x="2051381" y="5443"/>
                  <a:pt x="2173690" y="26032"/>
                  <a:pt x="2393950" y="0"/>
                </a:cubicBezTo>
                <a:cubicBezTo>
                  <a:pt x="2614210" y="-26032"/>
                  <a:pt x="2760841" y="18676"/>
                  <a:pt x="2956528" y="0"/>
                </a:cubicBezTo>
                <a:cubicBezTo>
                  <a:pt x="3152215" y="-18676"/>
                  <a:pt x="3328421" y="-11835"/>
                  <a:pt x="3590925" y="0"/>
                </a:cubicBezTo>
                <a:cubicBezTo>
                  <a:pt x="3594051" y="189984"/>
                  <a:pt x="3573893" y="269347"/>
                  <a:pt x="3590925" y="429768"/>
                </a:cubicBezTo>
                <a:cubicBezTo>
                  <a:pt x="3607957" y="590189"/>
                  <a:pt x="3593956" y="755200"/>
                  <a:pt x="3590925" y="914400"/>
                </a:cubicBezTo>
                <a:cubicBezTo>
                  <a:pt x="3394921" y="893492"/>
                  <a:pt x="3343429" y="925262"/>
                  <a:pt x="3100165" y="914400"/>
                </a:cubicBezTo>
                <a:cubicBezTo>
                  <a:pt x="2856901" y="903538"/>
                  <a:pt x="2813273" y="896662"/>
                  <a:pt x="2609406" y="914400"/>
                </a:cubicBezTo>
                <a:cubicBezTo>
                  <a:pt x="2405539" y="932138"/>
                  <a:pt x="2302936" y="913795"/>
                  <a:pt x="2010918" y="914400"/>
                </a:cubicBezTo>
                <a:cubicBezTo>
                  <a:pt x="1718900" y="915005"/>
                  <a:pt x="1641626" y="892206"/>
                  <a:pt x="1376521" y="914400"/>
                </a:cubicBezTo>
                <a:cubicBezTo>
                  <a:pt x="1111416" y="936594"/>
                  <a:pt x="977345" y="903882"/>
                  <a:pt x="849852" y="914400"/>
                </a:cubicBezTo>
                <a:cubicBezTo>
                  <a:pt x="722359" y="924918"/>
                  <a:pt x="179068" y="926035"/>
                  <a:pt x="0" y="914400"/>
                </a:cubicBezTo>
                <a:cubicBezTo>
                  <a:pt x="-20359" y="732293"/>
                  <a:pt x="-22248" y="592129"/>
                  <a:pt x="0" y="457200"/>
                </a:cubicBezTo>
                <a:cubicBezTo>
                  <a:pt x="22248" y="322271"/>
                  <a:pt x="-3431" y="116212"/>
                  <a:pt x="0" y="0"/>
                </a:cubicBezTo>
                <a:close/>
              </a:path>
            </a:pathLst>
          </a:custGeom>
          <a:solidFill>
            <a:srgbClr val="DEEBF7">
              <a:alpha val="50196"/>
            </a:srgbClr>
          </a:solidFill>
          <a:ln w="19050">
            <a:solidFill>
              <a:srgbClr val="333F50"/>
            </a:solidFill>
            <a:extLst>
              <a:ext uri="{C807C97D-BFC1-408E-A445-0C87EB9F89A2}">
                <ask:lineSketchStyleProps xmlns:ask="http://schemas.microsoft.com/office/drawing/2018/sketchyshapes" sd="3871379894">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2800" b="1" dirty="0">
                <a:solidFill>
                  <a:srgbClr val="333F50"/>
                </a:solidFill>
                <a:latin typeface="Barnebok" pitchFamily="50" charset="0"/>
              </a:rPr>
              <a:t>Ευθύνη καταναλωτών</a:t>
            </a:r>
            <a:endParaRPr lang="en-US" sz="2800" b="1" dirty="0">
              <a:solidFill>
                <a:srgbClr val="333F50"/>
              </a:solidFill>
              <a:latin typeface="Barnebok" pitchFamily="50" charset="0"/>
            </a:endParaRPr>
          </a:p>
        </p:txBody>
      </p:sp>
    </p:spTree>
    <p:extLst>
      <p:ext uri="{BB962C8B-B14F-4D97-AF65-F5344CB8AC3E}">
        <p14:creationId xmlns:p14="http://schemas.microsoft.com/office/powerpoint/2010/main" val="3465740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Θέση περιεχομένου 4" descr="Εικόνα που περιέχει ρουχισμός, άτομο, ανθρώπινο πρόσωπο, τραπέζι&#10;&#10;Περιγραφή που δημιουργήθηκε αυτόματα">
            <a:extLst>
              <a:ext uri="{FF2B5EF4-FFF2-40B4-BE49-F238E27FC236}">
                <a16:creationId xmlns:a16="http://schemas.microsoft.com/office/drawing/2014/main" id="{FF2AE3F9-0C28-4B56-D5BE-C06785E2ADED}"/>
              </a:ext>
            </a:extLst>
          </p:cNvPr>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b="108"/>
          <a:stretch/>
        </p:blipFill>
        <p:spPr>
          <a:xfrm>
            <a:off x="1" y="10"/>
            <a:ext cx="9669642" cy="6857990"/>
          </a:xfrm>
          <a:prstGeom prst="rect">
            <a:avLst/>
          </a:prstGeom>
        </p:spPr>
      </p:pic>
      <p:sp>
        <p:nvSpPr>
          <p:cNvPr id="17" name="Rectangle 1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1F8602CF-E516-0FD3-7D07-23545C9D578B}"/>
              </a:ext>
            </a:extLst>
          </p:cNvPr>
          <p:cNvSpPr txBox="1"/>
          <p:nvPr/>
        </p:nvSpPr>
        <p:spPr>
          <a:xfrm>
            <a:off x="5125016" y="6455287"/>
            <a:ext cx="2261615" cy="519183"/>
          </a:xfrm>
          <a:prstGeom prst="rect">
            <a:avLst/>
          </a:prstGeom>
        </p:spPr>
        <p:txBody>
          <a:bodyPr vert="horz" lIns="91440" tIns="45720" rIns="91440" bIns="45720" rtlCol="0">
            <a:normAutofit/>
          </a:bodyPr>
          <a:lstStyle/>
          <a:p>
            <a:pPr>
              <a:lnSpc>
                <a:spcPct val="90000"/>
              </a:lnSpc>
              <a:spcAft>
                <a:spcPts val="600"/>
              </a:spcAft>
            </a:pPr>
            <a:r>
              <a:rPr lang="en-US" sz="2000" dirty="0">
                <a:solidFill>
                  <a:schemeClr val="bg2"/>
                </a:solidFill>
              </a:rPr>
              <a:t>© iStock/</a:t>
            </a:r>
            <a:r>
              <a:rPr lang="en-US" sz="2000" dirty="0" err="1">
                <a:solidFill>
                  <a:schemeClr val="bg2"/>
                </a:solidFill>
              </a:rPr>
              <a:t>Halfpoint</a:t>
            </a:r>
            <a:r>
              <a:rPr lang="en-US" sz="2000" dirty="0">
                <a:solidFill>
                  <a:schemeClr val="bg2"/>
                </a:solidFill>
              </a:rPr>
              <a:t> </a:t>
            </a:r>
          </a:p>
        </p:txBody>
      </p:sp>
      <p:sp>
        <p:nvSpPr>
          <p:cNvPr id="11" name="TextBox 10">
            <a:extLst>
              <a:ext uri="{FF2B5EF4-FFF2-40B4-BE49-F238E27FC236}">
                <a16:creationId xmlns:a16="http://schemas.microsoft.com/office/drawing/2014/main" id="{2AE67BE9-F2F9-8E61-8F52-1430E3069EC1}"/>
              </a:ext>
            </a:extLst>
          </p:cNvPr>
          <p:cNvSpPr txBox="1"/>
          <p:nvPr/>
        </p:nvSpPr>
        <p:spPr>
          <a:xfrm>
            <a:off x="7867650" y="428178"/>
            <a:ext cx="4114800" cy="6001643"/>
          </a:xfrm>
          <a:custGeom>
            <a:avLst/>
            <a:gdLst>
              <a:gd name="connsiteX0" fmla="*/ 0 w 4114800"/>
              <a:gd name="connsiteY0" fmla="*/ 0 h 6001643"/>
              <a:gd name="connsiteX1" fmla="*/ 464385 w 4114800"/>
              <a:gd name="connsiteY1" fmla="*/ 0 h 6001643"/>
              <a:gd name="connsiteX2" fmla="*/ 1093361 w 4114800"/>
              <a:gd name="connsiteY2" fmla="*/ 0 h 6001643"/>
              <a:gd name="connsiteX3" fmla="*/ 1640042 w 4114800"/>
              <a:gd name="connsiteY3" fmla="*/ 0 h 6001643"/>
              <a:gd name="connsiteX4" fmla="*/ 2186722 w 4114800"/>
              <a:gd name="connsiteY4" fmla="*/ 0 h 6001643"/>
              <a:gd name="connsiteX5" fmla="*/ 2733403 w 4114800"/>
              <a:gd name="connsiteY5" fmla="*/ 0 h 6001643"/>
              <a:gd name="connsiteX6" fmla="*/ 3197787 w 4114800"/>
              <a:gd name="connsiteY6" fmla="*/ 0 h 6001643"/>
              <a:gd name="connsiteX7" fmla="*/ 4114800 w 4114800"/>
              <a:gd name="connsiteY7" fmla="*/ 0 h 6001643"/>
              <a:gd name="connsiteX8" fmla="*/ 4114800 w 4114800"/>
              <a:gd name="connsiteY8" fmla="*/ 605620 h 6001643"/>
              <a:gd name="connsiteX9" fmla="*/ 4114800 w 4114800"/>
              <a:gd name="connsiteY9" fmla="*/ 971175 h 6001643"/>
              <a:gd name="connsiteX10" fmla="*/ 4114800 w 4114800"/>
              <a:gd name="connsiteY10" fmla="*/ 1576795 h 6001643"/>
              <a:gd name="connsiteX11" fmla="*/ 4114800 w 4114800"/>
              <a:gd name="connsiteY11" fmla="*/ 2062383 h 6001643"/>
              <a:gd name="connsiteX12" fmla="*/ 4114800 w 4114800"/>
              <a:gd name="connsiteY12" fmla="*/ 2487954 h 6001643"/>
              <a:gd name="connsiteX13" fmla="*/ 4114800 w 4114800"/>
              <a:gd name="connsiteY13" fmla="*/ 2913525 h 6001643"/>
              <a:gd name="connsiteX14" fmla="*/ 4114800 w 4114800"/>
              <a:gd name="connsiteY14" fmla="*/ 3399112 h 6001643"/>
              <a:gd name="connsiteX15" fmla="*/ 4114800 w 4114800"/>
              <a:gd name="connsiteY15" fmla="*/ 3884700 h 6001643"/>
              <a:gd name="connsiteX16" fmla="*/ 4114800 w 4114800"/>
              <a:gd name="connsiteY16" fmla="*/ 4310271 h 6001643"/>
              <a:gd name="connsiteX17" fmla="*/ 4114800 w 4114800"/>
              <a:gd name="connsiteY17" fmla="*/ 4735842 h 6001643"/>
              <a:gd name="connsiteX18" fmla="*/ 4114800 w 4114800"/>
              <a:gd name="connsiteY18" fmla="*/ 5101397 h 6001643"/>
              <a:gd name="connsiteX19" fmla="*/ 4114800 w 4114800"/>
              <a:gd name="connsiteY19" fmla="*/ 6001643 h 6001643"/>
              <a:gd name="connsiteX20" fmla="*/ 3609267 w 4114800"/>
              <a:gd name="connsiteY20" fmla="*/ 6001643 h 6001643"/>
              <a:gd name="connsiteX21" fmla="*/ 3062587 w 4114800"/>
              <a:gd name="connsiteY21" fmla="*/ 6001643 h 6001643"/>
              <a:gd name="connsiteX22" fmla="*/ 2392462 w 4114800"/>
              <a:gd name="connsiteY22" fmla="*/ 6001643 h 6001643"/>
              <a:gd name="connsiteX23" fmla="*/ 1763486 w 4114800"/>
              <a:gd name="connsiteY23" fmla="*/ 6001643 h 6001643"/>
              <a:gd name="connsiteX24" fmla="*/ 1299101 w 4114800"/>
              <a:gd name="connsiteY24" fmla="*/ 6001643 h 6001643"/>
              <a:gd name="connsiteX25" fmla="*/ 834717 w 4114800"/>
              <a:gd name="connsiteY25" fmla="*/ 6001643 h 6001643"/>
              <a:gd name="connsiteX26" fmla="*/ 0 w 4114800"/>
              <a:gd name="connsiteY26" fmla="*/ 6001643 h 6001643"/>
              <a:gd name="connsiteX27" fmla="*/ 0 w 4114800"/>
              <a:gd name="connsiteY27" fmla="*/ 5336006 h 6001643"/>
              <a:gd name="connsiteX28" fmla="*/ 0 w 4114800"/>
              <a:gd name="connsiteY28" fmla="*/ 4730386 h 6001643"/>
              <a:gd name="connsiteX29" fmla="*/ 0 w 4114800"/>
              <a:gd name="connsiteY29" fmla="*/ 4124766 h 6001643"/>
              <a:gd name="connsiteX30" fmla="*/ 0 w 4114800"/>
              <a:gd name="connsiteY30" fmla="*/ 3759211 h 6001643"/>
              <a:gd name="connsiteX31" fmla="*/ 0 w 4114800"/>
              <a:gd name="connsiteY31" fmla="*/ 3213607 h 6001643"/>
              <a:gd name="connsiteX32" fmla="*/ 0 w 4114800"/>
              <a:gd name="connsiteY32" fmla="*/ 2788036 h 6001643"/>
              <a:gd name="connsiteX33" fmla="*/ 0 w 4114800"/>
              <a:gd name="connsiteY33" fmla="*/ 2362465 h 6001643"/>
              <a:gd name="connsiteX34" fmla="*/ 0 w 4114800"/>
              <a:gd name="connsiteY34" fmla="*/ 1756845 h 6001643"/>
              <a:gd name="connsiteX35" fmla="*/ 0 w 4114800"/>
              <a:gd name="connsiteY35" fmla="*/ 1091208 h 6001643"/>
              <a:gd name="connsiteX36" fmla="*/ 0 w 4114800"/>
              <a:gd name="connsiteY36" fmla="*/ 725653 h 6001643"/>
              <a:gd name="connsiteX37" fmla="*/ 0 w 4114800"/>
              <a:gd name="connsiteY37" fmla="*/ 0 h 600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114800" h="6001643" fill="none" extrusionOk="0">
                <a:moveTo>
                  <a:pt x="0" y="0"/>
                </a:moveTo>
                <a:cubicBezTo>
                  <a:pt x="182269" y="-49861"/>
                  <a:pt x="300046" y="20955"/>
                  <a:pt x="464385" y="0"/>
                </a:cubicBezTo>
                <a:cubicBezTo>
                  <a:pt x="628725" y="-20955"/>
                  <a:pt x="792542" y="8635"/>
                  <a:pt x="1093361" y="0"/>
                </a:cubicBezTo>
                <a:cubicBezTo>
                  <a:pt x="1394180" y="-8635"/>
                  <a:pt x="1519250" y="64431"/>
                  <a:pt x="1640042" y="0"/>
                </a:cubicBezTo>
                <a:cubicBezTo>
                  <a:pt x="1760834" y="-64431"/>
                  <a:pt x="1981160" y="56950"/>
                  <a:pt x="2186722" y="0"/>
                </a:cubicBezTo>
                <a:cubicBezTo>
                  <a:pt x="2392284" y="-56950"/>
                  <a:pt x="2593589" y="47684"/>
                  <a:pt x="2733403" y="0"/>
                </a:cubicBezTo>
                <a:cubicBezTo>
                  <a:pt x="2873217" y="-47684"/>
                  <a:pt x="3039702" y="50510"/>
                  <a:pt x="3197787" y="0"/>
                </a:cubicBezTo>
                <a:cubicBezTo>
                  <a:pt x="3355872" y="-50510"/>
                  <a:pt x="3858553" y="99480"/>
                  <a:pt x="4114800" y="0"/>
                </a:cubicBezTo>
                <a:cubicBezTo>
                  <a:pt x="4119419" y="263891"/>
                  <a:pt x="4089454" y="384059"/>
                  <a:pt x="4114800" y="605620"/>
                </a:cubicBezTo>
                <a:cubicBezTo>
                  <a:pt x="4140146" y="827181"/>
                  <a:pt x="4100137" y="814758"/>
                  <a:pt x="4114800" y="971175"/>
                </a:cubicBezTo>
                <a:cubicBezTo>
                  <a:pt x="4129463" y="1127592"/>
                  <a:pt x="4079696" y="1329892"/>
                  <a:pt x="4114800" y="1576795"/>
                </a:cubicBezTo>
                <a:cubicBezTo>
                  <a:pt x="4149904" y="1823698"/>
                  <a:pt x="4075456" y="1905057"/>
                  <a:pt x="4114800" y="2062383"/>
                </a:cubicBezTo>
                <a:cubicBezTo>
                  <a:pt x="4154144" y="2219709"/>
                  <a:pt x="4113395" y="2293836"/>
                  <a:pt x="4114800" y="2487954"/>
                </a:cubicBezTo>
                <a:cubicBezTo>
                  <a:pt x="4116205" y="2682072"/>
                  <a:pt x="4101837" y="2747741"/>
                  <a:pt x="4114800" y="2913525"/>
                </a:cubicBezTo>
                <a:cubicBezTo>
                  <a:pt x="4127763" y="3079309"/>
                  <a:pt x="4100992" y="3234154"/>
                  <a:pt x="4114800" y="3399112"/>
                </a:cubicBezTo>
                <a:cubicBezTo>
                  <a:pt x="4128608" y="3564070"/>
                  <a:pt x="4099940" y="3781362"/>
                  <a:pt x="4114800" y="3884700"/>
                </a:cubicBezTo>
                <a:cubicBezTo>
                  <a:pt x="4129660" y="3988038"/>
                  <a:pt x="4112341" y="4178403"/>
                  <a:pt x="4114800" y="4310271"/>
                </a:cubicBezTo>
                <a:cubicBezTo>
                  <a:pt x="4117259" y="4442139"/>
                  <a:pt x="4066224" y="4565063"/>
                  <a:pt x="4114800" y="4735842"/>
                </a:cubicBezTo>
                <a:cubicBezTo>
                  <a:pt x="4163376" y="4906621"/>
                  <a:pt x="4101174" y="4994588"/>
                  <a:pt x="4114800" y="5101397"/>
                </a:cubicBezTo>
                <a:cubicBezTo>
                  <a:pt x="4128426" y="5208206"/>
                  <a:pt x="4041272" y="5631276"/>
                  <a:pt x="4114800" y="6001643"/>
                </a:cubicBezTo>
                <a:cubicBezTo>
                  <a:pt x="3970017" y="6021800"/>
                  <a:pt x="3804410" y="5981611"/>
                  <a:pt x="3609267" y="6001643"/>
                </a:cubicBezTo>
                <a:cubicBezTo>
                  <a:pt x="3414124" y="6021675"/>
                  <a:pt x="3291573" y="5994561"/>
                  <a:pt x="3062587" y="6001643"/>
                </a:cubicBezTo>
                <a:cubicBezTo>
                  <a:pt x="2833601" y="6008725"/>
                  <a:pt x="2628801" y="5928268"/>
                  <a:pt x="2392462" y="6001643"/>
                </a:cubicBezTo>
                <a:cubicBezTo>
                  <a:pt x="2156124" y="6075018"/>
                  <a:pt x="1965592" y="5930763"/>
                  <a:pt x="1763486" y="6001643"/>
                </a:cubicBezTo>
                <a:cubicBezTo>
                  <a:pt x="1561380" y="6072523"/>
                  <a:pt x="1423311" y="5981129"/>
                  <a:pt x="1299101" y="6001643"/>
                </a:cubicBezTo>
                <a:cubicBezTo>
                  <a:pt x="1174892" y="6022157"/>
                  <a:pt x="990198" y="5958764"/>
                  <a:pt x="834717" y="6001643"/>
                </a:cubicBezTo>
                <a:cubicBezTo>
                  <a:pt x="679236" y="6044522"/>
                  <a:pt x="268638" y="5943173"/>
                  <a:pt x="0" y="6001643"/>
                </a:cubicBezTo>
                <a:cubicBezTo>
                  <a:pt x="-78879" y="5807081"/>
                  <a:pt x="9581" y="5475956"/>
                  <a:pt x="0" y="5336006"/>
                </a:cubicBezTo>
                <a:cubicBezTo>
                  <a:pt x="-9581" y="5196056"/>
                  <a:pt x="1458" y="5007908"/>
                  <a:pt x="0" y="4730386"/>
                </a:cubicBezTo>
                <a:cubicBezTo>
                  <a:pt x="-1458" y="4452864"/>
                  <a:pt x="41146" y="4317579"/>
                  <a:pt x="0" y="4124766"/>
                </a:cubicBezTo>
                <a:cubicBezTo>
                  <a:pt x="-41146" y="3931953"/>
                  <a:pt x="37033" y="3871936"/>
                  <a:pt x="0" y="3759211"/>
                </a:cubicBezTo>
                <a:cubicBezTo>
                  <a:pt x="-37033" y="3646487"/>
                  <a:pt x="59561" y="3450219"/>
                  <a:pt x="0" y="3213607"/>
                </a:cubicBezTo>
                <a:cubicBezTo>
                  <a:pt x="-59561" y="2976995"/>
                  <a:pt x="27571" y="2969613"/>
                  <a:pt x="0" y="2788036"/>
                </a:cubicBezTo>
                <a:cubicBezTo>
                  <a:pt x="-27571" y="2606459"/>
                  <a:pt x="15260" y="2500574"/>
                  <a:pt x="0" y="2362465"/>
                </a:cubicBezTo>
                <a:cubicBezTo>
                  <a:pt x="-15260" y="2224356"/>
                  <a:pt x="14942" y="2047507"/>
                  <a:pt x="0" y="1756845"/>
                </a:cubicBezTo>
                <a:cubicBezTo>
                  <a:pt x="-14942" y="1466183"/>
                  <a:pt x="42454" y="1227259"/>
                  <a:pt x="0" y="1091208"/>
                </a:cubicBezTo>
                <a:cubicBezTo>
                  <a:pt x="-42454" y="955157"/>
                  <a:pt x="4210" y="904869"/>
                  <a:pt x="0" y="725653"/>
                </a:cubicBezTo>
                <a:cubicBezTo>
                  <a:pt x="-4210" y="546437"/>
                  <a:pt x="37421" y="278950"/>
                  <a:pt x="0" y="0"/>
                </a:cubicBezTo>
                <a:close/>
              </a:path>
              <a:path w="4114800" h="6001643" stroke="0" extrusionOk="0">
                <a:moveTo>
                  <a:pt x="0" y="0"/>
                </a:moveTo>
                <a:cubicBezTo>
                  <a:pt x="249171" y="-27183"/>
                  <a:pt x="488289" y="47232"/>
                  <a:pt x="670125" y="0"/>
                </a:cubicBezTo>
                <a:cubicBezTo>
                  <a:pt x="851962" y="-47232"/>
                  <a:pt x="1130645" y="55529"/>
                  <a:pt x="1257953" y="0"/>
                </a:cubicBezTo>
                <a:cubicBezTo>
                  <a:pt x="1385261" y="-55529"/>
                  <a:pt x="1583396" y="46445"/>
                  <a:pt x="1804634" y="0"/>
                </a:cubicBezTo>
                <a:cubicBezTo>
                  <a:pt x="2025872" y="-46445"/>
                  <a:pt x="2154721" y="58660"/>
                  <a:pt x="2310166" y="0"/>
                </a:cubicBezTo>
                <a:cubicBezTo>
                  <a:pt x="2465611" y="-58660"/>
                  <a:pt x="2704017" y="41779"/>
                  <a:pt x="2897995" y="0"/>
                </a:cubicBezTo>
                <a:cubicBezTo>
                  <a:pt x="3091973" y="-41779"/>
                  <a:pt x="3240254" y="54826"/>
                  <a:pt x="3485823" y="0"/>
                </a:cubicBezTo>
                <a:cubicBezTo>
                  <a:pt x="3731392" y="-54826"/>
                  <a:pt x="3802907" y="11086"/>
                  <a:pt x="4114800" y="0"/>
                </a:cubicBezTo>
                <a:cubicBezTo>
                  <a:pt x="4131671" y="173360"/>
                  <a:pt x="4108403" y="251747"/>
                  <a:pt x="4114800" y="365555"/>
                </a:cubicBezTo>
                <a:cubicBezTo>
                  <a:pt x="4121197" y="479363"/>
                  <a:pt x="4099540" y="733214"/>
                  <a:pt x="4114800" y="911159"/>
                </a:cubicBezTo>
                <a:cubicBezTo>
                  <a:pt x="4130060" y="1089104"/>
                  <a:pt x="4058609" y="1249957"/>
                  <a:pt x="4114800" y="1456762"/>
                </a:cubicBezTo>
                <a:cubicBezTo>
                  <a:pt x="4170991" y="1663567"/>
                  <a:pt x="4060640" y="1735457"/>
                  <a:pt x="4114800" y="2002366"/>
                </a:cubicBezTo>
                <a:cubicBezTo>
                  <a:pt x="4168960" y="2269275"/>
                  <a:pt x="4037026" y="2335984"/>
                  <a:pt x="4114800" y="2668003"/>
                </a:cubicBezTo>
                <a:cubicBezTo>
                  <a:pt x="4192574" y="3000022"/>
                  <a:pt x="4070717" y="3036612"/>
                  <a:pt x="4114800" y="3333640"/>
                </a:cubicBezTo>
                <a:cubicBezTo>
                  <a:pt x="4158883" y="3630668"/>
                  <a:pt x="4057934" y="3634527"/>
                  <a:pt x="4114800" y="3819227"/>
                </a:cubicBezTo>
                <a:cubicBezTo>
                  <a:pt x="4171666" y="4003927"/>
                  <a:pt x="4086107" y="4161566"/>
                  <a:pt x="4114800" y="4424848"/>
                </a:cubicBezTo>
                <a:cubicBezTo>
                  <a:pt x="4143493" y="4688130"/>
                  <a:pt x="4107367" y="4930753"/>
                  <a:pt x="4114800" y="5090484"/>
                </a:cubicBezTo>
                <a:cubicBezTo>
                  <a:pt x="4122233" y="5250215"/>
                  <a:pt x="4035562" y="5684107"/>
                  <a:pt x="4114800" y="6001643"/>
                </a:cubicBezTo>
                <a:cubicBezTo>
                  <a:pt x="4003402" y="6017329"/>
                  <a:pt x="3837368" y="5959057"/>
                  <a:pt x="3609267" y="6001643"/>
                </a:cubicBezTo>
                <a:cubicBezTo>
                  <a:pt x="3381166" y="6044229"/>
                  <a:pt x="3312469" y="5941187"/>
                  <a:pt x="3062587" y="6001643"/>
                </a:cubicBezTo>
                <a:cubicBezTo>
                  <a:pt x="2812705" y="6062099"/>
                  <a:pt x="2733917" y="5988786"/>
                  <a:pt x="2598202" y="6001643"/>
                </a:cubicBezTo>
                <a:cubicBezTo>
                  <a:pt x="2462487" y="6014500"/>
                  <a:pt x="2285551" y="5956315"/>
                  <a:pt x="2092670" y="6001643"/>
                </a:cubicBezTo>
                <a:cubicBezTo>
                  <a:pt x="1899789" y="6046971"/>
                  <a:pt x="1633030" y="5989661"/>
                  <a:pt x="1422545" y="6001643"/>
                </a:cubicBezTo>
                <a:cubicBezTo>
                  <a:pt x="1212061" y="6013625"/>
                  <a:pt x="1017073" y="5983762"/>
                  <a:pt x="875865" y="6001643"/>
                </a:cubicBezTo>
                <a:cubicBezTo>
                  <a:pt x="734657" y="6019524"/>
                  <a:pt x="349109" y="5916442"/>
                  <a:pt x="0" y="6001643"/>
                </a:cubicBezTo>
                <a:cubicBezTo>
                  <a:pt x="-11474" y="5826500"/>
                  <a:pt x="43458" y="5780660"/>
                  <a:pt x="0" y="5636088"/>
                </a:cubicBezTo>
                <a:cubicBezTo>
                  <a:pt x="-43458" y="5491516"/>
                  <a:pt x="27796" y="5413526"/>
                  <a:pt x="0" y="5270534"/>
                </a:cubicBezTo>
                <a:cubicBezTo>
                  <a:pt x="-27796" y="5127542"/>
                  <a:pt x="34305" y="4988414"/>
                  <a:pt x="0" y="4904979"/>
                </a:cubicBezTo>
                <a:cubicBezTo>
                  <a:pt x="-34305" y="4821545"/>
                  <a:pt x="65929" y="4495827"/>
                  <a:pt x="0" y="4239342"/>
                </a:cubicBezTo>
                <a:cubicBezTo>
                  <a:pt x="-65929" y="3982857"/>
                  <a:pt x="30766" y="3934757"/>
                  <a:pt x="0" y="3753755"/>
                </a:cubicBezTo>
                <a:cubicBezTo>
                  <a:pt x="-30766" y="3572753"/>
                  <a:pt x="2517" y="3365172"/>
                  <a:pt x="0" y="3208151"/>
                </a:cubicBezTo>
                <a:cubicBezTo>
                  <a:pt x="-2517" y="3051130"/>
                  <a:pt x="52238" y="2843608"/>
                  <a:pt x="0" y="2602531"/>
                </a:cubicBezTo>
                <a:cubicBezTo>
                  <a:pt x="-52238" y="2361454"/>
                  <a:pt x="27476" y="2304455"/>
                  <a:pt x="0" y="2176960"/>
                </a:cubicBezTo>
                <a:cubicBezTo>
                  <a:pt x="-27476" y="2049465"/>
                  <a:pt x="28417" y="1674891"/>
                  <a:pt x="0" y="1511323"/>
                </a:cubicBezTo>
                <a:cubicBezTo>
                  <a:pt x="-28417" y="1347755"/>
                  <a:pt x="12087" y="1234633"/>
                  <a:pt x="0" y="1025735"/>
                </a:cubicBezTo>
                <a:cubicBezTo>
                  <a:pt x="-12087" y="816837"/>
                  <a:pt x="26135" y="798026"/>
                  <a:pt x="0" y="660181"/>
                </a:cubicBezTo>
                <a:cubicBezTo>
                  <a:pt x="-26135" y="522336"/>
                  <a:pt x="75749" y="155323"/>
                  <a:pt x="0" y="0"/>
                </a:cubicBezTo>
                <a:close/>
              </a:path>
            </a:pathLst>
          </a:custGeom>
          <a:solidFill>
            <a:srgbClr val="871443">
              <a:alpha val="74902"/>
            </a:srgbClr>
          </a:solidFill>
          <a:ln w="38100">
            <a:solidFill>
              <a:srgbClr val="871443"/>
            </a:solidFill>
            <a:extLst>
              <a:ext uri="{C807C97D-BFC1-408E-A445-0C87EB9F89A2}">
                <ask:lineSketchStyleProps xmlns:ask="http://schemas.microsoft.com/office/drawing/2018/sketchyshapes" sd="3534226140">
                  <a:prstGeom prst="rect">
                    <a:avLst/>
                  </a:prstGeom>
                  <ask:type>
                    <ask:lineSketchScribble/>
                  </ask:type>
                </ask:lineSketchStyleProps>
              </a:ext>
            </a:extLst>
          </a:ln>
        </p:spPr>
        <p:txBody>
          <a:bodyPr wrap="square">
            <a:spAutoFit/>
          </a:bodyPr>
          <a:lstStyle/>
          <a:p>
            <a:pPr algn="just"/>
            <a:r>
              <a:rPr lang="en-US" sz="1600" dirty="0">
                <a:solidFill>
                  <a:schemeClr val="bg2"/>
                </a:solidFill>
              </a:rPr>
              <a:t>M</a:t>
            </a:r>
            <a:r>
              <a:rPr lang="el-GR" sz="1600" dirty="0" err="1">
                <a:solidFill>
                  <a:schemeClr val="bg2"/>
                </a:solidFill>
              </a:rPr>
              <a:t>ελέτες</a:t>
            </a:r>
            <a:r>
              <a:rPr lang="en-US" sz="1600" dirty="0">
                <a:solidFill>
                  <a:schemeClr val="bg2"/>
                </a:solidFill>
              </a:rPr>
              <a:t> (McGuire 2015; Krijnen et al. 2017; Geiger et al. 2019; </a:t>
            </a:r>
            <a:r>
              <a:rPr lang="en-US" sz="1600" dirty="0" err="1">
                <a:solidFill>
                  <a:schemeClr val="bg2"/>
                </a:solidFill>
              </a:rPr>
              <a:t>Dilkes</a:t>
            </a:r>
            <a:r>
              <a:rPr lang="en-US" sz="1600" dirty="0">
                <a:solidFill>
                  <a:schemeClr val="bg2"/>
                </a:solidFill>
              </a:rPr>
              <a:t>- Hoffman et al.,2019; Stanton et al. 2020; UNEP 2021)</a:t>
            </a:r>
            <a:r>
              <a:rPr lang="el-GR" sz="1600" dirty="0">
                <a:solidFill>
                  <a:schemeClr val="bg2"/>
                </a:solidFill>
              </a:rPr>
              <a:t> υποδηλώνουν ότι </a:t>
            </a:r>
            <a:r>
              <a:rPr lang="el-GR" sz="1600" u="sng" dirty="0">
                <a:solidFill>
                  <a:schemeClr val="bg2"/>
                </a:solidFill>
              </a:rPr>
              <a:t>το κοινό είναι υπερβολικά ευαίσθητο στα πλαστικά </a:t>
            </a:r>
            <a:r>
              <a:rPr lang="el-GR" sz="1600" dirty="0">
                <a:solidFill>
                  <a:schemeClr val="bg2"/>
                </a:solidFill>
              </a:rPr>
              <a:t>και δυνητικά τα βλέπει ως </a:t>
            </a:r>
            <a:r>
              <a:rPr lang="el-GR" sz="1600" u="sng" dirty="0">
                <a:solidFill>
                  <a:schemeClr val="bg2"/>
                </a:solidFill>
              </a:rPr>
              <a:t>μεγαλύτερο περιβαλλοντικό ζήτημα από άλλες, όπως η κλιματική αλλαγή </a:t>
            </a:r>
            <a:r>
              <a:rPr lang="el-GR" sz="1600" dirty="0">
                <a:solidFill>
                  <a:schemeClr val="bg2"/>
                </a:solidFill>
              </a:rPr>
              <a:t>(</a:t>
            </a:r>
            <a:r>
              <a:rPr lang="el-GR" sz="1600" dirty="0" err="1">
                <a:solidFill>
                  <a:schemeClr val="bg2"/>
                </a:solidFill>
              </a:rPr>
              <a:t>Khan</a:t>
            </a:r>
            <a:r>
              <a:rPr lang="el-GR" sz="1600" dirty="0">
                <a:solidFill>
                  <a:schemeClr val="bg2"/>
                </a:solidFill>
              </a:rPr>
              <a:t> </a:t>
            </a:r>
            <a:r>
              <a:rPr lang="el-GR" sz="1600" dirty="0" err="1">
                <a:solidFill>
                  <a:schemeClr val="bg2"/>
                </a:solidFill>
              </a:rPr>
              <a:t>et</a:t>
            </a:r>
            <a:r>
              <a:rPr lang="el-GR" sz="1600" dirty="0">
                <a:solidFill>
                  <a:schemeClr val="bg2"/>
                </a:solidFill>
              </a:rPr>
              <a:t> </a:t>
            </a:r>
            <a:r>
              <a:rPr lang="el-GR" sz="1600" dirty="0" err="1">
                <a:solidFill>
                  <a:schemeClr val="bg2"/>
                </a:solidFill>
              </a:rPr>
              <a:t>al</a:t>
            </a:r>
            <a:r>
              <a:rPr lang="el-GR" sz="1600" dirty="0">
                <a:solidFill>
                  <a:schemeClr val="bg2"/>
                </a:solidFill>
              </a:rPr>
              <a:t>. 2019). </a:t>
            </a:r>
            <a:endParaRPr lang="en-US" sz="1600" dirty="0">
              <a:solidFill>
                <a:schemeClr val="bg2"/>
              </a:solidFill>
            </a:endParaRPr>
          </a:p>
          <a:p>
            <a:pPr algn="just"/>
            <a:r>
              <a:rPr lang="el-GR" sz="1600" dirty="0">
                <a:solidFill>
                  <a:schemeClr val="bg2"/>
                </a:solidFill>
              </a:rPr>
              <a:t> </a:t>
            </a:r>
            <a:endParaRPr lang="en-US" sz="1600" dirty="0">
              <a:solidFill>
                <a:schemeClr val="bg2"/>
              </a:solidFill>
            </a:endParaRPr>
          </a:p>
          <a:p>
            <a:pPr algn="just"/>
            <a:r>
              <a:rPr lang="el-GR" sz="1600" dirty="0">
                <a:solidFill>
                  <a:schemeClr val="bg2"/>
                </a:solidFill>
              </a:rPr>
              <a:t>ΌΜΩΣ </a:t>
            </a:r>
            <a:r>
              <a:rPr lang="el-GR" sz="1600" b="1" dirty="0">
                <a:solidFill>
                  <a:schemeClr val="bg2"/>
                </a:solidFill>
              </a:rPr>
              <a:t>οι άνθρωποι προτιμούν να χρησιμοποιούν τακτικά το πλαστικό, παρά τη σαφή επίγνωση των σχετικών προβλημάτων </a:t>
            </a:r>
            <a:r>
              <a:rPr lang="el-GR" sz="1600" dirty="0">
                <a:solidFill>
                  <a:schemeClr val="bg2"/>
                </a:solidFill>
              </a:rPr>
              <a:t>(</a:t>
            </a:r>
            <a:r>
              <a:rPr lang="el-GR" sz="1600" dirty="0" err="1">
                <a:solidFill>
                  <a:schemeClr val="bg2"/>
                </a:solidFill>
              </a:rPr>
              <a:t>Heidbreder</a:t>
            </a:r>
            <a:r>
              <a:rPr lang="el-GR" sz="1600" dirty="0">
                <a:solidFill>
                  <a:schemeClr val="bg2"/>
                </a:solidFill>
              </a:rPr>
              <a:t> </a:t>
            </a:r>
            <a:r>
              <a:rPr lang="el-GR" sz="1600" dirty="0" err="1">
                <a:solidFill>
                  <a:schemeClr val="bg2"/>
                </a:solidFill>
              </a:rPr>
              <a:t>et</a:t>
            </a:r>
            <a:r>
              <a:rPr lang="el-GR" sz="1600" dirty="0">
                <a:solidFill>
                  <a:schemeClr val="bg2"/>
                </a:solidFill>
              </a:rPr>
              <a:t> </a:t>
            </a:r>
            <a:r>
              <a:rPr lang="el-GR" sz="1600" dirty="0" err="1">
                <a:solidFill>
                  <a:schemeClr val="bg2"/>
                </a:solidFill>
              </a:rPr>
              <a:t>al</a:t>
            </a:r>
            <a:r>
              <a:rPr lang="el-GR" sz="1600" dirty="0">
                <a:solidFill>
                  <a:schemeClr val="bg2"/>
                </a:solidFill>
              </a:rPr>
              <a:t>. 2019) </a:t>
            </a:r>
            <a:endParaRPr lang="el-GR" sz="1600" b="1" dirty="0">
              <a:solidFill>
                <a:schemeClr val="bg2"/>
              </a:solidFill>
            </a:endParaRPr>
          </a:p>
          <a:p>
            <a:pPr algn="just"/>
            <a:endParaRPr lang="en-US" sz="1600" dirty="0">
              <a:solidFill>
                <a:schemeClr val="bg2"/>
              </a:solidFill>
            </a:endParaRPr>
          </a:p>
          <a:p>
            <a:pPr algn="just"/>
            <a:r>
              <a:rPr lang="el-GR" sz="1600" dirty="0">
                <a:solidFill>
                  <a:schemeClr val="bg2"/>
                </a:solidFill>
              </a:rPr>
              <a:t>…λόγω συνηθειών, κανόνων και περιστασιακών περιορισμών όπως τα προσωπικά οικονομικά ή επειδή η ευθύνη για τη μείωση της χρήσης πλαστικών ειδών μιας χρήσης βαρύνει τη βιομηχανία και την κυβέρνηση</a:t>
            </a:r>
          </a:p>
          <a:p>
            <a:pPr algn="just"/>
            <a:endParaRPr lang="el-GR" sz="1600" b="1" dirty="0">
              <a:solidFill>
                <a:schemeClr val="bg2"/>
              </a:solidFill>
            </a:endParaRPr>
          </a:p>
          <a:p>
            <a:pPr algn="r"/>
            <a:r>
              <a:rPr lang="el-GR" sz="1600" b="1" dirty="0">
                <a:solidFill>
                  <a:schemeClr val="bg2"/>
                </a:solidFill>
              </a:rPr>
              <a:t>Εκπαίδευση και ευρύτερες κοινωνικές πολιτικές και δράσεις - Κοινωνικές πολιτικές κι</a:t>
            </a:r>
            <a:r>
              <a:rPr lang="en-US" sz="1600" b="1" dirty="0">
                <a:solidFill>
                  <a:schemeClr val="bg2"/>
                </a:solidFill>
                <a:latin typeface="Barnebok"/>
              </a:rPr>
              <a:t> </a:t>
            </a:r>
            <a:r>
              <a:rPr lang="el-GR" sz="1600" b="1" dirty="0">
                <a:solidFill>
                  <a:schemeClr val="bg2"/>
                </a:solidFill>
              </a:rPr>
              <a:t>επικοινωνιακές ενέργειες</a:t>
            </a:r>
            <a:endParaRPr lang="en-US" sz="1600" b="1" dirty="0">
              <a:solidFill>
                <a:schemeClr val="bg2"/>
              </a:solidFill>
              <a:latin typeface="Barnebok"/>
            </a:endParaRPr>
          </a:p>
        </p:txBody>
      </p:sp>
      <p:sp>
        <p:nvSpPr>
          <p:cNvPr id="12" name="Βέλος: Δεξιό 11">
            <a:extLst>
              <a:ext uri="{FF2B5EF4-FFF2-40B4-BE49-F238E27FC236}">
                <a16:creationId xmlns:a16="http://schemas.microsoft.com/office/drawing/2014/main" id="{EA579C54-20CB-30D1-6D62-5D44652BEE02}"/>
              </a:ext>
            </a:extLst>
          </p:cNvPr>
          <p:cNvSpPr/>
          <p:nvPr/>
        </p:nvSpPr>
        <p:spPr>
          <a:xfrm>
            <a:off x="8058150" y="5638799"/>
            <a:ext cx="457200" cy="180975"/>
          </a:xfrm>
          <a:prstGeom prst="rightArrow">
            <a:avLst/>
          </a:prstGeom>
          <a:solidFill>
            <a:schemeClr val="bg1">
              <a:lumMod val="95000"/>
            </a:schemeClr>
          </a:solidFill>
          <a:ln w="19050">
            <a:solidFill>
              <a:srgbClr val="957A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521990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Εικόνα 18">
            <a:extLst>
              <a:ext uri="{FF2B5EF4-FFF2-40B4-BE49-F238E27FC236}">
                <a16:creationId xmlns:a16="http://schemas.microsoft.com/office/drawing/2014/main" id="{45F6862B-5F01-DC3A-E156-E01C9D21E38A}"/>
              </a:ext>
            </a:extLst>
          </p:cNvPr>
          <p:cNvPicPr>
            <a:picLocks noChangeAspect="1"/>
          </p:cNvPicPr>
          <p:nvPr/>
        </p:nvPicPr>
        <p:blipFill rotWithShape="1">
          <a:blip r:embed="rId2">
            <a:alphaModFix amt="20000"/>
            <a:extLs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8" name="Ομάδα 7">
            <a:extLst>
              <a:ext uri="{FF2B5EF4-FFF2-40B4-BE49-F238E27FC236}">
                <a16:creationId xmlns:a16="http://schemas.microsoft.com/office/drawing/2014/main" id="{6A696618-9D39-3B75-B631-839B981D979D}"/>
              </a:ext>
            </a:extLst>
          </p:cNvPr>
          <p:cNvGrpSpPr/>
          <p:nvPr/>
        </p:nvGrpSpPr>
        <p:grpSpPr>
          <a:xfrm>
            <a:off x="652013" y="1871373"/>
            <a:ext cx="5139188" cy="4820361"/>
            <a:chOff x="166238" y="1871373"/>
            <a:chExt cx="5139188" cy="4820361"/>
          </a:xfrm>
        </p:grpSpPr>
        <p:pic>
          <p:nvPicPr>
            <p:cNvPr id="5" name="Εικόνα 4">
              <a:extLst>
                <a:ext uri="{FF2B5EF4-FFF2-40B4-BE49-F238E27FC236}">
                  <a16:creationId xmlns:a16="http://schemas.microsoft.com/office/drawing/2014/main" id="{18E901A5-7343-5FDD-61BE-A9B393D2FBE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6238" y="1871373"/>
              <a:ext cx="5139188" cy="4820361"/>
            </a:xfrm>
            <a:prstGeom prst="rect">
              <a:avLst/>
            </a:prstGeom>
          </p:spPr>
        </p:pic>
        <p:sp>
          <p:nvSpPr>
            <p:cNvPr id="7" name="TextBox 6">
              <a:extLst>
                <a:ext uri="{FF2B5EF4-FFF2-40B4-BE49-F238E27FC236}">
                  <a16:creationId xmlns:a16="http://schemas.microsoft.com/office/drawing/2014/main" id="{6E943AEA-7287-647B-CCC2-0E2D9316A892}"/>
                </a:ext>
              </a:extLst>
            </p:cNvPr>
            <p:cNvSpPr txBox="1"/>
            <p:nvPr/>
          </p:nvSpPr>
          <p:spPr>
            <a:xfrm>
              <a:off x="166238" y="6476290"/>
              <a:ext cx="1314450" cy="215444"/>
            </a:xfrm>
            <a:prstGeom prst="rect">
              <a:avLst/>
            </a:prstGeom>
            <a:noFill/>
          </p:spPr>
          <p:txBody>
            <a:bodyPr wrap="square">
              <a:spAutoFit/>
            </a:bodyPr>
            <a:lstStyle/>
            <a:p>
              <a:r>
                <a:rPr lang="en-US" sz="800" dirty="0">
                  <a:solidFill>
                    <a:schemeClr val="bg2">
                      <a:lumMod val="25000"/>
                    </a:schemeClr>
                  </a:solidFill>
                </a:rPr>
                <a:t>©</a:t>
              </a:r>
              <a:r>
                <a:rPr lang="el-GR" sz="800" dirty="0">
                  <a:solidFill>
                    <a:schemeClr val="bg2">
                      <a:lumMod val="25000"/>
                    </a:schemeClr>
                  </a:solidFill>
                  <a:latin typeface="Yu Gothic UI" panose="020B0500000000000000" pitchFamily="34" charset="-128"/>
                </a:rPr>
                <a:t> </a:t>
              </a:r>
              <a:r>
                <a:rPr lang="en-US" sz="800" dirty="0">
                  <a:solidFill>
                    <a:schemeClr val="bg2">
                      <a:lumMod val="25000"/>
                    </a:schemeClr>
                  </a:solidFill>
                  <a:latin typeface="Yu Gothic UI" panose="020B0500000000000000" pitchFamily="34" charset="-128"/>
                </a:rPr>
                <a:t>iStock/Olga</a:t>
              </a:r>
              <a:r>
                <a:rPr lang="el-GR" sz="800" dirty="0">
                  <a:solidFill>
                    <a:schemeClr val="bg2">
                      <a:lumMod val="25000"/>
                    </a:schemeClr>
                  </a:solidFill>
                  <a:latin typeface="Yu Gothic UI" panose="020B0500000000000000" pitchFamily="34" charset="-128"/>
                </a:rPr>
                <a:t> </a:t>
              </a:r>
              <a:r>
                <a:rPr lang="en-US" sz="800" dirty="0" err="1">
                  <a:solidFill>
                    <a:schemeClr val="bg2">
                      <a:lumMod val="25000"/>
                    </a:schemeClr>
                  </a:solidFill>
                  <a:latin typeface="Yu Gothic UI" panose="020B0500000000000000" pitchFamily="34" charset="-128"/>
                </a:rPr>
                <a:t>Miltsova</a:t>
              </a:r>
              <a:endParaRPr lang="el-GR" dirty="0">
                <a:solidFill>
                  <a:schemeClr val="bg2">
                    <a:lumMod val="25000"/>
                  </a:schemeClr>
                </a:solidFill>
              </a:endParaRPr>
            </a:p>
          </p:txBody>
        </p:sp>
      </p:grpSp>
      <p:grpSp>
        <p:nvGrpSpPr>
          <p:cNvPr id="12" name="Ομάδα 11">
            <a:extLst>
              <a:ext uri="{FF2B5EF4-FFF2-40B4-BE49-F238E27FC236}">
                <a16:creationId xmlns:a16="http://schemas.microsoft.com/office/drawing/2014/main" id="{F148C757-8668-B21C-E42A-41AE8BCB4984}"/>
              </a:ext>
            </a:extLst>
          </p:cNvPr>
          <p:cNvGrpSpPr/>
          <p:nvPr/>
        </p:nvGrpSpPr>
        <p:grpSpPr>
          <a:xfrm>
            <a:off x="6581775" y="1871373"/>
            <a:ext cx="5224013" cy="4829176"/>
            <a:chOff x="6096000" y="1871373"/>
            <a:chExt cx="5224013" cy="4829176"/>
          </a:xfrm>
        </p:grpSpPr>
        <p:pic>
          <p:nvPicPr>
            <p:cNvPr id="10" name="Εικόνα 9">
              <a:extLst>
                <a:ext uri="{FF2B5EF4-FFF2-40B4-BE49-F238E27FC236}">
                  <a16:creationId xmlns:a16="http://schemas.microsoft.com/office/drawing/2014/main" id="{9E2FF01D-7D2F-0213-66DD-F1FCB91DBF7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9292" r="20629"/>
            <a:stretch/>
          </p:blipFill>
          <p:spPr>
            <a:xfrm>
              <a:off x="6096000" y="1871373"/>
              <a:ext cx="5139189" cy="4820361"/>
            </a:xfrm>
            <a:prstGeom prst="rect">
              <a:avLst/>
            </a:prstGeom>
          </p:spPr>
        </p:pic>
        <p:sp>
          <p:nvSpPr>
            <p:cNvPr id="11" name="TextBox 10">
              <a:extLst>
                <a:ext uri="{FF2B5EF4-FFF2-40B4-BE49-F238E27FC236}">
                  <a16:creationId xmlns:a16="http://schemas.microsoft.com/office/drawing/2014/main" id="{496BDD65-F7D2-8A7D-1564-980FF026096F}"/>
                </a:ext>
              </a:extLst>
            </p:cNvPr>
            <p:cNvSpPr txBox="1"/>
            <p:nvPr/>
          </p:nvSpPr>
          <p:spPr>
            <a:xfrm>
              <a:off x="10005563" y="6485105"/>
              <a:ext cx="1314450" cy="215444"/>
            </a:xfrm>
            <a:prstGeom prst="rect">
              <a:avLst/>
            </a:prstGeom>
            <a:noFill/>
          </p:spPr>
          <p:txBody>
            <a:bodyPr wrap="square">
              <a:spAutoFit/>
            </a:bodyPr>
            <a:lstStyle/>
            <a:p>
              <a:r>
                <a:rPr lang="en-US" sz="800" dirty="0">
                  <a:solidFill>
                    <a:schemeClr val="bg2">
                      <a:lumMod val="25000"/>
                    </a:schemeClr>
                  </a:solidFill>
                </a:rPr>
                <a:t>©</a:t>
              </a:r>
              <a:r>
                <a:rPr lang="el-GR" sz="800" dirty="0">
                  <a:solidFill>
                    <a:schemeClr val="bg2">
                      <a:lumMod val="25000"/>
                    </a:schemeClr>
                  </a:solidFill>
                  <a:latin typeface="Yu Gothic UI" panose="020B0500000000000000" pitchFamily="34" charset="-128"/>
                </a:rPr>
                <a:t> </a:t>
              </a:r>
              <a:r>
                <a:rPr lang="en-US" sz="800" dirty="0">
                  <a:solidFill>
                    <a:schemeClr val="bg2">
                      <a:lumMod val="25000"/>
                    </a:schemeClr>
                  </a:solidFill>
                  <a:latin typeface="Yu Gothic UI" panose="020B0500000000000000" pitchFamily="34" charset="-128"/>
                </a:rPr>
                <a:t>iStock/</a:t>
              </a:r>
              <a:r>
                <a:rPr lang="en-US" sz="800" dirty="0" err="1">
                  <a:solidFill>
                    <a:schemeClr val="bg2">
                      <a:lumMod val="25000"/>
                    </a:schemeClr>
                  </a:solidFill>
                  <a:latin typeface="Yu Gothic UI" panose="020B0500000000000000" pitchFamily="34" charset="-128"/>
                </a:rPr>
                <a:t>AlenaPaulus</a:t>
              </a:r>
              <a:endParaRPr lang="el-GR" dirty="0">
                <a:solidFill>
                  <a:schemeClr val="bg2">
                    <a:lumMod val="25000"/>
                  </a:schemeClr>
                </a:solidFill>
              </a:endParaRPr>
            </a:p>
          </p:txBody>
        </p:sp>
      </p:grpSp>
      <p:sp>
        <p:nvSpPr>
          <p:cNvPr id="13" name="Rectangle 3">
            <a:extLst>
              <a:ext uri="{FF2B5EF4-FFF2-40B4-BE49-F238E27FC236}">
                <a16:creationId xmlns:a16="http://schemas.microsoft.com/office/drawing/2014/main" id="{DADA20F1-FD7A-E90A-28B5-085B9816F5D2}"/>
              </a:ext>
            </a:extLst>
          </p:cNvPr>
          <p:cNvSpPr/>
          <p:nvPr/>
        </p:nvSpPr>
        <p:spPr>
          <a:xfrm>
            <a:off x="5238750" y="198650"/>
            <a:ext cx="6953250" cy="914400"/>
          </a:xfrm>
          <a:custGeom>
            <a:avLst/>
            <a:gdLst>
              <a:gd name="connsiteX0" fmla="*/ 0 w 6953250"/>
              <a:gd name="connsiteY0" fmla="*/ 0 h 914400"/>
              <a:gd name="connsiteX1" fmla="*/ 695325 w 6953250"/>
              <a:gd name="connsiteY1" fmla="*/ 0 h 914400"/>
              <a:gd name="connsiteX2" fmla="*/ 1390650 w 6953250"/>
              <a:gd name="connsiteY2" fmla="*/ 0 h 914400"/>
              <a:gd name="connsiteX3" fmla="*/ 2085975 w 6953250"/>
              <a:gd name="connsiteY3" fmla="*/ 0 h 914400"/>
              <a:gd name="connsiteX4" fmla="*/ 2920365 w 6953250"/>
              <a:gd name="connsiteY4" fmla="*/ 0 h 914400"/>
              <a:gd name="connsiteX5" fmla="*/ 3476625 w 6953250"/>
              <a:gd name="connsiteY5" fmla="*/ 0 h 914400"/>
              <a:gd name="connsiteX6" fmla="*/ 4311015 w 6953250"/>
              <a:gd name="connsiteY6" fmla="*/ 0 h 914400"/>
              <a:gd name="connsiteX7" fmla="*/ 4797743 w 6953250"/>
              <a:gd name="connsiteY7" fmla="*/ 0 h 914400"/>
              <a:gd name="connsiteX8" fmla="*/ 5284470 w 6953250"/>
              <a:gd name="connsiteY8" fmla="*/ 0 h 914400"/>
              <a:gd name="connsiteX9" fmla="*/ 6118860 w 6953250"/>
              <a:gd name="connsiteY9" fmla="*/ 0 h 914400"/>
              <a:gd name="connsiteX10" fmla="*/ 6953250 w 6953250"/>
              <a:gd name="connsiteY10" fmla="*/ 0 h 914400"/>
              <a:gd name="connsiteX11" fmla="*/ 6953250 w 6953250"/>
              <a:gd name="connsiteY11" fmla="*/ 448056 h 914400"/>
              <a:gd name="connsiteX12" fmla="*/ 6953250 w 6953250"/>
              <a:gd name="connsiteY12" fmla="*/ 914400 h 914400"/>
              <a:gd name="connsiteX13" fmla="*/ 6257925 w 6953250"/>
              <a:gd name="connsiteY13" fmla="*/ 914400 h 914400"/>
              <a:gd name="connsiteX14" fmla="*/ 5423535 w 6953250"/>
              <a:gd name="connsiteY14" fmla="*/ 914400 h 914400"/>
              <a:gd name="connsiteX15" fmla="*/ 4797743 w 6953250"/>
              <a:gd name="connsiteY15" fmla="*/ 914400 h 914400"/>
              <a:gd name="connsiteX16" fmla="*/ 4032885 w 6953250"/>
              <a:gd name="connsiteY16" fmla="*/ 914400 h 914400"/>
              <a:gd name="connsiteX17" fmla="*/ 3268028 w 6953250"/>
              <a:gd name="connsiteY17" fmla="*/ 914400 h 914400"/>
              <a:gd name="connsiteX18" fmla="*/ 2711768 w 6953250"/>
              <a:gd name="connsiteY18" fmla="*/ 914400 h 914400"/>
              <a:gd name="connsiteX19" fmla="*/ 1877378 w 6953250"/>
              <a:gd name="connsiteY19" fmla="*/ 914400 h 914400"/>
              <a:gd name="connsiteX20" fmla="*/ 1112520 w 6953250"/>
              <a:gd name="connsiteY20" fmla="*/ 914400 h 914400"/>
              <a:gd name="connsiteX21" fmla="*/ 625793 w 6953250"/>
              <a:gd name="connsiteY21" fmla="*/ 914400 h 914400"/>
              <a:gd name="connsiteX22" fmla="*/ 0 w 6953250"/>
              <a:gd name="connsiteY22" fmla="*/ 914400 h 914400"/>
              <a:gd name="connsiteX23" fmla="*/ 0 w 6953250"/>
              <a:gd name="connsiteY23" fmla="*/ 438912 h 914400"/>
              <a:gd name="connsiteX24" fmla="*/ 0 w 6953250"/>
              <a:gd name="connsiteY24"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953250" h="914400" fill="none" extrusionOk="0">
                <a:moveTo>
                  <a:pt x="0" y="0"/>
                </a:moveTo>
                <a:cubicBezTo>
                  <a:pt x="184141" y="3614"/>
                  <a:pt x="497775" y="-744"/>
                  <a:pt x="695325" y="0"/>
                </a:cubicBezTo>
                <a:cubicBezTo>
                  <a:pt x="892876" y="744"/>
                  <a:pt x="1132669" y="11717"/>
                  <a:pt x="1390650" y="0"/>
                </a:cubicBezTo>
                <a:cubicBezTo>
                  <a:pt x="1648631" y="-11717"/>
                  <a:pt x="1901419" y="-30318"/>
                  <a:pt x="2085975" y="0"/>
                </a:cubicBezTo>
                <a:cubicBezTo>
                  <a:pt x="2270531" y="30318"/>
                  <a:pt x="2535028" y="10355"/>
                  <a:pt x="2920365" y="0"/>
                </a:cubicBezTo>
                <a:cubicBezTo>
                  <a:pt x="3305702" y="-10355"/>
                  <a:pt x="3287303" y="259"/>
                  <a:pt x="3476625" y="0"/>
                </a:cubicBezTo>
                <a:cubicBezTo>
                  <a:pt x="3665947" y="-259"/>
                  <a:pt x="4061241" y="19301"/>
                  <a:pt x="4311015" y="0"/>
                </a:cubicBezTo>
                <a:cubicBezTo>
                  <a:pt x="4560789" y="-19301"/>
                  <a:pt x="4569850" y="16781"/>
                  <a:pt x="4797743" y="0"/>
                </a:cubicBezTo>
                <a:cubicBezTo>
                  <a:pt x="5025636" y="-16781"/>
                  <a:pt x="5131830" y="-21334"/>
                  <a:pt x="5284470" y="0"/>
                </a:cubicBezTo>
                <a:cubicBezTo>
                  <a:pt x="5437110" y="21334"/>
                  <a:pt x="5909027" y="-19056"/>
                  <a:pt x="6118860" y="0"/>
                </a:cubicBezTo>
                <a:cubicBezTo>
                  <a:pt x="6328693" y="19056"/>
                  <a:pt x="6674597" y="-13881"/>
                  <a:pt x="6953250" y="0"/>
                </a:cubicBezTo>
                <a:cubicBezTo>
                  <a:pt x="6962003" y="130870"/>
                  <a:pt x="6958132" y="337176"/>
                  <a:pt x="6953250" y="448056"/>
                </a:cubicBezTo>
                <a:cubicBezTo>
                  <a:pt x="6948368" y="558936"/>
                  <a:pt x="6930494" y="765316"/>
                  <a:pt x="6953250" y="914400"/>
                </a:cubicBezTo>
                <a:cubicBezTo>
                  <a:pt x="6758858" y="948324"/>
                  <a:pt x="6398422" y="931740"/>
                  <a:pt x="6257925" y="914400"/>
                </a:cubicBezTo>
                <a:cubicBezTo>
                  <a:pt x="6117429" y="897060"/>
                  <a:pt x="5616464" y="953210"/>
                  <a:pt x="5423535" y="914400"/>
                </a:cubicBezTo>
                <a:cubicBezTo>
                  <a:pt x="5230606" y="875591"/>
                  <a:pt x="5075493" y="940156"/>
                  <a:pt x="4797743" y="914400"/>
                </a:cubicBezTo>
                <a:cubicBezTo>
                  <a:pt x="4519993" y="888644"/>
                  <a:pt x="4369913" y="895926"/>
                  <a:pt x="4032885" y="914400"/>
                </a:cubicBezTo>
                <a:cubicBezTo>
                  <a:pt x="3695857" y="932874"/>
                  <a:pt x="3490681" y="890350"/>
                  <a:pt x="3268028" y="914400"/>
                </a:cubicBezTo>
                <a:cubicBezTo>
                  <a:pt x="3045375" y="938450"/>
                  <a:pt x="2930234" y="935896"/>
                  <a:pt x="2711768" y="914400"/>
                </a:cubicBezTo>
                <a:cubicBezTo>
                  <a:pt x="2493302" y="892904"/>
                  <a:pt x="2079140" y="923104"/>
                  <a:pt x="1877378" y="914400"/>
                </a:cubicBezTo>
                <a:cubicBezTo>
                  <a:pt x="1675616" y="905697"/>
                  <a:pt x="1294760" y="913914"/>
                  <a:pt x="1112520" y="914400"/>
                </a:cubicBezTo>
                <a:cubicBezTo>
                  <a:pt x="930280" y="914886"/>
                  <a:pt x="799276" y="904023"/>
                  <a:pt x="625793" y="914400"/>
                </a:cubicBezTo>
                <a:cubicBezTo>
                  <a:pt x="452310" y="924777"/>
                  <a:pt x="137315" y="913883"/>
                  <a:pt x="0" y="914400"/>
                </a:cubicBezTo>
                <a:cubicBezTo>
                  <a:pt x="-10149" y="753777"/>
                  <a:pt x="-9843" y="673954"/>
                  <a:pt x="0" y="438912"/>
                </a:cubicBezTo>
                <a:cubicBezTo>
                  <a:pt x="9843" y="203870"/>
                  <a:pt x="-15896" y="166231"/>
                  <a:pt x="0" y="0"/>
                </a:cubicBezTo>
                <a:close/>
              </a:path>
              <a:path w="6953250" h="914400" stroke="0" extrusionOk="0">
                <a:moveTo>
                  <a:pt x="0" y="0"/>
                </a:moveTo>
                <a:cubicBezTo>
                  <a:pt x="359765" y="-24852"/>
                  <a:pt x="515616" y="31554"/>
                  <a:pt x="834390" y="0"/>
                </a:cubicBezTo>
                <a:cubicBezTo>
                  <a:pt x="1153164" y="-31554"/>
                  <a:pt x="1501596" y="-26913"/>
                  <a:pt x="1668780" y="0"/>
                </a:cubicBezTo>
                <a:cubicBezTo>
                  <a:pt x="1835964" y="26913"/>
                  <a:pt x="2026876" y="4266"/>
                  <a:pt x="2225040" y="0"/>
                </a:cubicBezTo>
                <a:cubicBezTo>
                  <a:pt x="2423204" y="-4266"/>
                  <a:pt x="2658080" y="-23403"/>
                  <a:pt x="2781300" y="0"/>
                </a:cubicBezTo>
                <a:cubicBezTo>
                  <a:pt x="2904520" y="23403"/>
                  <a:pt x="3257540" y="-12516"/>
                  <a:pt x="3407093" y="0"/>
                </a:cubicBezTo>
                <a:cubicBezTo>
                  <a:pt x="3556646" y="12516"/>
                  <a:pt x="3745531" y="-20439"/>
                  <a:pt x="3893820" y="0"/>
                </a:cubicBezTo>
                <a:cubicBezTo>
                  <a:pt x="4042109" y="20439"/>
                  <a:pt x="4160988" y="-15148"/>
                  <a:pt x="4380548" y="0"/>
                </a:cubicBezTo>
                <a:cubicBezTo>
                  <a:pt x="4600108" y="15148"/>
                  <a:pt x="4811453" y="-13341"/>
                  <a:pt x="5006340" y="0"/>
                </a:cubicBezTo>
                <a:cubicBezTo>
                  <a:pt x="5201227" y="13341"/>
                  <a:pt x="5298781" y="-23673"/>
                  <a:pt x="5562600" y="0"/>
                </a:cubicBezTo>
                <a:cubicBezTo>
                  <a:pt x="5826419" y="23673"/>
                  <a:pt x="5931057" y="10263"/>
                  <a:pt x="6049328" y="0"/>
                </a:cubicBezTo>
                <a:cubicBezTo>
                  <a:pt x="6167599" y="-10263"/>
                  <a:pt x="6736933" y="-3500"/>
                  <a:pt x="6953250" y="0"/>
                </a:cubicBezTo>
                <a:cubicBezTo>
                  <a:pt x="6963205" y="210332"/>
                  <a:pt x="6945836" y="230122"/>
                  <a:pt x="6953250" y="438912"/>
                </a:cubicBezTo>
                <a:cubicBezTo>
                  <a:pt x="6960664" y="647702"/>
                  <a:pt x="6964984" y="684807"/>
                  <a:pt x="6953250" y="914400"/>
                </a:cubicBezTo>
                <a:cubicBezTo>
                  <a:pt x="6727803" y="938650"/>
                  <a:pt x="6545179" y="934481"/>
                  <a:pt x="6396990" y="914400"/>
                </a:cubicBezTo>
                <a:cubicBezTo>
                  <a:pt x="6248801" y="894319"/>
                  <a:pt x="6024848" y="919995"/>
                  <a:pt x="5701665" y="914400"/>
                </a:cubicBezTo>
                <a:cubicBezTo>
                  <a:pt x="5378482" y="908805"/>
                  <a:pt x="5262247" y="940555"/>
                  <a:pt x="5145405" y="914400"/>
                </a:cubicBezTo>
                <a:cubicBezTo>
                  <a:pt x="5028563" y="888245"/>
                  <a:pt x="4813253" y="896281"/>
                  <a:pt x="4658677" y="914400"/>
                </a:cubicBezTo>
                <a:cubicBezTo>
                  <a:pt x="4504101" y="932519"/>
                  <a:pt x="4171903" y="904319"/>
                  <a:pt x="3893820" y="914400"/>
                </a:cubicBezTo>
                <a:cubicBezTo>
                  <a:pt x="3615737" y="924481"/>
                  <a:pt x="3580717" y="918831"/>
                  <a:pt x="3407093" y="914400"/>
                </a:cubicBezTo>
                <a:cubicBezTo>
                  <a:pt x="3233469" y="909969"/>
                  <a:pt x="2871286" y="889943"/>
                  <a:pt x="2642235" y="914400"/>
                </a:cubicBezTo>
                <a:cubicBezTo>
                  <a:pt x="2413184" y="938857"/>
                  <a:pt x="2357581" y="923981"/>
                  <a:pt x="2155508" y="914400"/>
                </a:cubicBezTo>
                <a:cubicBezTo>
                  <a:pt x="1953435" y="904819"/>
                  <a:pt x="1783250" y="887200"/>
                  <a:pt x="1460183" y="914400"/>
                </a:cubicBezTo>
                <a:cubicBezTo>
                  <a:pt x="1137116" y="941600"/>
                  <a:pt x="1081650" y="942074"/>
                  <a:pt x="903923" y="914400"/>
                </a:cubicBezTo>
                <a:cubicBezTo>
                  <a:pt x="726196" y="886726"/>
                  <a:pt x="242379" y="948159"/>
                  <a:pt x="0" y="914400"/>
                </a:cubicBezTo>
                <a:cubicBezTo>
                  <a:pt x="20262" y="728871"/>
                  <a:pt x="22198" y="585527"/>
                  <a:pt x="0" y="457200"/>
                </a:cubicBezTo>
                <a:cubicBezTo>
                  <a:pt x="-22198" y="328873"/>
                  <a:pt x="-2373" y="218326"/>
                  <a:pt x="0" y="0"/>
                </a:cubicBezTo>
                <a:close/>
              </a:path>
            </a:pathLst>
          </a:custGeom>
          <a:solidFill>
            <a:srgbClr val="DEEBF7">
              <a:alpha val="85098"/>
            </a:srgbClr>
          </a:solidFill>
          <a:ln w="19050">
            <a:solidFill>
              <a:srgbClr val="018D59"/>
            </a:solidFill>
            <a:extLst>
              <a:ext uri="{C807C97D-BFC1-408E-A445-0C87EB9F89A2}">
                <ask:lineSketchStyleProps xmlns:ask="http://schemas.microsoft.com/office/drawing/2018/sketchyshapes" sd="3871379894">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2800" b="1" dirty="0">
                <a:solidFill>
                  <a:srgbClr val="018D59"/>
                </a:solidFill>
                <a:latin typeface="Barnebok" pitchFamily="50" charset="0"/>
              </a:rPr>
              <a:t>ΚΑΛΕΣ ΠΡΑΚΤΙΚΕΣ …σε επίπεδο καταναλωτή</a:t>
            </a:r>
            <a:endParaRPr lang="en-US" sz="2800" b="1" dirty="0">
              <a:solidFill>
                <a:srgbClr val="018D59"/>
              </a:solidFill>
              <a:latin typeface="Barnebok" pitchFamily="50" charset="0"/>
            </a:endParaRPr>
          </a:p>
        </p:txBody>
      </p:sp>
      <p:pic>
        <p:nvPicPr>
          <p:cNvPr id="15" name="Γραφικό 14" descr="Σκιαγράφημα λυπημένου προσώπου με συμπαγές γέμισμα">
            <a:extLst>
              <a:ext uri="{FF2B5EF4-FFF2-40B4-BE49-F238E27FC236}">
                <a16:creationId xmlns:a16="http://schemas.microsoft.com/office/drawing/2014/main" id="{0E67F644-682A-9883-0421-8D3B88CAD5C8}"/>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012532" y="1164544"/>
            <a:ext cx="633413" cy="633413"/>
          </a:xfrm>
          <a:prstGeom prst="rect">
            <a:avLst/>
          </a:prstGeom>
        </p:spPr>
      </p:pic>
      <p:pic>
        <p:nvPicPr>
          <p:cNvPr id="17" name="Γραφικό 16" descr="Σκιαγράφημα χαμογελαστού προσώπου με συμπαγές γέμισμα">
            <a:extLst>
              <a:ext uri="{FF2B5EF4-FFF2-40B4-BE49-F238E27FC236}">
                <a16:creationId xmlns:a16="http://schemas.microsoft.com/office/drawing/2014/main" id="{72789443-5E78-1FEF-B668-373A8F9D5FBF}"/>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6727031" y="1180942"/>
            <a:ext cx="633413" cy="633413"/>
          </a:xfrm>
          <a:prstGeom prst="rect">
            <a:avLst/>
          </a:prstGeom>
        </p:spPr>
      </p:pic>
    </p:spTree>
    <p:extLst>
      <p:ext uri="{BB962C8B-B14F-4D97-AF65-F5344CB8AC3E}">
        <p14:creationId xmlns:p14="http://schemas.microsoft.com/office/powerpoint/2010/main" val="2138074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C0DD4E47-F7B7-8FBA-7BD8-4C39CCC30D2D}"/>
              </a:ext>
            </a:extLst>
          </p:cNvPr>
          <p:cNvPicPr>
            <a:picLocks noChangeAspect="1"/>
          </p:cNvPicPr>
          <p:nvPr/>
        </p:nvPicPr>
        <p:blipFill rotWithShape="1">
          <a:blip r:embed="rId3">
            <a:alphaModFix amt="20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3" name="Rectangle 3">
            <a:extLst>
              <a:ext uri="{FF2B5EF4-FFF2-40B4-BE49-F238E27FC236}">
                <a16:creationId xmlns:a16="http://schemas.microsoft.com/office/drawing/2014/main" id="{DADA20F1-FD7A-E90A-28B5-085B9816F5D2}"/>
              </a:ext>
            </a:extLst>
          </p:cNvPr>
          <p:cNvSpPr/>
          <p:nvPr/>
        </p:nvSpPr>
        <p:spPr>
          <a:xfrm>
            <a:off x="4530291" y="340311"/>
            <a:ext cx="7661709" cy="914400"/>
          </a:xfrm>
          <a:custGeom>
            <a:avLst/>
            <a:gdLst>
              <a:gd name="connsiteX0" fmla="*/ 0 w 7661709"/>
              <a:gd name="connsiteY0" fmla="*/ 0 h 914400"/>
              <a:gd name="connsiteX1" fmla="*/ 696519 w 7661709"/>
              <a:gd name="connsiteY1" fmla="*/ 0 h 914400"/>
              <a:gd name="connsiteX2" fmla="*/ 1239804 w 7661709"/>
              <a:gd name="connsiteY2" fmla="*/ 0 h 914400"/>
              <a:gd name="connsiteX3" fmla="*/ 2089557 w 7661709"/>
              <a:gd name="connsiteY3" fmla="*/ 0 h 914400"/>
              <a:gd name="connsiteX4" fmla="*/ 2556225 w 7661709"/>
              <a:gd name="connsiteY4" fmla="*/ 0 h 914400"/>
              <a:gd name="connsiteX5" fmla="*/ 3022892 w 7661709"/>
              <a:gd name="connsiteY5" fmla="*/ 0 h 914400"/>
              <a:gd name="connsiteX6" fmla="*/ 3872646 w 7661709"/>
              <a:gd name="connsiteY6" fmla="*/ 0 h 914400"/>
              <a:gd name="connsiteX7" fmla="*/ 4339313 w 7661709"/>
              <a:gd name="connsiteY7" fmla="*/ 0 h 914400"/>
              <a:gd name="connsiteX8" fmla="*/ 4959215 w 7661709"/>
              <a:gd name="connsiteY8" fmla="*/ 0 h 914400"/>
              <a:gd name="connsiteX9" fmla="*/ 5808968 w 7661709"/>
              <a:gd name="connsiteY9" fmla="*/ 0 h 914400"/>
              <a:gd name="connsiteX10" fmla="*/ 6275636 w 7661709"/>
              <a:gd name="connsiteY10" fmla="*/ 0 h 914400"/>
              <a:gd name="connsiteX11" fmla="*/ 7048772 w 7661709"/>
              <a:gd name="connsiteY11" fmla="*/ 0 h 914400"/>
              <a:gd name="connsiteX12" fmla="*/ 7661709 w 7661709"/>
              <a:gd name="connsiteY12" fmla="*/ 0 h 914400"/>
              <a:gd name="connsiteX13" fmla="*/ 7661709 w 7661709"/>
              <a:gd name="connsiteY13" fmla="*/ 429768 h 914400"/>
              <a:gd name="connsiteX14" fmla="*/ 7661709 w 7661709"/>
              <a:gd name="connsiteY14" fmla="*/ 914400 h 914400"/>
              <a:gd name="connsiteX15" fmla="*/ 7195041 w 7661709"/>
              <a:gd name="connsiteY15" fmla="*/ 914400 h 914400"/>
              <a:gd name="connsiteX16" fmla="*/ 6345288 w 7661709"/>
              <a:gd name="connsiteY16" fmla="*/ 914400 h 914400"/>
              <a:gd name="connsiteX17" fmla="*/ 5572152 w 7661709"/>
              <a:gd name="connsiteY17" fmla="*/ 914400 h 914400"/>
              <a:gd name="connsiteX18" fmla="*/ 5105484 w 7661709"/>
              <a:gd name="connsiteY18" fmla="*/ 914400 h 914400"/>
              <a:gd name="connsiteX19" fmla="*/ 4332348 w 7661709"/>
              <a:gd name="connsiteY19" fmla="*/ 914400 h 914400"/>
              <a:gd name="connsiteX20" fmla="*/ 3482595 w 7661709"/>
              <a:gd name="connsiteY20" fmla="*/ 914400 h 914400"/>
              <a:gd name="connsiteX21" fmla="*/ 2862693 w 7661709"/>
              <a:gd name="connsiteY21" fmla="*/ 914400 h 914400"/>
              <a:gd name="connsiteX22" fmla="*/ 2012940 w 7661709"/>
              <a:gd name="connsiteY22" fmla="*/ 914400 h 914400"/>
              <a:gd name="connsiteX23" fmla="*/ 1469655 w 7661709"/>
              <a:gd name="connsiteY23" fmla="*/ 914400 h 914400"/>
              <a:gd name="connsiteX24" fmla="*/ 926370 w 7661709"/>
              <a:gd name="connsiteY24" fmla="*/ 914400 h 914400"/>
              <a:gd name="connsiteX25" fmla="*/ 0 w 7661709"/>
              <a:gd name="connsiteY25" fmla="*/ 914400 h 914400"/>
              <a:gd name="connsiteX26" fmla="*/ 0 w 7661709"/>
              <a:gd name="connsiteY26" fmla="*/ 466344 h 914400"/>
              <a:gd name="connsiteX27" fmla="*/ 0 w 7661709"/>
              <a:gd name="connsiteY27"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1709" h="914400" fill="none" extrusionOk="0">
                <a:moveTo>
                  <a:pt x="0" y="0"/>
                </a:moveTo>
                <a:cubicBezTo>
                  <a:pt x="222337" y="-32986"/>
                  <a:pt x="504789" y="23680"/>
                  <a:pt x="696519" y="0"/>
                </a:cubicBezTo>
                <a:cubicBezTo>
                  <a:pt x="888249" y="-23680"/>
                  <a:pt x="1013793" y="-17368"/>
                  <a:pt x="1239804" y="0"/>
                </a:cubicBezTo>
                <a:cubicBezTo>
                  <a:pt x="1465815" y="17368"/>
                  <a:pt x="1820939" y="-30013"/>
                  <a:pt x="2089557" y="0"/>
                </a:cubicBezTo>
                <a:cubicBezTo>
                  <a:pt x="2358175" y="30013"/>
                  <a:pt x="2407358" y="10898"/>
                  <a:pt x="2556225" y="0"/>
                </a:cubicBezTo>
                <a:cubicBezTo>
                  <a:pt x="2705092" y="-10898"/>
                  <a:pt x="2870093" y="-2314"/>
                  <a:pt x="3022892" y="0"/>
                </a:cubicBezTo>
                <a:cubicBezTo>
                  <a:pt x="3175691" y="2314"/>
                  <a:pt x="3675719" y="-28130"/>
                  <a:pt x="3872646" y="0"/>
                </a:cubicBezTo>
                <a:cubicBezTo>
                  <a:pt x="4069573" y="28130"/>
                  <a:pt x="4202041" y="-7915"/>
                  <a:pt x="4339313" y="0"/>
                </a:cubicBezTo>
                <a:cubicBezTo>
                  <a:pt x="4476585" y="7915"/>
                  <a:pt x="4755875" y="-16955"/>
                  <a:pt x="4959215" y="0"/>
                </a:cubicBezTo>
                <a:cubicBezTo>
                  <a:pt x="5162555" y="16955"/>
                  <a:pt x="5483802" y="20906"/>
                  <a:pt x="5808968" y="0"/>
                </a:cubicBezTo>
                <a:cubicBezTo>
                  <a:pt x="6134134" y="-20906"/>
                  <a:pt x="6151934" y="-13607"/>
                  <a:pt x="6275636" y="0"/>
                </a:cubicBezTo>
                <a:cubicBezTo>
                  <a:pt x="6399338" y="13607"/>
                  <a:pt x="6717369" y="30810"/>
                  <a:pt x="7048772" y="0"/>
                </a:cubicBezTo>
                <a:cubicBezTo>
                  <a:pt x="7380175" y="-30810"/>
                  <a:pt x="7365733" y="21848"/>
                  <a:pt x="7661709" y="0"/>
                </a:cubicBezTo>
                <a:cubicBezTo>
                  <a:pt x="7641857" y="195114"/>
                  <a:pt x="7666170" y="246203"/>
                  <a:pt x="7661709" y="429768"/>
                </a:cubicBezTo>
                <a:cubicBezTo>
                  <a:pt x="7657248" y="613333"/>
                  <a:pt x="7676094" y="814178"/>
                  <a:pt x="7661709" y="914400"/>
                </a:cubicBezTo>
                <a:cubicBezTo>
                  <a:pt x="7494298" y="930814"/>
                  <a:pt x="7417620" y="924718"/>
                  <a:pt x="7195041" y="914400"/>
                </a:cubicBezTo>
                <a:cubicBezTo>
                  <a:pt x="6972462" y="904082"/>
                  <a:pt x="6518638" y="945277"/>
                  <a:pt x="6345288" y="914400"/>
                </a:cubicBezTo>
                <a:cubicBezTo>
                  <a:pt x="6171938" y="883523"/>
                  <a:pt x="5914139" y="891086"/>
                  <a:pt x="5572152" y="914400"/>
                </a:cubicBezTo>
                <a:cubicBezTo>
                  <a:pt x="5230165" y="937714"/>
                  <a:pt x="5232190" y="932514"/>
                  <a:pt x="5105484" y="914400"/>
                </a:cubicBezTo>
                <a:cubicBezTo>
                  <a:pt x="4978778" y="896286"/>
                  <a:pt x="4621930" y="943630"/>
                  <a:pt x="4332348" y="914400"/>
                </a:cubicBezTo>
                <a:cubicBezTo>
                  <a:pt x="4042766" y="885170"/>
                  <a:pt x="3660748" y="899374"/>
                  <a:pt x="3482595" y="914400"/>
                </a:cubicBezTo>
                <a:cubicBezTo>
                  <a:pt x="3304442" y="929426"/>
                  <a:pt x="3168487" y="923479"/>
                  <a:pt x="2862693" y="914400"/>
                </a:cubicBezTo>
                <a:cubicBezTo>
                  <a:pt x="2556899" y="905321"/>
                  <a:pt x="2235461" y="905604"/>
                  <a:pt x="2012940" y="914400"/>
                </a:cubicBezTo>
                <a:cubicBezTo>
                  <a:pt x="1790419" y="923196"/>
                  <a:pt x="1683363" y="905950"/>
                  <a:pt x="1469655" y="914400"/>
                </a:cubicBezTo>
                <a:cubicBezTo>
                  <a:pt x="1255947" y="922850"/>
                  <a:pt x="1119206" y="917809"/>
                  <a:pt x="926370" y="914400"/>
                </a:cubicBezTo>
                <a:cubicBezTo>
                  <a:pt x="733534" y="910991"/>
                  <a:pt x="207387" y="959510"/>
                  <a:pt x="0" y="914400"/>
                </a:cubicBezTo>
                <a:cubicBezTo>
                  <a:pt x="9225" y="796395"/>
                  <a:pt x="-19454" y="583861"/>
                  <a:pt x="0" y="466344"/>
                </a:cubicBezTo>
                <a:cubicBezTo>
                  <a:pt x="19454" y="348827"/>
                  <a:pt x="13403" y="218522"/>
                  <a:pt x="0" y="0"/>
                </a:cubicBezTo>
                <a:close/>
              </a:path>
              <a:path w="7661709" h="914400" stroke="0" extrusionOk="0">
                <a:moveTo>
                  <a:pt x="0" y="0"/>
                </a:moveTo>
                <a:cubicBezTo>
                  <a:pt x="349374" y="26125"/>
                  <a:pt x="580675" y="2872"/>
                  <a:pt x="849753" y="0"/>
                </a:cubicBezTo>
                <a:cubicBezTo>
                  <a:pt x="1118831" y="-2872"/>
                  <a:pt x="1484796" y="14633"/>
                  <a:pt x="1699506" y="0"/>
                </a:cubicBezTo>
                <a:cubicBezTo>
                  <a:pt x="1914216" y="-14633"/>
                  <a:pt x="2077419" y="-4342"/>
                  <a:pt x="2242791" y="0"/>
                </a:cubicBezTo>
                <a:cubicBezTo>
                  <a:pt x="2408164" y="4342"/>
                  <a:pt x="2548348" y="3134"/>
                  <a:pt x="2786076" y="0"/>
                </a:cubicBezTo>
                <a:cubicBezTo>
                  <a:pt x="3023805" y="-3134"/>
                  <a:pt x="3106933" y="25603"/>
                  <a:pt x="3405978" y="0"/>
                </a:cubicBezTo>
                <a:cubicBezTo>
                  <a:pt x="3705023" y="-25603"/>
                  <a:pt x="3708143" y="-11446"/>
                  <a:pt x="3872646" y="0"/>
                </a:cubicBezTo>
                <a:cubicBezTo>
                  <a:pt x="4037149" y="11446"/>
                  <a:pt x="4168051" y="8546"/>
                  <a:pt x="4339313" y="0"/>
                </a:cubicBezTo>
                <a:cubicBezTo>
                  <a:pt x="4510575" y="-8546"/>
                  <a:pt x="4769119" y="-12877"/>
                  <a:pt x="4959215" y="0"/>
                </a:cubicBezTo>
                <a:cubicBezTo>
                  <a:pt x="5149311" y="12877"/>
                  <a:pt x="5334708" y="8510"/>
                  <a:pt x="5502500" y="0"/>
                </a:cubicBezTo>
                <a:cubicBezTo>
                  <a:pt x="5670293" y="-8510"/>
                  <a:pt x="5780800" y="19158"/>
                  <a:pt x="5969168" y="0"/>
                </a:cubicBezTo>
                <a:cubicBezTo>
                  <a:pt x="6157536" y="-19158"/>
                  <a:pt x="6263941" y="14778"/>
                  <a:pt x="6435836" y="0"/>
                </a:cubicBezTo>
                <a:cubicBezTo>
                  <a:pt x="6607731" y="-14778"/>
                  <a:pt x="6800332" y="-5330"/>
                  <a:pt x="6979120" y="0"/>
                </a:cubicBezTo>
                <a:cubicBezTo>
                  <a:pt x="7157908" y="5330"/>
                  <a:pt x="7421224" y="29989"/>
                  <a:pt x="7661709" y="0"/>
                </a:cubicBezTo>
                <a:cubicBezTo>
                  <a:pt x="7677458" y="176584"/>
                  <a:pt x="7665004" y="312089"/>
                  <a:pt x="7661709" y="457200"/>
                </a:cubicBezTo>
                <a:cubicBezTo>
                  <a:pt x="7658414" y="602311"/>
                  <a:pt x="7641522" y="782188"/>
                  <a:pt x="7661709" y="914400"/>
                </a:cubicBezTo>
                <a:cubicBezTo>
                  <a:pt x="7416742" y="932616"/>
                  <a:pt x="7196508" y="892346"/>
                  <a:pt x="7041807" y="914400"/>
                </a:cubicBezTo>
                <a:cubicBezTo>
                  <a:pt x="6887106" y="936454"/>
                  <a:pt x="6679549" y="893260"/>
                  <a:pt x="6575139" y="914400"/>
                </a:cubicBezTo>
                <a:cubicBezTo>
                  <a:pt x="6470729" y="935540"/>
                  <a:pt x="6175491" y="876136"/>
                  <a:pt x="5802003" y="914400"/>
                </a:cubicBezTo>
                <a:cubicBezTo>
                  <a:pt x="5428515" y="952664"/>
                  <a:pt x="5534831" y="924188"/>
                  <a:pt x="5335336" y="914400"/>
                </a:cubicBezTo>
                <a:cubicBezTo>
                  <a:pt x="5135841" y="904612"/>
                  <a:pt x="4821894" y="927806"/>
                  <a:pt x="4562199" y="914400"/>
                </a:cubicBezTo>
                <a:cubicBezTo>
                  <a:pt x="4302504" y="900994"/>
                  <a:pt x="4295162" y="926629"/>
                  <a:pt x="4095532" y="914400"/>
                </a:cubicBezTo>
                <a:cubicBezTo>
                  <a:pt x="3895902" y="902171"/>
                  <a:pt x="3609592" y="934011"/>
                  <a:pt x="3399013" y="914400"/>
                </a:cubicBezTo>
                <a:cubicBezTo>
                  <a:pt x="3188434" y="894789"/>
                  <a:pt x="3103607" y="922428"/>
                  <a:pt x="2855728" y="914400"/>
                </a:cubicBezTo>
                <a:cubicBezTo>
                  <a:pt x="2607850" y="906372"/>
                  <a:pt x="2219574" y="907896"/>
                  <a:pt x="2005975" y="914400"/>
                </a:cubicBezTo>
                <a:cubicBezTo>
                  <a:pt x="1792376" y="920904"/>
                  <a:pt x="1501764" y="946737"/>
                  <a:pt x="1309456" y="914400"/>
                </a:cubicBezTo>
                <a:cubicBezTo>
                  <a:pt x="1117148" y="882063"/>
                  <a:pt x="880048" y="897135"/>
                  <a:pt x="612937" y="914400"/>
                </a:cubicBezTo>
                <a:cubicBezTo>
                  <a:pt x="345826" y="931665"/>
                  <a:pt x="290732" y="930086"/>
                  <a:pt x="0" y="914400"/>
                </a:cubicBezTo>
                <a:cubicBezTo>
                  <a:pt x="-17906" y="788820"/>
                  <a:pt x="15088" y="610217"/>
                  <a:pt x="0" y="438912"/>
                </a:cubicBezTo>
                <a:cubicBezTo>
                  <a:pt x="-15088" y="267607"/>
                  <a:pt x="9911" y="149326"/>
                  <a:pt x="0" y="0"/>
                </a:cubicBezTo>
                <a:close/>
              </a:path>
            </a:pathLst>
          </a:custGeom>
          <a:solidFill>
            <a:srgbClr val="DEEBF7">
              <a:alpha val="85098"/>
            </a:srgbClr>
          </a:solidFill>
          <a:ln w="19050">
            <a:solidFill>
              <a:srgbClr val="018D59"/>
            </a:solidFill>
            <a:extLst>
              <a:ext uri="{C807C97D-BFC1-408E-A445-0C87EB9F89A2}">
                <ask:lineSketchStyleProps xmlns:ask="http://schemas.microsoft.com/office/drawing/2018/sketchyshapes" sd="3871379894">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2800" b="1" dirty="0">
                <a:solidFill>
                  <a:srgbClr val="018D59"/>
                </a:solidFill>
                <a:latin typeface="Barnebok" pitchFamily="50" charset="0"/>
              </a:rPr>
              <a:t>ΚΑΛΕΣ ΠΡΑΚΤΙΚΕΣ …σε επίπεδο δημόσιων αρχών</a:t>
            </a:r>
            <a:endParaRPr lang="en-US" sz="2800" b="1" dirty="0">
              <a:solidFill>
                <a:srgbClr val="018D59"/>
              </a:solidFill>
              <a:latin typeface="Barnebok" pitchFamily="50" charset="0"/>
            </a:endParaRPr>
          </a:p>
        </p:txBody>
      </p:sp>
      <p:pic>
        <p:nvPicPr>
          <p:cNvPr id="6" name="Εικόνα 5">
            <a:extLst>
              <a:ext uri="{FF2B5EF4-FFF2-40B4-BE49-F238E27FC236}">
                <a16:creationId xmlns:a16="http://schemas.microsoft.com/office/drawing/2014/main" id="{CDB9CA3C-3222-FD51-1EAC-99A326B3282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829735" y="6343578"/>
            <a:ext cx="1362265" cy="514422"/>
          </a:xfrm>
          <a:prstGeom prst="rect">
            <a:avLst/>
          </a:prstGeom>
        </p:spPr>
      </p:pic>
      <p:sp>
        <p:nvSpPr>
          <p:cNvPr id="14" name="TextBox 13">
            <a:extLst>
              <a:ext uri="{FF2B5EF4-FFF2-40B4-BE49-F238E27FC236}">
                <a16:creationId xmlns:a16="http://schemas.microsoft.com/office/drawing/2014/main" id="{781F1C1F-BAB5-2D7A-1E8D-10067AAC6B4A}"/>
              </a:ext>
            </a:extLst>
          </p:cNvPr>
          <p:cNvSpPr txBox="1"/>
          <p:nvPr/>
        </p:nvSpPr>
        <p:spPr>
          <a:xfrm>
            <a:off x="3097975" y="4645606"/>
            <a:ext cx="8820457" cy="769441"/>
          </a:xfrm>
          <a:custGeom>
            <a:avLst/>
            <a:gdLst>
              <a:gd name="connsiteX0" fmla="*/ 0 w 8820457"/>
              <a:gd name="connsiteY0" fmla="*/ 0 h 769441"/>
              <a:gd name="connsiteX1" fmla="*/ 676235 w 8820457"/>
              <a:gd name="connsiteY1" fmla="*/ 0 h 769441"/>
              <a:gd name="connsiteX2" fmla="*/ 1352470 w 8820457"/>
              <a:gd name="connsiteY2" fmla="*/ 0 h 769441"/>
              <a:gd name="connsiteX3" fmla="*/ 2028705 w 8820457"/>
              <a:gd name="connsiteY3" fmla="*/ 0 h 769441"/>
              <a:gd name="connsiteX4" fmla="*/ 2704940 w 8820457"/>
              <a:gd name="connsiteY4" fmla="*/ 0 h 769441"/>
              <a:gd name="connsiteX5" fmla="*/ 3116561 w 8820457"/>
              <a:gd name="connsiteY5" fmla="*/ 0 h 769441"/>
              <a:gd name="connsiteX6" fmla="*/ 3439978 w 8820457"/>
              <a:gd name="connsiteY6" fmla="*/ 0 h 769441"/>
              <a:gd name="connsiteX7" fmla="*/ 3851600 w 8820457"/>
              <a:gd name="connsiteY7" fmla="*/ 0 h 769441"/>
              <a:gd name="connsiteX8" fmla="*/ 4351425 w 8820457"/>
              <a:gd name="connsiteY8" fmla="*/ 0 h 769441"/>
              <a:gd name="connsiteX9" fmla="*/ 5027660 w 8820457"/>
              <a:gd name="connsiteY9" fmla="*/ 0 h 769441"/>
              <a:gd name="connsiteX10" fmla="*/ 5351077 w 8820457"/>
              <a:gd name="connsiteY10" fmla="*/ 0 h 769441"/>
              <a:gd name="connsiteX11" fmla="*/ 6027312 w 8820457"/>
              <a:gd name="connsiteY11" fmla="*/ 0 h 769441"/>
              <a:gd name="connsiteX12" fmla="*/ 6438934 w 8820457"/>
              <a:gd name="connsiteY12" fmla="*/ 0 h 769441"/>
              <a:gd name="connsiteX13" fmla="*/ 7203373 w 8820457"/>
              <a:gd name="connsiteY13" fmla="*/ 0 h 769441"/>
              <a:gd name="connsiteX14" fmla="*/ 7791404 w 8820457"/>
              <a:gd name="connsiteY14" fmla="*/ 0 h 769441"/>
              <a:gd name="connsiteX15" fmla="*/ 8114820 w 8820457"/>
              <a:gd name="connsiteY15" fmla="*/ 0 h 769441"/>
              <a:gd name="connsiteX16" fmla="*/ 8820457 w 8820457"/>
              <a:gd name="connsiteY16" fmla="*/ 0 h 769441"/>
              <a:gd name="connsiteX17" fmla="*/ 8820457 w 8820457"/>
              <a:gd name="connsiteY17" fmla="*/ 369332 h 769441"/>
              <a:gd name="connsiteX18" fmla="*/ 8820457 w 8820457"/>
              <a:gd name="connsiteY18" fmla="*/ 769441 h 769441"/>
              <a:gd name="connsiteX19" fmla="*/ 8320631 w 8820457"/>
              <a:gd name="connsiteY19" fmla="*/ 769441 h 769441"/>
              <a:gd name="connsiteX20" fmla="*/ 7909010 w 8820457"/>
              <a:gd name="connsiteY20" fmla="*/ 769441 h 769441"/>
              <a:gd name="connsiteX21" fmla="*/ 7585593 w 8820457"/>
              <a:gd name="connsiteY21" fmla="*/ 769441 h 769441"/>
              <a:gd name="connsiteX22" fmla="*/ 6821153 w 8820457"/>
              <a:gd name="connsiteY22" fmla="*/ 769441 h 769441"/>
              <a:gd name="connsiteX23" fmla="*/ 6144918 w 8820457"/>
              <a:gd name="connsiteY23" fmla="*/ 769441 h 769441"/>
              <a:gd name="connsiteX24" fmla="*/ 5380479 w 8820457"/>
              <a:gd name="connsiteY24" fmla="*/ 769441 h 769441"/>
              <a:gd name="connsiteX25" fmla="*/ 5057062 w 8820457"/>
              <a:gd name="connsiteY25" fmla="*/ 769441 h 769441"/>
              <a:gd name="connsiteX26" fmla="*/ 4645441 w 8820457"/>
              <a:gd name="connsiteY26" fmla="*/ 769441 h 769441"/>
              <a:gd name="connsiteX27" fmla="*/ 4057410 w 8820457"/>
              <a:gd name="connsiteY27" fmla="*/ 769441 h 769441"/>
              <a:gd name="connsiteX28" fmla="*/ 3381175 w 8820457"/>
              <a:gd name="connsiteY28" fmla="*/ 769441 h 769441"/>
              <a:gd name="connsiteX29" fmla="*/ 2969554 w 8820457"/>
              <a:gd name="connsiteY29" fmla="*/ 769441 h 769441"/>
              <a:gd name="connsiteX30" fmla="*/ 2205114 w 8820457"/>
              <a:gd name="connsiteY30" fmla="*/ 769441 h 769441"/>
              <a:gd name="connsiteX31" fmla="*/ 1793493 w 8820457"/>
              <a:gd name="connsiteY31" fmla="*/ 769441 h 769441"/>
              <a:gd name="connsiteX32" fmla="*/ 1029053 w 8820457"/>
              <a:gd name="connsiteY32" fmla="*/ 769441 h 769441"/>
              <a:gd name="connsiteX33" fmla="*/ 0 w 8820457"/>
              <a:gd name="connsiteY33" fmla="*/ 769441 h 769441"/>
              <a:gd name="connsiteX34" fmla="*/ 0 w 8820457"/>
              <a:gd name="connsiteY34" fmla="*/ 407804 h 769441"/>
              <a:gd name="connsiteX35" fmla="*/ 0 w 8820457"/>
              <a:gd name="connsiteY35" fmla="*/ 0 h 769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820457" h="769441" fill="none" extrusionOk="0">
                <a:moveTo>
                  <a:pt x="0" y="0"/>
                </a:moveTo>
                <a:cubicBezTo>
                  <a:pt x="147915" y="-54930"/>
                  <a:pt x="451996" y="6818"/>
                  <a:pt x="676235" y="0"/>
                </a:cubicBezTo>
                <a:cubicBezTo>
                  <a:pt x="900474" y="-6818"/>
                  <a:pt x="1134748" y="54784"/>
                  <a:pt x="1352470" y="0"/>
                </a:cubicBezTo>
                <a:cubicBezTo>
                  <a:pt x="1570192" y="-54784"/>
                  <a:pt x="1850954" y="60876"/>
                  <a:pt x="2028705" y="0"/>
                </a:cubicBezTo>
                <a:cubicBezTo>
                  <a:pt x="2206456" y="-60876"/>
                  <a:pt x="2490089" y="18142"/>
                  <a:pt x="2704940" y="0"/>
                </a:cubicBezTo>
                <a:cubicBezTo>
                  <a:pt x="2919791" y="-18142"/>
                  <a:pt x="2972069" y="3080"/>
                  <a:pt x="3116561" y="0"/>
                </a:cubicBezTo>
                <a:cubicBezTo>
                  <a:pt x="3261053" y="-3080"/>
                  <a:pt x="3322862" y="31885"/>
                  <a:pt x="3439978" y="0"/>
                </a:cubicBezTo>
                <a:cubicBezTo>
                  <a:pt x="3557094" y="-31885"/>
                  <a:pt x="3747228" y="33637"/>
                  <a:pt x="3851600" y="0"/>
                </a:cubicBezTo>
                <a:cubicBezTo>
                  <a:pt x="3955972" y="-33637"/>
                  <a:pt x="4148148" y="56105"/>
                  <a:pt x="4351425" y="0"/>
                </a:cubicBezTo>
                <a:cubicBezTo>
                  <a:pt x="4554703" y="-56105"/>
                  <a:pt x="4840374" y="10460"/>
                  <a:pt x="5027660" y="0"/>
                </a:cubicBezTo>
                <a:cubicBezTo>
                  <a:pt x="5214946" y="-10460"/>
                  <a:pt x="5226038" y="24777"/>
                  <a:pt x="5351077" y="0"/>
                </a:cubicBezTo>
                <a:cubicBezTo>
                  <a:pt x="5476116" y="-24777"/>
                  <a:pt x="5757081" y="44964"/>
                  <a:pt x="6027312" y="0"/>
                </a:cubicBezTo>
                <a:cubicBezTo>
                  <a:pt x="6297543" y="-44964"/>
                  <a:pt x="6331555" y="35574"/>
                  <a:pt x="6438934" y="0"/>
                </a:cubicBezTo>
                <a:cubicBezTo>
                  <a:pt x="6546313" y="-35574"/>
                  <a:pt x="6969022" y="28935"/>
                  <a:pt x="7203373" y="0"/>
                </a:cubicBezTo>
                <a:cubicBezTo>
                  <a:pt x="7437724" y="-28935"/>
                  <a:pt x="7561761" y="53349"/>
                  <a:pt x="7791404" y="0"/>
                </a:cubicBezTo>
                <a:cubicBezTo>
                  <a:pt x="8021047" y="-53349"/>
                  <a:pt x="8041328" y="36752"/>
                  <a:pt x="8114820" y="0"/>
                </a:cubicBezTo>
                <a:cubicBezTo>
                  <a:pt x="8188312" y="-36752"/>
                  <a:pt x="8651286" y="57923"/>
                  <a:pt x="8820457" y="0"/>
                </a:cubicBezTo>
                <a:cubicBezTo>
                  <a:pt x="8822003" y="178772"/>
                  <a:pt x="8779267" y="220509"/>
                  <a:pt x="8820457" y="369332"/>
                </a:cubicBezTo>
                <a:cubicBezTo>
                  <a:pt x="8861647" y="518155"/>
                  <a:pt x="8819941" y="613862"/>
                  <a:pt x="8820457" y="769441"/>
                </a:cubicBezTo>
                <a:cubicBezTo>
                  <a:pt x="8610171" y="797835"/>
                  <a:pt x="8566456" y="711923"/>
                  <a:pt x="8320631" y="769441"/>
                </a:cubicBezTo>
                <a:cubicBezTo>
                  <a:pt x="8074806" y="826959"/>
                  <a:pt x="8075298" y="755103"/>
                  <a:pt x="7909010" y="769441"/>
                </a:cubicBezTo>
                <a:cubicBezTo>
                  <a:pt x="7742722" y="783779"/>
                  <a:pt x="7700393" y="736524"/>
                  <a:pt x="7585593" y="769441"/>
                </a:cubicBezTo>
                <a:cubicBezTo>
                  <a:pt x="7470793" y="802358"/>
                  <a:pt x="7120863" y="703291"/>
                  <a:pt x="6821153" y="769441"/>
                </a:cubicBezTo>
                <a:cubicBezTo>
                  <a:pt x="6521443" y="835591"/>
                  <a:pt x="6394556" y="757523"/>
                  <a:pt x="6144918" y="769441"/>
                </a:cubicBezTo>
                <a:cubicBezTo>
                  <a:pt x="5895281" y="781359"/>
                  <a:pt x="5687070" y="748529"/>
                  <a:pt x="5380479" y="769441"/>
                </a:cubicBezTo>
                <a:cubicBezTo>
                  <a:pt x="5073888" y="790353"/>
                  <a:pt x="5142909" y="753593"/>
                  <a:pt x="5057062" y="769441"/>
                </a:cubicBezTo>
                <a:cubicBezTo>
                  <a:pt x="4971215" y="785289"/>
                  <a:pt x="4757913" y="768904"/>
                  <a:pt x="4645441" y="769441"/>
                </a:cubicBezTo>
                <a:cubicBezTo>
                  <a:pt x="4532969" y="769978"/>
                  <a:pt x="4193547" y="760970"/>
                  <a:pt x="4057410" y="769441"/>
                </a:cubicBezTo>
                <a:cubicBezTo>
                  <a:pt x="3921273" y="777912"/>
                  <a:pt x="3673728" y="766337"/>
                  <a:pt x="3381175" y="769441"/>
                </a:cubicBezTo>
                <a:cubicBezTo>
                  <a:pt x="3088623" y="772545"/>
                  <a:pt x="3159982" y="761245"/>
                  <a:pt x="2969554" y="769441"/>
                </a:cubicBezTo>
                <a:cubicBezTo>
                  <a:pt x="2779126" y="777637"/>
                  <a:pt x="2483138" y="759482"/>
                  <a:pt x="2205114" y="769441"/>
                </a:cubicBezTo>
                <a:cubicBezTo>
                  <a:pt x="1927090" y="779400"/>
                  <a:pt x="1974584" y="749368"/>
                  <a:pt x="1793493" y="769441"/>
                </a:cubicBezTo>
                <a:cubicBezTo>
                  <a:pt x="1612402" y="789514"/>
                  <a:pt x="1366006" y="689799"/>
                  <a:pt x="1029053" y="769441"/>
                </a:cubicBezTo>
                <a:cubicBezTo>
                  <a:pt x="692100" y="849083"/>
                  <a:pt x="418121" y="711653"/>
                  <a:pt x="0" y="769441"/>
                </a:cubicBezTo>
                <a:cubicBezTo>
                  <a:pt x="-34951" y="668584"/>
                  <a:pt x="28044" y="496766"/>
                  <a:pt x="0" y="407804"/>
                </a:cubicBezTo>
                <a:cubicBezTo>
                  <a:pt x="-28044" y="318842"/>
                  <a:pt x="41148" y="163692"/>
                  <a:pt x="0" y="0"/>
                </a:cubicBezTo>
                <a:close/>
              </a:path>
              <a:path w="8820457" h="769441" stroke="0" extrusionOk="0">
                <a:moveTo>
                  <a:pt x="0" y="0"/>
                </a:moveTo>
                <a:cubicBezTo>
                  <a:pt x="186755" y="-15004"/>
                  <a:pt x="480806" y="158"/>
                  <a:pt x="676235" y="0"/>
                </a:cubicBezTo>
                <a:cubicBezTo>
                  <a:pt x="871665" y="-158"/>
                  <a:pt x="991527" y="32697"/>
                  <a:pt x="1176061" y="0"/>
                </a:cubicBezTo>
                <a:cubicBezTo>
                  <a:pt x="1360595" y="-32697"/>
                  <a:pt x="1551497" y="35508"/>
                  <a:pt x="1675887" y="0"/>
                </a:cubicBezTo>
                <a:cubicBezTo>
                  <a:pt x="1800277" y="-35508"/>
                  <a:pt x="1984967" y="692"/>
                  <a:pt x="2087508" y="0"/>
                </a:cubicBezTo>
                <a:cubicBezTo>
                  <a:pt x="2190049" y="-692"/>
                  <a:pt x="2534331" y="26066"/>
                  <a:pt x="2851948" y="0"/>
                </a:cubicBezTo>
                <a:cubicBezTo>
                  <a:pt x="3169565" y="-26066"/>
                  <a:pt x="3235935" y="16073"/>
                  <a:pt x="3351774" y="0"/>
                </a:cubicBezTo>
                <a:cubicBezTo>
                  <a:pt x="3467613" y="-16073"/>
                  <a:pt x="3581250" y="25437"/>
                  <a:pt x="3675190" y="0"/>
                </a:cubicBezTo>
                <a:cubicBezTo>
                  <a:pt x="3769130" y="-25437"/>
                  <a:pt x="4044723" y="7527"/>
                  <a:pt x="4175016" y="0"/>
                </a:cubicBezTo>
                <a:cubicBezTo>
                  <a:pt x="4305309" y="-7527"/>
                  <a:pt x="4389617" y="12477"/>
                  <a:pt x="4586638" y="0"/>
                </a:cubicBezTo>
                <a:cubicBezTo>
                  <a:pt x="4783659" y="-12477"/>
                  <a:pt x="4991920" y="34805"/>
                  <a:pt x="5174668" y="0"/>
                </a:cubicBezTo>
                <a:cubicBezTo>
                  <a:pt x="5357416" y="-34805"/>
                  <a:pt x="5491996" y="5393"/>
                  <a:pt x="5762699" y="0"/>
                </a:cubicBezTo>
                <a:cubicBezTo>
                  <a:pt x="6033402" y="-5393"/>
                  <a:pt x="6005500" y="29551"/>
                  <a:pt x="6086115" y="0"/>
                </a:cubicBezTo>
                <a:cubicBezTo>
                  <a:pt x="6166730" y="-29551"/>
                  <a:pt x="6506610" y="58684"/>
                  <a:pt x="6674146" y="0"/>
                </a:cubicBezTo>
                <a:cubicBezTo>
                  <a:pt x="6841682" y="-58684"/>
                  <a:pt x="6975574" y="18061"/>
                  <a:pt x="7262176" y="0"/>
                </a:cubicBezTo>
                <a:cubicBezTo>
                  <a:pt x="7548778" y="-18061"/>
                  <a:pt x="7822697" y="88407"/>
                  <a:pt x="8026616" y="0"/>
                </a:cubicBezTo>
                <a:cubicBezTo>
                  <a:pt x="8230535" y="-88407"/>
                  <a:pt x="8566867" y="53464"/>
                  <a:pt x="8820457" y="0"/>
                </a:cubicBezTo>
                <a:cubicBezTo>
                  <a:pt x="8825540" y="121956"/>
                  <a:pt x="8786057" y="225400"/>
                  <a:pt x="8820457" y="369332"/>
                </a:cubicBezTo>
                <a:cubicBezTo>
                  <a:pt x="8854857" y="513264"/>
                  <a:pt x="8808216" y="640852"/>
                  <a:pt x="8820457" y="769441"/>
                </a:cubicBezTo>
                <a:cubicBezTo>
                  <a:pt x="8531566" y="826093"/>
                  <a:pt x="8360661" y="758954"/>
                  <a:pt x="8232427" y="769441"/>
                </a:cubicBezTo>
                <a:cubicBezTo>
                  <a:pt x="8104193" y="779928"/>
                  <a:pt x="7932521" y="761260"/>
                  <a:pt x="7820805" y="769441"/>
                </a:cubicBezTo>
                <a:cubicBezTo>
                  <a:pt x="7709089" y="777622"/>
                  <a:pt x="7377273" y="717245"/>
                  <a:pt x="7144570" y="769441"/>
                </a:cubicBezTo>
                <a:cubicBezTo>
                  <a:pt x="6911868" y="821637"/>
                  <a:pt x="6916129" y="724933"/>
                  <a:pt x="6732949" y="769441"/>
                </a:cubicBezTo>
                <a:cubicBezTo>
                  <a:pt x="6549769" y="813949"/>
                  <a:pt x="6223067" y="735669"/>
                  <a:pt x="5968509" y="769441"/>
                </a:cubicBezTo>
                <a:cubicBezTo>
                  <a:pt x="5713951" y="803213"/>
                  <a:pt x="5435398" y="709639"/>
                  <a:pt x="5292274" y="769441"/>
                </a:cubicBezTo>
                <a:cubicBezTo>
                  <a:pt x="5149151" y="829243"/>
                  <a:pt x="4948258" y="769058"/>
                  <a:pt x="4792448" y="769441"/>
                </a:cubicBezTo>
                <a:cubicBezTo>
                  <a:pt x="4636638" y="769824"/>
                  <a:pt x="4540088" y="755237"/>
                  <a:pt x="4469032" y="769441"/>
                </a:cubicBezTo>
                <a:cubicBezTo>
                  <a:pt x="4397976" y="783645"/>
                  <a:pt x="4182247" y="727966"/>
                  <a:pt x="3969206" y="769441"/>
                </a:cubicBezTo>
                <a:cubicBezTo>
                  <a:pt x="3756165" y="810916"/>
                  <a:pt x="3716190" y="748622"/>
                  <a:pt x="3645789" y="769441"/>
                </a:cubicBezTo>
                <a:cubicBezTo>
                  <a:pt x="3575388" y="790260"/>
                  <a:pt x="3141145" y="681140"/>
                  <a:pt x="2881349" y="769441"/>
                </a:cubicBezTo>
                <a:cubicBezTo>
                  <a:pt x="2621553" y="857742"/>
                  <a:pt x="2591909" y="732700"/>
                  <a:pt x="2381523" y="769441"/>
                </a:cubicBezTo>
                <a:cubicBezTo>
                  <a:pt x="2171137" y="806182"/>
                  <a:pt x="2160391" y="753478"/>
                  <a:pt x="2058107" y="769441"/>
                </a:cubicBezTo>
                <a:cubicBezTo>
                  <a:pt x="1955823" y="785404"/>
                  <a:pt x="1644456" y="740316"/>
                  <a:pt x="1470076" y="769441"/>
                </a:cubicBezTo>
                <a:cubicBezTo>
                  <a:pt x="1295696" y="798566"/>
                  <a:pt x="1174162" y="732659"/>
                  <a:pt x="882046" y="769441"/>
                </a:cubicBezTo>
                <a:cubicBezTo>
                  <a:pt x="589930" y="806223"/>
                  <a:pt x="623419" y="745217"/>
                  <a:pt x="558629" y="769441"/>
                </a:cubicBezTo>
                <a:cubicBezTo>
                  <a:pt x="493839" y="793665"/>
                  <a:pt x="224141" y="754127"/>
                  <a:pt x="0" y="769441"/>
                </a:cubicBezTo>
                <a:cubicBezTo>
                  <a:pt x="-22021" y="608999"/>
                  <a:pt x="10928" y="516036"/>
                  <a:pt x="0" y="392415"/>
                </a:cubicBezTo>
                <a:cubicBezTo>
                  <a:pt x="-10928" y="268794"/>
                  <a:pt x="37435" y="86288"/>
                  <a:pt x="0" y="0"/>
                </a:cubicBezTo>
                <a:close/>
              </a:path>
            </a:pathLst>
          </a:custGeom>
          <a:solidFill>
            <a:srgbClr val="DEEBF7"/>
          </a:solidFill>
          <a:ln>
            <a:solidFill>
              <a:srgbClr val="018D59"/>
            </a:solidFill>
            <a:extLst>
              <a:ext uri="{C807C97D-BFC1-408E-A445-0C87EB9F89A2}">
                <ask:lineSketchStyleProps xmlns:ask="http://schemas.microsoft.com/office/drawing/2018/sketchyshapes" sd="3498491236">
                  <a:prstGeom prst="rect">
                    <a:avLst/>
                  </a:prstGeom>
                  <ask:type>
                    <ask:lineSketchScribble/>
                  </ask:type>
                </ask:lineSketchStyleProps>
              </a:ext>
            </a:extLst>
          </a:ln>
        </p:spPr>
        <p:txBody>
          <a:bodyPr wrap="square">
            <a:spAutoFit/>
          </a:bodyPr>
          <a:lstStyle/>
          <a:p>
            <a:pPr algn="just"/>
            <a:r>
              <a:rPr lang="el-GR" sz="1100" b="1" dirty="0">
                <a:solidFill>
                  <a:srgbClr val="333F50"/>
                </a:solidFill>
              </a:rPr>
              <a:t>Σχέδιο επαναχρησιμοποιήσιμων ποτηριών- </a:t>
            </a:r>
            <a:r>
              <a:rPr lang="el-GR" sz="1100" b="1" dirty="0" err="1">
                <a:solidFill>
                  <a:srgbClr val="333F50"/>
                </a:solidFill>
              </a:rPr>
              <a:t>Χαρκού</a:t>
            </a:r>
            <a:r>
              <a:rPr lang="el-GR" sz="1100" b="1" dirty="0">
                <a:solidFill>
                  <a:srgbClr val="333F50"/>
                </a:solidFill>
              </a:rPr>
              <a:t> Εσθονίας</a:t>
            </a:r>
          </a:p>
          <a:p>
            <a:pPr algn="just"/>
            <a:endParaRPr lang="el-GR" sz="1100" dirty="0">
              <a:solidFill>
                <a:srgbClr val="333F50"/>
              </a:solidFill>
            </a:endParaRPr>
          </a:p>
          <a:p>
            <a:pPr algn="just"/>
            <a:r>
              <a:rPr lang="el-GR" sz="1100" dirty="0">
                <a:solidFill>
                  <a:srgbClr val="333F50"/>
                </a:solidFill>
              </a:rPr>
              <a:t>Ο δήμος του </a:t>
            </a:r>
            <a:r>
              <a:rPr lang="el-GR" sz="1100" dirty="0" err="1">
                <a:solidFill>
                  <a:srgbClr val="333F50"/>
                </a:solidFill>
              </a:rPr>
              <a:t>Χαρκού</a:t>
            </a:r>
            <a:r>
              <a:rPr lang="el-GR" sz="1100" dirty="0">
                <a:solidFill>
                  <a:srgbClr val="333F50"/>
                </a:solidFill>
              </a:rPr>
              <a:t>, με λίγο πάνω από 15.000 κατοίκους, δημιούργησε τα δικά του επαναχρησιμοποιήσιμα ποτήρια για χρήση σε τοπικές εκδηλώσεις. Ένα σύστημα επιστροφής εγγύησης διασφαλίζει την επιστροφή τους από τους καταναλωτές.</a:t>
            </a:r>
          </a:p>
        </p:txBody>
      </p:sp>
      <p:sp>
        <p:nvSpPr>
          <p:cNvPr id="18" name="TextBox 17">
            <a:extLst>
              <a:ext uri="{FF2B5EF4-FFF2-40B4-BE49-F238E27FC236}">
                <a16:creationId xmlns:a16="http://schemas.microsoft.com/office/drawing/2014/main" id="{ECC36547-450A-DFBB-9FB6-0DD35CE67BC9}"/>
              </a:ext>
            </a:extLst>
          </p:cNvPr>
          <p:cNvSpPr txBox="1"/>
          <p:nvPr/>
        </p:nvSpPr>
        <p:spPr>
          <a:xfrm>
            <a:off x="230433" y="1499058"/>
            <a:ext cx="8764349" cy="769441"/>
          </a:xfrm>
          <a:custGeom>
            <a:avLst/>
            <a:gdLst>
              <a:gd name="connsiteX0" fmla="*/ 0 w 8764349"/>
              <a:gd name="connsiteY0" fmla="*/ 0 h 769441"/>
              <a:gd name="connsiteX1" fmla="*/ 496646 w 8764349"/>
              <a:gd name="connsiteY1" fmla="*/ 0 h 769441"/>
              <a:gd name="connsiteX2" fmla="*/ 818006 w 8764349"/>
              <a:gd name="connsiteY2" fmla="*/ 0 h 769441"/>
              <a:gd name="connsiteX3" fmla="*/ 1402296 w 8764349"/>
              <a:gd name="connsiteY3" fmla="*/ 0 h 769441"/>
              <a:gd name="connsiteX4" fmla="*/ 1898942 w 8764349"/>
              <a:gd name="connsiteY4" fmla="*/ 0 h 769441"/>
              <a:gd name="connsiteX5" fmla="*/ 2220302 w 8764349"/>
              <a:gd name="connsiteY5" fmla="*/ 0 h 769441"/>
              <a:gd name="connsiteX6" fmla="*/ 2979879 w 8764349"/>
              <a:gd name="connsiteY6" fmla="*/ 0 h 769441"/>
              <a:gd name="connsiteX7" fmla="*/ 3739456 w 8764349"/>
              <a:gd name="connsiteY7" fmla="*/ 0 h 769441"/>
              <a:gd name="connsiteX8" fmla="*/ 4060815 w 8764349"/>
              <a:gd name="connsiteY8" fmla="*/ 0 h 769441"/>
              <a:gd name="connsiteX9" fmla="*/ 4469818 w 8764349"/>
              <a:gd name="connsiteY9" fmla="*/ 0 h 769441"/>
              <a:gd name="connsiteX10" fmla="*/ 5141751 w 8764349"/>
              <a:gd name="connsiteY10" fmla="*/ 0 h 769441"/>
              <a:gd name="connsiteX11" fmla="*/ 5726041 w 8764349"/>
              <a:gd name="connsiteY11" fmla="*/ 0 h 769441"/>
              <a:gd name="connsiteX12" fmla="*/ 6485618 w 8764349"/>
              <a:gd name="connsiteY12" fmla="*/ 0 h 769441"/>
              <a:gd name="connsiteX13" fmla="*/ 7245195 w 8764349"/>
              <a:gd name="connsiteY13" fmla="*/ 0 h 769441"/>
              <a:gd name="connsiteX14" fmla="*/ 7741842 w 8764349"/>
              <a:gd name="connsiteY14" fmla="*/ 0 h 769441"/>
              <a:gd name="connsiteX15" fmla="*/ 8764349 w 8764349"/>
              <a:gd name="connsiteY15" fmla="*/ 0 h 769441"/>
              <a:gd name="connsiteX16" fmla="*/ 8764349 w 8764349"/>
              <a:gd name="connsiteY16" fmla="*/ 377026 h 769441"/>
              <a:gd name="connsiteX17" fmla="*/ 8764349 w 8764349"/>
              <a:gd name="connsiteY17" fmla="*/ 769441 h 769441"/>
              <a:gd name="connsiteX18" fmla="*/ 8092416 w 8764349"/>
              <a:gd name="connsiteY18" fmla="*/ 769441 h 769441"/>
              <a:gd name="connsiteX19" fmla="*/ 7508126 w 8764349"/>
              <a:gd name="connsiteY19" fmla="*/ 769441 h 769441"/>
              <a:gd name="connsiteX20" fmla="*/ 6748549 w 8764349"/>
              <a:gd name="connsiteY20" fmla="*/ 769441 h 769441"/>
              <a:gd name="connsiteX21" fmla="*/ 6427189 w 8764349"/>
              <a:gd name="connsiteY21" fmla="*/ 769441 h 769441"/>
              <a:gd name="connsiteX22" fmla="*/ 6018186 w 8764349"/>
              <a:gd name="connsiteY22" fmla="*/ 769441 h 769441"/>
              <a:gd name="connsiteX23" fmla="*/ 5346253 w 8764349"/>
              <a:gd name="connsiteY23" fmla="*/ 769441 h 769441"/>
              <a:gd name="connsiteX24" fmla="*/ 4937250 w 8764349"/>
              <a:gd name="connsiteY24" fmla="*/ 769441 h 769441"/>
              <a:gd name="connsiteX25" fmla="*/ 4440603 w 8764349"/>
              <a:gd name="connsiteY25" fmla="*/ 769441 h 769441"/>
              <a:gd name="connsiteX26" fmla="*/ 3856314 w 8764349"/>
              <a:gd name="connsiteY26" fmla="*/ 769441 h 769441"/>
              <a:gd name="connsiteX27" fmla="*/ 3272024 w 8764349"/>
              <a:gd name="connsiteY27" fmla="*/ 769441 h 769441"/>
              <a:gd name="connsiteX28" fmla="*/ 2863021 w 8764349"/>
              <a:gd name="connsiteY28" fmla="*/ 769441 h 769441"/>
              <a:gd name="connsiteX29" fmla="*/ 2454018 w 8764349"/>
              <a:gd name="connsiteY29" fmla="*/ 769441 h 769441"/>
              <a:gd name="connsiteX30" fmla="*/ 2132658 w 8764349"/>
              <a:gd name="connsiteY30" fmla="*/ 769441 h 769441"/>
              <a:gd name="connsiteX31" fmla="*/ 1811299 w 8764349"/>
              <a:gd name="connsiteY31" fmla="*/ 769441 h 769441"/>
              <a:gd name="connsiteX32" fmla="*/ 1227009 w 8764349"/>
              <a:gd name="connsiteY32" fmla="*/ 769441 h 769441"/>
              <a:gd name="connsiteX33" fmla="*/ 0 w 8764349"/>
              <a:gd name="connsiteY33" fmla="*/ 769441 h 769441"/>
              <a:gd name="connsiteX34" fmla="*/ 0 w 8764349"/>
              <a:gd name="connsiteY34" fmla="*/ 407804 h 769441"/>
              <a:gd name="connsiteX35" fmla="*/ 0 w 8764349"/>
              <a:gd name="connsiteY35" fmla="*/ 0 h 769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764349" h="769441" fill="none" extrusionOk="0">
                <a:moveTo>
                  <a:pt x="0" y="0"/>
                </a:moveTo>
                <a:cubicBezTo>
                  <a:pt x="216167" y="-49214"/>
                  <a:pt x="382326" y="37453"/>
                  <a:pt x="496646" y="0"/>
                </a:cubicBezTo>
                <a:cubicBezTo>
                  <a:pt x="610966" y="-37453"/>
                  <a:pt x="738998" y="7569"/>
                  <a:pt x="818006" y="0"/>
                </a:cubicBezTo>
                <a:cubicBezTo>
                  <a:pt x="897014" y="-7569"/>
                  <a:pt x="1202242" y="33140"/>
                  <a:pt x="1402296" y="0"/>
                </a:cubicBezTo>
                <a:cubicBezTo>
                  <a:pt x="1602350" y="-33140"/>
                  <a:pt x="1743905" y="36118"/>
                  <a:pt x="1898942" y="0"/>
                </a:cubicBezTo>
                <a:cubicBezTo>
                  <a:pt x="2053979" y="-36118"/>
                  <a:pt x="2098360" y="36081"/>
                  <a:pt x="2220302" y="0"/>
                </a:cubicBezTo>
                <a:cubicBezTo>
                  <a:pt x="2342244" y="-36081"/>
                  <a:pt x="2742918" y="33652"/>
                  <a:pt x="2979879" y="0"/>
                </a:cubicBezTo>
                <a:cubicBezTo>
                  <a:pt x="3216840" y="-33652"/>
                  <a:pt x="3444237" y="22166"/>
                  <a:pt x="3739456" y="0"/>
                </a:cubicBezTo>
                <a:cubicBezTo>
                  <a:pt x="4034675" y="-22166"/>
                  <a:pt x="3979693" y="36837"/>
                  <a:pt x="4060815" y="0"/>
                </a:cubicBezTo>
                <a:cubicBezTo>
                  <a:pt x="4141937" y="-36837"/>
                  <a:pt x="4267583" y="25348"/>
                  <a:pt x="4469818" y="0"/>
                </a:cubicBezTo>
                <a:cubicBezTo>
                  <a:pt x="4672053" y="-25348"/>
                  <a:pt x="4907232" y="11909"/>
                  <a:pt x="5141751" y="0"/>
                </a:cubicBezTo>
                <a:cubicBezTo>
                  <a:pt x="5376270" y="-11909"/>
                  <a:pt x="5459681" y="916"/>
                  <a:pt x="5726041" y="0"/>
                </a:cubicBezTo>
                <a:cubicBezTo>
                  <a:pt x="5992401" y="-916"/>
                  <a:pt x="6188918" y="85929"/>
                  <a:pt x="6485618" y="0"/>
                </a:cubicBezTo>
                <a:cubicBezTo>
                  <a:pt x="6782318" y="-85929"/>
                  <a:pt x="6959331" y="66815"/>
                  <a:pt x="7245195" y="0"/>
                </a:cubicBezTo>
                <a:cubicBezTo>
                  <a:pt x="7531059" y="-66815"/>
                  <a:pt x="7624914" y="3230"/>
                  <a:pt x="7741842" y="0"/>
                </a:cubicBezTo>
                <a:cubicBezTo>
                  <a:pt x="7858770" y="-3230"/>
                  <a:pt x="8327436" y="20926"/>
                  <a:pt x="8764349" y="0"/>
                </a:cubicBezTo>
                <a:cubicBezTo>
                  <a:pt x="8786227" y="139788"/>
                  <a:pt x="8725009" y="195095"/>
                  <a:pt x="8764349" y="377026"/>
                </a:cubicBezTo>
                <a:cubicBezTo>
                  <a:pt x="8803689" y="558957"/>
                  <a:pt x="8749374" y="619912"/>
                  <a:pt x="8764349" y="769441"/>
                </a:cubicBezTo>
                <a:cubicBezTo>
                  <a:pt x="8569600" y="769815"/>
                  <a:pt x="8236942" y="735913"/>
                  <a:pt x="8092416" y="769441"/>
                </a:cubicBezTo>
                <a:cubicBezTo>
                  <a:pt x="7947890" y="802969"/>
                  <a:pt x="7631657" y="708585"/>
                  <a:pt x="7508126" y="769441"/>
                </a:cubicBezTo>
                <a:cubicBezTo>
                  <a:pt x="7384595" y="830297"/>
                  <a:pt x="7093471" y="741073"/>
                  <a:pt x="6748549" y="769441"/>
                </a:cubicBezTo>
                <a:cubicBezTo>
                  <a:pt x="6403627" y="797809"/>
                  <a:pt x="6574398" y="758760"/>
                  <a:pt x="6427189" y="769441"/>
                </a:cubicBezTo>
                <a:cubicBezTo>
                  <a:pt x="6279980" y="780122"/>
                  <a:pt x="6211206" y="757118"/>
                  <a:pt x="6018186" y="769441"/>
                </a:cubicBezTo>
                <a:cubicBezTo>
                  <a:pt x="5825166" y="781764"/>
                  <a:pt x="5635410" y="692681"/>
                  <a:pt x="5346253" y="769441"/>
                </a:cubicBezTo>
                <a:cubicBezTo>
                  <a:pt x="5057096" y="846201"/>
                  <a:pt x="5073042" y="756551"/>
                  <a:pt x="4937250" y="769441"/>
                </a:cubicBezTo>
                <a:cubicBezTo>
                  <a:pt x="4801458" y="782331"/>
                  <a:pt x="4670324" y="717073"/>
                  <a:pt x="4440603" y="769441"/>
                </a:cubicBezTo>
                <a:cubicBezTo>
                  <a:pt x="4210882" y="821809"/>
                  <a:pt x="4018225" y="702685"/>
                  <a:pt x="3856314" y="769441"/>
                </a:cubicBezTo>
                <a:cubicBezTo>
                  <a:pt x="3694403" y="836197"/>
                  <a:pt x="3508778" y="701273"/>
                  <a:pt x="3272024" y="769441"/>
                </a:cubicBezTo>
                <a:cubicBezTo>
                  <a:pt x="3035270" y="837609"/>
                  <a:pt x="3009888" y="748947"/>
                  <a:pt x="2863021" y="769441"/>
                </a:cubicBezTo>
                <a:cubicBezTo>
                  <a:pt x="2716154" y="789935"/>
                  <a:pt x="2568386" y="748548"/>
                  <a:pt x="2454018" y="769441"/>
                </a:cubicBezTo>
                <a:cubicBezTo>
                  <a:pt x="2339650" y="790334"/>
                  <a:pt x="2273806" y="733661"/>
                  <a:pt x="2132658" y="769441"/>
                </a:cubicBezTo>
                <a:cubicBezTo>
                  <a:pt x="1991510" y="805221"/>
                  <a:pt x="1909241" y="732511"/>
                  <a:pt x="1811299" y="769441"/>
                </a:cubicBezTo>
                <a:cubicBezTo>
                  <a:pt x="1713357" y="806371"/>
                  <a:pt x="1450285" y="708391"/>
                  <a:pt x="1227009" y="769441"/>
                </a:cubicBezTo>
                <a:cubicBezTo>
                  <a:pt x="1003733" y="830491"/>
                  <a:pt x="273662" y="751903"/>
                  <a:pt x="0" y="769441"/>
                </a:cubicBezTo>
                <a:cubicBezTo>
                  <a:pt x="-18037" y="607405"/>
                  <a:pt x="3963" y="528825"/>
                  <a:pt x="0" y="407804"/>
                </a:cubicBezTo>
                <a:cubicBezTo>
                  <a:pt x="-3963" y="286783"/>
                  <a:pt x="47626" y="152575"/>
                  <a:pt x="0" y="0"/>
                </a:cubicBezTo>
                <a:close/>
              </a:path>
              <a:path w="8764349" h="769441" stroke="0" extrusionOk="0">
                <a:moveTo>
                  <a:pt x="0" y="0"/>
                </a:moveTo>
                <a:cubicBezTo>
                  <a:pt x="295098" y="-9181"/>
                  <a:pt x="442728" y="2564"/>
                  <a:pt x="759577" y="0"/>
                </a:cubicBezTo>
                <a:cubicBezTo>
                  <a:pt x="1076426" y="-2564"/>
                  <a:pt x="1338469" y="76336"/>
                  <a:pt x="1519154" y="0"/>
                </a:cubicBezTo>
                <a:cubicBezTo>
                  <a:pt x="1699839" y="-76336"/>
                  <a:pt x="1911180" y="51495"/>
                  <a:pt x="2103444" y="0"/>
                </a:cubicBezTo>
                <a:cubicBezTo>
                  <a:pt x="2295708" y="-51495"/>
                  <a:pt x="2480072" y="34576"/>
                  <a:pt x="2687734" y="0"/>
                </a:cubicBezTo>
                <a:cubicBezTo>
                  <a:pt x="2895396" y="-34576"/>
                  <a:pt x="3043016" y="55763"/>
                  <a:pt x="3184380" y="0"/>
                </a:cubicBezTo>
                <a:cubicBezTo>
                  <a:pt x="3325744" y="-55763"/>
                  <a:pt x="3782133" y="65446"/>
                  <a:pt x="3943957" y="0"/>
                </a:cubicBezTo>
                <a:cubicBezTo>
                  <a:pt x="4105781" y="-65446"/>
                  <a:pt x="4437265" y="15819"/>
                  <a:pt x="4703534" y="0"/>
                </a:cubicBezTo>
                <a:cubicBezTo>
                  <a:pt x="4969803" y="-15819"/>
                  <a:pt x="5015656" y="2586"/>
                  <a:pt x="5200180" y="0"/>
                </a:cubicBezTo>
                <a:cubicBezTo>
                  <a:pt x="5384704" y="-2586"/>
                  <a:pt x="5719686" y="28768"/>
                  <a:pt x="5959757" y="0"/>
                </a:cubicBezTo>
                <a:cubicBezTo>
                  <a:pt x="6199828" y="-28768"/>
                  <a:pt x="6393841" y="29943"/>
                  <a:pt x="6631691" y="0"/>
                </a:cubicBezTo>
                <a:cubicBezTo>
                  <a:pt x="6869541" y="-29943"/>
                  <a:pt x="6964851" y="42532"/>
                  <a:pt x="7128337" y="0"/>
                </a:cubicBezTo>
                <a:cubicBezTo>
                  <a:pt x="7291823" y="-42532"/>
                  <a:pt x="7502461" y="61514"/>
                  <a:pt x="7800271" y="0"/>
                </a:cubicBezTo>
                <a:cubicBezTo>
                  <a:pt x="8098081" y="-61514"/>
                  <a:pt x="8012932" y="21427"/>
                  <a:pt x="8209274" y="0"/>
                </a:cubicBezTo>
                <a:cubicBezTo>
                  <a:pt x="8405616" y="-21427"/>
                  <a:pt x="8538725" y="3006"/>
                  <a:pt x="8764349" y="0"/>
                </a:cubicBezTo>
                <a:cubicBezTo>
                  <a:pt x="8765187" y="76806"/>
                  <a:pt x="8730440" y="196765"/>
                  <a:pt x="8764349" y="369332"/>
                </a:cubicBezTo>
                <a:cubicBezTo>
                  <a:pt x="8798258" y="541899"/>
                  <a:pt x="8729081" y="604576"/>
                  <a:pt x="8764349" y="769441"/>
                </a:cubicBezTo>
                <a:cubicBezTo>
                  <a:pt x="8421464" y="852268"/>
                  <a:pt x="8216242" y="759957"/>
                  <a:pt x="8004772" y="769441"/>
                </a:cubicBezTo>
                <a:cubicBezTo>
                  <a:pt x="7793302" y="778925"/>
                  <a:pt x="7501782" y="725668"/>
                  <a:pt x="7332839" y="769441"/>
                </a:cubicBezTo>
                <a:cubicBezTo>
                  <a:pt x="7163896" y="813214"/>
                  <a:pt x="7008694" y="750699"/>
                  <a:pt x="6748549" y="769441"/>
                </a:cubicBezTo>
                <a:cubicBezTo>
                  <a:pt x="6488404" y="788183"/>
                  <a:pt x="6159595" y="750999"/>
                  <a:pt x="5988972" y="769441"/>
                </a:cubicBezTo>
                <a:cubicBezTo>
                  <a:pt x="5818349" y="787883"/>
                  <a:pt x="5805412" y="744273"/>
                  <a:pt x="5667612" y="769441"/>
                </a:cubicBezTo>
                <a:cubicBezTo>
                  <a:pt x="5529812" y="794609"/>
                  <a:pt x="5297336" y="747958"/>
                  <a:pt x="5170966" y="769441"/>
                </a:cubicBezTo>
                <a:cubicBezTo>
                  <a:pt x="5044596" y="790924"/>
                  <a:pt x="4988864" y="737424"/>
                  <a:pt x="4849606" y="769441"/>
                </a:cubicBezTo>
                <a:cubicBezTo>
                  <a:pt x="4710348" y="801458"/>
                  <a:pt x="4514649" y="759309"/>
                  <a:pt x="4352960" y="769441"/>
                </a:cubicBezTo>
                <a:cubicBezTo>
                  <a:pt x="4191271" y="779573"/>
                  <a:pt x="4175516" y="761155"/>
                  <a:pt x="4031601" y="769441"/>
                </a:cubicBezTo>
                <a:cubicBezTo>
                  <a:pt x="3887686" y="777727"/>
                  <a:pt x="3532594" y="726984"/>
                  <a:pt x="3359667" y="769441"/>
                </a:cubicBezTo>
                <a:cubicBezTo>
                  <a:pt x="3186740" y="811898"/>
                  <a:pt x="2882973" y="750257"/>
                  <a:pt x="2600090" y="769441"/>
                </a:cubicBezTo>
                <a:cubicBezTo>
                  <a:pt x="2317207" y="788625"/>
                  <a:pt x="2202115" y="723318"/>
                  <a:pt x="1840513" y="769441"/>
                </a:cubicBezTo>
                <a:cubicBezTo>
                  <a:pt x="1478911" y="815564"/>
                  <a:pt x="1634424" y="755350"/>
                  <a:pt x="1431510" y="769441"/>
                </a:cubicBezTo>
                <a:cubicBezTo>
                  <a:pt x="1228596" y="783532"/>
                  <a:pt x="1007485" y="741921"/>
                  <a:pt x="759577" y="769441"/>
                </a:cubicBezTo>
                <a:cubicBezTo>
                  <a:pt x="511669" y="796961"/>
                  <a:pt x="168716" y="701705"/>
                  <a:pt x="0" y="769441"/>
                </a:cubicBezTo>
                <a:cubicBezTo>
                  <a:pt x="-27791" y="668794"/>
                  <a:pt x="17220" y="499605"/>
                  <a:pt x="0" y="377026"/>
                </a:cubicBezTo>
                <a:cubicBezTo>
                  <a:pt x="-17220" y="254447"/>
                  <a:pt x="40229" y="97549"/>
                  <a:pt x="0" y="0"/>
                </a:cubicBezTo>
                <a:close/>
              </a:path>
            </a:pathLst>
          </a:custGeom>
          <a:solidFill>
            <a:srgbClr val="DEEBF7"/>
          </a:solidFill>
          <a:ln>
            <a:solidFill>
              <a:srgbClr val="018D59"/>
            </a:solidFill>
            <a:extLst>
              <a:ext uri="{C807C97D-BFC1-408E-A445-0C87EB9F89A2}">
                <ask:lineSketchStyleProps xmlns:ask="http://schemas.microsoft.com/office/drawing/2018/sketchyshapes" sd="3621337917">
                  <a:prstGeom prst="rect">
                    <a:avLst/>
                  </a:prstGeom>
                  <ask:type>
                    <ask:lineSketchScribble/>
                  </ask:type>
                </ask:lineSketchStyleProps>
              </a:ext>
            </a:extLst>
          </a:ln>
        </p:spPr>
        <p:txBody>
          <a:bodyPr wrap="square">
            <a:spAutoFit/>
          </a:bodyPr>
          <a:lstStyle/>
          <a:p>
            <a:pPr algn="just"/>
            <a:r>
              <a:rPr lang="el-GR" sz="1100" b="1" dirty="0">
                <a:solidFill>
                  <a:srgbClr val="333F50"/>
                </a:solidFill>
              </a:rPr>
              <a:t>Πράσινες δημοτικές συμβάσεις- Αμβούργο Γερμανίας</a:t>
            </a:r>
          </a:p>
          <a:p>
            <a:pPr algn="just"/>
            <a:r>
              <a:rPr lang="el-GR" sz="1100" dirty="0">
                <a:solidFill>
                  <a:srgbClr val="333F50"/>
                </a:solidFill>
              </a:rPr>
              <a:t>  </a:t>
            </a:r>
          </a:p>
          <a:p>
            <a:pPr algn="just"/>
            <a:r>
              <a:rPr lang="el-GR" sz="1100" dirty="0">
                <a:solidFill>
                  <a:srgbClr val="333F50"/>
                </a:solidFill>
              </a:rPr>
              <a:t>Το  2016,  η  σύγκλητος της πόλης  εισήγαγε υποχρεωτικές «Οδηγίες Πράσινων Συμβάσεων» για δημόσιες συμβάσεις: επιλογές προϊόντων πιο φιλικών προς το περιβάλλον και απαγορεύουν την αγορά ορισμένων αντικειμένων, όπως πλαστικά μπουκάλια και κάψουλες καφέ.</a:t>
            </a:r>
          </a:p>
        </p:txBody>
      </p:sp>
      <p:sp>
        <p:nvSpPr>
          <p:cNvPr id="20" name="TextBox 19">
            <a:extLst>
              <a:ext uri="{FF2B5EF4-FFF2-40B4-BE49-F238E27FC236}">
                <a16:creationId xmlns:a16="http://schemas.microsoft.com/office/drawing/2014/main" id="{51B0618A-F13B-132D-31B0-1419D9EFC3C3}"/>
              </a:ext>
            </a:extLst>
          </p:cNvPr>
          <p:cNvSpPr txBox="1"/>
          <p:nvPr/>
        </p:nvSpPr>
        <p:spPr>
          <a:xfrm>
            <a:off x="230433" y="5566621"/>
            <a:ext cx="8820454" cy="938719"/>
          </a:xfrm>
          <a:custGeom>
            <a:avLst/>
            <a:gdLst>
              <a:gd name="connsiteX0" fmla="*/ 0 w 8820454"/>
              <a:gd name="connsiteY0" fmla="*/ 0 h 938719"/>
              <a:gd name="connsiteX1" fmla="*/ 588030 w 8820454"/>
              <a:gd name="connsiteY1" fmla="*/ 0 h 938719"/>
              <a:gd name="connsiteX2" fmla="*/ 1176061 w 8820454"/>
              <a:gd name="connsiteY2" fmla="*/ 0 h 938719"/>
              <a:gd name="connsiteX3" fmla="*/ 1587682 w 8820454"/>
              <a:gd name="connsiteY3" fmla="*/ 0 h 938719"/>
              <a:gd name="connsiteX4" fmla="*/ 2352121 w 8820454"/>
              <a:gd name="connsiteY4" fmla="*/ 0 h 938719"/>
              <a:gd name="connsiteX5" fmla="*/ 2675538 w 8820454"/>
              <a:gd name="connsiteY5" fmla="*/ 0 h 938719"/>
              <a:gd name="connsiteX6" fmla="*/ 3175363 w 8820454"/>
              <a:gd name="connsiteY6" fmla="*/ 0 h 938719"/>
              <a:gd name="connsiteX7" fmla="*/ 3498780 w 8820454"/>
              <a:gd name="connsiteY7" fmla="*/ 0 h 938719"/>
              <a:gd name="connsiteX8" fmla="*/ 3910401 w 8820454"/>
              <a:gd name="connsiteY8" fmla="*/ 0 h 938719"/>
              <a:gd name="connsiteX9" fmla="*/ 4322022 w 8820454"/>
              <a:gd name="connsiteY9" fmla="*/ 0 h 938719"/>
              <a:gd name="connsiteX10" fmla="*/ 4645439 w 8820454"/>
              <a:gd name="connsiteY10" fmla="*/ 0 h 938719"/>
              <a:gd name="connsiteX11" fmla="*/ 5057060 w 8820454"/>
              <a:gd name="connsiteY11" fmla="*/ 0 h 938719"/>
              <a:gd name="connsiteX12" fmla="*/ 5645091 w 8820454"/>
              <a:gd name="connsiteY12" fmla="*/ 0 h 938719"/>
              <a:gd name="connsiteX13" fmla="*/ 6056712 w 8820454"/>
              <a:gd name="connsiteY13" fmla="*/ 0 h 938719"/>
              <a:gd name="connsiteX14" fmla="*/ 6468333 w 8820454"/>
              <a:gd name="connsiteY14" fmla="*/ 0 h 938719"/>
              <a:gd name="connsiteX15" fmla="*/ 6791750 w 8820454"/>
              <a:gd name="connsiteY15" fmla="*/ 0 h 938719"/>
              <a:gd name="connsiteX16" fmla="*/ 7291575 w 8820454"/>
              <a:gd name="connsiteY16" fmla="*/ 0 h 938719"/>
              <a:gd name="connsiteX17" fmla="*/ 7703196 w 8820454"/>
              <a:gd name="connsiteY17" fmla="*/ 0 h 938719"/>
              <a:gd name="connsiteX18" fmla="*/ 8026613 w 8820454"/>
              <a:gd name="connsiteY18" fmla="*/ 0 h 938719"/>
              <a:gd name="connsiteX19" fmla="*/ 8820454 w 8820454"/>
              <a:gd name="connsiteY19" fmla="*/ 0 h 938719"/>
              <a:gd name="connsiteX20" fmla="*/ 8820454 w 8820454"/>
              <a:gd name="connsiteY20" fmla="*/ 459972 h 938719"/>
              <a:gd name="connsiteX21" fmla="*/ 8820454 w 8820454"/>
              <a:gd name="connsiteY21" fmla="*/ 938719 h 938719"/>
              <a:gd name="connsiteX22" fmla="*/ 8320628 w 8820454"/>
              <a:gd name="connsiteY22" fmla="*/ 938719 h 938719"/>
              <a:gd name="connsiteX23" fmla="*/ 7556189 w 8820454"/>
              <a:gd name="connsiteY23" fmla="*/ 938719 h 938719"/>
              <a:gd name="connsiteX24" fmla="*/ 7056363 w 8820454"/>
              <a:gd name="connsiteY24" fmla="*/ 938719 h 938719"/>
              <a:gd name="connsiteX25" fmla="*/ 6644742 w 8820454"/>
              <a:gd name="connsiteY25" fmla="*/ 938719 h 938719"/>
              <a:gd name="connsiteX26" fmla="*/ 6321325 w 8820454"/>
              <a:gd name="connsiteY26" fmla="*/ 938719 h 938719"/>
              <a:gd name="connsiteX27" fmla="*/ 5997909 w 8820454"/>
              <a:gd name="connsiteY27" fmla="*/ 938719 h 938719"/>
              <a:gd name="connsiteX28" fmla="*/ 5674492 w 8820454"/>
              <a:gd name="connsiteY28" fmla="*/ 938719 h 938719"/>
              <a:gd name="connsiteX29" fmla="*/ 4998257 w 8820454"/>
              <a:gd name="connsiteY29" fmla="*/ 938719 h 938719"/>
              <a:gd name="connsiteX30" fmla="*/ 4586636 w 8820454"/>
              <a:gd name="connsiteY30" fmla="*/ 938719 h 938719"/>
              <a:gd name="connsiteX31" fmla="*/ 3998606 w 8820454"/>
              <a:gd name="connsiteY31" fmla="*/ 938719 h 938719"/>
              <a:gd name="connsiteX32" fmla="*/ 3498780 w 8820454"/>
              <a:gd name="connsiteY32" fmla="*/ 938719 h 938719"/>
              <a:gd name="connsiteX33" fmla="*/ 2822545 w 8820454"/>
              <a:gd name="connsiteY33" fmla="*/ 938719 h 938719"/>
              <a:gd name="connsiteX34" fmla="*/ 2410924 w 8820454"/>
              <a:gd name="connsiteY34" fmla="*/ 938719 h 938719"/>
              <a:gd name="connsiteX35" fmla="*/ 1646485 w 8820454"/>
              <a:gd name="connsiteY35" fmla="*/ 938719 h 938719"/>
              <a:gd name="connsiteX36" fmla="*/ 970250 w 8820454"/>
              <a:gd name="connsiteY36" fmla="*/ 938719 h 938719"/>
              <a:gd name="connsiteX37" fmla="*/ 646833 w 8820454"/>
              <a:gd name="connsiteY37" fmla="*/ 938719 h 938719"/>
              <a:gd name="connsiteX38" fmla="*/ 0 w 8820454"/>
              <a:gd name="connsiteY38" fmla="*/ 938719 h 938719"/>
              <a:gd name="connsiteX39" fmla="*/ 0 w 8820454"/>
              <a:gd name="connsiteY39" fmla="*/ 469360 h 938719"/>
              <a:gd name="connsiteX40" fmla="*/ 0 w 8820454"/>
              <a:gd name="connsiteY40" fmla="*/ 0 h 938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820454" h="938719" fill="none" extrusionOk="0">
                <a:moveTo>
                  <a:pt x="0" y="0"/>
                </a:moveTo>
                <a:cubicBezTo>
                  <a:pt x="258886" y="-36992"/>
                  <a:pt x="408200" y="29286"/>
                  <a:pt x="588030" y="0"/>
                </a:cubicBezTo>
                <a:cubicBezTo>
                  <a:pt x="767860" y="-29286"/>
                  <a:pt x="917711" y="20516"/>
                  <a:pt x="1176061" y="0"/>
                </a:cubicBezTo>
                <a:cubicBezTo>
                  <a:pt x="1434411" y="-20516"/>
                  <a:pt x="1497091" y="10427"/>
                  <a:pt x="1587682" y="0"/>
                </a:cubicBezTo>
                <a:cubicBezTo>
                  <a:pt x="1678273" y="-10427"/>
                  <a:pt x="2018946" y="58788"/>
                  <a:pt x="2352121" y="0"/>
                </a:cubicBezTo>
                <a:cubicBezTo>
                  <a:pt x="2685296" y="-58788"/>
                  <a:pt x="2529426" y="21069"/>
                  <a:pt x="2675538" y="0"/>
                </a:cubicBezTo>
                <a:cubicBezTo>
                  <a:pt x="2821650" y="-21069"/>
                  <a:pt x="2956685" y="20373"/>
                  <a:pt x="3175363" y="0"/>
                </a:cubicBezTo>
                <a:cubicBezTo>
                  <a:pt x="3394042" y="-20373"/>
                  <a:pt x="3397673" y="23165"/>
                  <a:pt x="3498780" y="0"/>
                </a:cubicBezTo>
                <a:cubicBezTo>
                  <a:pt x="3599887" y="-23165"/>
                  <a:pt x="3751305" y="11670"/>
                  <a:pt x="3910401" y="0"/>
                </a:cubicBezTo>
                <a:cubicBezTo>
                  <a:pt x="4069497" y="-11670"/>
                  <a:pt x="4128805" y="13410"/>
                  <a:pt x="4322022" y="0"/>
                </a:cubicBezTo>
                <a:cubicBezTo>
                  <a:pt x="4515239" y="-13410"/>
                  <a:pt x="4489036" y="2245"/>
                  <a:pt x="4645439" y="0"/>
                </a:cubicBezTo>
                <a:cubicBezTo>
                  <a:pt x="4801842" y="-2245"/>
                  <a:pt x="4861665" y="46415"/>
                  <a:pt x="5057060" y="0"/>
                </a:cubicBezTo>
                <a:cubicBezTo>
                  <a:pt x="5252455" y="-46415"/>
                  <a:pt x="5447007" y="13767"/>
                  <a:pt x="5645091" y="0"/>
                </a:cubicBezTo>
                <a:cubicBezTo>
                  <a:pt x="5843175" y="-13767"/>
                  <a:pt x="5910895" y="18828"/>
                  <a:pt x="6056712" y="0"/>
                </a:cubicBezTo>
                <a:cubicBezTo>
                  <a:pt x="6202529" y="-18828"/>
                  <a:pt x="6301850" y="9254"/>
                  <a:pt x="6468333" y="0"/>
                </a:cubicBezTo>
                <a:cubicBezTo>
                  <a:pt x="6634816" y="-9254"/>
                  <a:pt x="6680867" y="20456"/>
                  <a:pt x="6791750" y="0"/>
                </a:cubicBezTo>
                <a:cubicBezTo>
                  <a:pt x="6902633" y="-20456"/>
                  <a:pt x="7135139" y="44677"/>
                  <a:pt x="7291575" y="0"/>
                </a:cubicBezTo>
                <a:cubicBezTo>
                  <a:pt x="7448012" y="-44677"/>
                  <a:pt x="7503173" y="24452"/>
                  <a:pt x="7703196" y="0"/>
                </a:cubicBezTo>
                <a:cubicBezTo>
                  <a:pt x="7903219" y="-24452"/>
                  <a:pt x="7932695" y="14091"/>
                  <a:pt x="8026613" y="0"/>
                </a:cubicBezTo>
                <a:cubicBezTo>
                  <a:pt x="8120531" y="-14091"/>
                  <a:pt x="8583635" y="59882"/>
                  <a:pt x="8820454" y="0"/>
                </a:cubicBezTo>
                <a:cubicBezTo>
                  <a:pt x="8820970" y="94937"/>
                  <a:pt x="8769774" y="314077"/>
                  <a:pt x="8820454" y="459972"/>
                </a:cubicBezTo>
                <a:cubicBezTo>
                  <a:pt x="8871134" y="605867"/>
                  <a:pt x="8773697" y="795752"/>
                  <a:pt x="8820454" y="938719"/>
                </a:cubicBezTo>
                <a:cubicBezTo>
                  <a:pt x="8704067" y="941036"/>
                  <a:pt x="8519506" y="927658"/>
                  <a:pt x="8320628" y="938719"/>
                </a:cubicBezTo>
                <a:cubicBezTo>
                  <a:pt x="8121750" y="949780"/>
                  <a:pt x="7711856" y="884704"/>
                  <a:pt x="7556189" y="938719"/>
                </a:cubicBezTo>
                <a:cubicBezTo>
                  <a:pt x="7400522" y="992734"/>
                  <a:pt x="7209307" y="888805"/>
                  <a:pt x="7056363" y="938719"/>
                </a:cubicBezTo>
                <a:cubicBezTo>
                  <a:pt x="6903419" y="988633"/>
                  <a:pt x="6773012" y="925364"/>
                  <a:pt x="6644742" y="938719"/>
                </a:cubicBezTo>
                <a:cubicBezTo>
                  <a:pt x="6516472" y="952074"/>
                  <a:pt x="6450028" y="931748"/>
                  <a:pt x="6321325" y="938719"/>
                </a:cubicBezTo>
                <a:cubicBezTo>
                  <a:pt x="6192622" y="945690"/>
                  <a:pt x="6079687" y="934175"/>
                  <a:pt x="5997909" y="938719"/>
                </a:cubicBezTo>
                <a:cubicBezTo>
                  <a:pt x="5916131" y="943263"/>
                  <a:pt x="5829495" y="913298"/>
                  <a:pt x="5674492" y="938719"/>
                </a:cubicBezTo>
                <a:cubicBezTo>
                  <a:pt x="5519489" y="964140"/>
                  <a:pt x="5189171" y="926875"/>
                  <a:pt x="4998257" y="938719"/>
                </a:cubicBezTo>
                <a:cubicBezTo>
                  <a:pt x="4807343" y="950563"/>
                  <a:pt x="4734658" y="918399"/>
                  <a:pt x="4586636" y="938719"/>
                </a:cubicBezTo>
                <a:cubicBezTo>
                  <a:pt x="4438614" y="959039"/>
                  <a:pt x="4172489" y="898453"/>
                  <a:pt x="3998606" y="938719"/>
                </a:cubicBezTo>
                <a:cubicBezTo>
                  <a:pt x="3824723" y="978985"/>
                  <a:pt x="3667845" y="880021"/>
                  <a:pt x="3498780" y="938719"/>
                </a:cubicBezTo>
                <a:cubicBezTo>
                  <a:pt x="3329715" y="997417"/>
                  <a:pt x="2972552" y="883593"/>
                  <a:pt x="2822545" y="938719"/>
                </a:cubicBezTo>
                <a:cubicBezTo>
                  <a:pt x="2672539" y="993845"/>
                  <a:pt x="2565546" y="896443"/>
                  <a:pt x="2410924" y="938719"/>
                </a:cubicBezTo>
                <a:cubicBezTo>
                  <a:pt x="2256302" y="980995"/>
                  <a:pt x="1980849" y="931447"/>
                  <a:pt x="1646485" y="938719"/>
                </a:cubicBezTo>
                <a:cubicBezTo>
                  <a:pt x="1312121" y="945991"/>
                  <a:pt x="1111947" y="896619"/>
                  <a:pt x="970250" y="938719"/>
                </a:cubicBezTo>
                <a:cubicBezTo>
                  <a:pt x="828553" y="980819"/>
                  <a:pt x="718020" y="915748"/>
                  <a:pt x="646833" y="938719"/>
                </a:cubicBezTo>
                <a:cubicBezTo>
                  <a:pt x="575646" y="961690"/>
                  <a:pt x="133324" y="901383"/>
                  <a:pt x="0" y="938719"/>
                </a:cubicBezTo>
                <a:cubicBezTo>
                  <a:pt x="-35049" y="740258"/>
                  <a:pt x="41280" y="630452"/>
                  <a:pt x="0" y="469360"/>
                </a:cubicBezTo>
                <a:cubicBezTo>
                  <a:pt x="-41280" y="308268"/>
                  <a:pt x="26108" y="214264"/>
                  <a:pt x="0" y="0"/>
                </a:cubicBezTo>
                <a:close/>
              </a:path>
              <a:path w="8820454" h="938719" stroke="0" extrusionOk="0">
                <a:moveTo>
                  <a:pt x="0" y="0"/>
                </a:moveTo>
                <a:cubicBezTo>
                  <a:pt x="105941" y="-34263"/>
                  <a:pt x="309185" y="40457"/>
                  <a:pt x="411621" y="0"/>
                </a:cubicBezTo>
                <a:cubicBezTo>
                  <a:pt x="514057" y="-40457"/>
                  <a:pt x="928050" y="80737"/>
                  <a:pt x="1087856" y="0"/>
                </a:cubicBezTo>
                <a:cubicBezTo>
                  <a:pt x="1247662" y="-80737"/>
                  <a:pt x="1547759" y="76915"/>
                  <a:pt x="1852295" y="0"/>
                </a:cubicBezTo>
                <a:cubicBezTo>
                  <a:pt x="2156831" y="-76915"/>
                  <a:pt x="2295008" y="6910"/>
                  <a:pt x="2616735" y="0"/>
                </a:cubicBezTo>
                <a:cubicBezTo>
                  <a:pt x="2938462" y="-6910"/>
                  <a:pt x="2992889" y="2167"/>
                  <a:pt x="3204765" y="0"/>
                </a:cubicBezTo>
                <a:cubicBezTo>
                  <a:pt x="3416641" y="-2167"/>
                  <a:pt x="3604454" y="51011"/>
                  <a:pt x="3704591" y="0"/>
                </a:cubicBezTo>
                <a:cubicBezTo>
                  <a:pt x="3804728" y="-51011"/>
                  <a:pt x="3956422" y="18505"/>
                  <a:pt x="4028007" y="0"/>
                </a:cubicBezTo>
                <a:cubicBezTo>
                  <a:pt x="4099592" y="-18505"/>
                  <a:pt x="4372676" y="46164"/>
                  <a:pt x="4527833" y="0"/>
                </a:cubicBezTo>
                <a:cubicBezTo>
                  <a:pt x="4682990" y="-46164"/>
                  <a:pt x="4731362" y="2092"/>
                  <a:pt x="4851250" y="0"/>
                </a:cubicBezTo>
                <a:cubicBezTo>
                  <a:pt x="4971138" y="-2092"/>
                  <a:pt x="5190982" y="56421"/>
                  <a:pt x="5351075" y="0"/>
                </a:cubicBezTo>
                <a:cubicBezTo>
                  <a:pt x="5511169" y="-56421"/>
                  <a:pt x="5805928" y="17295"/>
                  <a:pt x="6027310" y="0"/>
                </a:cubicBezTo>
                <a:cubicBezTo>
                  <a:pt x="6248693" y="-17295"/>
                  <a:pt x="6402771" y="34775"/>
                  <a:pt x="6703545" y="0"/>
                </a:cubicBezTo>
                <a:cubicBezTo>
                  <a:pt x="7004319" y="-34775"/>
                  <a:pt x="6918391" y="3835"/>
                  <a:pt x="7115166" y="0"/>
                </a:cubicBezTo>
                <a:cubicBezTo>
                  <a:pt x="7311941" y="-3835"/>
                  <a:pt x="7371386" y="1947"/>
                  <a:pt x="7438583" y="0"/>
                </a:cubicBezTo>
                <a:cubicBezTo>
                  <a:pt x="7505780" y="-1947"/>
                  <a:pt x="7726167" y="43046"/>
                  <a:pt x="7938409" y="0"/>
                </a:cubicBezTo>
                <a:cubicBezTo>
                  <a:pt x="8150651" y="-43046"/>
                  <a:pt x="8486851" y="18707"/>
                  <a:pt x="8820454" y="0"/>
                </a:cubicBezTo>
                <a:cubicBezTo>
                  <a:pt x="8828857" y="140298"/>
                  <a:pt x="8792797" y="340802"/>
                  <a:pt x="8820454" y="469360"/>
                </a:cubicBezTo>
                <a:cubicBezTo>
                  <a:pt x="8848111" y="597918"/>
                  <a:pt x="8813429" y="800100"/>
                  <a:pt x="8820454" y="938719"/>
                </a:cubicBezTo>
                <a:cubicBezTo>
                  <a:pt x="8673393" y="964710"/>
                  <a:pt x="8542023" y="908330"/>
                  <a:pt x="8408833" y="938719"/>
                </a:cubicBezTo>
                <a:cubicBezTo>
                  <a:pt x="8275643" y="969108"/>
                  <a:pt x="7847657" y="898734"/>
                  <a:pt x="7644393" y="938719"/>
                </a:cubicBezTo>
                <a:cubicBezTo>
                  <a:pt x="7441129" y="978704"/>
                  <a:pt x="7252534" y="928836"/>
                  <a:pt x="7144568" y="938719"/>
                </a:cubicBezTo>
                <a:cubicBezTo>
                  <a:pt x="7036603" y="948602"/>
                  <a:pt x="6778109" y="931881"/>
                  <a:pt x="6644742" y="938719"/>
                </a:cubicBezTo>
                <a:cubicBezTo>
                  <a:pt x="6511375" y="945557"/>
                  <a:pt x="6263396" y="876080"/>
                  <a:pt x="5968507" y="938719"/>
                </a:cubicBezTo>
                <a:cubicBezTo>
                  <a:pt x="5673618" y="1001358"/>
                  <a:pt x="5455397" y="863336"/>
                  <a:pt x="5292272" y="938719"/>
                </a:cubicBezTo>
                <a:cubicBezTo>
                  <a:pt x="5129148" y="1014102"/>
                  <a:pt x="4804405" y="864432"/>
                  <a:pt x="4527833" y="938719"/>
                </a:cubicBezTo>
                <a:cubicBezTo>
                  <a:pt x="4251261" y="1013006"/>
                  <a:pt x="4014455" y="908228"/>
                  <a:pt x="3851598" y="938719"/>
                </a:cubicBezTo>
                <a:cubicBezTo>
                  <a:pt x="3688742" y="969210"/>
                  <a:pt x="3416688" y="932125"/>
                  <a:pt x="3263568" y="938719"/>
                </a:cubicBezTo>
                <a:cubicBezTo>
                  <a:pt x="3110448" y="945313"/>
                  <a:pt x="3039660" y="925355"/>
                  <a:pt x="2851947" y="938719"/>
                </a:cubicBezTo>
                <a:cubicBezTo>
                  <a:pt x="2664234" y="952083"/>
                  <a:pt x="2472686" y="931342"/>
                  <a:pt x="2263917" y="938719"/>
                </a:cubicBezTo>
                <a:cubicBezTo>
                  <a:pt x="2055148" y="946096"/>
                  <a:pt x="1896321" y="881654"/>
                  <a:pt x="1764091" y="938719"/>
                </a:cubicBezTo>
                <a:cubicBezTo>
                  <a:pt x="1631861" y="995784"/>
                  <a:pt x="1555440" y="925793"/>
                  <a:pt x="1352470" y="938719"/>
                </a:cubicBezTo>
                <a:cubicBezTo>
                  <a:pt x="1149500" y="951645"/>
                  <a:pt x="974480" y="920009"/>
                  <a:pt x="676235" y="938719"/>
                </a:cubicBezTo>
                <a:cubicBezTo>
                  <a:pt x="377991" y="957429"/>
                  <a:pt x="181959" y="869512"/>
                  <a:pt x="0" y="938719"/>
                </a:cubicBezTo>
                <a:cubicBezTo>
                  <a:pt x="-57259" y="771186"/>
                  <a:pt x="22930" y="583506"/>
                  <a:pt x="0" y="459972"/>
                </a:cubicBezTo>
                <a:cubicBezTo>
                  <a:pt x="-22930" y="336438"/>
                  <a:pt x="45516" y="165832"/>
                  <a:pt x="0" y="0"/>
                </a:cubicBezTo>
                <a:close/>
              </a:path>
            </a:pathLst>
          </a:custGeom>
          <a:solidFill>
            <a:srgbClr val="DEEBF7"/>
          </a:solidFill>
          <a:ln>
            <a:solidFill>
              <a:srgbClr val="018D59"/>
            </a:solidFill>
            <a:extLst>
              <a:ext uri="{C807C97D-BFC1-408E-A445-0C87EB9F89A2}">
                <ask:lineSketchStyleProps xmlns:ask="http://schemas.microsoft.com/office/drawing/2018/sketchyshapes" sd="797800634">
                  <a:prstGeom prst="rect">
                    <a:avLst/>
                  </a:prstGeom>
                  <ask:type>
                    <ask:lineSketchScribble/>
                  </ask:type>
                </ask:lineSketchStyleProps>
              </a:ext>
            </a:extLst>
          </a:ln>
        </p:spPr>
        <p:txBody>
          <a:bodyPr wrap="square">
            <a:spAutoFit/>
          </a:bodyPr>
          <a:lstStyle/>
          <a:p>
            <a:pPr algn="just"/>
            <a:r>
              <a:rPr lang="el-GR" sz="1100" b="1" dirty="0">
                <a:solidFill>
                  <a:srgbClr val="333F50"/>
                </a:solidFill>
              </a:rPr>
              <a:t>Οδηγός για δήμους- Ιταλία</a:t>
            </a:r>
          </a:p>
          <a:p>
            <a:pPr algn="just"/>
            <a:endParaRPr lang="el-GR" sz="1100" dirty="0">
              <a:solidFill>
                <a:srgbClr val="333F50"/>
              </a:solidFill>
            </a:endParaRPr>
          </a:p>
          <a:p>
            <a:pPr algn="just"/>
            <a:r>
              <a:rPr lang="el-GR" sz="1100" dirty="0">
                <a:solidFill>
                  <a:srgbClr val="333F50"/>
                </a:solidFill>
              </a:rPr>
              <a:t>Το 2019, οι ΜΚΟ </a:t>
            </a:r>
            <a:r>
              <a:rPr lang="el-GR" sz="1100" dirty="0" err="1">
                <a:solidFill>
                  <a:srgbClr val="333F50"/>
                </a:solidFill>
              </a:rPr>
              <a:t>Legambiente</a:t>
            </a:r>
            <a:r>
              <a:rPr lang="el-GR" sz="1100" dirty="0">
                <a:solidFill>
                  <a:srgbClr val="333F50"/>
                </a:solidFill>
              </a:rPr>
              <a:t> και </a:t>
            </a:r>
            <a:r>
              <a:rPr lang="el-GR" sz="1100" dirty="0" err="1">
                <a:solidFill>
                  <a:srgbClr val="333F50"/>
                </a:solidFill>
              </a:rPr>
              <a:t>Chimica</a:t>
            </a:r>
            <a:r>
              <a:rPr lang="el-GR" sz="1100" dirty="0">
                <a:solidFill>
                  <a:srgbClr val="333F50"/>
                </a:solidFill>
              </a:rPr>
              <a:t> </a:t>
            </a:r>
            <a:r>
              <a:rPr lang="el-GR" sz="1100" dirty="0" err="1">
                <a:solidFill>
                  <a:srgbClr val="333F50"/>
                </a:solidFill>
              </a:rPr>
              <a:t>Verde</a:t>
            </a:r>
            <a:r>
              <a:rPr lang="el-GR" sz="1100" dirty="0">
                <a:solidFill>
                  <a:srgbClr val="333F50"/>
                </a:solidFill>
              </a:rPr>
              <a:t> </a:t>
            </a:r>
            <a:r>
              <a:rPr lang="el-GR" sz="1100" dirty="0" err="1">
                <a:solidFill>
                  <a:srgbClr val="333F50"/>
                </a:solidFill>
              </a:rPr>
              <a:t>Bionet</a:t>
            </a:r>
            <a:r>
              <a:rPr lang="el-GR" sz="1100" dirty="0">
                <a:solidFill>
                  <a:srgbClr val="333F50"/>
                </a:solidFill>
              </a:rPr>
              <a:t>, έφτιαξαν έναν οδηγό που εστιάζει στη μείωση της κατανάλωσης, την επαναχρησιμοποίηση, την αύξηση της ευαισθητοποίησης και κάνει αναφορά στα μέτρα της οδηγίας της ΕΕ για τα πλαστικά μιας χρήσης. Καθοδηγεί βήμα-βήμα τη δημόσια διοίκηση στην υλοποίηση τοπικών απαγορεύσεων και μέτρων μέσω μιας ολοκληρωμένης προσέγγισης και με τη συμμετοχή όλων των εμπλεκομένων.</a:t>
            </a:r>
          </a:p>
        </p:txBody>
      </p:sp>
      <p:sp>
        <p:nvSpPr>
          <p:cNvPr id="22" name="TextBox 21">
            <a:extLst>
              <a:ext uri="{FF2B5EF4-FFF2-40B4-BE49-F238E27FC236}">
                <a16:creationId xmlns:a16="http://schemas.microsoft.com/office/drawing/2014/main" id="{BF0FECB0-4B5A-5238-7E89-F4FE4CECB4DB}"/>
              </a:ext>
            </a:extLst>
          </p:cNvPr>
          <p:cNvSpPr txBox="1"/>
          <p:nvPr/>
        </p:nvSpPr>
        <p:spPr>
          <a:xfrm>
            <a:off x="3154083" y="2509482"/>
            <a:ext cx="8764349" cy="938719"/>
          </a:xfrm>
          <a:custGeom>
            <a:avLst/>
            <a:gdLst>
              <a:gd name="connsiteX0" fmla="*/ 0 w 8764349"/>
              <a:gd name="connsiteY0" fmla="*/ 0 h 938719"/>
              <a:gd name="connsiteX1" fmla="*/ 409003 w 8764349"/>
              <a:gd name="connsiteY1" fmla="*/ 0 h 938719"/>
              <a:gd name="connsiteX2" fmla="*/ 1080936 w 8764349"/>
              <a:gd name="connsiteY2" fmla="*/ 0 h 938719"/>
              <a:gd name="connsiteX3" fmla="*/ 1840513 w 8764349"/>
              <a:gd name="connsiteY3" fmla="*/ 0 h 938719"/>
              <a:gd name="connsiteX4" fmla="*/ 2249516 w 8764349"/>
              <a:gd name="connsiteY4" fmla="*/ 0 h 938719"/>
              <a:gd name="connsiteX5" fmla="*/ 2921450 w 8764349"/>
              <a:gd name="connsiteY5" fmla="*/ 0 h 938719"/>
              <a:gd name="connsiteX6" fmla="*/ 3593383 w 8764349"/>
              <a:gd name="connsiteY6" fmla="*/ 0 h 938719"/>
              <a:gd name="connsiteX7" fmla="*/ 4177673 w 8764349"/>
              <a:gd name="connsiteY7" fmla="*/ 0 h 938719"/>
              <a:gd name="connsiteX8" fmla="*/ 4674319 w 8764349"/>
              <a:gd name="connsiteY8" fmla="*/ 0 h 938719"/>
              <a:gd name="connsiteX9" fmla="*/ 5083322 w 8764349"/>
              <a:gd name="connsiteY9" fmla="*/ 0 h 938719"/>
              <a:gd name="connsiteX10" fmla="*/ 5579969 w 8764349"/>
              <a:gd name="connsiteY10" fmla="*/ 0 h 938719"/>
              <a:gd name="connsiteX11" fmla="*/ 6339546 w 8764349"/>
              <a:gd name="connsiteY11" fmla="*/ 0 h 938719"/>
              <a:gd name="connsiteX12" fmla="*/ 7011479 w 8764349"/>
              <a:gd name="connsiteY12" fmla="*/ 0 h 938719"/>
              <a:gd name="connsiteX13" fmla="*/ 7332839 w 8764349"/>
              <a:gd name="connsiteY13" fmla="*/ 0 h 938719"/>
              <a:gd name="connsiteX14" fmla="*/ 7829485 w 8764349"/>
              <a:gd name="connsiteY14" fmla="*/ 0 h 938719"/>
              <a:gd name="connsiteX15" fmla="*/ 8238488 w 8764349"/>
              <a:gd name="connsiteY15" fmla="*/ 0 h 938719"/>
              <a:gd name="connsiteX16" fmla="*/ 8764349 w 8764349"/>
              <a:gd name="connsiteY16" fmla="*/ 0 h 938719"/>
              <a:gd name="connsiteX17" fmla="*/ 8764349 w 8764349"/>
              <a:gd name="connsiteY17" fmla="*/ 459972 h 938719"/>
              <a:gd name="connsiteX18" fmla="*/ 8764349 w 8764349"/>
              <a:gd name="connsiteY18" fmla="*/ 938719 h 938719"/>
              <a:gd name="connsiteX19" fmla="*/ 8092416 w 8764349"/>
              <a:gd name="connsiteY19" fmla="*/ 938719 h 938719"/>
              <a:gd name="connsiteX20" fmla="*/ 7508126 w 8764349"/>
              <a:gd name="connsiteY20" fmla="*/ 938719 h 938719"/>
              <a:gd name="connsiteX21" fmla="*/ 7099123 w 8764349"/>
              <a:gd name="connsiteY21" fmla="*/ 938719 h 938719"/>
              <a:gd name="connsiteX22" fmla="*/ 6514833 w 8764349"/>
              <a:gd name="connsiteY22" fmla="*/ 938719 h 938719"/>
              <a:gd name="connsiteX23" fmla="*/ 6018186 w 8764349"/>
              <a:gd name="connsiteY23" fmla="*/ 938719 h 938719"/>
              <a:gd name="connsiteX24" fmla="*/ 5696827 w 8764349"/>
              <a:gd name="connsiteY24" fmla="*/ 938719 h 938719"/>
              <a:gd name="connsiteX25" fmla="*/ 5024893 w 8764349"/>
              <a:gd name="connsiteY25" fmla="*/ 938719 h 938719"/>
              <a:gd name="connsiteX26" fmla="*/ 4440603 w 8764349"/>
              <a:gd name="connsiteY26" fmla="*/ 938719 h 938719"/>
              <a:gd name="connsiteX27" fmla="*/ 3943957 w 8764349"/>
              <a:gd name="connsiteY27" fmla="*/ 938719 h 938719"/>
              <a:gd name="connsiteX28" fmla="*/ 3622598 w 8764349"/>
              <a:gd name="connsiteY28" fmla="*/ 938719 h 938719"/>
              <a:gd name="connsiteX29" fmla="*/ 3301238 w 8764349"/>
              <a:gd name="connsiteY29" fmla="*/ 938719 h 938719"/>
              <a:gd name="connsiteX30" fmla="*/ 2979879 w 8764349"/>
              <a:gd name="connsiteY30" fmla="*/ 938719 h 938719"/>
              <a:gd name="connsiteX31" fmla="*/ 2220302 w 8764349"/>
              <a:gd name="connsiteY31" fmla="*/ 938719 h 938719"/>
              <a:gd name="connsiteX32" fmla="*/ 1636012 w 8764349"/>
              <a:gd name="connsiteY32" fmla="*/ 938719 h 938719"/>
              <a:gd name="connsiteX33" fmla="*/ 1314652 w 8764349"/>
              <a:gd name="connsiteY33" fmla="*/ 938719 h 938719"/>
              <a:gd name="connsiteX34" fmla="*/ 555075 w 8764349"/>
              <a:gd name="connsiteY34" fmla="*/ 938719 h 938719"/>
              <a:gd name="connsiteX35" fmla="*/ 0 w 8764349"/>
              <a:gd name="connsiteY35" fmla="*/ 938719 h 938719"/>
              <a:gd name="connsiteX36" fmla="*/ 0 w 8764349"/>
              <a:gd name="connsiteY36" fmla="*/ 497521 h 938719"/>
              <a:gd name="connsiteX37" fmla="*/ 0 w 8764349"/>
              <a:gd name="connsiteY37" fmla="*/ 0 h 938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8764349" h="938719" fill="none" extrusionOk="0">
                <a:moveTo>
                  <a:pt x="0" y="0"/>
                </a:moveTo>
                <a:cubicBezTo>
                  <a:pt x="180863" y="-20499"/>
                  <a:pt x="244771" y="15923"/>
                  <a:pt x="409003" y="0"/>
                </a:cubicBezTo>
                <a:cubicBezTo>
                  <a:pt x="573235" y="-15923"/>
                  <a:pt x="828276" y="48513"/>
                  <a:pt x="1080936" y="0"/>
                </a:cubicBezTo>
                <a:cubicBezTo>
                  <a:pt x="1333596" y="-48513"/>
                  <a:pt x="1589419" y="20609"/>
                  <a:pt x="1840513" y="0"/>
                </a:cubicBezTo>
                <a:cubicBezTo>
                  <a:pt x="2091607" y="-20609"/>
                  <a:pt x="2103707" y="43087"/>
                  <a:pt x="2249516" y="0"/>
                </a:cubicBezTo>
                <a:cubicBezTo>
                  <a:pt x="2395325" y="-43087"/>
                  <a:pt x="2643249" y="38277"/>
                  <a:pt x="2921450" y="0"/>
                </a:cubicBezTo>
                <a:cubicBezTo>
                  <a:pt x="3199651" y="-38277"/>
                  <a:pt x="3336554" y="15330"/>
                  <a:pt x="3593383" y="0"/>
                </a:cubicBezTo>
                <a:cubicBezTo>
                  <a:pt x="3850212" y="-15330"/>
                  <a:pt x="3934489" y="37737"/>
                  <a:pt x="4177673" y="0"/>
                </a:cubicBezTo>
                <a:cubicBezTo>
                  <a:pt x="4420857" y="-37737"/>
                  <a:pt x="4515477" y="10475"/>
                  <a:pt x="4674319" y="0"/>
                </a:cubicBezTo>
                <a:cubicBezTo>
                  <a:pt x="4833161" y="-10475"/>
                  <a:pt x="4920210" y="3827"/>
                  <a:pt x="5083322" y="0"/>
                </a:cubicBezTo>
                <a:cubicBezTo>
                  <a:pt x="5246434" y="-3827"/>
                  <a:pt x="5408722" y="14622"/>
                  <a:pt x="5579969" y="0"/>
                </a:cubicBezTo>
                <a:cubicBezTo>
                  <a:pt x="5751216" y="-14622"/>
                  <a:pt x="6169474" y="35289"/>
                  <a:pt x="6339546" y="0"/>
                </a:cubicBezTo>
                <a:cubicBezTo>
                  <a:pt x="6509618" y="-35289"/>
                  <a:pt x="6845086" y="77325"/>
                  <a:pt x="7011479" y="0"/>
                </a:cubicBezTo>
                <a:cubicBezTo>
                  <a:pt x="7177872" y="-77325"/>
                  <a:pt x="7235229" y="32249"/>
                  <a:pt x="7332839" y="0"/>
                </a:cubicBezTo>
                <a:cubicBezTo>
                  <a:pt x="7430449" y="-32249"/>
                  <a:pt x="7648697" y="21328"/>
                  <a:pt x="7829485" y="0"/>
                </a:cubicBezTo>
                <a:cubicBezTo>
                  <a:pt x="8010273" y="-21328"/>
                  <a:pt x="8094006" y="12923"/>
                  <a:pt x="8238488" y="0"/>
                </a:cubicBezTo>
                <a:cubicBezTo>
                  <a:pt x="8382970" y="-12923"/>
                  <a:pt x="8519407" y="60658"/>
                  <a:pt x="8764349" y="0"/>
                </a:cubicBezTo>
                <a:cubicBezTo>
                  <a:pt x="8794527" y="151426"/>
                  <a:pt x="8748140" y="254442"/>
                  <a:pt x="8764349" y="459972"/>
                </a:cubicBezTo>
                <a:cubicBezTo>
                  <a:pt x="8780558" y="665502"/>
                  <a:pt x="8752697" y="824850"/>
                  <a:pt x="8764349" y="938719"/>
                </a:cubicBezTo>
                <a:cubicBezTo>
                  <a:pt x="8532124" y="992628"/>
                  <a:pt x="8294382" y="863578"/>
                  <a:pt x="8092416" y="938719"/>
                </a:cubicBezTo>
                <a:cubicBezTo>
                  <a:pt x="7890450" y="1013860"/>
                  <a:pt x="7786674" y="897843"/>
                  <a:pt x="7508126" y="938719"/>
                </a:cubicBezTo>
                <a:cubicBezTo>
                  <a:pt x="7229578" y="979595"/>
                  <a:pt x="7217666" y="901969"/>
                  <a:pt x="7099123" y="938719"/>
                </a:cubicBezTo>
                <a:cubicBezTo>
                  <a:pt x="6980580" y="975469"/>
                  <a:pt x="6711198" y="911448"/>
                  <a:pt x="6514833" y="938719"/>
                </a:cubicBezTo>
                <a:cubicBezTo>
                  <a:pt x="6318468" y="965990"/>
                  <a:pt x="6140510" y="910091"/>
                  <a:pt x="6018186" y="938719"/>
                </a:cubicBezTo>
                <a:cubicBezTo>
                  <a:pt x="5895862" y="967347"/>
                  <a:pt x="5799760" y="900265"/>
                  <a:pt x="5696827" y="938719"/>
                </a:cubicBezTo>
                <a:cubicBezTo>
                  <a:pt x="5593894" y="977173"/>
                  <a:pt x="5305750" y="919311"/>
                  <a:pt x="5024893" y="938719"/>
                </a:cubicBezTo>
                <a:cubicBezTo>
                  <a:pt x="4744036" y="958127"/>
                  <a:pt x="4680606" y="869222"/>
                  <a:pt x="4440603" y="938719"/>
                </a:cubicBezTo>
                <a:cubicBezTo>
                  <a:pt x="4200600" y="1008216"/>
                  <a:pt x="4156679" y="888278"/>
                  <a:pt x="3943957" y="938719"/>
                </a:cubicBezTo>
                <a:cubicBezTo>
                  <a:pt x="3731235" y="989160"/>
                  <a:pt x="3740921" y="922766"/>
                  <a:pt x="3622598" y="938719"/>
                </a:cubicBezTo>
                <a:cubicBezTo>
                  <a:pt x="3504275" y="954672"/>
                  <a:pt x="3448240" y="920069"/>
                  <a:pt x="3301238" y="938719"/>
                </a:cubicBezTo>
                <a:cubicBezTo>
                  <a:pt x="3154236" y="957369"/>
                  <a:pt x="3064325" y="930418"/>
                  <a:pt x="2979879" y="938719"/>
                </a:cubicBezTo>
                <a:cubicBezTo>
                  <a:pt x="2895433" y="947020"/>
                  <a:pt x="2533362" y="856451"/>
                  <a:pt x="2220302" y="938719"/>
                </a:cubicBezTo>
                <a:cubicBezTo>
                  <a:pt x="1907242" y="1020987"/>
                  <a:pt x="1903568" y="873897"/>
                  <a:pt x="1636012" y="938719"/>
                </a:cubicBezTo>
                <a:cubicBezTo>
                  <a:pt x="1368456" y="1003541"/>
                  <a:pt x="1437908" y="920521"/>
                  <a:pt x="1314652" y="938719"/>
                </a:cubicBezTo>
                <a:cubicBezTo>
                  <a:pt x="1191396" y="956917"/>
                  <a:pt x="904204" y="880910"/>
                  <a:pt x="555075" y="938719"/>
                </a:cubicBezTo>
                <a:cubicBezTo>
                  <a:pt x="205946" y="996528"/>
                  <a:pt x="130771" y="873581"/>
                  <a:pt x="0" y="938719"/>
                </a:cubicBezTo>
                <a:cubicBezTo>
                  <a:pt x="-12715" y="808391"/>
                  <a:pt x="33454" y="650317"/>
                  <a:pt x="0" y="497521"/>
                </a:cubicBezTo>
                <a:cubicBezTo>
                  <a:pt x="-33454" y="344725"/>
                  <a:pt x="17842" y="234669"/>
                  <a:pt x="0" y="0"/>
                </a:cubicBezTo>
                <a:close/>
              </a:path>
              <a:path w="8764349" h="938719" stroke="0" extrusionOk="0">
                <a:moveTo>
                  <a:pt x="0" y="0"/>
                </a:moveTo>
                <a:cubicBezTo>
                  <a:pt x="186284" y="-47883"/>
                  <a:pt x="532630" y="47774"/>
                  <a:pt x="759577" y="0"/>
                </a:cubicBezTo>
                <a:cubicBezTo>
                  <a:pt x="986524" y="-47774"/>
                  <a:pt x="1063345" y="13593"/>
                  <a:pt x="1168580" y="0"/>
                </a:cubicBezTo>
                <a:cubicBezTo>
                  <a:pt x="1273815" y="-13593"/>
                  <a:pt x="1389138" y="10964"/>
                  <a:pt x="1489939" y="0"/>
                </a:cubicBezTo>
                <a:cubicBezTo>
                  <a:pt x="1590740" y="-10964"/>
                  <a:pt x="1748178" y="9036"/>
                  <a:pt x="1898942" y="0"/>
                </a:cubicBezTo>
                <a:cubicBezTo>
                  <a:pt x="2049706" y="-9036"/>
                  <a:pt x="2420710" y="51022"/>
                  <a:pt x="2570876" y="0"/>
                </a:cubicBezTo>
                <a:cubicBezTo>
                  <a:pt x="2721042" y="-51022"/>
                  <a:pt x="2842127" y="36224"/>
                  <a:pt x="2979879" y="0"/>
                </a:cubicBezTo>
                <a:cubicBezTo>
                  <a:pt x="3117631" y="-36224"/>
                  <a:pt x="3184360" y="31863"/>
                  <a:pt x="3301238" y="0"/>
                </a:cubicBezTo>
                <a:cubicBezTo>
                  <a:pt x="3418116" y="-31863"/>
                  <a:pt x="3522070" y="20864"/>
                  <a:pt x="3622598" y="0"/>
                </a:cubicBezTo>
                <a:cubicBezTo>
                  <a:pt x="3723126" y="-20864"/>
                  <a:pt x="4140871" y="61253"/>
                  <a:pt x="4294531" y="0"/>
                </a:cubicBezTo>
                <a:cubicBezTo>
                  <a:pt x="4448191" y="-61253"/>
                  <a:pt x="4882269" y="60304"/>
                  <a:pt x="5054108" y="0"/>
                </a:cubicBezTo>
                <a:cubicBezTo>
                  <a:pt x="5225947" y="-60304"/>
                  <a:pt x="5340192" y="25378"/>
                  <a:pt x="5463111" y="0"/>
                </a:cubicBezTo>
                <a:cubicBezTo>
                  <a:pt x="5586030" y="-25378"/>
                  <a:pt x="5808367" y="29932"/>
                  <a:pt x="5959757" y="0"/>
                </a:cubicBezTo>
                <a:cubicBezTo>
                  <a:pt x="6111147" y="-29932"/>
                  <a:pt x="6279643" y="33830"/>
                  <a:pt x="6368760" y="0"/>
                </a:cubicBezTo>
                <a:cubicBezTo>
                  <a:pt x="6457877" y="-33830"/>
                  <a:pt x="6618512" y="37115"/>
                  <a:pt x="6777763" y="0"/>
                </a:cubicBezTo>
                <a:cubicBezTo>
                  <a:pt x="6937014" y="-37115"/>
                  <a:pt x="7190538" y="40342"/>
                  <a:pt x="7362053" y="0"/>
                </a:cubicBezTo>
                <a:cubicBezTo>
                  <a:pt x="7533568" y="-40342"/>
                  <a:pt x="7840872" y="34165"/>
                  <a:pt x="8033987" y="0"/>
                </a:cubicBezTo>
                <a:cubicBezTo>
                  <a:pt x="8227102" y="-34165"/>
                  <a:pt x="8506268" y="57597"/>
                  <a:pt x="8764349" y="0"/>
                </a:cubicBezTo>
                <a:cubicBezTo>
                  <a:pt x="8765348" y="192368"/>
                  <a:pt x="8759884" y="271742"/>
                  <a:pt x="8764349" y="478747"/>
                </a:cubicBezTo>
                <a:cubicBezTo>
                  <a:pt x="8768814" y="685752"/>
                  <a:pt x="8725757" y="731356"/>
                  <a:pt x="8764349" y="938719"/>
                </a:cubicBezTo>
                <a:cubicBezTo>
                  <a:pt x="8579533" y="977752"/>
                  <a:pt x="8431271" y="914435"/>
                  <a:pt x="8267703" y="938719"/>
                </a:cubicBezTo>
                <a:cubicBezTo>
                  <a:pt x="8104135" y="963003"/>
                  <a:pt x="7888981" y="937422"/>
                  <a:pt x="7595769" y="938719"/>
                </a:cubicBezTo>
                <a:cubicBezTo>
                  <a:pt x="7302557" y="940016"/>
                  <a:pt x="7340021" y="913273"/>
                  <a:pt x="7274410" y="938719"/>
                </a:cubicBezTo>
                <a:cubicBezTo>
                  <a:pt x="7208799" y="964165"/>
                  <a:pt x="6915373" y="884874"/>
                  <a:pt x="6690120" y="938719"/>
                </a:cubicBezTo>
                <a:cubicBezTo>
                  <a:pt x="6464867" y="992564"/>
                  <a:pt x="6195756" y="923907"/>
                  <a:pt x="6018186" y="938719"/>
                </a:cubicBezTo>
                <a:cubicBezTo>
                  <a:pt x="5840616" y="953531"/>
                  <a:pt x="5436910" y="914680"/>
                  <a:pt x="5258609" y="938719"/>
                </a:cubicBezTo>
                <a:cubicBezTo>
                  <a:pt x="5080308" y="962758"/>
                  <a:pt x="4892956" y="896441"/>
                  <a:pt x="4674319" y="938719"/>
                </a:cubicBezTo>
                <a:cubicBezTo>
                  <a:pt x="4455682" y="980997"/>
                  <a:pt x="4495181" y="935810"/>
                  <a:pt x="4352960" y="938719"/>
                </a:cubicBezTo>
                <a:cubicBezTo>
                  <a:pt x="4210739" y="941628"/>
                  <a:pt x="3992620" y="904386"/>
                  <a:pt x="3768670" y="938719"/>
                </a:cubicBezTo>
                <a:cubicBezTo>
                  <a:pt x="3544720" y="973052"/>
                  <a:pt x="3479520" y="912630"/>
                  <a:pt x="3272024" y="938719"/>
                </a:cubicBezTo>
                <a:cubicBezTo>
                  <a:pt x="3064528" y="964808"/>
                  <a:pt x="3039073" y="927071"/>
                  <a:pt x="2950664" y="938719"/>
                </a:cubicBezTo>
                <a:cubicBezTo>
                  <a:pt x="2862255" y="950367"/>
                  <a:pt x="2522575" y="906594"/>
                  <a:pt x="2278731" y="938719"/>
                </a:cubicBezTo>
                <a:cubicBezTo>
                  <a:pt x="2034887" y="970844"/>
                  <a:pt x="2074354" y="914303"/>
                  <a:pt x="1957371" y="938719"/>
                </a:cubicBezTo>
                <a:cubicBezTo>
                  <a:pt x="1840388" y="963135"/>
                  <a:pt x="1496873" y="897791"/>
                  <a:pt x="1285438" y="938719"/>
                </a:cubicBezTo>
                <a:cubicBezTo>
                  <a:pt x="1074003" y="979647"/>
                  <a:pt x="858590" y="894105"/>
                  <a:pt x="701148" y="938719"/>
                </a:cubicBezTo>
                <a:cubicBezTo>
                  <a:pt x="543706" y="983333"/>
                  <a:pt x="228920" y="856667"/>
                  <a:pt x="0" y="938719"/>
                </a:cubicBezTo>
                <a:cubicBezTo>
                  <a:pt x="-20018" y="836334"/>
                  <a:pt x="13339" y="605277"/>
                  <a:pt x="0" y="450585"/>
                </a:cubicBezTo>
                <a:cubicBezTo>
                  <a:pt x="-13339" y="295893"/>
                  <a:pt x="47309" y="106033"/>
                  <a:pt x="0" y="0"/>
                </a:cubicBezTo>
                <a:close/>
              </a:path>
            </a:pathLst>
          </a:custGeom>
          <a:solidFill>
            <a:srgbClr val="DEEBF7"/>
          </a:solidFill>
          <a:ln>
            <a:solidFill>
              <a:srgbClr val="018D59"/>
            </a:solidFill>
            <a:extLst>
              <a:ext uri="{C807C97D-BFC1-408E-A445-0C87EB9F89A2}">
                <ask:lineSketchStyleProps xmlns:ask="http://schemas.microsoft.com/office/drawing/2018/sketchyshapes" sd="39480559">
                  <a:prstGeom prst="rect">
                    <a:avLst/>
                  </a:prstGeom>
                  <ask:type>
                    <ask:lineSketchScribble/>
                  </ask:type>
                </ask:lineSketchStyleProps>
              </a:ext>
            </a:extLst>
          </a:ln>
        </p:spPr>
        <p:txBody>
          <a:bodyPr wrap="square">
            <a:spAutoFit/>
          </a:bodyPr>
          <a:lstStyle/>
          <a:p>
            <a:pPr algn="just"/>
            <a:r>
              <a:rPr lang="el-GR" sz="1100" b="1" dirty="0">
                <a:solidFill>
                  <a:srgbClr val="333F50"/>
                </a:solidFill>
              </a:rPr>
              <a:t>Κίνητρα πράσινων δημοτικών φόρων- </a:t>
            </a:r>
            <a:r>
              <a:rPr lang="el-GR" sz="1100" b="1" dirty="0" err="1">
                <a:solidFill>
                  <a:srgbClr val="333F50"/>
                </a:solidFill>
              </a:rPr>
              <a:t>Λούκα</a:t>
            </a:r>
            <a:r>
              <a:rPr lang="el-GR" sz="1100" b="1" dirty="0">
                <a:solidFill>
                  <a:srgbClr val="333F50"/>
                </a:solidFill>
              </a:rPr>
              <a:t> Ιταλίας</a:t>
            </a:r>
          </a:p>
          <a:p>
            <a:pPr algn="just"/>
            <a:endParaRPr lang="el-GR" sz="1100" dirty="0">
              <a:solidFill>
                <a:srgbClr val="333F50"/>
              </a:solidFill>
            </a:endParaRPr>
          </a:p>
          <a:p>
            <a:pPr algn="just"/>
            <a:r>
              <a:rPr lang="el-GR" sz="1100" dirty="0">
                <a:solidFill>
                  <a:srgbClr val="333F50"/>
                </a:solidFill>
              </a:rPr>
              <a:t>Η δημοτική διοίκηση εισήγαγε έκπτωση 20% στην πάγια χρέωση του φόρου αποβλήτων για όλες τις επιχειρήσεις που πωλούν τρόφιμα και άλλα προϊόντα χωρίς συσκευασία. Έτσι τα καταστήματα που συμμετέχουν στην καταπολέμηση των συσκευασιών εξοικονομούν σημαντικά ποσά ανεξαρτήτως του όγκου των απορριμμάτων που παράγουν, κάτι που ήδη βραβεύεται με αναλογική φορολογία βάσει παραγωγής.</a:t>
            </a:r>
          </a:p>
        </p:txBody>
      </p:sp>
      <p:sp>
        <p:nvSpPr>
          <p:cNvPr id="24" name="TextBox 23">
            <a:extLst>
              <a:ext uri="{FF2B5EF4-FFF2-40B4-BE49-F238E27FC236}">
                <a16:creationId xmlns:a16="http://schemas.microsoft.com/office/drawing/2014/main" id="{2CB01177-9232-F09B-CBE9-326F0947F829}"/>
              </a:ext>
            </a:extLst>
          </p:cNvPr>
          <p:cNvSpPr txBox="1"/>
          <p:nvPr/>
        </p:nvSpPr>
        <p:spPr>
          <a:xfrm>
            <a:off x="230433" y="3555313"/>
            <a:ext cx="8791714" cy="938719"/>
          </a:xfrm>
          <a:custGeom>
            <a:avLst/>
            <a:gdLst>
              <a:gd name="connsiteX0" fmla="*/ 0 w 8791714"/>
              <a:gd name="connsiteY0" fmla="*/ 0 h 938719"/>
              <a:gd name="connsiteX1" fmla="*/ 498197 w 8791714"/>
              <a:gd name="connsiteY1" fmla="*/ 0 h 938719"/>
              <a:gd name="connsiteX2" fmla="*/ 908477 w 8791714"/>
              <a:gd name="connsiteY2" fmla="*/ 0 h 938719"/>
              <a:gd name="connsiteX3" fmla="*/ 1318757 w 8791714"/>
              <a:gd name="connsiteY3" fmla="*/ 0 h 938719"/>
              <a:gd name="connsiteX4" fmla="*/ 1904871 w 8791714"/>
              <a:gd name="connsiteY4" fmla="*/ 0 h 938719"/>
              <a:gd name="connsiteX5" fmla="*/ 2315151 w 8791714"/>
              <a:gd name="connsiteY5" fmla="*/ 0 h 938719"/>
              <a:gd name="connsiteX6" fmla="*/ 2637514 w 8791714"/>
              <a:gd name="connsiteY6" fmla="*/ 0 h 938719"/>
              <a:gd name="connsiteX7" fmla="*/ 3223628 w 8791714"/>
              <a:gd name="connsiteY7" fmla="*/ 0 h 938719"/>
              <a:gd name="connsiteX8" fmla="*/ 3545991 w 8791714"/>
              <a:gd name="connsiteY8" fmla="*/ 0 h 938719"/>
              <a:gd name="connsiteX9" fmla="*/ 3956271 w 8791714"/>
              <a:gd name="connsiteY9" fmla="*/ 0 h 938719"/>
              <a:gd name="connsiteX10" fmla="*/ 4366551 w 8791714"/>
              <a:gd name="connsiteY10" fmla="*/ 0 h 938719"/>
              <a:gd name="connsiteX11" fmla="*/ 5128500 w 8791714"/>
              <a:gd name="connsiteY11" fmla="*/ 0 h 938719"/>
              <a:gd name="connsiteX12" fmla="*/ 5626697 w 8791714"/>
              <a:gd name="connsiteY12" fmla="*/ 0 h 938719"/>
              <a:gd name="connsiteX13" fmla="*/ 6388646 w 8791714"/>
              <a:gd name="connsiteY13" fmla="*/ 0 h 938719"/>
              <a:gd name="connsiteX14" fmla="*/ 6798925 w 8791714"/>
              <a:gd name="connsiteY14" fmla="*/ 0 h 938719"/>
              <a:gd name="connsiteX15" fmla="*/ 7121288 w 8791714"/>
              <a:gd name="connsiteY15" fmla="*/ 0 h 938719"/>
              <a:gd name="connsiteX16" fmla="*/ 7707403 w 8791714"/>
              <a:gd name="connsiteY16" fmla="*/ 0 h 938719"/>
              <a:gd name="connsiteX17" fmla="*/ 8791714 w 8791714"/>
              <a:gd name="connsiteY17" fmla="*/ 0 h 938719"/>
              <a:gd name="connsiteX18" fmla="*/ 8791714 w 8791714"/>
              <a:gd name="connsiteY18" fmla="*/ 478747 h 938719"/>
              <a:gd name="connsiteX19" fmla="*/ 8791714 w 8791714"/>
              <a:gd name="connsiteY19" fmla="*/ 938719 h 938719"/>
              <a:gd name="connsiteX20" fmla="*/ 8205600 w 8791714"/>
              <a:gd name="connsiteY20" fmla="*/ 938719 h 938719"/>
              <a:gd name="connsiteX21" fmla="*/ 7707403 w 8791714"/>
              <a:gd name="connsiteY21" fmla="*/ 938719 h 938719"/>
              <a:gd name="connsiteX22" fmla="*/ 7121288 w 8791714"/>
              <a:gd name="connsiteY22" fmla="*/ 938719 h 938719"/>
              <a:gd name="connsiteX23" fmla="*/ 6623091 w 8791714"/>
              <a:gd name="connsiteY23" fmla="*/ 938719 h 938719"/>
              <a:gd name="connsiteX24" fmla="*/ 5949060 w 8791714"/>
              <a:gd name="connsiteY24" fmla="*/ 938719 h 938719"/>
              <a:gd name="connsiteX25" fmla="*/ 5362946 w 8791714"/>
              <a:gd name="connsiteY25" fmla="*/ 938719 h 938719"/>
              <a:gd name="connsiteX26" fmla="*/ 4600997 w 8791714"/>
              <a:gd name="connsiteY26" fmla="*/ 938719 h 938719"/>
              <a:gd name="connsiteX27" fmla="*/ 4278634 w 8791714"/>
              <a:gd name="connsiteY27" fmla="*/ 938719 h 938719"/>
              <a:gd name="connsiteX28" fmla="*/ 3956271 w 8791714"/>
              <a:gd name="connsiteY28" fmla="*/ 938719 h 938719"/>
              <a:gd name="connsiteX29" fmla="*/ 3458074 w 8791714"/>
              <a:gd name="connsiteY29" fmla="*/ 938719 h 938719"/>
              <a:gd name="connsiteX30" fmla="*/ 3135711 w 8791714"/>
              <a:gd name="connsiteY30" fmla="*/ 938719 h 938719"/>
              <a:gd name="connsiteX31" fmla="*/ 2725431 w 8791714"/>
              <a:gd name="connsiteY31" fmla="*/ 938719 h 938719"/>
              <a:gd name="connsiteX32" fmla="*/ 2051400 w 8791714"/>
              <a:gd name="connsiteY32" fmla="*/ 938719 h 938719"/>
              <a:gd name="connsiteX33" fmla="*/ 1289451 w 8791714"/>
              <a:gd name="connsiteY33" fmla="*/ 938719 h 938719"/>
              <a:gd name="connsiteX34" fmla="*/ 703337 w 8791714"/>
              <a:gd name="connsiteY34" fmla="*/ 938719 h 938719"/>
              <a:gd name="connsiteX35" fmla="*/ 0 w 8791714"/>
              <a:gd name="connsiteY35" fmla="*/ 938719 h 938719"/>
              <a:gd name="connsiteX36" fmla="*/ 0 w 8791714"/>
              <a:gd name="connsiteY36" fmla="*/ 459972 h 938719"/>
              <a:gd name="connsiteX37" fmla="*/ 0 w 8791714"/>
              <a:gd name="connsiteY37" fmla="*/ 0 h 938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8791714" h="938719" fill="none" extrusionOk="0">
                <a:moveTo>
                  <a:pt x="0" y="0"/>
                </a:moveTo>
                <a:cubicBezTo>
                  <a:pt x="188574" y="-59346"/>
                  <a:pt x="346126" y="10461"/>
                  <a:pt x="498197" y="0"/>
                </a:cubicBezTo>
                <a:cubicBezTo>
                  <a:pt x="650268" y="-10461"/>
                  <a:pt x="762518" y="34562"/>
                  <a:pt x="908477" y="0"/>
                </a:cubicBezTo>
                <a:cubicBezTo>
                  <a:pt x="1054436" y="-34562"/>
                  <a:pt x="1231397" y="40446"/>
                  <a:pt x="1318757" y="0"/>
                </a:cubicBezTo>
                <a:cubicBezTo>
                  <a:pt x="1406117" y="-40446"/>
                  <a:pt x="1632204" y="34300"/>
                  <a:pt x="1904871" y="0"/>
                </a:cubicBezTo>
                <a:cubicBezTo>
                  <a:pt x="2177538" y="-34300"/>
                  <a:pt x="2232662" y="18693"/>
                  <a:pt x="2315151" y="0"/>
                </a:cubicBezTo>
                <a:cubicBezTo>
                  <a:pt x="2397640" y="-18693"/>
                  <a:pt x="2530116" y="34350"/>
                  <a:pt x="2637514" y="0"/>
                </a:cubicBezTo>
                <a:cubicBezTo>
                  <a:pt x="2744912" y="-34350"/>
                  <a:pt x="3082588" y="41997"/>
                  <a:pt x="3223628" y="0"/>
                </a:cubicBezTo>
                <a:cubicBezTo>
                  <a:pt x="3364668" y="-41997"/>
                  <a:pt x="3391916" y="14703"/>
                  <a:pt x="3545991" y="0"/>
                </a:cubicBezTo>
                <a:cubicBezTo>
                  <a:pt x="3700066" y="-14703"/>
                  <a:pt x="3762871" y="34583"/>
                  <a:pt x="3956271" y="0"/>
                </a:cubicBezTo>
                <a:cubicBezTo>
                  <a:pt x="4149671" y="-34583"/>
                  <a:pt x="4208513" y="9584"/>
                  <a:pt x="4366551" y="0"/>
                </a:cubicBezTo>
                <a:cubicBezTo>
                  <a:pt x="4524589" y="-9584"/>
                  <a:pt x="4919862" y="1650"/>
                  <a:pt x="5128500" y="0"/>
                </a:cubicBezTo>
                <a:cubicBezTo>
                  <a:pt x="5337138" y="-1650"/>
                  <a:pt x="5517289" y="41344"/>
                  <a:pt x="5626697" y="0"/>
                </a:cubicBezTo>
                <a:cubicBezTo>
                  <a:pt x="5736105" y="-41344"/>
                  <a:pt x="6080315" y="40149"/>
                  <a:pt x="6388646" y="0"/>
                </a:cubicBezTo>
                <a:cubicBezTo>
                  <a:pt x="6696977" y="-40149"/>
                  <a:pt x="6649951" y="45541"/>
                  <a:pt x="6798925" y="0"/>
                </a:cubicBezTo>
                <a:cubicBezTo>
                  <a:pt x="6947899" y="-45541"/>
                  <a:pt x="6993465" y="33737"/>
                  <a:pt x="7121288" y="0"/>
                </a:cubicBezTo>
                <a:cubicBezTo>
                  <a:pt x="7249111" y="-33737"/>
                  <a:pt x="7446692" y="59293"/>
                  <a:pt x="7707403" y="0"/>
                </a:cubicBezTo>
                <a:cubicBezTo>
                  <a:pt x="7968115" y="-59293"/>
                  <a:pt x="8554111" y="47997"/>
                  <a:pt x="8791714" y="0"/>
                </a:cubicBezTo>
                <a:cubicBezTo>
                  <a:pt x="8809817" y="210175"/>
                  <a:pt x="8746128" y="362984"/>
                  <a:pt x="8791714" y="478747"/>
                </a:cubicBezTo>
                <a:cubicBezTo>
                  <a:pt x="8837300" y="594510"/>
                  <a:pt x="8775524" y="802116"/>
                  <a:pt x="8791714" y="938719"/>
                </a:cubicBezTo>
                <a:cubicBezTo>
                  <a:pt x="8568089" y="952080"/>
                  <a:pt x="8441947" y="874617"/>
                  <a:pt x="8205600" y="938719"/>
                </a:cubicBezTo>
                <a:cubicBezTo>
                  <a:pt x="7969253" y="1002821"/>
                  <a:pt x="7954702" y="896410"/>
                  <a:pt x="7707403" y="938719"/>
                </a:cubicBezTo>
                <a:cubicBezTo>
                  <a:pt x="7460104" y="981028"/>
                  <a:pt x="7354132" y="910939"/>
                  <a:pt x="7121288" y="938719"/>
                </a:cubicBezTo>
                <a:cubicBezTo>
                  <a:pt x="6888445" y="966499"/>
                  <a:pt x="6840727" y="918733"/>
                  <a:pt x="6623091" y="938719"/>
                </a:cubicBezTo>
                <a:cubicBezTo>
                  <a:pt x="6405455" y="958705"/>
                  <a:pt x="6229451" y="900852"/>
                  <a:pt x="5949060" y="938719"/>
                </a:cubicBezTo>
                <a:cubicBezTo>
                  <a:pt x="5668669" y="976586"/>
                  <a:pt x="5606094" y="912430"/>
                  <a:pt x="5362946" y="938719"/>
                </a:cubicBezTo>
                <a:cubicBezTo>
                  <a:pt x="5119798" y="965008"/>
                  <a:pt x="4863906" y="883367"/>
                  <a:pt x="4600997" y="938719"/>
                </a:cubicBezTo>
                <a:cubicBezTo>
                  <a:pt x="4338088" y="994071"/>
                  <a:pt x="4395884" y="901919"/>
                  <a:pt x="4278634" y="938719"/>
                </a:cubicBezTo>
                <a:cubicBezTo>
                  <a:pt x="4161384" y="975519"/>
                  <a:pt x="4076550" y="910057"/>
                  <a:pt x="3956271" y="938719"/>
                </a:cubicBezTo>
                <a:cubicBezTo>
                  <a:pt x="3835992" y="967381"/>
                  <a:pt x="3667133" y="890977"/>
                  <a:pt x="3458074" y="938719"/>
                </a:cubicBezTo>
                <a:cubicBezTo>
                  <a:pt x="3249015" y="986461"/>
                  <a:pt x="3222841" y="918825"/>
                  <a:pt x="3135711" y="938719"/>
                </a:cubicBezTo>
                <a:cubicBezTo>
                  <a:pt x="3048581" y="958613"/>
                  <a:pt x="2892769" y="906322"/>
                  <a:pt x="2725431" y="938719"/>
                </a:cubicBezTo>
                <a:cubicBezTo>
                  <a:pt x="2558093" y="971116"/>
                  <a:pt x="2194939" y="861269"/>
                  <a:pt x="2051400" y="938719"/>
                </a:cubicBezTo>
                <a:cubicBezTo>
                  <a:pt x="1907861" y="1016169"/>
                  <a:pt x="1561193" y="859997"/>
                  <a:pt x="1289451" y="938719"/>
                </a:cubicBezTo>
                <a:cubicBezTo>
                  <a:pt x="1017709" y="1017441"/>
                  <a:pt x="896622" y="912520"/>
                  <a:pt x="703337" y="938719"/>
                </a:cubicBezTo>
                <a:cubicBezTo>
                  <a:pt x="510052" y="964918"/>
                  <a:pt x="285370" y="917448"/>
                  <a:pt x="0" y="938719"/>
                </a:cubicBezTo>
                <a:cubicBezTo>
                  <a:pt x="-49957" y="838907"/>
                  <a:pt x="49337" y="632547"/>
                  <a:pt x="0" y="459972"/>
                </a:cubicBezTo>
                <a:cubicBezTo>
                  <a:pt x="-49337" y="287397"/>
                  <a:pt x="18168" y="134553"/>
                  <a:pt x="0" y="0"/>
                </a:cubicBezTo>
                <a:close/>
              </a:path>
              <a:path w="8791714" h="938719" stroke="0" extrusionOk="0">
                <a:moveTo>
                  <a:pt x="0" y="0"/>
                </a:moveTo>
                <a:cubicBezTo>
                  <a:pt x="143898" y="-37045"/>
                  <a:pt x="217839" y="5194"/>
                  <a:pt x="410280" y="0"/>
                </a:cubicBezTo>
                <a:cubicBezTo>
                  <a:pt x="602721" y="-5194"/>
                  <a:pt x="803940" y="17026"/>
                  <a:pt x="908477" y="0"/>
                </a:cubicBezTo>
                <a:cubicBezTo>
                  <a:pt x="1013014" y="-17026"/>
                  <a:pt x="1326807" y="33136"/>
                  <a:pt x="1494591" y="0"/>
                </a:cubicBezTo>
                <a:cubicBezTo>
                  <a:pt x="1662375" y="-33136"/>
                  <a:pt x="1750470" y="11059"/>
                  <a:pt x="1816954" y="0"/>
                </a:cubicBezTo>
                <a:cubicBezTo>
                  <a:pt x="1883438" y="-11059"/>
                  <a:pt x="2006872" y="1769"/>
                  <a:pt x="2139317" y="0"/>
                </a:cubicBezTo>
                <a:cubicBezTo>
                  <a:pt x="2271762" y="-1769"/>
                  <a:pt x="2578367" y="64963"/>
                  <a:pt x="2901266" y="0"/>
                </a:cubicBezTo>
                <a:cubicBezTo>
                  <a:pt x="3224165" y="-64963"/>
                  <a:pt x="3191206" y="25638"/>
                  <a:pt x="3311546" y="0"/>
                </a:cubicBezTo>
                <a:cubicBezTo>
                  <a:pt x="3431886" y="-25638"/>
                  <a:pt x="3779066" y="62834"/>
                  <a:pt x="3897660" y="0"/>
                </a:cubicBezTo>
                <a:cubicBezTo>
                  <a:pt x="4016254" y="-62834"/>
                  <a:pt x="4166820" y="10120"/>
                  <a:pt x="4307940" y="0"/>
                </a:cubicBezTo>
                <a:cubicBezTo>
                  <a:pt x="4449060" y="-10120"/>
                  <a:pt x="4592569" y="10822"/>
                  <a:pt x="4806137" y="0"/>
                </a:cubicBezTo>
                <a:cubicBezTo>
                  <a:pt x="5019705" y="-10822"/>
                  <a:pt x="5105259" y="14658"/>
                  <a:pt x="5216417" y="0"/>
                </a:cubicBezTo>
                <a:cubicBezTo>
                  <a:pt x="5327575" y="-14658"/>
                  <a:pt x="5429543" y="6912"/>
                  <a:pt x="5626697" y="0"/>
                </a:cubicBezTo>
                <a:cubicBezTo>
                  <a:pt x="5823851" y="-6912"/>
                  <a:pt x="5976582" y="6967"/>
                  <a:pt x="6124894" y="0"/>
                </a:cubicBezTo>
                <a:cubicBezTo>
                  <a:pt x="6273206" y="-6967"/>
                  <a:pt x="6675186" y="74549"/>
                  <a:pt x="6886843" y="0"/>
                </a:cubicBezTo>
                <a:cubicBezTo>
                  <a:pt x="7098500" y="-74549"/>
                  <a:pt x="7275092" y="8769"/>
                  <a:pt x="7472957" y="0"/>
                </a:cubicBezTo>
                <a:cubicBezTo>
                  <a:pt x="7670822" y="-8769"/>
                  <a:pt x="7737592" y="19350"/>
                  <a:pt x="7883237" y="0"/>
                </a:cubicBezTo>
                <a:cubicBezTo>
                  <a:pt x="8028882" y="-19350"/>
                  <a:pt x="8420862" y="47448"/>
                  <a:pt x="8791714" y="0"/>
                </a:cubicBezTo>
                <a:cubicBezTo>
                  <a:pt x="8821689" y="151054"/>
                  <a:pt x="8763006" y="323544"/>
                  <a:pt x="8791714" y="441198"/>
                </a:cubicBezTo>
                <a:cubicBezTo>
                  <a:pt x="8820422" y="558852"/>
                  <a:pt x="8741648" y="741111"/>
                  <a:pt x="8791714" y="938719"/>
                </a:cubicBezTo>
                <a:cubicBezTo>
                  <a:pt x="8628123" y="980852"/>
                  <a:pt x="8344101" y="937900"/>
                  <a:pt x="8205600" y="938719"/>
                </a:cubicBezTo>
                <a:cubicBezTo>
                  <a:pt x="8067099" y="939538"/>
                  <a:pt x="7893822" y="917590"/>
                  <a:pt x="7795320" y="938719"/>
                </a:cubicBezTo>
                <a:cubicBezTo>
                  <a:pt x="7696818" y="959848"/>
                  <a:pt x="7472765" y="938684"/>
                  <a:pt x="7385040" y="938719"/>
                </a:cubicBezTo>
                <a:cubicBezTo>
                  <a:pt x="7297315" y="938754"/>
                  <a:pt x="7060932" y="902167"/>
                  <a:pt x="6974760" y="938719"/>
                </a:cubicBezTo>
                <a:cubicBezTo>
                  <a:pt x="6888588" y="975271"/>
                  <a:pt x="6561240" y="927328"/>
                  <a:pt x="6212811" y="938719"/>
                </a:cubicBezTo>
                <a:cubicBezTo>
                  <a:pt x="5864382" y="950110"/>
                  <a:pt x="5977501" y="922416"/>
                  <a:pt x="5802531" y="938719"/>
                </a:cubicBezTo>
                <a:cubicBezTo>
                  <a:pt x="5627561" y="955022"/>
                  <a:pt x="5219050" y="896679"/>
                  <a:pt x="5040583" y="938719"/>
                </a:cubicBezTo>
                <a:cubicBezTo>
                  <a:pt x="4862116" y="980759"/>
                  <a:pt x="4823520" y="890590"/>
                  <a:pt x="4630303" y="938719"/>
                </a:cubicBezTo>
                <a:cubicBezTo>
                  <a:pt x="4437086" y="986848"/>
                  <a:pt x="4306590" y="933466"/>
                  <a:pt x="4132106" y="938719"/>
                </a:cubicBezTo>
                <a:cubicBezTo>
                  <a:pt x="3957622" y="943972"/>
                  <a:pt x="3857498" y="920827"/>
                  <a:pt x="3633908" y="938719"/>
                </a:cubicBezTo>
                <a:cubicBezTo>
                  <a:pt x="3410318" y="956611"/>
                  <a:pt x="3410339" y="925387"/>
                  <a:pt x="3223628" y="938719"/>
                </a:cubicBezTo>
                <a:cubicBezTo>
                  <a:pt x="3036917" y="952051"/>
                  <a:pt x="2951833" y="911330"/>
                  <a:pt x="2725431" y="938719"/>
                </a:cubicBezTo>
                <a:cubicBezTo>
                  <a:pt x="2499029" y="966108"/>
                  <a:pt x="2366947" y="896574"/>
                  <a:pt x="2139317" y="938719"/>
                </a:cubicBezTo>
                <a:cubicBezTo>
                  <a:pt x="1911687" y="980864"/>
                  <a:pt x="1718567" y="898721"/>
                  <a:pt x="1553203" y="938719"/>
                </a:cubicBezTo>
                <a:cubicBezTo>
                  <a:pt x="1387839" y="978717"/>
                  <a:pt x="1222118" y="892837"/>
                  <a:pt x="1055006" y="938719"/>
                </a:cubicBezTo>
                <a:cubicBezTo>
                  <a:pt x="887894" y="984601"/>
                  <a:pt x="321006" y="915838"/>
                  <a:pt x="0" y="938719"/>
                </a:cubicBezTo>
                <a:cubicBezTo>
                  <a:pt x="-39843" y="750917"/>
                  <a:pt x="10565" y="711079"/>
                  <a:pt x="0" y="488134"/>
                </a:cubicBezTo>
                <a:cubicBezTo>
                  <a:pt x="-10565" y="265190"/>
                  <a:pt x="58080" y="177457"/>
                  <a:pt x="0" y="0"/>
                </a:cubicBezTo>
                <a:close/>
              </a:path>
            </a:pathLst>
          </a:custGeom>
          <a:solidFill>
            <a:srgbClr val="DEEBF7"/>
          </a:solidFill>
          <a:ln>
            <a:solidFill>
              <a:srgbClr val="018D59"/>
            </a:solidFill>
            <a:extLst>
              <a:ext uri="{C807C97D-BFC1-408E-A445-0C87EB9F89A2}">
                <ask:lineSketchStyleProps xmlns:ask="http://schemas.microsoft.com/office/drawing/2018/sketchyshapes" sd="2156309134">
                  <a:prstGeom prst="rect">
                    <a:avLst/>
                  </a:prstGeom>
                  <ask:type>
                    <ask:lineSketchScribble/>
                  </ask:type>
                </ask:lineSketchStyleProps>
              </a:ext>
            </a:extLst>
          </a:ln>
        </p:spPr>
        <p:txBody>
          <a:bodyPr wrap="square">
            <a:spAutoFit/>
          </a:bodyPr>
          <a:lstStyle/>
          <a:p>
            <a:pPr algn="just"/>
            <a:r>
              <a:rPr lang="el-GR" sz="1100" b="1" dirty="0">
                <a:solidFill>
                  <a:srgbClr val="333F50"/>
                </a:solidFill>
              </a:rPr>
              <a:t>Εθνικό σχέδιο επιστροφής δοχείων</a:t>
            </a:r>
            <a:r>
              <a:rPr lang="en-US" sz="1100" b="1" dirty="0">
                <a:solidFill>
                  <a:srgbClr val="333F50"/>
                </a:solidFill>
                <a:latin typeface="Barnebok"/>
              </a:rPr>
              <a:t>- </a:t>
            </a:r>
            <a:r>
              <a:rPr lang="el-GR" sz="1100" b="1" dirty="0">
                <a:solidFill>
                  <a:srgbClr val="333F50"/>
                </a:solidFill>
              </a:rPr>
              <a:t>Ρουμανία</a:t>
            </a:r>
          </a:p>
          <a:p>
            <a:pPr algn="just"/>
            <a:endParaRPr lang="el-GR" sz="1100" dirty="0">
              <a:solidFill>
                <a:srgbClr val="333F50"/>
              </a:solidFill>
            </a:endParaRPr>
          </a:p>
          <a:p>
            <a:pPr algn="just"/>
            <a:r>
              <a:rPr lang="el-GR" sz="1100" dirty="0">
                <a:solidFill>
                  <a:srgbClr val="333F50"/>
                </a:solidFill>
              </a:rPr>
              <a:t>Σύστημα επιστροφής εγγύησης για δοχεία ποτών όπου τουλάχιστον 5% του βάρους των συσκευασιών που διαθέτουν οι παραγωγοί στην αγορά θα πρέπει να είναι επαναχρησιμοποιήσιμο. Αυτό το ποσοστό θα αυξάνεται κατά 5% κάθε χρόνο μέχρι και το 2025. Η </a:t>
            </a:r>
            <a:r>
              <a:rPr lang="el-GR" sz="1100" dirty="0" err="1">
                <a:solidFill>
                  <a:srgbClr val="333F50"/>
                </a:solidFill>
              </a:rPr>
              <a:t>Zero</a:t>
            </a:r>
            <a:r>
              <a:rPr lang="el-GR" sz="1100" dirty="0">
                <a:solidFill>
                  <a:srgbClr val="333F50"/>
                </a:solidFill>
              </a:rPr>
              <a:t> </a:t>
            </a:r>
            <a:r>
              <a:rPr lang="el-GR" sz="1100" dirty="0" err="1">
                <a:solidFill>
                  <a:srgbClr val="333F50"/>
                </a:solidFill>
              </a:rPr>
              <a:t>Waste</a:t>
            </a:r>
            <a:r>
              <a:rPr lang="el-GR" sz="1100" dirty="0">
                <a:solidFill>
                  <a:srgbClr val="333F50"/>
                </a:solidFill>
              </a:rPr>
              <a:t> </a:t>
            </a:r>
            <a:r>
              <a:rPr lang="el-GR" sz="1100" dirty="0" err="1">
                <a:solidFill>
                  <a:srgbClr val="333F50"/>
                </a:solidFill>
              </a:rPr>
              <a:t>Romania</a:t>
            </a:r>
            <a:r>
              <a:rPr lang="el-GR" sz="1100" dirty="0">
                <a:solidFill>
                  <a:srgbClr val="333F50"/>
                </a:solidFill>
              </a:rPr>
              <a:t> και η Πλατφόρμα </a:t>
            </a:r>
            <a:r>
              <a:rPr lang="el-GR" sz="1100" dirty="0" err="1">
                <a:solidFill>
                  <a:srgbClr val="333F50"/>
                </a:solidFill>
              </a:rPr>
              <a:t>Reloop</a:t>
            </a:r>
            <a:r>
              <a:rPr lang="el-GR" sz="1100" dirty="0">
                <a:solidFill>
                  <a:srgbClr val="333F50"/>
                </a:solidFill>
              </a:rPr>
              <a:t> διεξάγουν καμπάνια για την αύξηση της χρήσης επαναχρησιμοποιήσιμων συσκευασιών.</a:t>
            </a:r>
          </a:p>
        </p:txBody>
      </p:sp>
    </p:spTree>
    <p:extLst>
      <p:ext uri="{BB962C8B-B14F-4D97-AF65-F5344CB8AC3E}">
        <p14:creationId xmlns:p14="http://schemas.microsoft.com/office/powerpoint/2010/main" val="2434774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20" grpId="0" animBg="1"/>
      <p:bldP spid="22" grpId="0" animBg="1"/>
      <p:bldP spid="2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C0DD4E47-F7B7-8FBA-7BD8-4C39CCC30D2D}"/>
              </a:ext>
            </a:extLst>
          </p:cNvPr>
          <p:cNvPicPr>
            <a:picLocks noChangeAspect="1"/>
          </p:cNvPicPr>
          <p:nvPr/>
        </p:nvPicPr>
        <p:blipFill rotWithShape="1">
          <a:blip r:embed="rId3">
            <a:alphaModFix amt="20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3" name="Rectangle 3">
            <a:extLst>
              <a:ext uri="{FF2B5EF4-FFF2-40B4-BE49-F238E27FC236}">
                <a16:creationId xmlns:a16="http://schemas.microsoft.com/office/drawing/2014/main" id="{DADA20F1-FD7A-E90A-28B5-085B9816F5D2}"/>
              </a:ext>
            </a:extLst>
          </p:cNvPr>
          <p:cNvSpPr/>
          <p:nvPr/>
        </p:nvSpPr>
        <p:spPr>
          <a:xfrm>
            <a:off x="4530291" y="340311"/>
            <a:ext cx="7661709" cy="914400"/>
          </a:xfrm>
          <a:custGeom>
            <a:avLst/>
            <a:gdLst>
              <a:gd name="connsiteX0" fmla="*/ 0 w 7661709"/>
              <a:gd name="connsiteY0" fmla="*/ 0 h 914400"/>
              <a:gd name="connsiteX1" fmla="*/ 696519 w 7661709"/>
              <a:gd name="connsiteY1" fmla="*/ 0 h 914400"/>
              <a:gd name="connsiteX2" fmla="*/ 1239804 w 7661709"/>
              <a:gd name="connsiteY2" fmla="*/ 0 h 914400"/>
              <a:gd name="connsiteX3" fmla="*/ 2089557 w 7661709"/>
              <a:gd name="connsiteY3" fmla="*/ 0 h 914400"/>
              <a:gd name="connsiteX4" fmla="*/ 2556225 w 7661709"/>
              <a:gd name="connsiteY4" fmla="*/ 0 h 914400"/>
              <a:gd name="connsiteX5" fmla="*/ 3022892 w 7661709"/>
              <a:gd name="connsiteY5" fmla="*/ 0 h 914400"/>
              <a:gd name="connsiteX6" fmla="*/ 3872646 w 7661709"/>
              <a:gd name="connsiteY6" fmla="*/ 0 h 914400"/>
              <a:gd name="connsiteX7" fmla="*/ 4339313 w 7661709"/>
              <a:gd name="connsiteY7" fmla="*/ 0 h 914400"/>
              <a:gd name="connsiteX8" fmla="*/ 4959215 w 7661709"/>
              <a:gd name="connsiteY8" fmla="*/ 0 h 914400"/>
              <a:gd name="connsiteX9" fmla="*/ 5808968 w 7661709"/>
              <a:gd name="connsiteY9" fmla="*/ 0 h 914400"/>
              <a:gd name="connsiteX10" fmla="*/ 6275636 w 7661709"/>
              <a:gd name="connsiteY10" fmla="*/ 0 h 914400"/>
              <a:gd name="connsiteX11" fmla="*/ 7048772 w 7661709"/>
              <a:gd name="connsiteY11" fmla="*/ 0 h 914400"/>
              <a:gd name="connsiteX12" fmla="*/ 7661709 w 7661709"/>
              <a:gd name="connsiteY12" fmla="*/ 0 h 914400"/>
              <a:gd name="connsiteX13" fmla="*/ 7661709 w 7661709"/>
              <a:gd name="connsiteY13" fmla="*/ 429768 h 914400"/>
              <a:gd name="connsiteX14" fmla="*/ 7661709 w 7661709"/>
              <a:gd name="connsiteY14" fmla="*/ 914400 h 914400"/>
              <a:gd name="connsiteX15" fmla="*/ 7195041 w 7661709"/>
              <a:gd name="connsiteY15" fmla="*/ 914400 h 914400"/>
              <a:gd name="connsiteX16" fmla="*/ 6345288 w 7661709"/>
              <a:gd name="connsiteY16" fmla="*/ 914400 h 914400"/>
              <a:gd name="connsiteX17" fmla="*/ 5572152 w 7661709"/>
              <a:gd name="connsiteY17" fmla="*/ 914400 h 914400"/>
              <a:gd name="connsiteX18" fmla="*/ 5105484 w 7661709"/>
              <a:gd name="connsiteY18" fmla="*/ 914400 h 914400"/>
              <a:gd name="connsiteX19" fmla="*/ 4332348 w 7661709"/>
              <a:gd name="connsiteY19" fmla="*/ 914400 h 914400"/>
              <a:gd name="connsiteX20" fmla="*/ 3482595 w 7661709"/>
              <a:gd name="connsiteY20" fmla="*/ 914400 h 914400"/>
              <a:gd name="connsiteX21" fmla="*/ 2862693 w 7661709"/>
              <a:gd name="connsiteY21" fmla="*/ 914400 h 914400"/>
              <a:gd name="connsiteX22" fmla="*/ 2012940 w 7661709"/>
              <a:gd name="connsiteY22" fmla="*/ 914400 h 914400"/>
              <a:gd name="connsiteX23" fmla="*/ 1469655 w 7661709"/>
              <a:gd name="connsiteY23" fmla="*/ 914400 h 914400"/>
              <a:gd name="connsiteX24" fmla="*/ 926370 w 7661709"/>
              <a:gd name="connsiteY24" fmla="*/ 914400 h 914400"/>
              <a:gd name="connsiteX25" fmla="*/ 0 w 7661709"/>
              <a:gd name="connsiteY25" fmla="*/ 914400 h 914400"/>
              <a:gd name="connsiteX26" fmla="*/ 0 w 7661709"/>
              <a:gd name="connsiteY26" fmla="*/ 466344 h 914400"/>
              <a:gd name="connsiteX27" fmla="*/ 0 w 7661709"/>
              <a:gd name="connsiteY27"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1709" h="914400" fill="none" extrusionOk="0">
                <a:moveTo>
                  <a:pt x="0" y="0"/>
                </a:moveTo>
                <a:cubicBezTo>
                  <a:pt x="222337" y="-32986"/>
                  <a:pt x="504789" y="23680"/>
                  <a:pt x="696519" y="0"/>
                </a:cubicBezTo>
                <a:cubicBezTo>
                  <a:pt x="888249" y="-23680"/>
                  <a:pt x="1013793" y="-17368"/>
                  <a:pt x="1239804" y="0"/>
                </a:cubicBezTo>
                <a:cubicBezTo>
                  <a:pt x="1465815" y="17368"/>
                  <a:pt x="1820939" y="-30013"/>
                  <a:pt x="2089557" y="0"/>
                </a:cubicBezTo>
                <a:cubicBezTo>
                  <a:pt x="2358175" y="30013"/>
                  <a:pt x="2407358" y="10898"/>
                  <a:pt x="2556225" y="0"/>
                </a:cubicBezTo>
                <a:cubicBezTo>
                  <a:pt x="2705092" y="-10898"/>
                  <a:pt x="2870093" y="-2314"/>
                  <a:pt x="3022892" y="0"/>
                </a:cubicBezTo>
                <a:cubicBezTo>
                  <a:pt x="3175691" y="2314"/>
                  <a:pt x="3675719" y="-28130"/>
                  <a:pt x="3872646" y="0"/>
                </a:cubicBezTo>
                <a:cubicBezTo>
                  <a:pt x="4069573" y="28130"/>
                  <a:pt x="4202041" y="-7915"/>
                  <a:pt x="4339313" y="0"/>
                </a:cubicBezTo>
                <a:cubicBezTo>
                  <a:pt x="4476585" y="7915"/>
                  <a:pt x="4755875" y="-16955"/>
                  <a:pt x="4959215" y="0"/>
                </a:cubicBezTo>
                <a:cubicBezTo>
                  <a:pt x="5162555" y="16955"/>
                  <a:pt x="5483802" y="20906"/>
                  <a:pt x="5808968" y="0"/>
                </a:cubicBezTo>
                <a:cubicBezTo>
                  <a:pt x="6134134" y="-20906"/>
                  <a:pt x="6151934" y="-13607"/>
                  <a:pt x="6275636" y="0"/>
                </a:cubicBezTo>
                <a:cubicBezTo>
                  <a:pt x="6399338" y="13607"/>
                  <a:pt x="6717369" y="30810"/>
                  <a:pt x="7048772" y="0"/>
                </a:cubicBezTo>
                <a:cubicBezTo>
                  <a:pt x="7380175" y="-30810"/>
                  <a:pt x="7365733" y="21848"/>
                  <a:pt x="7661709" y="0"/>
                </a:cubicBezTo>
                <a:cubicBezTo>
                  <a:pt x="7641857" y="195114"/>
                  <a:pt x="7666170" y="246203"/>
                  <a:pt x="7661709" y="429768"/>
                </a:cubicBezTo>
                <a:cubicBezTo>
                  <a:pt x="7657248" y="613333"/>
                  <a:pt x="7676094" y="814178"/>
                  <a:pt x="7661709" y="914400"/>
                </a:cubicBezTo>
                <a:cubicBezTo>
                  <a:pt x="7494298" y="930814"/>
                  <a:pt x="7417620" y="924718"/>
                  <a:pt x="7195041" y="914400"/>
                </a:cubicBezTo>
                <a:cubicBezTo>
                  <a:pt x="6972462" y="904082"/>
                  <a:pt x="6518638" y="945277"/>
                  <a:pt x="6345288" y="914400"/>
                </a:cubicBezTo>
                <a:cubicBezTo>
                  <a:pt x="6171938" y="883523"/>
                  <a:pt x="5914139" y="891086"/>
                  <a:pt x="5572152" y="914400"/>
                </a:cubicBezTo>
                <a:cubicBezTo>
                  <a:pt x="5230165" y="937714"/>
                  <a:pt x="5232190" y="932514"/>
                  <a:pt x="5105484" y="914400"/>
                </a:cubicBezTo>
                <a:cubicBezTo>
                  <a:pt x="4978778" y="896286"/>
                  <a:pt x="4621930" y="943630"/>
                  <a:pt x="4332348" y="914400"/>
                </a:cubicBezTo>
                <a:cubicBezTo>
                  <a:pt x="4042766" y="885170"/>
                  <a:pt x="3660748" y="899374"/>
                  <a:pt x="3482595" y="914400"/>
                </a:cubicBezTo>
                <a:cubicBezTo>
                  <a:pt x="3304442" y="929426"/>
                  <a:pt x="3168487" y="923479"/>
                  <a:pt x="2862693" y="914400"/>
                </a:cubicBezTo>
                <a:cubicBezTo>
                  <a:pt x="2556899" y="905321"/>
                  <a:pt x="2235461" y="905604"/>
                  <a:pt x="2012940" y="914400"/>
                </a:cubicBezTo>
                <a:cubicBezTo>
                  <a:pt x="1790419" y="923196"/>
                  <a:pt x="1683363" y="905950"/>
                  <a:pt x="1469655" y="914400"/>
                </a:cubicBezTo>
                <a:cubicBezTo>
                  <a:pt x="1255947" y="922850"/>
                  <a:pt x="1119206" y="917809"/>
                  <a:pt x="926370" y="914400"/>
                </a:cubicBezTo>
                <a:cubicBezTo>
                  <a:pt x="733534" y="910991"/>
                  <a:pt x="207387" y="959510"/>
                  <a:pt x="0" y="914400"/>
                </a:cubicBezTo>
                <a:cubicBezTo>
                  <a:pt x="9225" y="796395"/>
                  <a:pt x="-19454" y="583861"/>
                  <a:pt x="0" y="466344"/>
                </a:cubicBezTo>
                <a:cubicBezTo>
                  <a:pt x="19454" y="348827"/>
                  <a:pt x="13403" y="218522"/>
                  <a:pt x="0" y="0"/>
                </a:cubicBezTo>
                <a:close/>
              </a:path>
              <a:path w="7661709" h="914400" stroke="0" extrusionOk="0">
                <a:moveTo>
                  <a:pt x="0" y="0"/>
                </a:moveTo>
                <a:cubicBezTo>
                  <a:pt x="349374" y="26125"/>
                  <a:pt x="580675" y="2872"/>
                  <a:pt x="849753" y="0"/>
                </a:cubicBezTo>
                <a:cubicBezTo>
                  <a:pt x="1118831" y="-2872"/>
                  <a:pt x="1484796" y="14633"/>
                  <a:pt x="1699506" y="0"/>
                </a:cubicBezTo>
                <a:cubicBezTo>
                  <a:pt x="1914216" y="-14633"/>
                  <a:pt x="2077419" y="-4342"/>
                  <a:pt x="2242791" y="0"/>
                </a:cubicBezTo>
                <a:cubicBezTo>
                  <a:pt x="2408164" y="4342"/>
                  <a:pt x="2548348" y="3134"/>
                  <a:pt x="2786076" y="0"/>
                </a:cubicBezTo>
                <a:cubicBezTo>
                  <a:pt x="3023805" y="-3134"/>
                  <a:pt x="3106933" y="25603"/>
                  <a:pt x="3405978" y="0"/>
                </a:cubicBezTo>
                <a:cubicBezTo>
                  <a:pt x="3705023" y="-25603"/>
                  <a:pt x="3708143" y="-11446"/>
                  <a:pt x="3872646" y="0"/>
                </a:cubicBezTo>
                <a:cubicBezTo>
                  <a:pt x="4037149" y="11446"/>
                  <a:pt x="4168051" y="8546"/>
                  <a:pt x="4339313" y="0"/>
                </a:cubicBezTo>
                <a:cubicBezTo>
                  <a:pt x="4510575" y="-8546"/>
                  <a:pt x="4769119" y="-12877"/>
                  <a:pt x="4959215" y="0"/>
                </a:cubicBezTo>
                <a:cubicBezTo>
                  <a:pt x="5149311" y="12877"/>
                  <a:pt x="5334708" y="8510"/>
                  <a:pt x="5502500" y="0"/>
                </a:cubicBezTo>
                <a:cubicBezTo>
                  <a:pt x="5670293" y="-8510"/>
                  <a:pt x="5780800" y="19158"/>
                  <a:pt x="5969168" y="0"/>
                </a:cubicBezTo>
                <a:cubicBezTo>
                  <a:pt x="6157536" y="-19158"/>
                  <a:pt x="6263941" y="14778"/>
                  <a:pt x="6435836" y="0"/>
                </a:cubicBezTo>
                <a:cubicBezTo>
                  <a:pt x="6607731" y="-14778"/>
                  <a:pt x="6800332" y="-5330"/>
                  <a:pt x="6979120" y="0"/>
                </a:cubicBezTo>
                <a:cubicBezTo>
                  <a:pt x="7157908" y="5330"/>
                  <a:pt x="7421224" y="29989"/>
                  <a:pt x="7661709" y="0"/>
                </a:cubicBezTo>
                <a:cubicBezTo>
                  <a:pt x="7677458" y="176584"/>
                  <a:pt x="7665004" y="312089"/>
                  <a:pt x="7661709" y="457200"/>
                </a:cubicBezTo>
                <a:cubicBezTo>
                  <a:pt x="7658414" y="602311"/>
                  <a:pt x="7641522" y="782188"/>
                  <a:pt x="7661709" y="914400"/>
                </a:cubicBezTo>
                <a:cubicBezTo>
                  <a:pt x="7416742" y="932616"/>
                  <a:pt x="7196508" y="892346"/>
                  <a:pt x="7041807" y="914400"/>
                </a:cubicBezTo>
                <a:cubicBezTo>
                  <a:pt x="6887106" y="936454"/>
                  <a:pt x="6679549" y="893260"/>
                  <a:pt x="6575139" y="914400"/>
                </a:cubicBezTo>
                <a:cubicBezTo>
                  <a:pt x="6470729" y="935540"/>
                  <a:pt x="6175491" y="876136"/>
                  <a:pt x="5802003" y="914400"/>
                </a:cubicBezTo>
                <a:cubicBezTo>
                  <a:pt x="5428515" y="952664"/>
                  <a:pt x="5534831" y="924188"/>
                  <a:pt x="5335336" y="914400"/>
                </a:cubicBezTo>
                <a:cubicBezTo>
                  <a:pt x="5135841" y="904612"/>
                  <a:pt x="4821894" y="927806"/>
                  <a:pt x="4562199" y="914400"/>
                </a:cubicBezTo>
                <a:cubicBezTo>
                  <a:pt x="4302504" y="900994"/>
                  <a:pt x="4295162" y="926629"/>
                  <a:pt x="4095532" y="914400"/>
                </a:cubicBezTo>
                <a:cubicBezTo>
                  <a:pt x="3895902" y="902171"/>
                  <a:pt x="3609592" y="934011"/>
                  <a:pt x="3399013" y="914400"/>
                </a:cubicBezTo>
                <a:cubicBezTo>
                  <a:pt x="3188434" y="894789"/>
                  <a:pt x="3103607" y="922428"/>
                  <a:pt x="2855728" y="914400"/>
                </a:cubicBezTo>
                <a:cubicBezTo>
                  <a:pt x="2607850" y="906372"/>
                  <a:pt x="2219574" y="907896"/>
                  <a:pt x="2005975" y="914400"/>
                </a:cubicBezTo>
                <a:cubicBezTo>
                  <a:pt x="1792376" y="920904"/>
                  <a:pt x="1501764" y="946737"/>
                  <a:pt x="1309456" y="914400"/>
                </a:cubicBezTo>
                <a:cubicBezTo>
                  <a:pt x="1117148" y="882063"/>
                  <a:pt x="880048" y="897135"/>
                  <a:pt x="612937" y="914400"/>
                </a:cubicBezTo>
                <a:cubicBezTo>
                  <a:pt x="345826" y="931665"/>
                  <a:pt x="290732" y="930086"/>
                  <a:pt x="0" y="914400"/>
                </a:cubicBezTo>
                <a:cubicBezTo>
                  <a:pt x="-17906" y="788820"/>
                  <a:pt x="15088" y="610217"/>
                  <a:pt x="0" y="438912"/>
                </a:cubicBezTo>
                <a:cubicBezTo>
                  <a:pt x="-15088" y="267607"/>
                  <a:pt x="9911" y="149326"/>
                  <a:pt x="0" y="0"/>
                </a:cubicBezTo>
                <a:close/>
              </a:path>
            </a:pathLst>
          </a:custGeom>
          <a:solidFill>
            <a:srgbClr val="DEEBF7">
              <a:alpha val="85098"/>
            </a:srgbClr>
          </a:solidFill>
          <a:ln w="19050">
            <a:solidFill>
              <a:srgbClr val="018D59"/>
            </a:solidFill>
            <a:extLst>
              <a:ext uri="{C807C97D-BFC1-408E-A445-0C87EB9F89A2}">
                <ask:lineSketchStyleProps xmlns:ask="http://schemas.microsoft.com/office/drawing/2018/sketchyshapes" sd="3871379894">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2800" b="1" dirty="0">
                <a:solidFill>
                  <a:srgbClr val="018D59"/>
                </a:solidFill>
                <a:latin typeface="Barnebok" pitchFamily="50" charset="0"/>
              </a:rPr>
              <a:t>ΚΑΛΕΣ ΠΡΑΚΤΙΚΕΣ …σε επίπεδο επιχειρήσεων</a:t>
            </a:r>
            <a:endParaRPr lang="en-US" sz="2800" b="1" dirty="0">
              <a:solidFill>
                <a:srgbClr val="018D59"/>
              </a:solidFill>
              <a:latin typeface="Barnebok" pitchFamily="50" charset="0"/>
            </a:endParaRPr>
          </a:p>
        </p:txBody>
      </p:sp>
      <p:pic>
        <p:nvPicPr>
          <p:cNvPr id="6" name="Εικόνα 5">
            <a:extLst>
              <a:ext uri="{FF2B5EF4-FFF2-40B4-BE49-F238E27FC236}">
                <a16:creationId xmlns:a16="http://schemas.microsoft.com/office/drawing/2014/main" id="{CDB9CA3C-3222-FD51-1EAC-99A326B3282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829735" y="6343578"/>
            <a:ext cx="1362265" cy="514422"/>
          </a:xfrm>
          <a:prstGeom prst="rect">
            <a:avLst/>
          </a:prstGeom>
        </p:spPr>
      </p:pic>
      <p:sp>
        <p:nvSpPr>
          <p:cNvPr id="14" name="TextBox 13">
            <a:extLst>
              <a:ext uri="{FF2B5EF4-FFF2-40B4-BE49-F238E27FC236}">
                <a16:creationId xmlns:a16="http://schemas.microsoft.com/office/drawing/2014/main" id="{781F1C1F-BAB5-2D7A-1E8D-10067AAC6B4A}"/>
              </a:ext>
            </a:extLst>
          </p:cNvPr>
          <p:cNvSpPr txBox="1"/>
          <p:nvPr/>
        </p:nvSpPr>
        <p:spPr>
          <a:xfrm>
            <a:off x="3097971" y="4670050"/>
            <a:ext cx="8820457" cy="938719"/>
          </a:xfrm>
          <a:custGeom>
            <a:avLst/>
            <a:gdLst>
              <a:gd name="connsiteX0" fmla="*/ 0 w 8820457"/>
              <a:gd name="connsiteY0" fmla="*/ 0 h 938719"/>
              <a:gd name="connsiteX1" fmla="*/ 676235 w 8820457"/>
              <a:gd name="connsiteY1" fmla="*/ 0 h 938719"/>
              <a:gd name="connsiteX2" fmla="*/ 1352470 w 8820457"/>
              <a:gd name="connsiteY2" fmla="*/ 0 h 938719"/>
              <a:gd name="connsiteX3" fmla="*/ 2028705 w 8820457"/>
              <a:gd name="connsiteY3" fmla="*/ 0 h 938719"/>
              <a:gd name="connsiteX4" fmla="*/ 2704940 w 8820457"/>
              <a:gd name="connsiteY4" fmla="*/ 0 h 938719"/>
              <a:gd name="connsiteX5" fmla="*/ 3116561 w 8820457"/>
              <a:gd name="connsiteY5" fmla="*/ 0 h 938719"/>
              <a:gd name="connsiteX6" fmla="*/ 3439978 w 8820457"/>
              <a:gd name="connsiteY6" fmla="*/ 0 h 938719"/>
              <a:gd name="connsiteX7" fmla="*/ 3851600 w 8820457"/>
              <a:gd name="connsiteY7" fmla="*/ 0 h 938719"/>
              <a:gd name="connsiteX8" fmla="*/ 4351425 w 8820457"/>
              <a:gd name="connsiteY8" fmla="*/ 0 h 938719"/>
              <a:gd name="connsiteX9" fmla="*/ 5027660 w 8820457"/>
              <a:gd name="connsiteY9" fmla="*/ 0 h 938719"/>
              <a:gd name="connsiteX10" fmla="*/ 5351077 w 8820457"/>
              <a:gd name="connsiteY10" fmla="*/ 0 h 938719"/>
              <a:gd name="connsiteX11" fmla="*/ 6027312 w 8820457"/>
              <a:gd name="connsiteY11" fmla="*/ 0 h 938719"/>
              <a:gd name="connsiteX12" fmla="*/ 6438934 w 8820457"/>
              <a:gd name="connsiteY12" fmla="*/ 0 h 938719"/>
              <a:gd name="connsiteX13" fmla="*/ 7203373 w 8820457"/>
              <a:gd name="connsiteY13" fmla="*/ 0 h 938719"/>
              <a:gd name="connsiteX14" fmla="*/ 7791404 w 8820457"/>
              <a:gd name="connsiteY14" fmla="*/ 0 h 938719"/>
              <a:gd name="connsiteX15" fmla="*/ 8114820 w 8820457"/>
              <a:gd name="connsiteY15" fmla="*/ 0 h 938719"/>
              <a:gd name="connsiteX16" fmla="*/ 8820457 w 8820457"/>
              <a:gd name="connsiteY16" fmla="*/ 0 h 938719"/>
              <a:gd name="connsiteX17" fmla="*/ 8820457 w 8820457"/>
              <a:gd name="connsiteY17" fmla="*/ 450585 h 938719"/>
              <a:gd name="connsiteX18" fmla="*/ 8820457 w 8820457"/>
              <a:gd name="connsiteY18" fmla="*/ 938719 h 938719"/>
              <a:gd name="connsiteX19" fmla="*/ 8320631 w 8820457"/>
              <a:gd name="connsiteY19" fmla="*/ 938719 h 938719"/>
              <a:gd name="connsiteX20" fmla="*/ 7909010 w 8820457"/>
              <a:gd name="connsiteY20" fmla="*/ 938719 h 938719"/>
              <a:gd name="connsiteX21" fmla="*/ 7585593 w 8820457"/>
              <a:gd name="connsiteY21" fmla="*/ 938719 h 938719"/>
              <a:gd name="connsiteX22" fmla="*/ 6821153 w 8820457"/>
              <a:gd name="connsiteY22" fmla="*/ 938719 h 938719"/>
              <a:gd name="connsiteX23" fmla="*/ 6144918 w 8820457"/>
              <a:gd name="connsiteY23" fmla="*/ 938719 h 938719"/>
              <a:gd name="connsiteX24" fmla="*/ 5380479 w 8820457"/>
              <a:gd name="connsiteY24" fmla="*/ 938719 h 938719"/>
              <a:gd name="connsiteX25" fmla="*/ 5057062 w 8820457"/>
              <a:gd name="connsiteY25" fmla="*/ 938719 h 938719"/>
              <a:gd name="connsiteX26" fmla="*/ 4645441 w 8820457"/>
              <a:gd name="connsiteY26" fmla="*/ 938719 h 938719"/>
              <a:gd name="connsiteX27" fmla="*/ 4057410 w 8820457"/>
              <a:gd name="connsiteY27" fmla="*/ 938719 h 938719"/>
              <a:gd name="connsiteX28" fmla="*/ 3381175 w 8820457"/>
              <a:gd name="connsiteY28" fmla="*/ 938719 h 938719"/>
              <a:gd name="connsiteX29" fmla="*/ 2969554 w 8820457"/>
              <a:gd name="connsiteY29" fmla="*/ 938719 h 938719"/>
              <a:gd name="connsiteX30" fmla="*/ 2205114 w 8820457"/>
              <a:gd name="connsiteY30" fmla="*/ 938719 h 938719"/>
              <a:gd name="connsiteX31" fmla="*/ 1793493 w 8820457"/>
              <a:gd name="connsiteY31" fmla="*/ 938719 h 938719"/>
              <a:gd name="connsiteX32" fmla="*/ 1029053 w 8820457"/>
              <a:gd name="connsiteY32" fmla="*/ 938719 h 938719"/>
              <a:gd name="connsiteX33" fmla="*/ 0 w 8820457"/>
              <a:gd name="connsiteY33" fmla="*/ 938719 h 938719"/>
              <a:gd name="connsiteX34" fmla="*/ 0 w 8820457"/>
              <a:gd name="connsiteY34" fmla="*/ 497521 h 938719"/>
              <a:gd name="connsiteX35" fmla="*/ 0 w 8820457"/>
              <a:gd name="connsiteY35" fmla="*/ 0 h 938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820457" h="938719" fill="none" extrusionOk="0">
                <a:moveTo>
                  <a:pt x="0" y="0"/>
                </a:moveTo>
                <a:cubicBezTo>
                  <a:pt x="147915" y="-54930"/>
                  <a:pt x="451996" y="6818"/>
                  <a:pt x="676235" y="0"/>
                </a:cubicBezTo>
                <a:cubicBezTo>
                  <a:pt x="900474" y="-6818"/>
                  <a:pt x="1134748" y="54784"/>
                  <a:pt x="1352470" y="0"/>
                </a:cubicBezTo>
                <a:cubicBezTo>
                  <a:pt x="1570192" y="-54784"/>
                  <a:pt x="1850954" y="60876"/>
                  <a:pt x="2028705" y="0"/>
                </a:cubicBezTo>
                <a:cubicBezTo>
                  <a:pt x="2206456" y="-60876"/>
                  <a:pt x="2490089" y="18142"/>
                  <a:pt x="2704940" y="0"/>
                </a:cubicBezTo>
                <a:cubicBezTo>
                  <a:pt x="2919791" y="-18142"/>
                  <a:pt x="2972069" y="3080"/>
                  <a:pt x="3116561" y="0"/>
                </a:cubicBezTo>
                <a:cubicBezTo>
                  <a:pt x="3261053" y="-3080"/>
                  <a:pt x="3322862" y="31885"/>
                  <a:pt x="3439978" y="0"/>
                </a:cubicBezTo>
                <a:cubicBezTo>
                  <a:pt x="3557094" y="-31885"/>
                  <a:pt x="3747228" y="33637"/>
                  <a:pt x="3851600" y="0"/>
                </a:cubicBezTo>
                <a:cubicBezTo>
                  <a:pt x="3955972" y="-33637"/>
                  <a:pt x="4148148" y="56105"/>
                  <a:pt x="4351425" y="0"/>
                </a:cubicBezTo>
                <a:cubicBezTo>
                  <a:pt x="4554703" y="-56105"/>
                  <a:pt x="4840374" y="10460"/>
                  <a:pt x="5027660" y="0"/>
                </a:cubicBezTo>
                <a:cubicBezTo>
                  <a:pt x="5214946" y="-10460"/>
                  <a:pt x="5226038" y="24777"/>
                  <a:pt x="5351077" y="0"/>
                </a:cubicBezTo>
                <a:cubicBezTo>
                  <a:pt x="5476116" y="-24777"/>
                  <a:pt x="5757081" y="44964"/>
                  <a:pt x="6027312" y="0"/>
                </a:cubicBezTo>
                <a:cubicBezTo>
                  <a:pt x="6297543" y="-44964"/>
                  <a:pt x="6331555" y="35574"/>
                  <a:pt x="6438934" y="0"/>
                </a:cubicBezTo>
                <a:cubicBezTo>
                  <a:pt x="6546313" y="-35574"/>
                  <a:pt x="6969022" y="28935"/>
                  <a:pt x="7203373" y="0"/>
                </a:cubicBezTo>
                <a:cubicBezTo>
                  <a:pt x="7437724" y="-28935"/>
                  <a:pt x="7561761" y="53349"/>
                  <a:pt x="7791404" y="0"/>
                </a:cubicBezTo>
                <a:cubicBezTo>
                  <a:pt x="8021047" y="-53349"/>
                  <a:pt x="8041328" y="36752"/>
                  <a:pt x="8114820" y="0"/>
                </a:cubicBezTo>
                <a:cubicBezTo>
                  <a:pt x="8188312" y="-36752"/>
                  <a:pt x="8651286" y="57923"/>
                  <a:pt x="8820457" y="0"/>
                </a:cubicBezTo>
                <a:cubicBezTo>
                  <a:pt x="8860767" y="127967"/>
                  <a:pt x="8802098" y="286080"/>
                  <a:pt x="8820457" y="450585"/>
                </a:cubicBezTo>
                <a:cubicBezTo>
                  <a:pt x="8838816" y="615090"/>
                  <a:pt x="8793676" y="807813"/>
                  <a:pt x="8820457" y="938719"/>
                </a:cubicBezTo>
                <a:cubicBezTo>
                  <a:pt x="8610171" y="967113"/>
                  <a:pt x="8566456" y="881201"/>
                  <a:pt x="8320631" y="938719"/>
                </a:cubicBezTo>
                <a:cubicBezTo>
                  <a:pt x="8074806" y="996237"/>
                  <a:pt x="8075298" y="924381"/>
                  <a:pt x="7909010" y="938719"/>
                </a:cubicBezTo>
                <a:cubicBezTo>
                  <a:pt x="7742722" y="953057"/>
                  <a:pt x="7700393" y="905802"/>
                  <a:pt x="7585593" y="938719"/>
                </a:cubicBezTo>
                <a:cubicBezTo>
                  <a:pt x="7470793" y="971636"/>
                  <a:pt x="7120863" y="872569"/>
                  <a:pt x="6821153" y="938719"/>
                </a:cubicBezTo>
                <a:cubicBezTo>
                  <a:pt x="6521443" y="1004869"/>
                  <a:pt x="6394556" y="926801"/>
                  <a:pt x="6144918" y="938719"/>
                </a:cubicBezTo>
                <a:cubicBezTo>
                  <a:pt x="5895281" y="950637"/>
                  <a:pt x="5687070" y="917807"/>
                  <a:pt x="5380479" y="938719"/>
                </a:cubicBezTo>
                <a:cubicBezTo>
                  <a:pt x="5073888" y="959631"/>
                  <a:pt x="5142909" y="922871"/>
                  <a:pt x="5057062" y="938719"/>
                </a:cubicBezTo>
                <a:cubicBezTo>
                  <a:pt x="4971215" y="954567"/>
                  <a:pt x="4757913" y="938182"/>
                  <a:pt x="4645441" y="938719"/>
                </a:cubicBezTo>
                <a:cubicBezTo>
                  <a:pt x="4532969" y="939256"/>
                  <a:pt x="4193547" y="930248"/>
                  <a:pt x="4057410" y="938719"/>
                </a:cubicBezTo>
                <a:cubicBezTo>
                  <a:pt x="3921273" y="947190"/>
                  <a:pt x="3673728" y="935615"/>
                  <a:pt x="3381175" y="938719"/>
                </a:cubicBezTo>
                <a:cubicBezTo>
                  <a:pt x="3088623" y="941823"/>
                  <a:pt x="3159982" y="930523"/>
                  <a:pt x="2969554" y="938719"/>
                </a:cubicBezTo>
                <a:cubicBezTo>
                  <a:pt x="2779126" y="946915"/>
                  <a:pt x="2483138" y="928760"/>
                  <a:pt x="2205114" y="938719"/>
                </a:cubicBezTo>
                <a:cubicBezTo>
                  <a:pt x="1927090" y="948678"/>
                  <a:pt x="1974584" y="918646"/>
                  <a:pt x="1793493" y="938719"/>
                </a:cubicBezTo>
                <a:cubicBezTo>
                  <a:pt x="1612402" y="958792"/>
                  <a:pt x="1366006" y="859077"/>
                  <a:pt x="1029053" y="938719"/>
                </a:cubicBezTo>
                <a:cubicBezTo>
                  <a:pt x="692100" y="1018361"/>
                  <a:pt x="418121" y="880931"/>
                  <a:pt x="0" y="938719"/>
                </a:cubicBezTo>
                <a:cubicBezTo>
                  <a:pt x="-33505" y="729176"/>
                  <a:pt x="17047" y="666238"/>
                  <a:pt x="0" y="497521"/>
                </a:cubicBezTo>
                <a:cubicBezTo>
                  <a:pt x="-17047" y="328804"/>
                  <a:pt x="6264" y="99530"/>
                  <a:pt x="0" y="0"/>
                </a:cubicBezTo>
                <a:close/>
              </a:path>
              <a:path w="8820457" h="938719" stroke="0" extrusionOk="0">
                <a:moveTo>
                  <a:pt x="0" y="0"/>
                </a:moveTo>
                <a:cubicBezTo>
                  <a:pt x="186755" y="-15004"/>
                  <a:pt x="480806" y="158"/>
                  <a:pt x="676235" y="0"/>
                </a:cubicBezTo>
                <a:cubicBezTo>
                  <a:pt x="871665" y="-158"/>
                  <a:pt x="991527" y="32697"/>
                  <a:pt x="1176061" y="0"/>
                </a:cubicBezTo>
                <a:cubicBezTo>
                  <a:pt x="1360595" y="-32697"/>
                  <a:pt x="1551497" y="35508"/>
                  <a:pt x="1675887" y="0"/>
                </a:cubicBezTo>
                <a:cubicBezTo>
                  <a:pt x="1800277" y="-35508"/>
                  <a:pt x="1984967" y="692"/>
                  <a:pt x="2087508" y="0"/>
                </a:cubicBezTo>
                <a:cubicBezTo>
                  <a:pt x="2190049" y="-692"/>
                  <a:pt x="2534331" y="26066"/>
                  <a:pt x="2851948" y="0"/>
                </a:cubicBezTo>
                <a:cubicBezTo>
                  <a:pt x="3169565" y="-26066"/>
                  <a:pt x="3235935" y="16073"/>
                  <a:pt x="3351774" y="0"/>
                </a:cubicBezTo>
                <a:cubicBezTo>
                  <a:pt x="3467613" y="-16073"/>
                  <a:pt x="3581250" y="25437"/>
                  <a:pt x="3675190" y="0"/>
                </a:cubicBezTo>
                <a:cubicBezTo>
                  <a:pt x="3769130" y="-25437"/>
                  <a:pt x="4044723" y="7527"/>
                  <a:pt x="4175016" y="0"/>
                </a:cubicBezTo>
                <a:cubicBezTo>
                  <a:pt x="4305309" y="-7527"/>
                  <a:pt x="4389617" y="12477"/>
                  <a:pt x="4586638" y="0"/>
                </a:cubicBezTo>
                <a:cubicBezTo>
                  <a:pt x="4783659" y="-12477"/>
                  <a:pt x="4991920" y="34805"/>
                  <a:pt x="5174668" y="0"/>
                </a:cubicBezTo>
                <a:cubicBezTo>
                  <a:pt x="5357416" y="-34805"/>
                  <a:pt x="5491996" y="5393"/>
                  <a:pt x="5762699" y="0"/>
                </a:cubicBezTo>
                <a:cubicBezTo>
                  <a:pt x="6033402" y="-5393"/>
                  <a:pt x="6005500" y="29551"/>
                  <a:pt x="6086115" y="0"/>
                </a:cubicBezTo>
                <a:cubicBezTo>
                  <a:pt x="6166730" y="-29551"/>
                  <a:pt x="6506610" y="58684"/>
                  <a:pt x="6674146" y="0"/>
                </a:cubicBezTo>
                <a:cubicBezTo>
                  <a:pt x="6841682" y="-58684"/>
                  <a:pt x="6975574" y="18061"/>
                  <a:pt x="7262176" y="0"/>
                </a:cubicBezTo>
                <a:cubicBezTo>
                  <a:pt x="7548778" y="-18061"/>
                  <a:pt x="7822697" y="88407"/>
                  <a:pt x="8026616" y="0"/>
                </a:cubicBezTo>
                <a:cubicBezTo>
                  <a:pt x="8230535" y="-88407"/>
                  <a:pt x="8566867" y="53464"/>
                  <a:pt x="8820457" y="0"/>
                </a:cubicBezTo>
                <a:cubicBezTo>
                  <a:pt x="8859132" y="171088"/>
                  <a:pt x="8803592" y="281145"/>
                  <a:pt x="8820457" y="450585"/>
                </a:cubicBezTo>
                <a:cubicBezTo>
                  <a:pt x="8837322" y="620026"/>
                  <a:pt x="8818847" y="730068"/>
                  <a:pt x="8820457" y="938719"/>
                </a:cubicBezTo>
                <a:cubicBezTo>
                  <a:pt x="8531566" y="995371"/>
                  <a:pt x="8360661" y="928232"/>
                  <a:pt x="8232427" y="938719"/>
                </a:cubicBezTo>
                <a:cubicBezTo>
                  <a:pt x="8104193" y="949206"/>
                  <a:pt x="7932521" y="930538"/>
                  <a:pt x="7820805" y="938719"/>
                </a:cubicBezTo>
                <a:cubicBezTo>
                  <a:pt x="7709089" y="946900"/>
                  <a:pt x="7377273" y="886523"/>
                  <a:pt x="7144570" y="938719"/>
                </a:cubicBezTo>
                <a:cubicBezTo>
                  <a:pt x="6911868" y="990915"/>
                  <a:pt x="6916129" y="894211"/>
                  <a:pt x="6732949" y="938719"/>
                </a:cubicBezTo>
                <a:cubicBezTo>
                  <a:pt x="6549769" y="983227"/>
                  <a:pt x="6223067" y="904947"/>
                  <a:pt x="5968509" y="938719"/>
                </a:cubicBezTo>
                <a:cubicBezTo>
                  <a:pt x="5713951" y="972491"/>
                  <a:pt x="5435398" y="878917"/>
                  <a:pt x="5292274" y="938719"/>
                </a:cubicBezTo>
                <a:cubicBezTo>
                  <a:pt x="5149151" y="998521"/>
                  <a:pt x="4948258" y="938336"/>
                  <a:pt x="4792448" y="938719"/>
                </a:cubicBezTo>
                <a:cubicBezTo>
                  <a:pt x="4636638" y="939102"/>
                  <a:pt x="4540088" y="924515"/>
                  <a:pt x="4469032" y="938719"/>
                </a:cubicBezTo>
                <a:cubicBezTo>
                  <a:pt x="4397976" y="952923"/>
                  <a:pt x="4182247" y="897244"/>
                  <a:pt x="3969206" y="938719"/>
                </a:cubicBezTo>
                <a:cubicBezTo>
                  <a:pt x="3756165" y="980194"/>
                  <a:pt x="3716190" y="917900"/>
                  <a:pt x="3645789" y="938719"/>
                </a:cubicBezTo>
                <a:cubicBezTo>
                  <a:pt x="3575388" y="959538"/>
                  <a:pt x="3141145" y="850418"/>
                  <a:pt x="2881349" y="938719"/>
                </a:cubicBezTo>
                <a:cubicBezTo>
                  <a:pt x="2621553" y="1027020"/>
                  <a:pt x="2591909" y="901978"/>
                  <a:pt x="2381523" y="938719"/>
                </a:cubicBezTo>
                <a:cubicBezTo>
                  <a:pt x="2171137" y="975460"/>
                  <a:pt x="2160391" y="922756"/>
                  <a:pt x="2058107" y="938719"/>
                </a:cubicBezTo>
                <a:cubicBezTo>
                  <a:pt x="1955823" y="954682"/>
                  <a:pt x="1644456" y="909594"/>
                  <a:pt x="1470076" y="938719"/>
                </a:cubicBezTo>
                <a:cubicBezTo>
                  <a:pt x="1295696" y="967844"/>
                  <a:pt x="1174162" y="901937"/>
                  <a:pt x="882046" y="938719"/>
                </a:cubicBezTo>
                <a:cubicBezTo>
                  <a:pt x="589930" y="975501"/>
                  <a:pt x="623419" y="914495"/>
                  <a:pt x="558629" y="938719"/>
                </a:cubicBezTo>
                <a:cubicBezTo>
                  <a:pt x="493839" y="962943"/>
                  <a:pt x="224141" y="923405"/>
                  <a:pt x="0" y="938719"/>
                </a:cubicBezTo>
                <a:cubicBezTo>
                  <a:pt x="-34094" y="759282"/>
                  <a:pt x="31900" y="618120"/>
                  <a:pt x="0" y="478747"/>
                </a:cubicBezTo>
                <a:cubicBezTo>
                  <a:pt x="-31900" y="339374"/>
                  <a:pt x="26702" y="110365"/>
                  <a:pt x="0" y="0"/>
                </a:cubicBezTo>
                <a:close/>
              </a:path>
            </a:pathLst>
          </a:custGeom>
          <a:solidFill>
            <a:srgbClr val="DEEBF7"/>
          </a:solidFill>
          <a:ln>
            <a:solidFill>
              <a:srgbClr val="018D59"/>
            </a:solidFill>
            <a:extLst>
              <a:ext uri="{C807C97D-BFC1-408E-A445-0C87EB9F89A2}">
                <ask:lineSketchStyleProps xmlns:ask="http://schemas.microsoft.com/office/drawing/2018/sketchyshapes" sd="3498491236">
                  <a:prstGeom prst="rect">
                    <a:avLst/>
                  </a:prstGeom>
                  <ask:type>
                    <ask:lineSketchScribble/>
                  </ask:type>
                </ask:lineSketchStyleProps>
              </a:ext>
            </a:extLst>
          </a:ln>
        </p:spPr>
        <p:txBody>
          <a:bodyPr wrap="square">
            <a:spAutoFit/>
          </a:bodyPr>
          <a:lstStyle/>
          <a:p>
            <a:pPr algn="just"/>
            <a:r>
              <a:rPr lang="el-GR" sz="1100" b="1" dirty="0">
                <a:solidFill>
                  <a:srgbClr val="333F50"/>
                </a:solidFill>
              </a:rPr>
              <a:t>Πρωτοβουλίες </a:t>
            </a:r>
            <a:r>
              <a:rPr lang="el-GR" sz="1100" b="1" dirty="0" err="1">
                <a:solidFill>
                  <a:srgbClr val="333F50"/>
                </a:solidFill>
              </a:rPr>
              <a:t>Bring</a:t>
            </a:r>
            <a:r>
              <a:rPr lang="el-GR" sz="1100" b="1" dirty="0">
                <a:solidFill>
                  <a:srgbClr val="333F50"/>
                </a:solidFill>
              </a:rPr>
              <a:t> </a:t>
            </a:r>
            <a:r>
              <a:rPr lang="el-GR" sz="1100" b="1" dirty="0" err="1">
                <a:solidFill>
                  <a:srgbClr val="333F50"/>
                </a:solidFill>
              </a:rPr>
              <a:t>Your</a:t>
            </a:r>
            <a:r>
              <a:rPr lang="el-GR" sz="1100" b="1" dirty="0">
                <a:solidFill>
                  <a:srgbClr val="333F50"/>
                </a:solidFill>
              </a:rPr>
              <a:t> </a:t>
            </a:r>
            <a:r>
              <a:rPr lang="el-GR" sz="1100" b="1" dirty="0" err="1">
                <a:solidFill>
                  <a:srgbClr val="333F50"/>
                </a:solidFill>
              </a:rPr>
              <a:t>Own</a:t>
            </a:r>
            <a:r>
              <a:rPr lang="el-GR" sz="1100" b="1" dirty="0">
                <a:solidFill>
                  <a:srgbClr val="333F50"/>
                </a:solidFill>
              </a:rPr>
              <a:t>- Εσθονία</a:t>
            </a:r>
          </a:p>
          <a:p>
            <a:pPr algn="just"/>
            <a:endParaRPr lang="el-GR" sz="1100" dirty="0">
              <a:solidFill>
                <a:srgbClr val="333F50"/>
              </a:solidFill>
            </a:endParaRPr>
          </a:p>
          <a:p>
            <a:pPr algn="just"/>
            <a:r>
              <a:rPr lang="el-GR" sz="1100" dirty="0">
                <a:solidFill>
                  <a:srgbClr val="333F50"/>
                </a:solidFill>
              </a:rPr>
              <a:t>Καφετέριες και αλυσίδες πρατηρίων καυσίμων ξεκίνησαν να προσφέρουν μικρές εκπτώσεις κάθε φορά που οι καταναλωτές φέρνουν τα δικά τους ποτήρια καφέ. Τόσο η αλυσίδα σούπερ </a:t>
            </a:r>
            <a:r>
              <a:rPr lang="el-GR" sz="1100" dirty="0" err="1">
                <a:solidFill>
                  <a:srgbClr val="333F50"/>
                </a:solidFill>
              </a:rPr>
              <a:t>μάρκετ</a:t>
            </a:r>
            <a:r>
              <a:rPr lang="el-GR" sz="1100" dirty="0">
                <a:solidFill>
                  <a:srgbClr val="333F50"/>
                </a:solidFill>
              </a:rPr>
              <a:t> </a:t>
            </a:r>
            <a:r>
              <a:rPr lang="el-GR" sz="1100" dirty="0" err="1">
                <a:solidFill>
                  <a:srgbClr val="333F50"/>
                </a:solidFill>
              </a:rPr>
              <a:t>Rimi</a:t>
            </a:r>
            <a:r>
              <a:rPr lang="el-GR" sz="1100" dirty="0">
                <a:solidFill>
                  <a:srgbClr val="333F50"/>
                </a:solidFill>
              </a:rPr>
              <a:t> όσο και η </a:t>
            </a:r>
            <a:r>
              <a:rPr lang="el-GR" sz="1100" dirty="0" err="1">
                <a:solidFill>
                  <a:srgbClr val="333F50"/>
                </a:solidFill>
              </a:rPr>
              <a:t>Selver</a:t>
            </a:r>
            <a:r>
              <a:rPr lang="el-GR" sz="1100" dirty="0">
                <a:solidFill>
                  <a:srgbClr val="333F50"/>
                </a:solidFill>
              </a:rPr>
              <a:t> έχουν τοποθετήσει δικτυωτές τσάντες σε εμφανή σημεία στα καταστήματά τους ως μια βιώσιμη εναλλακτική για τις παραδοσιακές πλαστικές σακούλες.</a:t>
            </a:r>
          </a:p>
        </p:txBody>
      </p:sp>
      <p:sp>
        <p:nvSpPr>
          <p:cNvPr id="18" name="TextBox 17">
            <a:extLst>
              <a:ext uri="{FF2B5EF4-FFF2-40B4-BE49-F238E27FC236}">
                <a16:creationId xmlns:a16="http://schemas.microsoft.com/office/drawing/2014/main" id="{ECC36547-450A-DFBB-9FB6-0DD35CE67BC9}"/>
              </a:ext>
            </a:extLst>
          </p:cNvPr>
          <p:cNvSpPr txBox="1"/>
          <p:nvPr/>
        </p:nvSpPr>
        <p:spPr>
          <a:xfrm>
            <a:off x="230433" y="1499058"/>
            <a:ext cx="9637467" cy="769441"/>
          </a:xfrm>
          <a:custGeom>
            <a:avLst/>
            <a:gdLst>
              <a:gd name="connsiteX0" fmla="*/ 0 w 9637467"/>
              <a:gd name="connsiteY0" fmla="*/ 0 h 769441"/>
              <a:gd name="connsiteX1" fmla="*/ 374160 w 9637467"/>
              <a:gd name="connsiteY1" fmla="*/ 0 h 769441"/>
              <a:gd name="connsiteX2" fmla="*/ 651946 w 9637467"/>
              <a:gd name="connsiteY2" fmla="*/ 0 h 769441"/>
              <a:gd name="connsiteX3" fmla="*/ 1411605 w 9637467"/>
              <a:gd name="connsiteY3" fmla="*/ 0 h 769441"/>
              <a:gd name="connsiteX4" fmla="*/ 2171265 w 9637467"/>
              <a:gd name="connsiteY4" fmla="*/ 0 h 769441"/>
              <a:gd name="connsiteX5" fmla="*/ 2449050 w 9637467"/>
              <a:gd name="connsiteY5" fmla="*/ 0 h 769441"/>
              <a:gd name="connsiteX6" fmla="*/ 2823211 w 9637467"/>
              <a:gd name="connsiteY6" fmla="*/ 0 h 769441"/>
              <a:gd name="connsiteX7" fmla="*/ 3486495 w 9637467"/>
              <a:gd name="connsiteY7" fmla="*/ 0 h 769441"/>
              <a:gd name="connsiteX8" fmla="*/ 4053405 w 9637467"/>
              <a:gd name="connsiteY8" fmla="*/ 0 h 769441"/>
              <a:gd name="connsiteX9" fmla="*/ 4813064 w 9637467"/>
              <a:gd name="connsiteY9" fmla="*/ 0 h 769441"/>
              <a:gd name="connsiteX10" fmla="*/ 5572724 w 9637467"/>
              <a:gd name="connsiteY10" fmla="*/ 0 h 769441"/>
              <a:gd name="connsiteX11" fmla="*/ 6043259 w 9637467"/>
              <a:gd name="connsiteY11" fmla="*/ 0 h 769441"/>
              <a:gd name="connsiteX12" fmla="*/ 6802918 w 9637467"/>
              <a:gd name="connsiteY12" fmla="*/ 0 h 769441"/>
              <a:gd name="connsiteX13" fmla="*/ 7273453 w 9637467"/>
              <a:gd name="connsiteY13" fmla="*/ 0 h 769441"/>
              <a:gd name="connsiteX14" fmla="*/ 7743988 w 9637467"/>
              <a:gd name="connsiteY14" fmla="*/ 0 h 769441"/>
              <a:gd name="connsiteX15" fmla="*/ 8214523 w 9637467"/>
              <a:gd name="connsiteY15" fmla="*/ 0 h 769441"/>
              <a:gd name="connsiteX16" fmla="*/ 8974183 w 9637467"/>
              <a:gd name="connsiteY16" fmla="*/ 0 h 769441"/>
              <a:gd name="connsiteX17" fmla="*/ 9637467 w 9637467"/>
              <a:gd name="connsiteY17" fmla="*/ 0 h 769441"/>
              <a:gd name="connsiteX18" fmla="*/ 9637467 w 9637467"/>
              <a:gd name="connsiteY18" fmla="*/ 361637 h 769441"/>
              <a:gd name="connsiteX19" fmla="*/ 9637467 w 9637467"/>
              <a:gd name="connsiteY19" fmla="*/ 769441 h 769441"/>
              <a:gd name="connsiteX20" fmla="*/ 9070557 w 9637467"/>
              <a:gd name="connsiteY20" fmla="*/ 769441 h 769441"/>
              <a:gd name="connsiteX21" fmla="*/ 8696397 w 9637467"/>
              <a:gd name="connsiteY21" fmla="*/ 769441 h 769441"/>
              <a:gd name="connsiteX22" fmla="*/ 8225862 w 9637467"/>
              <a:gd name="connsiteY22" fmla="*/ 769441 h 769441"/>
              <a:gd name="connsiteX23" fmla="*/ 7658952 w 9637467"/>
              <a:gd name="connsiteY23" fmla="*/ 769441 h 769441"/>
              <a:gd name="connsiteX24" fmla="*/ 7092042 w 9637467"/>
              <a:gd name="connsiteY24" fmla="*/ 769441 h 769441"/>
              <a:gd name="connsiteX25" fmla="*/ 6717881 w 9637467"/>
              <a:gd name="connsiteY25" fmla="*/ 769441 h 769441"/>
              <a:gd name="connsiteX26" fmla="*/ 6343721 w 9637467"/>
              <a:gd name="connsiteY26" fmla="*/ 769441 h 769441"/>
              <a:gd name="connsiteX27" fmla="*/ 6065935 w 9637467"/>
              <a:gd name="connsiteY27" fmla="*/ 769441 h 769441"/>
              <a:gd name="connsiteX28" fmla="*/ 5788149 w 9637467"/>
              <a:gd name="connsiteY28" fmla="*/ 769441 h 769441"/>
              <a:gd name="connsiteX29" fmla="*/ 5221239 w 9637467"/>
              <a:gd name="connsiteY29" fmla="*/ 769441 h 769441"/>
              <a:gd name="connsiteX30" fmla="*/ 4461580 w 9637467"/>
              <a:gd name="connsiteY30" fmla="*/ 769441 h 769441"/>
              <a:gd name="connsiteX31" fmla="*/ 4183794 w 9637467"/>
              <a:gd name="connsiteY31" fmla="*/ 769441 h 769441"/>
              <a:gd name="connsiteX32" fmla="*/ 3520510 w 9637467"/>
              <a:gd name="connsiteY32" fmla="*/ 769441 h 769441"/>
              <a:gd name="connsiteX33" fmla="*/ 3146350 w 9637467"/>
              <a:gd name="connsiteY33" fmla="*/ 769441 h 769441"/>
              <a:gd name="connsiteX34" fmla="*/ 2483065 w 9637467"/>
              <a:gd name="connsiteY34" fmla="*/ 769441 h 769441"/>
              <a:gd name="connsiteX35" fmla="*/ 2012530 w 9637467"/>
              <a:gd name="connsiteY35" fmla="*/ 769441 h 769441"/>
              <a:gd name="connsiteX36" fmla="*/ 1541995 w 9637467"/>
              <a:gd name="connsiteY36" fmla="*/ 769441 h 769441"/>
              <a:gd name="connsiteX37" fmla="*/ 1071460 w 9637467"/>
              <a:gd name="connsiteY37" fmla="*/ 769441 h 769441"/>
              <a:gd name="connsiteX38" fmla="*/ 697299 w 9637467"/>
              <a:gd name="connsiteY38" fmla="*/ 769441 h 769441"/>
              <a:gd name="connsiteX39" fmla="*/ 0 w 9637467"/>
              <a:gd name="connsiteY39" fmla="*/ 769441 h 769441"/>
              <a:gd name="connsiteX40" fmla="*/ 0 w 9637467"/>
              <a:gd name="connsiteY40" fmla="*/ 377026 h 769441"/>
              <a:gd name="connsiteX41" fmla="*/ 0 w 9637467"/>
              <a:gd name="connsiteY41" fmla="*/ 0 h 769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9637467" h="769441" fill="none" extrusionOk="0">
                <a:moveTo>
                  <a:pt x="0" y="0"/>
                </a:moveTo>
                <a:cubicBezTo>
                  <a:pt x="169197" y="-22967"/>
                  <a:pt x="235216" y="42637"/>
                  <a:pt x="374160" y="0"/>
                </a:cubicBezTo>
                <a:cubicBezTo>
                  <a:pt x="513104" y="-42637"/>
                  <a:pt x="524324" y="9045"/>
                  <a:pt x="651946" y="0"/>
                </a:cubicBezTo>
                <a:cubicBezTo>
                  <a:pt x="779568" y="-9045"/>
                  <a:pt x="1218867" y="81300"/>
                  <a:pt x="1411605" y="0"/>
                </a:cubicBezTo>
                <a:cubicBezTo>
                  <a:pt x="1604343" y="-81300"/>
                  <a:pt x="1813680" y="9085"/>
                  <a:pt x="2171265" y="0"/>
                </a:cubicBezTo>
                <a:cubicBezTo>
                  <a:pt x="2528850" y="-9085"/>
                  <a:pt x="2363095" y="30026"/>
                  <a:pt x="2449050" y="0"/>
                </a:cubicBezTo>
                <a:cubicBezTo>
                  <a:pt x="2535005" y="-30026"/>
                  <a:pt x="2663748" y="13219"/>
                  <a:pt x="2823211" y="0"/>
                </a:cubicBezTo>
                <a:cubicBezTo>
                  <a:pt x="2982674" y="-13219"/>
                  <a:pt x="3303044" y="19465"/>
                  <a:pt x="3486495" y="0"/>
                </a:cubicBezTo>
                <a:cubicBezTo>
                  <a:pt x="3669946" y="-19465"/>
                  <a:pt x="3867905" y="34610"/>
                  <a:pt x="4053405" y="0"/>
                </a:cubicBezTo>
                <a:cubicBezTo>
                  <a:pt x="4238905" y="-34610"/>
                  <a:pt x="4639701" y="15665"/>
                  <a:pt x="4813064" y="0"/>
                </a:cubicBezTo>
                <a:cubicBezTo>
                  <a:pt x="4986427" y="-15665"/>
                  <a:pt x="5204649" y="23520"/>
                  <a:pt x="5572724" y="0"/>
                </a:cubicBezTo>
                <a:cubicBezTo>
                  <a:pt x="5940799" y="-23520"/>
                  <a:pt x="5908364" y="43521"/>
                  <a:pt x="6043259" y="0"/>
                </a:cubicBezTo>
                <a:cubicBezTo>
                  <a:pt x="6178155" y="-43521"/>
                  <a:pt x="6458544" y="3457"/>
                  <a:pt x="6802918" y="0"/>
                </a:cubicBezTo>
                <a:cubicBezTo>
                  <a:pt x="7147292" y="-3457"/>
                  <a:pt x="7093904" y="52173"/>
                  <a:pt x="7273453" y="0"/>
                </a:cubicBezTo>
                <a:cubicBezTo>
                  <a:pt x="7453003" y="-52173"/>
                  <a:pt x="7621628" y="37141"/>
                  <a:pt x="7743988" y="0"/>
                </a:cubicBezTo>
                <a:cubicBezTo>
                  <a:pt x="7866348" y="-37141"/>
                  <a:pt x="8046841" y="42360"/>
                  <a:pt x="8214523" y="0"/>
                </a:cubicBezTo>
                <a:cubicBezTo>
                  <a:pt x="8382206" y="-42360"/>
                  <a:pt x="8663391" y="64142"/>
                  <a:pt x="8974183" y="0"/>
                </a:cubicBezTo>
                <a:cubicBezTo>
                  <a:pt x="9284975" y="-64142"/>
                  <a:pt x="9433557" y="52620"/>
                  <a:pt x="9637467" y="0"/>
                </a:cubicBezTo>
                <a:cubicBezTo>
                  <a:pt x="9674589" y="101582"/>
                  <a:pt x="9619809" y="283008"/>
                  <a:pt x="9637467" y="361637"/>
                </a:cubicBezTo>
                <a:cubicBezTo>
                  <a:pt x="9655125" y="440266"/>
                  <a:pt x="9606529" y="597973"/>
                  <a:pt x="9637467" y="769441"/>
                </a:cubicBezTo>
                <a:cubicBezTo>
                  <a:pt x="9447558" y="803150"/>
                  <a:pt x="9305649" y="755323"/>
                  <a:pt x="9070557" y="769441"/>
                </a:cubicBezTo>
                <a:cubicBezTo>
                  <a:pt x="8835465" y="783559"/>
                  <a:pt x="8821543" y="752414"/>
                  <a:pt x="8696397" y="769441"/>
                </a:cubicBezTo>
                <a:cubicBezTo>
                  <a:pt x="8571251" y="786468"/>
                  <a:pt x="8446150" y="765045"/>
                  <a:pt x="8225862" y="769441"/>
                </a:cubicBezTo>
                <a:cubicBezTo>
                  <a:pt x="8005575" y="773837"/>
                  <a:pt x="7814941" y="738800"/>
                  <a:pt x="7658952" y="769441"/>
                </a:cubicBezTo>
                <a:cubicBezTo>
                  <a:pt x="7502963" y="800082"/>
                  <a:pt x="7304930" y="737650"/>
                  <a:pt x="7092042" y="769441"/>
                </a:cubicBezTo>
                <a:cubicBezTo>
                  <a:pt x="6879154" y="801232"/>
                  <a:pt x="6849504" y="760126"/>
                  <a:pt x="6717881" y="769441"/>
                </a:cubicBezTo>
                <a:cubicBezTo>
                  <a:pt x="6586258" y="778756"/>
                  <a:pt x="6428700" y="769439"/>
                  <a:pt x="6343721" y="769441"/>
                </a:cubicBezTo>
                <a:cubicBezTo>
                  <a:pt x="6258742" y="769443"/>
                  <a:pt x="6124514" y="744634"/>
                  <a:pt x="6065935" y="769441"/>
                </a:cubicBezTo>
                <a:cubicBezTo>
                  <a:pt x="6007356" y="794248"/>
                  <a:pt x="5900025" y="751876"/>
                  <a:pt x="5788149" y="769441"/>
                </a:cubicBezTo>
                <a:cubicBezTo>
                  <a:pt x="5676273" y="787006"/>
                  <a:pt x="5493969" y="754089"/>
                  <a:pt x="5221239" y="769441"/>
                </a:cubicBezTo>
                <a:cubicBezTo>
                  <a:pt x="4948509" y="784793"/>
                  <a:pt x="4777033" y="716424"/>
                  <a:pt x="4461580" y="769441"/>
                </a:cubicBezTo>
                <a:cubicBezTo>
                  <a:pt x="4146127" y="822458"/>
                  <a:pt x="4244794" y="740443"/>
                  <a:pt x="4183794" y="769441"/>
                </a:cubicBezTo>
                <a:cubicBezTo>
                  <a:pt x="4122794" y="798439"/>
                  <a:pt x="3829494" y="736008"/>
                  <a:pt x="3520510" y="769441"/>
                </a:cubicBezTo>
                <a:cubicBezTo>
                  <a:pt x="3211526" y="802874"/>
                  <a:pt x="3242693" y="759231"/>
                  <a:pt x="3146350" y="769441"/>
                </a:cubicBezTo>
                <a:cubicBezTo>
                  <a:pt x="3050007" y="779651"/>
                  <a:pt x="2750394" y="733336"/>
                  <a:pt x="2483065" y="769441"/>
                </a:cubicBezTo>
                <a:cubicBezTo>
                  <a:pt x="2215737" y="805546"/>
                  <a:pt x="2131232" y="727126"/>
                  <a:pt x="2012530" y="769441"/>
                </a:cubicBezTo>
                <a:cubicBezTo>
                  <a:pt x="1893829" y="811756"/>
                  <a:pt x="1761379" y="751214"/>
                  <a:pt x="1541995" y="769441"/>
                </a:cubicBezTo>
                <a:cubicBezTo>
                  <a:pt x="1322612" y="787668"/>
                  <a:pt x="1251236" y="723567"/>
                  <a:pt x="1071460" y="769441"/>
                </a:cubicBezTo>
                <a:cubicBezTo>
                  <a:pt x="891684" y="815315"/>
                  <a:pt x="841125" y="747450"/>
                  <a:pt x="697299" y="769441"/>
                </a:cubicBezTo>
                <a:cubicBezTo>
                  <a:pt x="553473" y="791432"/>
                  <a:pt x="268014" y="706705"/>
                  <a:pt x="0" y="769441"/>
                </a:cubicBezTo>
                <a:cubicBezTo>
                  <a:pt x="-3356" y="673576"/>
                  <a:pt x="25805" y="569883"/>
                  <a:pt x="0" y="377026"/>
                </a:cubicBezTo>
                <a:cubicBezTo>
                  <a:pt x="-25805" y="184170"/>
                  <a:pt x="19956" y="79537"/>
                  <a:pt x="0" y="0"/>
                </a:cubicBezTo>
                <a:close/>
              </a:path>
              <a:path w="9637467" h="769441" stroke="0" extrusionOk="0">
                <a:moveTo>
                  <a:pt x="0" y="0"/>
                </a:moveTo>
                <a:cubicBezTo>
                  <a:pt x="188379" y="-35207"/>
                  <a:pt x="383955" y="26664"/>
                  <a:pt x="759659" y="0"/>
                </a:cubicBezTo>
                <a:cubicBezTo>
                  <a:pt x="1135363" y="-26664"/>
                  <a:pt x="1300806" y="76970"/>
                  <a:pt x="1519318" y="0"/>
                </a:cubicBezTo>
                <a:cubicBezTo>
                  <a:pt x="1737830" y="-76970"/>
                  <a:pt x="1928904" y="2065"/>
                  <a:pt x="2086228" y="0"/>
                </a:cubicBezTo>
                <a:cubicBezTo>
                  <a:pt x="2243552" y="-2065"/>
                  <a:pt x="2447406" y="12210"/>
                  <a:pt x="2653138" y="0"/>
                </a:cubicBezTo>
                <a:cubicBezTo>
                  <a:pt x="2858870" y="-12210"/>
                  <a:pt x="2957744" y="52061"/>
                  <a:pt x="3123673" y="0"/>
                </a:cubicBezTo>
                <a:cubicBezTo>
                  <a:pt x="3289603" y="-52061"/>
                  <a:pt x="3650181" y="35271"/>
                  <a:pt x="3883332" y="0"/>
                </a:cubicBezTo>
                <a:cubicBezTo>
                  <a:pt x="4116483" y="-35271"/>
                  <a:pt x="4469181" y="27944"/>
                  <a:pt x="4642991" y="0"/>
                </a:cubicBezTo>
                <a:cubicBezTo>
                  <a:pt x="4816801" y="-27944"/>
                  <a:pt x="4963236" y="53094"/>
                  <a:pt x="5113527" y="0"/>
                </a:cubicBezTo>
                <a:cubicBezTo>
                  <a:pt x="5263818" y="-53094"/>
                  <a:pt x="5493543" y="71676"/>
                  <a:pt x="5873186" y="0"/>
                </a:cubicBezTo>
                <a:cubicBezTo>
                  <a:pt x="6252829" y="-71676"/>
                  <a:pt x="6306512" y="9473"/>
                  <a:pt x="6536470" y="0"/>
                </a:cubicBezTo>
                <a:cubicBezTo>
                  <a:pt x="6766428" y="-9473"/>
                  <a:pt x="6903604" y="41649"/>
                  <a:pt x="7007005" y="0"/>
                </a:cubicBezTo>
                <a:cubicBezTo>
                  <a:pt x="7110406" y="-41649"/>
                  <a:pt x="7502979" y="77389"/>
                  <a:pt x="7670290" y="0"/>
                </a:cubicBezTo>
                <a:cubicBezTo>
                  <a:pt x="7837602" y="-77389"/>
                  <a:pt x="7879614" y="36466"/>
                  <a:pt x="8044450" y="0"/>
                </a:cubicBezTo>
                <a:cubicBezTo>
                  <a:pt x="8209286" y="-36466"/>
                  <a:pt x="8581591" y="77288"/>
                  <a:pt x="8804110" y="0"/>
                </a:cubicBezTo>
                <a:cubicBezTo>
                  <a:pt x="9026629" y="-77288"/>
                  <a:pt x="9355509" y="10598"/>
                  <a:pt x="9637467" y="0"/>
                </a:cubicBezTo>
                <a:cubicBezTo>
                  <a:pt x="9679037" y="100277"/>
                  <a:pt x="9604215" y="198137"/>
                  <a:pt x="9637467" y="361637"/>
                </a:cubicBezTo>
                <a:cubicBezTo>
                  <a:pt x="9670719" y="525137"/>
                  <a:pt x="9590605" y="657885"/>
                  <a:pt x="9637467" y="769441"/>
                </a:cubicBezTo>
                <a:cubicBezTo>
                  <a:pt x="9481796" y="777490"/>
                  <a:pt x="9395084" y="765984"/>
                  <a:pt x="9166932" y="769441"/>
                </a:cubicBezTo>
                <a:cubicBezTo>
                  <a:pt x="8938780" y="772898"/>
                  <a:pt x="8791353" y="745590"/>
                  <a:pt x="8600022" y="769441"/>
                </a:cubicBezTo>
                <a:cubicBezTo>
                  <a:pt x="8408691" y="793292"/>
                  <a:pt x="8039017" y="733015"/>
                  <a:pt x="7840363" y="769441"/>
                </a:cubicBezTo>
                <a:cubicBezTo>
                  <a:pt x="7641709" y="805867"/>
                  <a:pt x="7698753" y="760880"/>
                  <a:pt x="7562577" y="769441"/>
                </a:cubicBezTo>
                <a:cubicBezTo>
                  <a:pt x="7426401" y="778002"/>
                  <a:pt x="7326359" y="739431"/>
                  <a:pt x="7092042" y="769441"/>
                </a:cubicBezTo>
                <a:cubicBezTo>
                  <a:pt x="6857725" y="799451"/>
                  <a:pt x="6923446" y="738039"/>
                  <a:pt x="6814256" y="769441"/>
                </a:cubicBezTo>
                <a:cubicBezTo>
                  <a:pt x="6705066" y="800843"/>
                  <a:pt x="6466209" y="730046"/>
                  <a:pt x="6343721" y="769441"/>
                </a:cubicBezTo>
                <a:cubicBezTo>
                  <a:pt x="6221234" y="808836"/>
                  <a:pt x="6130992" y="738019"/>
                  <a:pt x="6065935" y="769441"/>
                </a:cubicBezTo>
                <a:cubicBezTo>
                  <a:pt x="6000878" y="800863"/>
                  <a:pt x="5689766" y="692729"/>
                  <a:pt x="5402651" y="769441"/>
                </a:cubicBezTo>
                <a:cubicBezTo>
                  <a:pt x="5115536" y="846153"/>
                  <a:pt x="4947265" y="737601"/>
                  <a:pt x="4642991" y="769441"/>
                </a:cubicBezTo>
                <a:cubicBezTo>
                  <a:pt x="4338717" y="801281"/>
                  <a:pt x="4133504" y="750039"/>
                  <a:pt x="3883332" y="769441"/>
                </a:cubicBezTo>
                <a:cubicBezTo>
                  <a:pt x="3633160" y="788843"/>
                  <a:pt x="3674420" y="746646"/>
                  <a:pt x="3509172" y="769441"/>
                </a:cubicBezTo>
                <a:cubicBezTo>
                  <a:pt x="3343924" y="792236"/>
                  <a:pt x="2982951" y="730491"/>
                  <a:pt x="2845887" y="769441"/>
                </a:cubicBezTo>
                <a:cubicBezTo>
                  <a:pt x="2708824" y="808391"/>
                  <a:pt x="2362704" y="763835"/>
                  <a:pt x="2086228" y="769441"/>
                </a:cubicBezTo>
                <a:cubicBezTo>
                  <a:pt x="1809752" y="775047"/>
                  <a:pt x="1604197" y="695140"/>
                  <a:pt x="1422944" y="769441"/>
                </a:cubicBezTo>
                <a:cubicBezTo>
                  <a:pt x="1241691" y="843742"/>
                  <a:pt x="1065234" y="752338"/>
                  <a:pt x="856034" y="769441"/>
                </a:cubicBezTo>
                <a:cubicBezTo>
                  <a:pt x="646834" y="786544"/>
                  <a:pt x="252280" y="684052"/>
                  <a:pt x="0" y="769441"/>
                </a:cubicBezTo>
                <a:cubicBezTo>
                  <a:pt x="-1129" y="599135"/>
                  <a:pt x="1835" y="511324"/>
                  <a:pt x="0" y="369332"/>
                </a:cubicBezTo>
                <a:cubicBezTo>
                  <a:pt x="-1835" y="227340"/>
                  <a:pt x="20138" y="129431"/>
                  <a:pt x="0" y="0"/>
                </a:cubicBezTo>
                <a:close/>
              </a:path>
            </a:pathLst>
          </a:custGeom>
          <a:solidFill>
            <a:srgbClr val="DEEBF7"/>
          </a:solidFill>
          <a:ln>
            <a:solidFill>
              <a:srgbClr val="018D59"/>
            </a:solidFill>
            <a:extLst>
              <a:ext uri="{C807C97D-BFC1-408E-A445-0C87EB9F89A2}">
                <ask:lineSketchStyleProps xmlns:ask="http://schemas.microsoft.com/office/drawing/2018/sketchyshapes" sd="3621337917">
                  <a:prstGeom prst="rect">
                    <a:avLst/>
                  </a:prstGeom>
                  <ask:type>
                    <ask:lineSketchScribble/>
                  </ask:type>
                </ask:lineSketchStyleProps>
              </a:ext>
            </a:extLst>
          </a:ln>
        </p:spPr>
        <p:txBody>
          <a:bodyPr wrap="square">
            <a:spAutoFit/>
          </a:bodyPr>
          <a:lstStyle/>
          <a:p>
            <a:pPr algn="just"/>
            <a:r>
              <a:rPr lang="el-GR" sz="1100" b="1" dirty="0" err="1">
                <a:solidFill>
                  <a:srgbClr val="333F50"/>
                </a:solidFill>
              </a:rPr>
              <a:t>Επαναπληρώσιμες</a:t>
            </a:r>
            <a:r>
              <a:rPr lang="el-GR" sz="1100" b="1" dirty="0">
                <a:solidFill>
                  <a:srgbClr val="333F50"/>
                </a:solidFill>
              </a:rPr>
              <a:t> γυάλινες φιάλες γάλακτος- η μεγαλύτερη γαλακτοκομική εταιρεία στην Αυστρία, η </a:t>
            </a:r>
            <a:r>
              <a:rPr lang="el-GR" sz="1100" b="1" dirty="0" err="1">
                <a:solidFill>
                  <a:srgbClr val="333F50"/>
                </a:solidFill>
              </a:rPr>
              <a:t>Berglandmilch</a:t>
            </a:r>
            <a:r>
              <a:rPr lang="el-GR" sz="1100" b="1" dirty="0">
                <a:solidFill>
                  <a:srgbClr val="333F50"/>
                </a:solidFill>
              </a:rPr>
              <a:t>, σε συνεργασία με την </a:t>
            </a:r>
            <a:r>
              <a:rPr lang="el-GR" sz="1100" b="1" dirty="0" err="1">
                <a:solidFill>
                  <a:srgbClr val="333F50"/>
                </a:solidFill>
              </a:rPr>
              <a:t>Greenpeace</a:t>
            </a:r>
            <a:r>
              <a:rPr lang="el-GR" sz="1100" b="1" dirty="0">
                <a:solidFill>
                  <a:srgbClr val="333F50"/>
                </a:solidFill>
              </a:rPr>
              <a:t> </a:t>
            </a:r>
            <a:r>
              <a:rPr lang="el-GR" sz="1100" b="1" dirty="0" err="1">
                <a:solidFill>
                  <a:srgbClr val="333F50"/>
                </a:solidFill>
              </a:rPr>
              <a:t>Austria</a:t>
            </a:r>
            <a:r>
              <a:rPr lang="el-GR" sz="1100" b="1" dirty="0">
                <a:solidFill>
                  <a:srgbClr val="333F50"/>
                </a:solidFill>
              </a:rPr>
              <a:t> </a:t>
            </a:r>
          </a:p>
          <a:p>
            <a:pPr algn="just"/>
            <a:endParaRPr lang="el-GR" sz="1100" dirty="0">
              <a:solidFill>
                <a:srgbClr val="333F50"/>
              </a:solidFill>
            </a:endParaRPr>
          </a:p>
          <a:p>
            <a:pPr algn="just"/>
            <a:r>
              <a:rPr lang="el-GR" sz="1100" dirty="0" err="1">
                <a:solidFill>
                  <a:srgbClr val="333F50"/>
                </a:solidFill>
              </a:rPr>
              <a:t>Επαναπληρώσιμη</a:t>
            </a:r>
            <a:r>
              <a:rPr lang="el-GR" sz="1100" dirty="0">
                <a:solidFill>
                  <a:srgbClr val="333F50"/>
                </a:solidFill>
              </a:rPr>
              <a:t> γυάλινη φιάλη γάλακτος ενός λίτρου με σκοπό τη μείωση των αποβλήτων συσκευασίας. Οι πελάτες καταβάλουν εγγύηση 0,22 ευρώ ανά φιάλη, η οποία τους επιστρέφεται όταν επιστρέψουν τις φιάλες. Αντί να θεωρηθεί δυσχέρεια, η αλλαγή των συσκευασιών έφερε εν τέλει αύξηση στις πωλήσεις.</a:t>
            </a:r>
          </a:p>
        </p:txBody>
      </p:sp>
      <p:sp>
        <p:nvSpPr>
          <p:cNvPr id="20" name="TextBox 19">
            <a:extLst>
              <a:ext uri="{FF2B5EF4-FFF2-40B4-BE49-F238E27FC236}">
                <a16:creationId xmlns:a16="http://schemas.microsoft.com/office/drawing/2014/main" id="{51B0618A-F13B-132D-31B0-1419D9EFC3C3}"/>
              </a:ext>
            </a:extLst>
          </p:cNvPr>
          <p:cNvSpPr txBox="1"/>
          <p:nvPr/>
        </p:nvSpPr>
        <p:spPr>
          <a:xfrm>
            <a:off x="201693" y="5735899"/>
            <a:ext cx="8820454" cy="769441"/>
          </a:xfrm>
          <a:custGeom>
            <a:avLst/>
            <a:gdLst>
              <a:gd name="connsiteX0" fmla="*/ 0 w 8820454"/>
              <a:gd name="connsiteY0" fmla="*/ 0 h 769441"/>
              <a:gd name="connsiteX1" fmla="*/ 588030 w 8820454"/>
              <a:gd name="connsiteY1" fmla="*/ 0 h 769441"/>
              <a:gd name="connsiteX2" fmla="*/ 1176061 w 8820454"/>
              <a:gd name="connsiteY2" fmla="*/ 0 h 769441"/>
              <a:gd name="connsiteX3" fmla="*/ 1587682 w 8820454"/>
              <a:gd name="connsiteY3" fmla="*/ 0 h 769441"/>
              <a:gd name="connsiteX4" fmla="*/ 2352121 w 8820454"/>
              <a:gd name="connsiteY4" fmla="*/ 0 h 769441"/>
              <a:gd name="connsiteX5" fmla="*/ 2675538 w 8820454"/>
              <a:gd name="connsiteY5" fmla="*/ 0 h 769441"/>
              <a:gd name="connsiteX6" fmla="*/ 3175363 w 8820454"/>
              <a:gd name="connsiteY6" fmla="*/ 0 h 769441"/>
              <a:gd name="connsiteX7" fmla="*/ 3498780 w 8820454"/>
              <a:gd name="connsiteY7" fmla="*/ 0 h 769441"/>
              <a:gd name="connsiteX8" fmla="*/ 3910401 w 8820454"/>
              <a:gd name="connsiteY8" fmla="*/ 0 h 769441"/>
              <a:gd name="connsiteX9" fmla="*/ 4322022 w 8820454"/>
              <a:gd name="connsiteY9" fmla="*/ 0 h 769441"/>
              <a:gd name="connsiteX10" fmla="*/ 4645439 w 8820454"/>
              <a:gd name="connsiteY10" fmla="*/ 0 h 769441"/>
              <a:gd name="connsiteX11" fmla="*/ 5057060 w 8820454"/>
              <a:gd name="connsiteY11" fmla="*/ 0 h 769441"/>
              <a:gd name="connsiteX12" fmla="*/ 5645091 w 8820454"/>
              <a:gd name="connsiteY12" fmla="*/ 0 h 769441"/>
              <a:gd name="connsiteX13" fmla="*/ 6056712 w 8820454"/>
              <a:gd name="connsiteY13" fmla="*/ 0 h 769441"/>
              <a:gd name="connsiteX14" fmla="*/ 6468333 w 8820454"/>
              <a:gd name="connsiteY14" fmla="*/ 0 h 769441"/>
              <a:gd name="connsiteX15" fmla="*/ 6791750 w 8820454"/>
              <a:gd name="connsiteY15" fmla="*/ 0 h 769441"/>
              <a:gd name="connsiteX16" fmla="*/ 7291575 w 8820454"/>
              <a:gd name="connsiteY16" fmla="*/ 0 h 769441"/>
              <a:gd name="connsiteX17" fmla="*/ 7703196 w 8820454"/>
              <a:gd name="connsiteY17" fmla="*/ 0 h 769441"/>
              <a:gd name="connsiteX18" fmla="*/ 8026613 w 8820454"/>
              <a:gd name="connsiteY18" fmla="*/ 0 h 769441"/>
              <a:gd name="connsiteX19" fmla="*/ 8820454 w 8820454"/>
              <a:gd name="connsiteY19" fmla="*/ 0 h 769441"/>
              <a:gd name="connsiteX20" fmla="*/ 8820454 w 8820454"/>
              <a:gd name="connsiteY20" fmla="*/ 377026 h 769441"/>
              <a:gd name="connsiteX21" fmla="*/ 8820454 w 8820454"/>
              <a:gd name="connsiteY21" fmla="*/ 769441 h 769441"/>
              <a:gd name="connsiteX22" fmla="*/ 8320628 w 8820454"/>
              <a:gd name="connsiteY22" fmla="*/ 769441 h 769441"/>
              <a:gd name="connsiteX23" fmla="*/ 7556189 w 8820454"/>
              <a:gd name="connsiteY23" fmla="*/ 769441 h 769441"/>
              <a:gd name="connsiteX24" fmla="*/ 7056363 w 8820454"/>
              <a:gd name="connsiteY24" fmla="*/ 769441 h 769441"/>
              <a:gd name="connsiteX25" fmla="*/ 6644742 w 8820454"/>
              <a:gd name="connsiteY25" fmla="*/ 769441 h 769441"/>
              <a:gd name="connsiteX26" fmla="*/ 6321325 w 8820454"/>
              <a:gd name="connsiteY26" fmla="*/ 769441 h 769441"/>
              <a:gd name="connsiteX27" fmla="*/ 5997909 w 8820454"/>
              <a:gd name="connsiteY27" fmla="*/ 769441 h 769441"/>
              <a:gd name="connsiteX28" fmla="*/ 5674492 w 8820454"/>
              <a:gd name="connsiteY28" fmla="*/ 769441 h 769441"/>
              <a:gd name="connsiteX29" fmla="*/ 4998257 w 8820454"/>
              <a:gd name="connsiteY29" fmla="*/ 769441 h 769441"/>
              <a:gd name="connsiteX30" fmla="*/ 4586636 w 8820454"/>
              <a:gd name="connsiteY30" fmla="*/ 769441 h 769441"/>
              <a:gd name="connsiteX31" fmla="*/ 3998606 w 8820454"/>
              <a:gd name="connsiteY31" fmla="*/ 769441 h 769441"/>
              <a:gd name="connsiteX32" fmla="*/ 3498780 w 8820454"/>
              <a:gd name="connsiteY32" fmla="*/ 769441 h 769441"/>
              <a:gd name="connsiteX33" fmla="*/ 2822545 w 8820454"/>
              <a:gd name="connsiteY33" fmla="*/ 769441 h 769441"/>
              <a:gd name="connsiteX34" fmla="*/ 2410924 w 8820454"/>
              <a:gd name="connsiteY34" fmla="*/ 769441 h 769441"/>
              <a:gd name="connsiteX35" fmla="*/ 1646485 w 8820454"/>
              <a:gd name="connsiteY35" fmla="*/ 769441 h 769441"/>
              <a:gd name="connsiteX36" fmla="*/ 970250 w 8820454"/>
              <a:gd name="connsiteY36" fmla="*/ 769441 h 769441"/>
              <a:gd name="connsiteX37" fmla="*/ 646833 w 8820454"/>
              <a:gd name="connsiteY37" fmla="*/ 769441 h 769441"/>
              <a:gd name="connsiteX38" fmla="*/ 0 w 8820454"/>
              <a:gd name="connsiteY38" fmla="*/ 769441 h 769441"/>
              <a:gd name="connsiteX39" fmla="*/ 0 w 8820454"/>
              <a:gd name="connsiteY39" fmla="*/ 384721 h 769441"/>
              <a:gd name="connsiteX40" fmla="*/ 0 w 8820454"/>
              <a:gd name="connsiteY40" fmla="*/ 0 h 769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820454" h="769441" fill="none" extrusionOk="0">
                <a:moveTo>
                  <a:pt x="0" y="0"/>
                </a:moveTo>
                <a:cubicBezTo>
                  <a:pt x="258886" y="-36992"/>
                  <a:pt x="408200" y="29286"/>
                  <a:pt x="588030" y="0"/>
                </a:cubicBezTo>
                <a:cubicBezTo>
                  <a:pt x="767860" y="-29286"/>
                  <a:pt x="917711" y="20516"/>
                  <a:pt x="1176061" y="0"/>
                </a:cubicBezTo>
                <a:cubicBezTo>
                  <a:pt x="1434411" y="-20516"/>
                  <a:pt x="1497091" y="10427"/>
                  <a:pt x="1587682" y="0"/>
                </a:cubicBezTo>
                <a:cubicBezTo>
                  <a:pt x="1678273" y="-10427"/>
                  <a:pt x="2018946" y="58788"/>
                  <a:pt x="2352121" y="0"/>
                </a:cubicBezTo>
                <a:cubicBezTo>
                  <a:pt x="2685296" y="-58788"/>
                  <a:pt x="2529426" y="21069"/>
                  <a:pt x="2675538" y="0"/>
                </a:cubicBezTo>
                <a:cubicBezTo>
                  <a:pt x="2821650" y="-21069"/>
                  <a:pt x="2956685" y="20373"/>
                  <a:pt x="3175363" y="0"/>
                </a:cubicBezTo>
                <a:cubicBezTo>
                  <a:pt x="3394042" y="-20373"/>
                  <a:pt x="3397673" y="23165"/>
                  <a:pt x="3498780" y="0"/>
                </a:cubicBezTo>
                <a:cubicBezTo>
                  <a:pt x="3599887" y="-23165"/>
                  <a:pt x="3751305" y="11670"/>
                  <a:pt x="3910401" y="0"/>
                </a:cubicBezTo>
                <a:cubicBezTo>
                  <a:pt x="4069497" y="-11670"/>
                  <a:pt x="4128805" y="13410"/>
                  <a:pt x="4322022" y="0"/>
                </a:cubicBezTo>
                <a:cubicBezTo>
                  <a:pt x="4515239" y="-13410"/>
                  <a:pt x="4489036" y="2245"/>
                  <a:pt x="4645439" y="0"/>
                </a:cubicBezTo>
                <a:cubicBezTo>
                  <a:pt x="4801842" y="-2245"/>
                  <a:pt x="4861665" y="46415"/>
                  <a:pt x="5057060" y="0"/>
                </a:cubicBezTo>
                <a:cubicBezTo>
                  <a:pt x="5252455" y="-46415"/>
                  <a:pt x="5447007" y="13767"/>
                  <a:pt x="5645091" y="0"/>
                </a:cubicBezTo>
                <a:cubicBezTo>
                  <a:pt x="5843175" y="-13767"/>
                  <a:pt x="5910895" y="18828"/>
                  <a:pt x="6056712" y="0"/>
                </a:cubicBezTo>
                <a:cubicBezTo>
                  <a:pt x="6202529" y="-18828"/>
                  <a:pt x="6301850" y="9254"/>
                  <a:pt x="6468333" y="0"/>
                </a:cubicBezTo>
                <a:cubicBezTo>
                  <a:pt x="6634816" y="-9254"/>
                  <a:pt x="6680867" y="20456"/>
                  <a:pt x="6791750" y="0"/>
                </a:cubicBezTo>
                <a:cubicBezTo>
                  <a:pt x="6902633" y="-20456"/>
                  <a:pt x="7135139" y="44677"/>
                  <a:pt x="7291575" y="0"/>
                </a:cubicBezTo>
                <a:cubicBezTo>
                  <a:pt x="7448012" y="-44677"/>
                  <a:pt x="7503173" y="24452"/>
                  <a:pt x="7703196" y="0"/>
                </a:cubicBezTo>
                <a:cubicBezTo>
                  <a:pt x="7903219" y="-24452"/>
                  <a:pt x="7932695" y="14091"/>
                  <a:pt x="8026613" y="0"/>
                </a:cubicBezTo>
                <a:cubicBezTo>
                  <a:pt x="8120531" y="-14091"/>
                  <a:pt x="8583635" y="59882"/>
                  <a:pt x="8820454" y="0"/>
                </a:cubicBezTo>
                <a:cubicBezTo>
                  <a:pt x="8853131" y="161439"/>
                  <a:pt x="8796286" y="221572"/>
                  <a:pt x="8820454" y="377026"/>
                </a:cubicBezTo>
                <a:cubicBezTo>
                  <a:pt x="8844622" y="532480"/>
                  <a:pt x="8801299" y="620088"/>
                  <a:pt x="8820454" y="769441"/>
                </a:cubicBezTo>
                <a:cubicBezTo>
                  <a:pt x="8704067" y="771758"/>
                  <a:pt x="8519506" y="758380"/>
                  <a:pt x="8320628" y="769441"/>
                </a:cubicBezTo>
                <a:cubicBezTo>
                  <a:pt x="8121750" y="780502"/>
                  <a:pt x="7711856" y="715426"/>
                  <a:pt x="7556189" y="769441"/>
                </a:cubicBezTo>
                <a:cubicBezTo>
                  <a:pt x="7400522" y="823456"/>
                  <a:pt x="7209307" y="719527"/>
                  <a:pt x="7056363" y="769441"/>
                </a:cubicBezTo>
                <a:cubicBezTo>
                  <a:pt x="6903419" y="819355"/>
                  <a:pt x="6773012" y="756086"/>
                  <a:pt x="6644742" y="769441"/>
                </a:cubicBezTo>
                <a:cubicBezTo>
                  <a:pt x="6516472" y="782796"/>
                  <a:pt x="6450028" y="762470"/>
                  <a:pt x="6321325" y="769441"/>
                </a:cubicBezTo>
                <a:cubicBezTo>
                  <a:pt x="6192622" y="776412"/>
                  <a:pt x="6079687" y="764897"/>
                  <a:pt x="5997909" y="769441"/>
                </a:cubicBezTo>
                <a:cubicBezTo>
                  <a:pt x="5916131" y="773985"/>
                  <a:pt x="5829495" y="744020"/>
                  <a:pt x="5674492" y="769441"/>
                </a:cubicBezTo>
                <a:cubicBezTo>
                  <a:pt x="5519489" y="794862"/>
                  <a:pt x="5189171" y="757597"/>
                  <a:pt x="4998257" y="769441"/>
                </a:cubicBezTo>
                <a:cubicBezTo>
                  <a:pt x="4807343" y="781285"/>
                  <a:pt x="4734658" y="749121"/>
                  <a:pt x="4586636" y="769441"/>
                </a:cubicBezTo>
                <a:cubicBezTo>
                  <a:pt x="4438614" y="789761"/>
                  <a:pt x="4172489" y="729175"/>
                  <a:pt x="3998606" y="769441"/>
                </a:cubicBezTo>
                <a:cubicBezTo>
                  <a:pt x="3824723" y="809707"/>
                  <a:pt x="3667845" y="710743"/>
                  <a:pt x="3498780" y="769441"/>
                </a:cubicBezTo>
                <a:cubicBezTo>
                  <a:pt x="3329715" y="828139"/>
                  <a:pt x="2972552" y="714315"/>
                  <a:pt x="2822545" y="769441"/>
                </a:cubicBezTo>
                <a:cubicBezTo>
                  <a:pt x="2672539" y="824567"/>
                  <a:pt x="2565546" y="727165"/>
                  <a:pt x="2410924" y="769441"/>
                </a:cubicBezTo>
                <a:cubicBezTo>
                  <a:pt x="2256302" y="811717"/>
                  <a:pt x="1980849" y="762169"/>
                  <a:pt x="1646485" y="769441"/>
                </a:cubicBezTo>
                <a:cubicBezTo>
                  <a:pt x="1312121" y="776713"/>
                  <a:pt x="1111947" y="727341"/>
                  <a:pt x="970250" y="769441"/>
                </a:cubicBezTo>
                <a:cubicBezTo>
                  <a:pt x="828553" y="811541"/>
                  <a:pt x="718020" y="746470"/>
                  <a:pt x="646833" y="769441"/>
                </a:cubicBezTo>
                <a:cubicBezTo>
                  <a:pt x="575646" y="792412"/>
                  <a:pt x="133324" y="732105"/>
                  <a:pt x="0" y="769441"/>
                </a:cubicBezTo>
                <a:cubicBezTo>
                  <a:pt x="-41695" y="660661"/>
                  <a:pt x="42551" y="515209"/>
                  <a:pt x="0" y="384721"/>
                </a:cubicBezTo>
                <a:cubicBezTo>
                  <a:pt x="-42551" y="254233"/>
                  <a:pt x="1609" y="138344"/>
                  <a:pt x="0" y="0"/>
                </a:cubicBezTo>
                <a:close/>
              </a:path>
              <a:path w="8820454" h="769441" stroke="0" extrusionOk="0">
                <a:moveTo>
                  <a:pt x="0" y="0"/>
                </a:moveTo>
                <a:cubicBezTo>
                  <a:pt x="105941" y="-34263"/>
                  <a:pt x="309185" y="40457"/>
                  <a:pt x="411621" y="0"/>
                </a:cubicBezTo>
                <a:cubicBezTo>
                  <a:pt x="514057" y="-40457"/>
                  <a:pt x="928050" y="80737"/>
                  <a:pt x="1087856" y="0"/>
                </a:cubicBezTo>
                <a:cubicBezTo>
                  <a:pt x="1247662" y="-80737"/>
                  <a:pt x="1547759" y="76915"/>
                  <a:pt x="1852295" y="0"/>
                </a:cubicBezTo>
                <a:cubicBezTo>
                  <a:pt x="2156831" y="-76915"/>
                  <a:pt x="2295008" y="6910"/>
                  <a:pt x="2616735" y="0"/>
                </a:cubicBezTo>
                <a:cubicBezTo>
                  <a:pt x="2938462" y="-6910"/>
                  <a:pt x="2992889" y="2167"/>
                  <a:pt x="3204765" y="0"/>
                </a:cubicBezTo>
                <a:cubicBezTo>
                  <a:pt x="3416641" y="-2167"/>
                  <a:pt x="3604454" y="51011"/>
                  <a:pt x="3704591" y="0"/>
                </a:cubicBezTo>
                <a:cubicBezTo>
                  <a:pt x="3804728" y="-51011"/>
                  <a:pt x="3956422" y="18505"/>
                  <a:pt x="4028007" y="0"/>
                </a:cubicBezTo>
                <a:cubicBezTo>
                  <a:pt x="4099592" y="-18505"/>
                  <a:pt x="4372676" y="46164"/>
                  <a:pt x="4527833" y="0"/>
                </a:cubicBezTo>
                <a:cubicBezTo>
                  <a:pt x="4682990" y="-46164"/>
                  <a:pt x="4731362" y="2092"/>
                  <a:pt x="4851250" y="0"/>
                </a:cubicBezTo>
                <a:cubicBezTo>
                  <a:pt x="4971138" y="-2092"/>
                  <a:pt x="5190982" y="56421"/>
                  <a:pt x="5351075" y="0"/>
                </a:cubicBezTo>
                <a:cubicBezTo>
                  <a:pt x="5511169" y="-56421"/>
                  <a:pt x="5805928" y="17295"/>
                  <a:pt x="6027310" y="0"/>
                </a:cubicBezTo>
                <a:cubicBezTo>
                  <a:pt x="6248693" y="-17295"/>
                  <a:pt x="6402771" y="34775"/>
                  <a:pt x="6703545" y="0"/>
                </a:cubicBezTo>
                <a:cubicBezTo>
                  <a:pt x="7004319" y="-34775"/>
                  <a:pt x="6918391" y="3835"/>
                  <a:pt x="7115166" y="0"/>
                </a:cubicBezTo>
                <a:cubicBezTo>
                  <a:pt x="7311941" y="-3835"/>
                  <a:pt x="7371386" y="1947"/>
                  <a:pt x="7438583" y="0"/>
                </a:cubicBezTo>
                <a:cubicBezTo>
                  <a:pt x="7505780" y="-1947"/>
                  <a:pt x="7726167" y="43046"/>
                  <a:pt x="7938409" y="0"/>
                </a:cubicBezTo>
                <a:cubicBezTo>
                  <a:pt x="8150651" y="-43046"/>
                  <a:pt x="8486851" y="18707"/>
                  <a:pt x="8820454" y="0"/>
                </a:cubicBezTo>
                <a:cubicBezTo>
                  <a:pt x="8850410" y="166733"/>
                  <a:pt x="8781698" y="244998"/>
                  <a:pt x="8820454" y="384721"/>
                </a:cubicBezTo>
                <a:cubicBezTo>
                  <a:pt x="8859210" y="524444"/>
                  <a:pt x="8813086" y="649255"/>
                  <a:pt x="8820454" y="769441"/>
                </a:cubicBezTo>
                <a:cubicBezTo>
                  <a:pt x="8673393" y="795432"/>
                  <a:pt x="8542023" y="739052"/>
                  <a:pt x="8408833" y="769441"/>
                </a:cubicBezTo>
                <a:cubicBezTo>
                  <a:pt x="8275643" y="799830"/>
                  <a:pt x="7847657" y="729456"/>
                  <a:pt x="7644393" y="769441"/>
                </a:cubicBezTo>
                <a:cubicBezTo>
                  <a:pt x="7441129" y="809426"/>
                  <a:pt x="7252534" y="759558"/>
                  <a:pt x="7144568" y="769441"/>
                </a:cubicBezTo>
                <a:cubicBezTo>
                  <a:pt x="7036603" y="779324"/>
                  <a:pt x="6778109" y="762603"/>
                  <a:pt x="6644742" y="769441"/>
                </a:cubicBezTo>
                <a:cubicBezTo>
                  <a:pt x="6511375" y="776279"/>
                  <a:pt x="6263396" y="706802"/>
                  <a:pt x="5968507" y="769441"/>
                </a:cubicBezTo>
                <a:cubicBezTo>
                  <a:pt x="5673618" y="832080"/>
                  <a:pt x="5455397" y="694058"/>
                  <a:pt x="5292272" y="769441"/>
                </a:cubicBezTo>
                <a:cubicBezTo>
                  <a:pt x="5129148" y="844824"/>
                  <a:pt x="4804405" y="695154"/>
                  <a:pt x="4527833" y="769441"/>
                </a:cubicBezTo>
                <a:cubicBezTo>
                  <a:pt x="4251261" y="843728"/>
                  <a:pt x="4014455" y="738950"/>
                  <a:pt x="3851598" y="769441"/>
                </a:cubicBezTo>
                <a:cubicBezTo>
                  <a:pt x="3688742" y="799932"/>
                  <a:pt x="3416688" y="762847"/>
                  <a:pt x="3263568" y="769441"/>
                </a:cubicBezTo>
                <a:cubicBezTo>
                  <a:pt x="3110448" y="776035"/>
                  <a:pt x="3039660" y="756077"/>
                  <a:pt x="2851947" y="769441"/>
                </a:cubicBezTo>
                <a:cubicBezTo>
                  <a:pt x="2664234" y="782805"/>
                  <a:pt x="2472686" y="762064"/>
                  <a:pt x="2263917" y="769441"/>
                </a:cubicBezTo>
                <a:cubicBezTo>
                  <a:pt x="2055148" y="776818"/>
                  <a:pt x="1896321" y="712376"/>
                  <a:pt x="1764091" y="769441"/>
                </a:cubicBezTo>
                <a:cubicBezTo>
                  <a:pt x="1631861" y="826506"/>
                  <a:pt x="1555440" y="756515"/>
                  <a:pt x="1352470" y="769441"/>
                </a:cubicBezTo>
                <a:cubicBezTo>
                  <a:pt x="1149500" y="782367"/>
                  <a:pt x="974480" y="750731"/>
                  <a:pt x="676235" y="769441"/>
                </a:cubicBezTo>
                <a:cubicBezTo>
                  <a:pt x="377991" y="788151"/>
                  <a:pt x="181959" y="700234"/>
                  <a:pt x="0" y="769441"/>
                </a:cubicBezTo>
                <a:cubicBezTo>
                  <a:pt x="-13535" y="628822"/>
                  <a:pt x="159" y="544537"/>
                  <a:pt x="0" y="377026"/>
                </a:cubicBezTo>
                <a:cubicBezTo>
                  <a:pt x="-159" y="209515"/>
                  <a:pt x="21900" y="86120"/>
                  <a:pt x="0" y="0"/>
                </a:cubicBezTo>
                <a:close/>
              </a:path>
            </a:pathLst>
          </a:custGeom>
          <a:solidFill>
            <a:srgbClr val="DEEBF7"/>
          </a:solidFill>
          <a:ln>
            <a:solidFill>
              <a:srgbClr val="018D59"/>
            </a:solidFill>
            <a:extLst>
              <a:ext uri="{C807C97D-BFC1-408E-A445-0C87EB9F89A2}">
                <ask:lineSketchStyleProps xmlns:ask="http://schemas.microsoft.com/office/drawing/2018/sketchyshapes" sd="797800634">
                  <a:prstGeom prst="rect">
                    <a:avLst/>
                  </a:prstGeom>
                  <ask:type>
                    <ask:lineSketchScribble/>
                  </ask:type>
                </ask:lineSketchStyleProps>
              </a:ext>
            </a:extLst>
          </a:ln>
        </p:spPr>
        <p:txBody>
          <a:bodyPr wrap="square">
            <a:spAutoFit/>
          </a:bodyPr>
          <a:lstStyle/>
          <a:p>
            <a:pPr algn="just"/>
            <a:r>
              <a:rPr lang="el-GR" sz="1100" b="1" dirty="0">
                <a:solidFill>
                  <a:srgbClr val="333F50"/>
                </a:solidFill>
              </a:rPr>
              <a:t>Πρώτο γραφείο κτηρίων χωρίς απορρίμματα- Ρουμανία</a:t>
            </a:r>
          </a:p>
          <a:p>
            <a:pPr algn="just"/>
            <a:endParaRPr lang="el-GR" sz="1100" dirty="0">
              <a:solidFill>
                <a:srgbClr val="333F50"/>
              </a:solidFill>
            </a:endParaRPr>
          </a:p>
          <a:p>
            <a:pPr algn="just"/>
            <a:r>
              <a:rPr lang="el-GR" sz="1100" dirty="0">
                <a:solidFill>
                  <a:srgbClr val="333F50"/>
                </a:solidFill>
              </a:rPr>
              <a:t>Το </a:t>
            </a:r>
            <a:r>
              <a:rPr lang="el-GR" sz="1100" dirty="0" err="1">
                <a:solidFill>
                  <a:srgbClr val="333F50"/>
                </a:solidFill>
              </a:rPr>
              <a:t>Amera</a:t>
            </a:r>
            <a:r>
              <a:rPr lang="el-GR" sz="1100" dirty="0">
                <a:solidFill>
                  <a:srgbClr val="333F50"/>
                </a:solidFill>
              </a:rPr>
              <a:t> </a:t>
            </a:r>
            <a:r>
              <a:rPr lang="el-GR" sz="1100" dirty="0" err="1">
                <a:solidFill>
                  <a:srgbClr val="333F50"/>
                </a:solidFill>
              </a:rPr>
              <a:t>Tower</a:t>
            </a:r>
            <a:r>
              <a:rPr lang="el-GR" sz="1100" dirty="0">
                <a:solidFill>
                  <a:srgbClr val="333F50"/>
                </a:solidFill>
              </a:rPr>
              <a:t>, στην πόλη </a:t>
            </a:r>
            <a:r>
              <a:rPr lang="el-GR" sz="1100" dirty="0" err="1">
                <a:solidFill>
                  <a:srgbClr val="333F50"/>
                </a:solidFill>
              </a:rPr>
              <a:t>Κλουζ-Ναπόκα</a:t>
            </a:r>
            <a:r>
              <a:rPr lang="el-GR" sz="1100" dirty="0">
                <a:solidFill>
                  <a:srgbClr val="333F50"/>
                </a:solidFill>
              </a:rPr>
              <a:t> στην βορειοδυτική Ρουμανία ξεκίνησε διαδικασία πιστοποίησης ως κτήριο χωρίς απορρίμματα με τη βοήθεια της </a:t>
            </a:r>
            <a:r>
              <a:rPr lang="el-GR" sz="1100" dirty="0" err="1">
                <a:solidFill>
                  <a:srgbClr val="333F50"/>
                </a:solidFill>
              </a:rPr>
              <a:t>Zero</a:t>
            </a:r>
            <a:r>
              <a:rPr lang="el-GR" sz="1100" dirty="0">
                <a:solidFill>
                  <a:srgbClr val="333F50"/>
                </a:solidFill>
              </a:rPr>
              <a:t> </a:t>
            </a:r>
            <a:r>
              <a:rPr lang="el-GR" sz="1100" dirty="0" err="1">
                <a:solidFill>
                  <a:srgbClr val="333F50"/>
                </a:solidFill>
              </a:rPr>
              <a:t>Waste</a:t>
            </a:r>
            <a:r>
              <a:rPr lang="el-GR" sz="1100" dirty="0">
                <a:solidFill>
                  <a:srgbClr val="333F50"/>
                </a:solidFill>
              </a:rPr>
              <a:t> Europe και της </a:t>
            </a:r>
            <a:r>
              <a:rPr lang="el-GR" sz="1100" dirty="0" err="1">
                <a:solidFill>
                  <a:srgbClr val="333F50"/>
                </a:solidFill>
              </a:rPr>
              <a:t>Zero</a:t>
            </a:r>
            <a:r>
              <a:rPr lang="el-GR" sz="1100" dirty="0">
                <a:solidFill>
                  <a:srgbClr val="333F50"/>
                </a:solidFill>
              </a:rPr>
              <a:t> </a:t>
            </a:r>
            <a:r>
              <a:rPr lang="el-GR" sz="1100" dirty="0" err="1">
                <a:solidFill>
                  <a:srgbClr val="333F50"/>
                </a:solidFill>
              </a:rPr>
              <a:t>Waste</a:t>
            </a:r>
            <a:r>
              <a:rPr lang="el-GR" sz="1100" dirty="0">
                <a:solidFill>
                  <a:srgbClr val="333F50"/>
                </a:solidFill>
              </a:rPr>
              <a:t> </a:t>
            </a:r>
            <a:r>
              <a:rPr lang="el-GR" sz="1100" dirty="0" err="1">
                <a:solidFill>
                  <a:srgbClr val="333F50"/>
                </a:solidFill>
              </a:rPr>
              <a:t>Romania</a:t>
            </a:r>
            <a:r>
              <a:rPr lang="el-GR" sz="1100" dirty="0">
                <a:solidFill>
                  <a:srgbClr val="333F50"/>
                </a:solidFill>
              </a:rPr>
              <a:t>. Στο κτήριο στεγάζονται τρεις εταιρείες με 800 υπαλλήλους συνολικά.</a:t>
            </a:r>
          </a:p>
        </p:txBody>
      </p:sp>
      <p:sp>
        <p:nvSpPr>
          <p:cNvPr id="24" name="TextBox 23">
            <a:extLst>
              <a:ext uri="{FF2B5EF4-FFF2-40B4-BE49-F238E27FC236}">
                <a16:creationId xmlns:a16="http://schemas.microsoft.com/office/drawing/2014/main" id="{2CB01177-9232-F09B-CBE9-326F0947F829}"/>
              </a:ext>
            </a:extLst>
          </p:cNvPr>
          <p:cNvSpPr txBox="1"/>
          <p:nvPr/>
        </p:nvSpPr>
        <p:spPr>
          <a:xfrm>
            <a:off x="230433" y="3636466"/>
            <a:ext cx="8791714" cy="938719"/>
          </a:xfrm>
          <a:custGeom>
            <a:avLst/>
            <a:gdLst>
              <a:gd name="connsiteX0" fmla="*/ 0 w 8791714"/>
              <a:gd name="connsiteY0" fmla="*/ 0 h 938719"/>
              <a:gd name="connsiteX1" fmla="*/ 498197 w 8791714"/>
              <a:gd name="connsiteY1" fmla="*/ 0 h 938719"/>
              <a:gd name="connsiteX2" fmla="*/ 908477 w 8791714"/>
              <a:gd name="connsiteY2" fmla="*/ 0 h 938719"/>
              <a:gd name="connsiteX3" fmla="*/ 1318757 w 8791714"/>
              <a:gd name="connsiteY3" fmla="*/ 0 h 938719"/>
              <a:gd name="connsiteX4" fmla="*/ 1904871 w 8791714"/>
              <a:gd name="connsiteY4" fmla="*/ 0 h 938719"/>
              <a:gd name="connsiteX5" fmla="*/ 2315151 w 8791714"/>
              <a:gd name="connsiteY5" fmla="*/ 0 h 938719"/>
              <a:gd name="connsiteX6" fmla="*/ 2637514 w 8791714"/>
              <a:gd name="connsiteY6" fmla="*/ 0 h 938719"/>
              <a:gd name="connsiteX7" fmla="*/ 3223628 w 8791714"/>
              <a:gd name="connsiteY7" fmla="*/ 0 h 938719"/>
              <a:gd name="connsiteX8" fmla="*/ 3545991 w 8791714"/>
              <a:gd name="connsiteY8" fmla="*/ 0 h 938719"/>
              <a:gd name="connsiteX9" fmla="*/ 3956271 w 8791714"/>
              <a:gd name="connsiteY9" fmla="*/ 0 h 938719"/>
              <a:gd name="connsiteX10" fmla="*/ 4366551 w 8791714"/>
              <a:gd name="connsiteY10" fmla="*/ 0 h 938719"/>
              <a:gd name="connsiteX11" fmla="*/ 5128500 w 8791714"/>
              <a:gd name="connsiteY11" fmla="*/ 0 h 938719"/>
              <a:gd name="connsiteX12" fmla="*/ 5626697 w 8791714"/>
              <a:gd name="connsiteY12" fmla="*/ 0 h 938719"/>
              <a:gd name="connsiteX13" fmla="*/ 6388646 w 8791714"/>
              <a:gd name="connsiteY13" fmla="*/ 0 h 938719"/>
              <a:gd name="connsiteX14" fmla="*/ 6798925 w 8791714"/>
              <a:gd name="connsiteY14" fmla="*/ 0 h 938719"/>
              <a:gd name="connsiteX15" fmla="*/ 7121288 w 8791714"/>
              <a:gd name="connsiteY15" fmla="*/ 0 h 938719"/>
              <a:gd name="connsiteX16" fmla="*/ 7707403 w 8791714"/>
              <a:gd name="connsiteY16" fmla="*/ 0 h 938719"/>
              <a:gd name="connsiteX17" fmla="*/ 8791714 w 8791714"/>
              <a:gd name="connsiteY17" fmla="*/ 0 h 938719"/>
              <a:gd name="connsiteX18" fmla="*/ 8791714 w 8791714"/>
              <a:gd name="connsiteY18" fmla="*/ 478747 h 938719"/>
              <a:gd name="connsiteX19" fmla="*/ 8791714 w 8791714"/>
              <a:gd name="connsiteY19" fmla="*/ 938719 h 938719"/>
              <a:gd name="connsiteX20" fmla="*/ 8205600 w 8791714"/>
              <a:gd name="connsiteY20" fmla="*/ 938719 h 938719"/>
              <a:gd name="connsiteX21" fmla="*/ 7707403 w 8791714"/>
              <a:gd name="connsiteY21" fmla="*/ 938719 h 938719"/>
              <a:gd name="connsiteX22" fmla="*/ 7121288 w 8791714"/>
              <a:gd name="connsiteY22" fmla="*/ 938719 h 938719"/>
              <a:gd name="connsiteX23" fmla="*/ 6623091 w 8791714"/>
              <a:gd name="connsiteY23" fmla="*/ 938719 h 938719"/>
              <a:gd name="connsiteX24" fmla="*/ 5949060 w 8791714"/>
              <a:gd name="connsiteY24" fmla="*/ 938719 h 938719"/>
              <a:gd name="connsiteX25" fmla="*/ 5362946 w 8791714"/>
              <a:gd name="connsiteY25" fmla="*/ 938719 h 938719"/>
              <a:gd name="connsiteX26" fmla="*/ 4600997 w 8791714"/>
              <a:gd name="connsiteY26" fmla="*/ 938719 h 938719"/>
              <a:gd name="connsiteX27" fmla="*/ 4278634 w 8791714"/>
              <a:gd name="connsiteY27" fmla="*/ 938719 h 938719"/>
              <a:gd name="connsiteX28" fmla="*/ 3956271 w 8791714"/>
              <a:gd name="connsiteY28" fmla="*/ 938719 h 938719"/>
              <a:gd name="connsiteX29" fmla="*/ 3458074 w 8791714"/>
              <a:gd name="connsiteY29" fmla="*/ 938719 h 938719"/>
              <a:gd name="connsiteX30" fmla="*/ 3135711 w 8791714"/>
              <a:gd name="connsiteY30" fmla="*/ 938719 h 938719"/>
              <a:gd name="connsiteX31" fmla="*/ 2725431 w 8791714"/>
              <a:gd name="connsiteY31" fmla="*/ 938719 h 938719"/>
              <a:gd name="connsiteX32" fmla="*/ 2051400 w 8791714"/>
              <a:gd name="connsiteY32" fmla="*/ 938719 h 938719"/>
              <a:gd name="connsiteX33" fmla="*/ 1289451 w 8791714"/>
              <a:gd name="connsiteY33" fmla="*/ 938719 h 938719"/>
              <a:gd name="connsiteX34" fmla="*/ 703337 w 8791714"/>
              <a:gd name="connsiteY34" fmla="*/ 938719 h 938719"/>
              <a:gd name="connsiteX35" fmla="*/ 0 w 8791714"/>
              <a:gd name="connsiteY35" fmla="*/ 938719 h 938719"/>
              <a:gd name="connsiteX36" fmla="*/ 0 w 8791714"/>
              <a:gd name="connsiteY36" fmla="*/ 459972 h 938719"/>
              <a:gd name="connsiteX37" fmla="*/ 0 w 8791714"/>
              <a:gd name="connsiteY37" fmla="*/ 0 h 938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8791714" h="938719" fill="none" extrusionOk="0">
                <a:moveTo>
                  <a:pt x="0" y="0"/>
                </a:moveTo>
                <a:cubicBezTo>
                  <a:pt x="188574" y="-59346"/>
                  <a:pt x="346126" y="10461"/>
                  <a:pt x="498197" y="0"/>
                </a:cubicBezTo>
                <a:cubicBezTo>
                  <a:pt x="650268" y="-10461"/>
                  <a:pt x="762518" y="34562"/>
                  <a:pt x="908477" y="0"/>
                </a:cubicBezTo>
                <a:cubicBezTo>
                  <a:pt x="1054436" y="-34562"/>
                  <a:pt x="1231397" y="40446"/>
                  <a:pt x="1318757" y="0"/>
                </a:cubicBezTo>
                <a:cubicBezTo>
                  <a:pt x="1406117" y="-40446"/>
                  <a:pt x="1632204" y="34300"/>
                  <a:pt x="1904871" y="0"/>
                </a:cubicBezTo>
                <a:cubicBezTo>
                  <a:pt x="2177538" y="-34300"/>
                  <a:pt x="2232662" y="18693"/>
                  <a:pt x="2315151" y="0"/>
                </a:cubicBezTo>
                <a:cubicBezTo>
                  <a:pt x="2397640" y="-18693"/>
                  <a:pt x="2530116" y="34350"/>
                  <a:pt x="2637514" y="0"/>
                </a:cubicBezTo>
                <a:cubicBezTo>
                  <a:pt x="2744912" y="-34350"/>
                  <a:pt x="3082588" y="41997"/>
                  <a:pt x="3223628" y="0"/>
                </a:cubicBezTo>
                <a:cubicBezTo>
                  <a:pt x="3364668" y="-41997"/>
                  <a:pt x="3391916" y="14703"/>
                  <a:pt x="3545991" y="0"/>
                </a:cubicBezTo>
                <a:cubicBezTo>
                  <a:pt x="3700066" y="-14703"/>
                  <a:pt x="3762871" y="34583"/>
                  <a:pt x="3956271" y="0"/>
                </a:cubicBezTo>
                <a:cubicBezTo>
                  <a:pt x="4149671" y="-34583"/>
                  <a:pt x="4208513" y="9584"/>
                  <a:pt x="4366551" y="0"/>
                </a:cubicBezTo>
                <a:cubicBezTo>
                  <a:pt x="4524589" y="-9584"/>
                  <a:pt x="4919862" y="1650"/>
                  <a:pt x="5128500" y="0"/>
                </a:cubicBezTo>
                <a:cubicBezTo>
                  <a:pt x="5337138" y="-1650"/>
                  <a:pt x="5517289" y="41344"/>
                  <a:pt x="5626697" y="0"/>
                </a:cubicBezTo>
                <a:cubicBezTo>
                  <a:pt x="5736105" y="-41344"/>
                  <a:pt x="6080315" y="40149"/>
                  <a:pt x="6388646" y="0"/>
                </a:cubicBezTo>
                <a:cubicBezTo>
                  <a:pt x="6696977" y="-40149"/>
                  <a:pt x="6649951" y="45541"/>
                  <a:pt x="6798925" y="0"/>
                </a:cubicBezTo>
                <a:cubicBezTo>
                  <a:pt x="6947899" y="-45541"/>
                  <a:pt x="6993465" y="33737"/>
                  <a:pt x="7121288" y="0"/>
                </a:cubicBezTo>
                <a:cubicBezTo>
                  <a:pt x="7249111" y="-33737"/>
                  <a:pt x="7446692" y="59293"/>
                  <a:pt x="7707403" y="0"/>
                </a:cubicBezTo>
                <a:cubicBezTo>
                  <a:pt x="7968115" y="-59293"/>
                  <a:pt x="8554111" y="47997"/>
                  <a:pt x="8791714" y="0"/>
                </a:cubicBezTo>
                <a:cubicBezTo>
                  <a:pt x="8809817" y="210175"/>
                  <a:pt x="8746128" y="362984"/>
                  <a:pt x="8791714" y="478747"/>
                </a:cubicBezTo>
                <a:cubicBezTo>
                  <a:pt x="8837300" y="594510"/>
                  <a:pt x="8775524" y="802116"/>
                  <a:pt x="8791714" y="938719"/>
                </a:cubicBezTo>
                <a:cubicBezTo>
                  <a:pt x="8568089" y="952080"/>
                  <a:pt x="8441947" y="874617"/>
                  <a:pt x="8205600" y="938719"/>
                </a:cubicBezTo>
                <a:cubicBezTo>
                  <a:pt x="7969253" y="1002821"/>
                  <a:pt x="7954702" y="896410"/>
                  <a:pt x="7707403" y="938719"/>
                </a:cubicBezTo>
                <a:cubicBezTo>
                  <a:pt x="7460104" y="981028"/>
                  <a:pt x="7354132" y="910939"/>
                  <a:pt x="7121288" y="938719"/>
                </a:cubicBezTo>
                <a:cubicBezTo>
                  <a:pt x="6888445" y="966499"/>
                  <a:pt x="6840727" y="918733"/>
                  <a:pt x="6623091" y="938719"/>
                </a:cubicBezTo>
                <a:cubicBezTo>
                  <a:pt x="6405455" y="958705"/>
                  <a:pt x="6229451" y="900852"/>
                  <a:pt x="5949060" y="938719"/>
                </a:cubicBezTo>
                <a:cubicBezTo>
                  <a:pt x="5668669" y="976586"/>
                  <a:pt x="5606094" y="912430"/>
                  <a:pt x="5362946" y="938719"/>
                </a:cubicBezTo>
                <a:cubicBezTo>
                  <a:pt x="5119798" y="965008"/>
                  <a:pt x="4863906" y="883367"/>
                  <a:pt x="4600997" y="938719"/>
                </a:cubicBezTo>
                <a:cubicBezTo>
                  <a:pt x="4338088" y="994071"/>
                  <a:pt x="4395884" y="901919"/>
                  <a:pt x="4278634" y="938719"/>
                </a:cubicBezTo>
                <a:cubicBezTo>
                  <a:pt x="4161384" y="975519"/>
                  <a:pt x="4076550" y="910057"/>
                  <a:pt x="3956271" y="938719"/>
                </a:cubicBezTo>
                <a:cubicBezTo>
                  <a:pt x="3835992" y="967381"/>
                  <a:pt x="3667133" y="890977"/>
                  <a:pt x="3458074" y="938719"/>
                </a:cubicBezTo>
                <a:cubicBezTo>
                  <a:pt x="3249015" y="986461"/>
                  <a:pt x="3222841" y="918825"/>
                  <a:pt x="3135711" y="938719"/>
                </a:cubicBezTo>
                <a:cubicBezTo>
                  <a:pt x="3048581" y="958613"/>
                  <a:pt x="2892769" y="906322"/>
                  <a:pt x="2725431" y="938719"/>
                </a:cubicBezTo>
                <a:cubicBezTo>
                  <a:pt x="2558093" y="971116"/>
                  <a:pt x="2194939" y="861269"/>
                  <a:pt x="2051400" y="938719"/>
                </a:cubicBezTo>
                <a:cubicBezTo>
                  <a:pt x="1907861" y="1016169"/>
                  <a:pt x="1561193" y="859997"/>
                  <a:pt x="1289451" y="938719"/>
                </a:cubicBezTo>
                <a:cubicBezTo>
                  <a:pt x="1017709" y="1017441"/>
                  <a:pt x="896622" y="912520"/>
                  <a:pt x="703337" y="938719"/>
                </a:cubicBezTo>
                <a:cubicBezTo>
                  <a:pt x="510052" y="964918"/>
                  <a:pt x="285370" y="917448"/>
                  <a:pt x="0" y="938719"/>
                </a:cubicBezTo>
                <a:cubicBezTo>
                  <a:pt x="-49957" y="838907"/>
                  <a:pt x="49337" y="632547"/>
                  <a:pt x="0" y="459972"/>
                </a:cubicBezTo>
                <a:cubicBezTo>
                  <a:pt x="-49337" y="287397"/>
                  <a:pt x="18168" y="134553"/>
                  <a:pt x="0" y="0"/>
                </a:cubicBezTo>
                <a:close/>
              </a:path>
              <a:path w="8791714" h="938719" stroke="0" extrusionOk="0">
                <a:moveTo>
                  <a:pt x="0" y="0"/>
                </a:moveTo>
                <a:cubicBezTo>
                  <a:pt x="143898" y="-37045"/>
                  <a:pt x="217839" y="5194"/>
                  <a:pt x="410280" y="0"/>
                </a:cubicBezTo>
                <a:cubicBezTo>
                  <a:pt x="602721" y="-5194"/>
                  <a:pt x="803940" y="17026"/>
                  <a:pt x="908477" y="0"/>
                </a:cubicBezTo>
                <a:cubicBezTo>
                  <a:pt x="1013014" y="-17026"/>
                  <a:pt x="1326807" y="33136"/>
                  <a:pt x="1494591" y="0"/>
                </a:cubicBezTo>
                <a:cubicBezTo>
                  <a:pt x="1662375" y="-33136"/>
                  <a:pt x="1750470" y="11059"/>
                  <a:pt x="1816954" y="0"/>
                </a:cubicBezTo>
                <a:cubicBezTo>
                  <a:pt x="1883438" y="-11059"/>
                  <a:pt x="2006872" y="1769"/>
                  <a:pt x="2139317" y="0"/>
                </a:cubicBezTo>
                <a:cubicBezTo>
                  <a:pt x="2271762" y="-1769"/>
                  <a:pt x="2578367" y="64963"/>
                  <a:pt x="2901266" y="0"/>
                </a:cubicBezTo>
                <a:cubicBezTo>
                  <a:pt x="3224165" y="-64963"/>
                  <a:pt x="3191206" y="25638"/>
                  <a:pt x="3311546" y="0"/>
                </a:cubicBezTo>
                <a:cubicBezTo>
                  <a:pt x="3431886" y="-25638"/>
                  <a:pt x="3779066" y="62834"/>
                  <a:pt x="3897660" y="0"/>
                </a:cubicBezTo>
                <a:cubicBezTo>
                  <a:pt x="4016254" y="-62834"/>
                  <a:pt x="4166820" y="10120"/>
                  <a:pt x="4307940" y="0"/>
                </a:cubicBezTo>
                <a:cubicBezTo>
                  <a:pt x="4449060" y="-10120"/>
                  <a:pt x="4592569" y="10822"/>
                  <a:pt x="4806137" y="0"/>
                </a:cubicBezTo>
                <a:cubicBezTo>
                  <a:pt x="5019705" y="-10822"/>
                  <a:pt x="5105259" y="14658"/>
                  <a:pt x="5216417" y="0"/>
                </a:cubicBezTo>
                <a:cubicBezTo>
                  <a:pt x="5327575" y="-14658"/>
                  <a:pt x="5429543" y="6912"/>
                  <a:pt x="5626697" y="0"/>
                </a:cubicBezTo>
                <a:cubicBezTo>
                  <a:pt x="5823851" y="-6912"/>
                  <a:pt x="5976582" y="6967"/>
                  <a:pt x="6124894" y="0"/>
                </a:cubicBezTo>
                <a:cubicBezTo>
                  <a:pt x="6273206" y="-6967"/>
                  <a:pt x="6675186" y="74549"/>
                  <a:pt x="6886843" y="0"/>
                </a:cubicBezTo>
                <a:cubicBezTo>
                  <a:pt x="7098500" y="-74549"/>
                  <a:pt x="7275092" y="8769"/>
                  <a:pt x="7472957" y="0"/>
                </a:cubicBezTo>
                <a:cubicBezTo>
                  <a:pt x="7670822" y="-8769"/>
                  <a:pt x="7737592" y="19350"/>
                  <a:pt x="7883237" y="0"/>
                </a:cubicBezTo>
                <a:cubicBezTo>
                  <a:pt x="8028882" y="-19350"/>
                  <a:pt x="8420862" y="47448"/>
                  <a:pt x="8791714" y="0"/>
                </a:cubicBezTo>
                <a:cubicBezTo>
                  <a:pt x="8821689" y="151054"/>
                  <a:pt x="8763006" y="323544"/>
                  <a:pt x="8791714" y="441198"/>
                </a:cubicBezTo>
                <a:cubicBezTo>
                  <a:pt x="8820422" y="558852"/>
                  <a:pt x="8741648" y="741111"/>
                  <a:pt x="8791714" y="938719"/>
                </a:cubicBezTo>
                <a:cubicBezTo>
                  <a:pt x="8628123" y="980852"/>
                  <a:pt x="8344101" y="937900"/>
                  <a:pt x="8205600" y="938719"/>
                </a:cubicBezTo>
                <a:cubicBezTo>
                  <a:pt x="8067099" y="939538"/>
                  <a:pt x="7893822" y="917590"/>
                  <a:pt x="7795320" y="938719"/>
                </a:cubicBezTo>
                <a:cubicBezTo>
                  <a:pt x="7696818" y="959848"/>
                  <a:pt x="7472765" y="938684"/>
                  <a:pt x="7385040" y="938719"/>
                </a:cubicBezTo>
                <a:cubicBezTo>
                  <a:pt x="7297315" y="938754"/>
                  <a:pt x="7060932" y="902167"/>
                  <a:pt x="6974760" y="938719"/>
                </a:cubicBezTo>
                <a:cubicBezTo>
                  <a:pt x="6888588" y="975271"/>
                  <a:pt x="6561240" y="927328"/>
                  <a:pt x="6212811" y="938719"/>
                </a:cubicBezTo>
                <a:cubicBezTo>
                  <a:pt x="5864382" y="950110"/>
                  <a:pt x="5977501" y="922416"/>
                  <a:pt x="5802531" y="938719"/>
                </a:cubicBezTo>
                <a:cubicBezTo>
                  <a:pt x="5627561" y="955022"/>
                  <a:pt x="5219050" y="896679"/>
                  <a:pt x="5040583" y="938719"/>
                </a:cubicBezTo>
                <a:cubicBezTo>
                  <a:pt x="4862116" y="980759"/>
                  <a:pt x="4823520" y="890590"/>
                  <a:pt x="4630303" y="938719"/>
                </a:cubicBezTo>
                <a:cubicBezTo>
                  <a:pt x="4437086" y="986848"/>
                  <a:pt x="4306590" y="933466"/>
                  <a:pt x="4132106" y="938719"/>
                </a:cubicBezTo>
                <a:cubicBezTo>
                  <a:pt x="3957622" y="943972"/>
                  <a:pt x="3857498" y="920827"/>
                  <a:pt x="3633908" y="938719"/>
                </a:cubicBezTo>
                <a:cubicBezTo>
                  <a:pt x="3410318" y="956611"/>
                  <a:pt x="3410339" y="925387"/>
                  <a:pt x="3223628" y="938719"/>
                </a:cubicBezTo>
                <a:cubicBezTo>
                  <a:pt x="3036917" y="952051"/>
                  <a:pt x="2951833" y="911330"/>
                  <a:pt x="2725431" y="938719"/>
                </a:cubicBezTo>
                <a:cubicBezTo>
                  <a:pt x="2499029" y="966108"/>
                  <a:pt x="2366947" y="896574"/>
                  <a:pt x="2139317" y="938719"/>
                </a:cubicBezTo>
                <a:cubicBezTo>
                  <a:pt x="1911687" y="980864"/>
                  <a:pt x="1718567" y="898721"/>
                  <a:pt x="1553203" y="938719"/>
                </a:cubicBezTo>
                <a:cubicBezTo>
                  <a:pt x="1387839" y="978717"/>
                  <a:pt x="1222118" y="892837"/>
                  <a:pt x="1055006" y="938719"/>
                </a:cubicBezTo>
                <a:cubicBezTo>
                  <a:pt x="887894" y="984601"/>
                  <a:pt x="321006" y="915838"/>
                  <a:pt x="0" y="938719"/>
                </a:cubicBezTo>
                <a:cubicBezTo>
                  <a:pt x="-39843" y="750917"/>
                  <a:pt x="10565" y="711079"/>
                  <a:pt x="0" y="488134"/>
                </a:cubicBezTo>
                <a:cubicBezTo>
                  <a:pt x="-10565" y="265190"/>
                  <a:pt x="58080" y="177457"/>
                  <a:pt x="0" y="0"/>
                </a:cubicBezTo>
                <a:close/>
              </a:path>
            </a:pathLst>
          </a:custGeom>
          <a:solidFill>
            <a:srgbClr val="DEEBF7"/>
          </a:solidFill>
          <a:ln>
            <a:solidFill>
              <a:srgbClr val="018D59"/>
            </a:solidFill>
            <a:extLst>
              <a:ext uri="{C807C97D-BFC1-408E-A445-0C87EB9F89A2}">
                <ask:lineSketchStyleProps xmlns:ask="http://schemas.microsoft.com/office/drawing/2018/sketchyshapes" sd="2156309134">
                  <a:prstGeom prst="rect">
                    <a:avLst/>
                  </a:prstGeom>
                  <ask:type>
                    <ask:lineSketchScribble/>
                  </ask:type>
                </ask:lineSketchStyleProps>
              </a:ext>
            </a:extLst>
          </a:ln>
        </p:spPr>
        <p:txBody>
          <a:bodyPr wrap="square">
            <a:spAutoFit/>
          </a:bodyPr>
          <a:lstStyle/>
          <a:p>
            <a:pPr algn="just"/>
            <a:r>
              <a:rPr lang="el-GR" sz="1100" b="1" dirty="0">
                <a:solidFill>
                  <a:srgbClr val="333F50"/>
                </a:solidFill>
              </a:rPr>
              <a:t>Επαναχρησιμοποιήσιμα κιβώτια ψαρέματος </a:t>
            </a:r>
            <a:r>
              <a:rPr lang="en-US" sz="1100" b="1" dirty="0">
                <a:solidFill>
                  <a:srgbClr val="333F50"/>
                </a:solidFill>
                <a:latin typeface="Barnebok"/>
              </a:rPr>
              <a:t>- </a:t>
            </a:r>
            <a:r>
              <a:rPr lang="el-GR" sz="1100" b="1" dirty="0">
                <a:solidFill>
                  <a:srgbClr val="333F50"/>
                </a:solidFill>
              </a:rPr>
              <a:t>Δανία</a:t>
            </a:r>
          </a:p>
          <a:p>
            <a:pPr algn="just"/>
            <a:endParaRPr lang="el-GR" sz="1100" dirty="0">
              <a:solidFill>
                <a:srgbClr val="333F50"/>
              </a:solidFill>
            </a:endParaRPr>
          </a:p>
          <a:p>
            <a:pPr algn="just"/>
            <a:r>
              <a:rPr lang="el-GR" sz="1100" dirty="0">
                <a:solidFill>
                  <a:srgbClr val="333F50"/>
                </a:solidFill>
              </a:rPr>
              <a:t>Η δανέζικη εταιρεία </a:t>
            </a:r>
            <a:r>
              <a:rPr lang="el-GR" sz="1100" dirty="0" err="1">
                <a:solidFill>
                  <a:srgbClr val="333F50"/>
                </a:solidFill>
              </a:rPr>
              <a:t>Pack</a:t>
            </a:r>
            <a:r>
              <a:rPr lang="el-GR" sz="1100" dirty="0">
                <a:solidFill>
                  <a:srgbClr val="333F50"/>
                </a:solidFill>
              </a:rPr>
              <a:t> and Sea χρησιμοποιεί από το  2008 ένα σύστημα ανίχνευσης επαναχρησιμοποιήσιμων κιβωτίων ψαρέματος. Για την επιτυχία και βιωσιμότητα του συστήματος ανίχνευσης ήταν ουσιώδης η συνεργασία μεταξύ δέκα δανέζικων λιμένων, γεγονός που έδωσε τη δυνατότητα στους λιμένες να μισθώνουν τα ίδια πράσινα κιβώτια.</a:t>
            </a:r>
          </a:p>
        </p:txBody>
      </p:sp>
      <p:sp>
        <p:nvSpPr>
          <p:cNvPr id="22" name="TextBox 21">
            <a:extLst>
              <a:ext uri="{FF2B5EF4-FFF2-40B4-BE49-F238E27FC236}">
                <a16:creationId xmlns:a16="http://schemas.microsoft.com/office/drawing/2014/main" id="{BF0FECB0-4B5A-5238-7E89-F4FE4CECB4DB}"/>
              </a:ext>
            </a:extLst>
          </p:cNvPr>
          <p:cNvSpPr txBox="1"/>
          <p:nvPr/>
        </p:nvSpPr>
        <p:spPr>
          <a:xfrm>
            <a:off x="3126026" y="2409527"/>
            <a:ext cx="8764349" cy="1107996"/>
          </a:xfrm>
          <a:custGeom>
            <a:avLst/>
            <a:gdLst>
              <a:gd name="connsiteX0" fmla="*/ 0 w 8764349"/>
              <a:gd name="connsiteY0" fmla="*/ 0 h 1107996"/>
              <a:gd name="connsiteX1" fmla="*/ 409003 w 8764349"/>
              <a:gd name="connsiteY1" fmla="*/ 0 h 1107996"/>
              <a:gd name="connsiteX2" fmla="*/ 1080936 w 8764349"/>
              <a:gd name="connsiteY2" fmla="*/ 0 h 1107996"/>
              <a:gd name="connsiteX3" fmla="*/ 1840513 w 8764349"/>
              <a:gd name="connsiteY3" fmla="*/ 0 h 1107996"/>
              <a:gd name="connsiteX4" fmla="*/ 2249516 w 8764349"/>
              <a:gd name="connsiteY4" fmla="*/ 0 h 1107996"/>
              <a:gd name="connsiteX5" fmla="*/ 2921450 w 8764349"/>
              <a:gd name="connsiteY5" fmla="*/ 0 h 1107996"/>
              <a:gd name="connsiteX6" fmla="*/ 3593383 w 8764349"/>
              <a:gd name="connsiteY6" fmla="*/ 0 h 1107996"/>
              <a:gd name="connsiteX7" fmla="*/ 4177673 w 8764349"/>
              <a:gd name="connsiteY7" fmla="*/ 0 h 1107996"/>
              <a:gd name="connsiteX8" fmla="*/ 4674319 w 8764349"/>
              <a:gd name="connsiteY8" fmla="*/ 0 h 1107996"/>
              <a:gd name="connsiteX9" fmla="*/ 5083322 w 8764349"/>
              <a:gd name="connsiteY9" fmla="*/ 0 h 1107996"/>
              <a:gd name="connsiteX10" fmla="*/ 5579969 w 8764349"/>
              <a:gd name="connsiteY10" fmla="*/ 0 h 1107996"/>
              <a:gd name="connsiteX11" fmla="*/ 6339546 w 8764349"/>
              <a:gd name="connsiteY11" fmla="*/ 0 h 1107996"/>
              <a:gd name="connsiteX12" fmla="*/ 7011479 w 8764349"/>
              <a:gd name="connsiteY12" fmla="*/ 0 h 1107996"/>
              <a:gd name="connsiteX13" fmla="*/ 7332839 w 8764349"/>
              <a:gd name="connsiteY13" fmla="*/ 0 h 1107996"/>
              <a:gd name="connsiteX14" fmla="*/ 7829485 w 8764349"/>
              <a:gd name="connsiteY14" fmla="*/ 0 h 1107996"/>
              <a:gd name="connsiteX15" fmla="*/ 8238488 w 8764349"/>
              <a:gd name="connsiteY15" fmla="*/ 0 h 1107996"/>
              <a:gd name="connsiteX16" fmla="*/ 8764349 w 8764349"/>
              <a:gd name="connsiteY16" fmla="*/ 0 h 1107996"/>
              <a:gd name="connsiteX17" fmla="*/ 8764349 w 8764349"/>
              <a:gd name="connsiteY17" fmla="*/ 542918 h 1107996"/>
              <a:gd name="connsiteX18" fmla="*/ 8764349 w 8764349"/>
              <a:gd name="connsiteY18" fmla="*/ 1107996 h 1107996"/>
              <a:gd name="connsiteX19" fmla="*/ 8092416 w 8764349"/>
              <a:gd name="connsiteY19" fmla="*/ 1107996 h 1107996"/>
              <a:gd name="connsiteX20" fmla="*/ 7508126 w 8764349"/>
              <a:gd name="connsiteY20" fmla="*/ 1107996 h 1107996"/>
              <a:gd name="connsiteX21" fmla="*/ 7099123 w 8764349"/>
              <a:gd name="connsiteY21" fmla="*/ 1107996 h 1107996"/>
              <a:gd name="connsiteX22" fmla="*/ 6514833 w 8764349"/>
              <a:gd name="connsiteY22" fmla="*/ 1107996 h 1107996"/>
              <a:gd name="connsiteX23" fmla="*/ 6018186 w 8764349"/>
              <a:gd name="connsiteY23" fmla="*/ 1107996 h 1107996"/>
              <a:gd name="connsiteX24" fmla="*/ 5696827 w 8764349"/>
              <a:gd name="connsiteY24" fmla="*/ 1107996 h 1107996"/>
              <a:gd name="connsiteX25" fmla="*/ 5024893 w 8764349"/>
              <a:gd name="connsiteY25" fmla="*/ 1107996 h 1107996"/>
              <a:gd name="connsiteX26" fmla="*/ 4440603 w 8764349"/>
              <a:gd name="connsiteY26" fmla="*/ 1107996 h 1107996"/>
              <a:gd name="connsiteX27" fmla="*/ 3943957 w 8764349"/>
              <a:gd name="connsiteY27" fmla="*/ 1107996 h 1107996"/>
              <a:gd name="connsiteX28" fmla="*/ 3622598 w 8764349"/>
              <a:gd name="connsiteY28" fmla="*/ 1107996 h 1107996"/>
              <a:gd name="connsiteX29" fmla="*/ 3301238 w 8764349"/>
              <a:gd name="connsiteY29" fmla="*/ 1107996 h 1107996"/>
              <a:gd name="connsiteX30" fmla="*/ 2979879 w 8764349"/>
              <a:gd name="connsiteY30" fmla="*/ 1107996 h 1107996"/>
              <a:gd name="connsiteX31" fmla="*/ 2220302 w 8764349"/>
              <a:gd name="connsiteY31" fmla="*/ 1107996 h 1107996"/>
              <a:gd name="connsiteX32" fmla="*/ 1636012 w 8764349"/>
              <a:gd name="connsiteY32" fmla="*/ 1107996 h 1107996"/>
              <a:gd name="connsiteX33" fmla="*/ 1314652 w 8764349"/>
              <a:gd name="connsiteY33" fmla="*/ 1107996 h 1107996"/>
              <a:gd name="connsiteX34" fmla="*/ 555075 w 8764349"/>
              <a:gd name="connsiteY34" fmla="*/ 1107996 h 1107996"/>
              <a:gd name="connsiteX35" fmla="*/ 0 w 8764349"/>
              <a:gd name="connsiteY35" fmla="*/ 1107996 h 1107996"/>
              <a:gd name="connsiteX36" fmla="*/ 0 w 8764349"/>
              <a:gd name="connsiteY36" fmla="*/ 587238 h 1107996"/>
              <a:gd name="connsiteX37" fmla="*/ 0 w 8764349"/>
              <a:gd name="connsiteY37" fmla="*/ 0 h 110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8764349" h="1107996" fill="none" extrusionOk="0">
                <a:moveTo>
                  <a:pt x="0" y="0"/>
                </a:moveTo>
                <a:cubicBezTo>
                  <a:pt x="180863" y="-20499"/>
                  <a:pt x="244771" y="15923"/>
                  <a:pt x="409003" y="0"/>
                </a:cubicBezTo>
                <a:cubicBezTo>
                  <a:pt x="573235" y="-15923"/>
                  <a:pt x="828276" y="48513"/>
                  <a:pt x="1080936" y="0"/>
                </a:cubicBezTo>
                <a:cubicBezTo>
                  <a:pt x="1333596" y="-48513"/>
                  <a:pt x="1589419" y="20609"/>
                  <a:pt x="1840513" y="0"/>
                </a:cubicBezTo>
                <a:cubicBezTo>
                  <a:pt x="2091607" y="-20609"/>
                  <a:pt x="2103707" y="43087"/>
                  <a:pt x="2249516" y="0"/>
                </a:cubicBezTo>
                <a:cubicBezTo>
                  <a:pt x="2395325" y="-43087"/>
                  <a:pt x="2643249" y="38277"/>
                  <a:pt x="2921450" y="0"/>
                </a:cubicBezTo>
                <a:cubicBezTo>
                  <a:pt x="3199651" y="-38277"/>
                  <a:pt x="3336554" y="15330"/>
                  <a:pt x="3593383" y="0"/>
                </a:cubicBezTo>
                <a:cubicBezTo>
                  <a:pt x="3850212" y="-15330"/>
                  <a:pt x="3934489" y="37737"/>
                  <a:pt x="4177673" y="0"/>
                </a:cubicBezTo>
                <a:cubicBezTo>
                  <a:pt x="4420857" y="-37737"/>
                  <a:pt x="4515477" y="10475"/>
                  <a:pt x="4674319" y="0"/>
                </a:cubicBezTo>
                <a:cubicBezTo>
                  <a:pt x="4833161" y="-10475"/>
                  <a:pt x="4920210" y="3827"/>
                  <a:pt x="5083322" y="0"/>
                </a:cubicBezTo>
                <a:cubicBezTo>
                  <a:pt x="5246434" y="-3827"/>
                  <a:pt x="5408722" y="14622"/>
                  <a:pt x="5579969" y="0"/>
                </a:cubicBezTo>
                <a:cubicBezTo>
                  <a:pt x="5751216" y="-14622"/>
                  <a:pt x="6169474" y="35289"/>
                  <a:pt x="6339546" y="0"/>
                </a:cubicBezTo>
                <a:cubicBezTo>
                  <a:pt x="6509618" y="-35289"/>
                  <a:pt x="6845086" y="77325"/>
                  <a:pt x="7011479" y="0"/>
                </a:cubicBezTo>
                <a:cubicBezTo>
                  <a:pt x="7177872" y="-77325"/>
                  <a:pt x="7235229" y="32249"/>
                  <a:pt x="7332839" y="0"/>
                </a:cubicBezTo>
                <a:cubicBezTo>
                  <a:pt x="7430449" y="-32249"/>
                  <a:pt x="7648697" y="21328"/>
                  <a:pt x="7829485" y="0"/>
                </a:cubicBezTo>
                <a:cubicBezTo>
                  <a:pt x="8010273" y="-21328"/>
                  <a:pt x="8094006" y="12923"/>
                  <a:pt x="8238488" y="0"/>
                </a:cubicBezTo>
                <a:cubicBezTo>
                  <a:pt x="8382970" y="-12923"/>
                  <a:pt x="8519407" y="60658"/>
                  <a:pt x="8764349" y="0"/>
                </a:cubicBezTo>
                <a:cubicBezTo>
                  <a:pt x="8776892" y="126704"/>
                  <a:pt x="8748771" y="412960"/>
                  <a:pt x="8764349" y="542918"/>
                </a:cubicBezTo>
                <a:cubicBezTo>
                  <a:pt x="8779927" y="672876"/>
                  <a:pt x="8727912" y="907319"/>
                  <a:pt x="8764349" y="1107996"/>
                </a:cubicBezTo>
                <a:cubicBezTo>
                  <a:pt x="8532124" y="1161905"/>
                  <a:pt x="8294382" y="1032855"/>
                  <a:pt x="8092416" y="1107996"/>
                </a:cubicBezTo>
                <a:cubicBezTo>
                  <a:pt x="7890450" y="1183137"/>
                  <a:pt x="7786674" y="1067120"/>
                  <a:pt x="7508126" y="1107996"/>
                </a:cubicBezTo>
                <a:cubicBezTo>
                  <a:pt x="7229578" y="1148872"/>
                  <a:pt x="7217666" y="1071246"/>
                  <a:pt x="7099123" y="1107996"/>
                </a:cubicBezTo>
                <a:cubicBezTo>
                  <a:pt x="6980580" y="1144746"/>
                  <a:pt x="6711198" y="1080725"/>
                  <a:pt x="6514833" y="1107996"/>
                </a:cubicBezTo>
                <a:cubicBezTo>
                  <a:pt x="6318468" y="1135267"/>
                  <a:pt x="6140510" y="1079368"/>
                  <a:pt x="6018186" y="1107996"/>
                </a:cubicBezTo>
                <a:cubicBezTo>
                  <a:pt x="5895862" y="1136624"/>
                  <a:pt x="5799760" y="1069542"/>
                  <a:pt x="5696827" y="1107996"/>
                </a:cubicBezTo>
                <a:cubicBezTo>
                  <a:pt x="5593894" y="1146450"/>
                  <a:pt x="5305750" y="1088588"/>
                  <a:pt x="5024893" y="1107996"/>
                </a:cubicBezTo>
                <a:cubicBezTo>
                  <a:pt x="4744036" y="1127404"/>
                  <a:pt x="4680606" y="1038499"/>
                  <a:pt x="4440603" y="1107996"/>
                </a:cubicBezTo>
                <a:cubicBezTo>
                  <a:pt x="4200600" y="1177493"/>
                  <a:pt x="4156679" y="1057555"/>
                  <a:pt x="3943957" y="1107996"/>
                </a:cubicBezTo>
                <a:cubicBezTo>
                  <a:pt x="3731235" y="1158437"/>
                  <a:pt x="3740921" y="1092043"/>
                  <a:pt x="3622598" y="1107996"/>
                </a:cubicBezTo>
                <a:cubicBezTo>
                  <a:pt x="3504275" y="1123949"/>
                  <a:pt x="3448240" y="1089346"/>
                  <a:pt x="3301238" y="1107996"/>
                </a:cubicBezTo>
                <a:cubicBezTo>
                  <a:pt x="3154236" y="1126646"/>
                  <a:pt x="3064325" y="1099695"/>
                  <a:pt x="2979879" y="1107996"/>
                </a:cubicBezTo>
                <a:cubicBezTo>
                  <a:pt x="2895433" y="1116297"/>
                  <a:pt x="2533362" y="1025728"/>
                  <a:pt x="2220302" y="1107996"/>
                </a:cubicBezTo>
                <a:cubicBezTo>
                  <a:pt x="1907242" y="1190264"/>
                  <a:pt x="1903568" y="1043174"/>
                  <a:pt x="1636012" y="1107996"/>
                </a:cubicBezTo>
                <a:cubicBezTo>
                  <a:pt x="1368456" y="1172818"/>
                  <a:pt x="1437908" y="1089798"/>
                  <a:pt x="1314652" y="1107996"/>
                </a:cubicBezTo>
                <a:cubicBezTo>
                  <a:pt x="1191396" y="1126194"/>
                  <a:pt x="904204" y="1050187"/>
                  <a:pt x="555075" y="1107996"/>
                </a:cubicBezTo>
                <a:cubicBezTo>
                  <a:pt x="205946" y="1165805"/>
                  <a:pt x="130771" y="1042858"/>
                  <a:pt x="0" y="1107996"/>
                </a:cubicBezTo>
                <a:cubicBezTo>
                  <a:pt x="-58887" y="868169"/>
                  <a:pt x="22230" y="704086"/>
                  <a:pt x="0" y="587238"/>
                </a:cubicBezTo>
                <a:cubicBezTo>
                  <a:pt x="-22230" y="470390"/>
                  <a:pt x="6768" y="176232"/>
                  <a:pt x="0" y="0"/>
                </a:cubicBezTo>
                <a:close/>
              </a:path>
              <a:path w="8764349" h="1107996" stroke="0" extrusionOk="0">
                <a:moveTo>
                  <a:pt x="0" y="0"/>
                </a:moveTo>
                <a:cubicBezTo>
                  <a:pt x="186284" y="-47883"/>
                  <a:pt x="532630" y="47774"/>
                  <a:pt x="759577" y="0"/>
                </a:cubicBezTo>
                <a:cubicBezTo>
                  <a:pt x="986524" y="-47774"/>
                  <a:pt x="1063345" y="13593"/>
                  <a:pt x="1168580" y="0"/>
                </a:cubicBezTo>
                <a:cubicBezTo>
                  <a:pt x="1273815" y="-13593"/>
                  <a:pt x="1389138" y="10964"/>
                  <a:pt x="1489939" y="0"/>
                </a:cubicBezTo>
                <a:cubicBezTo>
                  <a:pt x="1590740" y="-10964"/>
                  <a:pt x="1748178" y="9036"/>
                  <a:pt x="1898942" y="0"/>
                </a:cubicBezTo>
                <a:cubicBezTo>
                  <a:pt x="2049706" y="-9036"/>
                  <a:pt x="2420710" y="51022"/>
                  <a:pt x="2570876" y="0"/>
                </a:cubicBezTo>
                <a:cubicBezTo>
                  <a:pt x="2721042" y="-51022"/>
                  <a:pt x="2842127" y="36224"/>
                  <a:pt x="2979879" y="0"/>
                </a:cubicBezTo>
                <a:cubicBezTo>
                  <a:pt x="3117631" y="-36224"/>
                  <a:pt x="3184360" y="31863"/>
                  <a:pt x="3301238" y="0"/>
                </a:cubicBezTo>
                <a:cubicBezTo>
                  <a:pt x="3418116" y="-31863"/>
                  <a:pt x="3522070" y="20864"/>
                  <a:pt x="3622598" y="0"/>
                </a:cubicBezTo>
                <a:cubicBezTo>
                  <a:pt x="3723126" y="-20864"/>
                  <a:pt x="4140871" y="61253"/>
                  <a:pt x="4294531" y="0"/>
                </a:cubicBezTo>
                <a:cubicBezTo>
                  <a:pt x="4448191" y="-61253"/>
                  <a:pt x="4882269" y="60304"/>
                  <a:pt x="5054108" y="0"/>
                </a:cubicBezTo>
                <a:cubicBezTo>
                  <a:pt x="5225947" y="-60304"/>
                  <a:pt x="5340192" y="25378"/>
                  <a:pt x="5463111" y="0"/>
                </a:cubicBezTo>
                <a:cubicBezTo>
                  <a:pt x="5586030" y="-25378"/>
                  <a:pt x="5808367" y="29932"/>
                  <a:pt x="5959757" y="0"/>
                </a:cubicBezTo>
                <a:cubicBezTo>
                  <a:pt x="6111147" y="-29932"/>
                  <a:pt x="6279643" y="33830"/>
                  <a:pt x="6368760" y="0"/>
                </a:cubicBezTo>
                <a:cubicBezTo>
                  <a:pt x="6457877" y="-33830"/>
                  <a:pt x="6618512" y="37115"/>
                  <a:pt x="6777763" y="0"/>
                </a:cubicBezTo>
                <a:cubicBezTo>
                  <a:pt x="6937014" y="-37115"/>
                  <a:pt x="7190538" y="40342"/>
                  <a:pt x="7362053" y="0"/>
                </a:cubicBezTo>
                <a:cubicBezTo>
                  <a:pt x="7533568" y="-40342"/>
                  <a:pt x="7840872" y="34165"/>
                  <a:pt x="8033987" y="0"/>
                </a:cubicBezTo>
                <a:cubicBezTo>
                  <a:pt x="8227102" y="-34165"/>
                  <a:pt x="8506268" y="57597"/>
                  <a:pt x="8764349" y="0"/>
                </a:cubicBezTo>
                <a:cubicBezTo>
                  <a:pt x="8800593" y="126630"/>
                  <a:pt x="8745318" y="306569"/>
                  <a:pt x="8764349" y="565078"/>
                </a:cubicBezTo>
                <a:cubicBezTo>
                  <a:pt x="8783380" y="823587"/>
                  <a:pt x="8716918" y="891427"/>
                  <a:pt x="8764349" y="1107996"/>
                </a:cubicBezTo>
                <a:cubicBezTo>
                  <a:pt x="8579533" y="1147029"/>
                  <a:pt x="8431271" y="1083712"/>
                  <a:pt x="8267703" y="1107996"/>
                </a:cubicBezTo>
                <a:cubicBezTo>
                  <a:pt x="8104135" y="1132280"/>
                  <a:pt x="7888981" y="1106699"/>
                  <a:pt x="7595769" y="1107996"/>
                </a:cubicBezTo>
                <a:cubicBezTo>
                  <a:pt x="7302557" y="1109293"/>
                  <a:pt x="7340021" y="1082550"/>
                  <a:pt x="7274410" y="1107996"/>
                </a:cubicBezTo>
                <a:cubicBezTo>
                  <a:pt x="7208799" y="1133442"/>
                  <a:pt x="6915373" y="1054151"/>
                  <a:pt x="6690120" y="1107996"/>
                </a:cubicBezTo>
                <a:cubicBezTo>
                  <a:pt x="6464867" y="1161841"/>
                  <a:pt x="6195756" y="1093184"/>
                  <a:pt x="6018186" y="1107996"/>
                </a:cubicBezTo>
                <a:cubicBezTo>
                  <a:pt x="5840616" y="1122808"/>
                  <a:pt x="5436910" y="1083957"/>
                  <a:pt x="5258609" y="1107996"/>
                </a:cubicBezTo>
                <a:cubicBezTo>
                  <a:pt x="5080308" y="1132035"/>
                  <a:pt x="4892956" y="1065718"/>
                  <a:pt x="4674319" y="1107996"/>
                </a:cubicBezTo>
                <a:cubicBezTo>
                  <a:pt x="4455682" y="1150274"/>
                  <a:pt x="4495181" y="1105087"/>
                  <a:pt x="4352960" y="1107996"/>
                </a:cubicBezTo>
                <a:cubicBezTo>
                  <a:pt x="4210739" y="1110905"/>
                  <a:pt x="3992620" y="1073663"/>
                  <a:pt x="3768670" y="1107996"/>
                </a:cubicBezTo>
                <a:cubicBezTo>
                  <a:pt x="3544720" y="1142329"/>
                  <a:pt x="3479520" y="1081907"/>
                  <a:pt x="3272024" y="1107996"/>
                </a:cubicBezTo>
                <a:cubicBezTo>
                  <a:pt x="3064528" y="1134085"/>
                  <a:pt x="3039073" y="1096348"/>
                  <a:pt x="2950664" y="1107996"/>
                </a:cubicBezTo>
                <a:cubicBezTo>
                  <a:pt x="2862255" y="1119644"/>
                  <a:pt x="2522575" y="1075871"/>
                  <a:pt x="2278731" y="1107996"/>
                </a:cubicBezTo>
                <a:cubicBezTo>
                  <a:pt x="2034887" y="1140121"/>
                  <a:pt x="2074354" y="1083580"/>
                  <a:pt x="1957371" y="1107996"/>
                </a:cubicBezTo>
                <a:cubicBezTo>
                  <a:pt x="1840388" y="1132412"/>
                  <a:pt x="1496873" y="1067068"/>
                  <a:pt x="1285438" y="1107996"/>
                </a:cubicBezTo>
                <a:cubicBezTo>
                  <a:pt x="1074003" y="1148924"/>
                  <a:pt x="858590" y="1063382"/>
                  <a:pt x="701148" y="1107996"/>
                </a:cubicBezTo>
                <a:cubicBezTo>
                  <a:pt x="543706" y="1152610"/>
                  <a:pt x="228920" y="1025944"/>
                  <a:pt x="0" y="1107996"/>
                </a:cubicBezTo>
                <a:cubicBezTo>
                  <a:pt x="-48711" y="856115"/>
                  <a:pt x="60595" y="769338"/>
                  <a:pt x="0" y="531838"/>
                </a:cubicBezTo>
                <a:cubicBezTo>
                  <a:pt x="-60595" y="294338"/>
                  <a:pt x="7477" y="264894"/>
                  <a:pt x="0" y="0"/>
                </a:cubicBezTo>
                <a:close/>
              </a:path>
            </a:pathLst>
          </a:custGeom>
          <a:solidFill>
            <a:srgbClr val="DEEBF7"/>
          </a:solidFill>
          <a:ln>
            <a:solidFill>
              <a:srgbClr val="018D59"/>
            </a:solidFill>
            <a:extLst>
              <a:ext uri="{C807C97D-BFC1-408E-A445-0C87EB9F89A2}">
                <ask:lineSketchStyleProps xmlns:ask="http://schemas.microsoft.com/office/drawing/2018/sketchyshapes" sd="39480559">
                  <a:prstGeom prst="rect">
                    <a:avLst/>
                  </a:prstGeom>
                  <ask:type>
                    <ask:lineSketchScribble/>
                  </ask:type>
                </ask:lineSketchStyleProps>
              </a:ext>
            </a:extLst>
          </a:ln>
        </p:spPr>
        <p:txBody>
          <a:bodyPr wrap="square">
            <a:spAutoFit/>
          </a:bodyPr>
          <a:lstStyle/>
          <a:p>
            <a:pPr algn="just"/>
            <a:r>
              <a:rPr lang="el-GR" sz="1100" b="1" dirty="0">
                <a:solidFill>
                  <a:srgbClr val="333F50"/>
                </a:solidFill>
              </a:rPr>
              <a:t>Επαναχρησιμοποιούμενα δοχεία τροφίμων </a:t>
            </a:r>
            <a:r>
              <a:rPr lang="el-GR" sz="1100" b="1" dirty="0" err="1">
                <a:solidFill>
                  <a:srgbClr val="333F50"/>
                </a:solidFill>
              </a:rPr>
              <a:t>Tiffin</a:t>
            </a:r>
            <a:r>
              <a:rPr lang="el-GR" sz="1100" b="1" dirty="0">
                <a:solidFill>
                  <a:srgbClr val="333F50"/>
                </a:solidFill>
              </a:rPr>
              <a:t>- Βουλγαρία</a:t>
            </a:r>
          </a:p>
          <a:p>
            <a:pPr algn="just"/>
            <a:endParaRPr lang="el-GR" sz="1100" b="1" dirty="0">
              <a:solidFill>
                <a:srgbClr val="333F50"/>
              </a:solidFill>
            </a:endParaRPr>
          </a:p>
          <a:p>
            <a:pPr algn="just"/>
            <a:r>
              <a:rPr lang="el-GR" sz="1100" dirty="0">
                <a:solidFill>
                  <a:srgbClr val="333F50"/>
                </a:solidFill>
              </a:rPr>
              <a:t>Το  </a:t>
            </a:r>
            <a:r>
              <a:rPr lang="el-GR" sz="1100" dirty="0" err="1">
                <a:solidFill>
                  <a:srgbClr val="333F50"/>
                </a:solidFill>
              </a:rPr>
              <a:t>Tiffin</a:t>
            </a:r>
            <a:r>
              <a:rPr lang="el-GR" sz="1100" dirty="0">
                <a:solidFill>
                  <a:srgbClr val="333F50"/>
                </a:solidFill>
              </a:rPr>
              <a:t> είναι ένα επαναχρησιμοποιήσιμο και </a:t>
            </a:r>
            <a:r>
              <a:rPr lang="el-GR" sz="1100" dirty="0" err="1">
                <a:solidFill>
                  <a:srgbClr val="333F50"/>
                </a:solidFill>
              </a:rPr>
              <a:t>επαναπληρούμενο</a:t>
            </a:r>
            <a:r>
              <a:rPr lang="el-GR" sz="1100" dirty="0">
                <a:solidFill>
                  <a:srgbClr val="333F50"/>
                </a:solidFill>
              </a:rPr>
              <a:t> δοχείο φαγητού από ανοξείδωτο ατσάλι που πωλείται σ το διαδίκτυο σε διάφορα μεγέθη και τύπους τόσο στο ευρύτερο κοινό όσο και σε επαγγελματίες των τομέων εστίασης και τροφοδοσίας. Η εταιρεία ανέπτυξε, επίσης, ένα πρόγραμμα συνεργασίας με εστιατόρια που επιτρέπει σ τους πελάτες να έχουν έκπτωση σε φαγητά σε πακέτο. Η υπηρεσία είναι κυρίως διαθέσιμη στο Βέλγιο.</a:t>
            </a:r>
          </a:p>
        </p:txBody>
      </p:sp>
    </p:spTree>
    <p:extLst>
      <p:ext uri="{BB962C8B-B14F-4D97-AF65-F5344CB8AC3E}">
        <p14:creationId xmlns:p14="http://schemas.microsoft.com/office/powerpoint/2010/main" val="3371373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20" grpId="0" animBg="1"/>
      <p:bldP spid="24" grpId="0" animBg="1"/>
      <p:bldP spid="2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C0DD4E47-F7B7-8FBA-7BD8-4C39CCC30D2D}"/>
              </a:ext>
            </a:extLst>
          </p:cNvPr>
          <p:cNvPicPr>
            <a:picLocks noChangeAspect="1"/>
          </p:cNvPicPr>
          <p:nvPr/>
        </p:nvPicPr>
        <p:blipFill rotWithShape="1">
          <a:blip r:embed="rId3">
            <a:alphaModFix amt="20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3" name="Rectangle 3">
            <a:extLst>
              <a:ext uri="{FF2B5EF4-FFF2-40B4-BE49-F238E27FC236}">
                <a16:creationId xmlns:a16="http://schemas.microsoft.com/office/drawing/2014/main" id="{DADA20F1-FD7A-E90A-28B5-085B9816F5D2}"/>
              </a:ext>
            </a:extLst>
          </p:cNvPr>
          <p:cNvSpPr/>
          <p:nvPr/>
        </p:nvSpPr>
        <p:spPr>
          <a:xfrm>
            <a:off x="4530291" y="340311"/>
            <a:ext cx="7661709" cy="914400"/>
          </a:xfrm>
          <a:custGeom>
            <a:avLst/>
            <a:gdLst>
              <a:gd name="connsiteX0" fmla="*/ 0 w 7661709"/>
              <a:gd name="connsiteY0" fmla="*/ 0 h 914400"/>
              <a:gd name="connsiteX1" fmla="*/ 696519 w 7661709"/>
              <a:gd name="connsiteY1" fmla="*/ 0 h 914400"/>
              <a:gd name="connsiteX2" fmla="*/ 1239804 w 7661709"/>
              <a:gd name="connsiteY2" fmla="*/ 0 h 914400"/>
              <a:gd name="connsiteX3" fmla="*/ 2089557 w 7661709"/>
              <a:gd name="connsiteY3" fmla="*/ 0 h 914400"/>
              <a:gd name="connsiteX4" fmla="*/ 2556225 w 7661709"/>
              <a:gd name="connsiteY4" fmla="*/ 0 h 914400"/>
              <a:gd name="connsiteX5" fmla="*/ 3022892 w 7661709"/>
              <a:gd name="connsiteY5" fmla="*/ 0 h 914400"/>
              <a:gd name="connsiteX6" fmla="*/ 3872646 w 7661709"/>
              <a:gd name="connsiteY6" fmla="*/ 0 h 914400"/>
              <a:gd name="connsiteX7" fmla="*/ 4339313 w 7661709"/>
              <a:gd name="connsiteY7" fmla="*/ 0 h 914400"/>
              <a:gd name="connsiteX8" fmla="*/ 4959215 w 7661709"/>
              <a:gd name="connsiteY8" fmla="*/ 0 h 914400"/>
              <a:gd name="connsiteX9" fmla="*/ 5808968 w 7661709"/>
              <a:gd name="connsiteY9" fmla="*/ 0 h 914400"/>
              <a:gd name="connsiteX10" fmla="*/ 6275636 w 7661709"/>
              <a:gd name="connsiteY10" fmla="*/ 0 h 914400"/>
              <a:gd name="connsiteX11" fmla="*/ 7048772 w 7661709"/>
              <a:gd name="connsiteY11" fmla="*/ 0 h 914400"/>
              <a:gd name="connsiteX12" fmla="*/ 7661709 w 7661709"/>
              <a:gd name="connsiteY12" fmla="*/ 0 h 914400"/>
              <a:gd name="connsiteX13" fmla="*/ 7661709 w 7661709"/>
              <a:gd name="connsiteY13" fmla="*/ 429768 h 914400"/>
              <a:gd name="connsiteX14" fmla="*/ 7661709 w 7661709"/>
              <a:gd name="connsiteY14" fmla="*/ 914400 h 914400"/>
              <a:gd name="connsiteX15" fmla="*/ 7195041 w 7661709"/>
              <a:gd name="connsiteY15" fmla="*/ 914400 h 914400"/>
              <a:gd name="connsiteX16" fmla="*/ 6345288 w 7661709"/>
              <a:gd name="connsiteY16" fmla="*/ 914400 h 914400"/>
              <a:gd name="connsiteX17" fmla="*/ 5572152 w 7661709"/>
              <a:gd name="connsiteY17" fmla="*/ 914400 h 914400"/>
              <a:gd name="connsiteX18" fmla="*/ 5105484 w 7661709"/>
              <a:gd name="connsiteY18" fmla="*/ 914400 h 914400"/>
              <a:gd name="connsiteX19" fmla="*/ 4332348 w 7661709"/>
              <a:gd name="connsiteY19" fmla="*/ 914400 h 914400"/>
              <a:gd name="connsiteX20" fmla="*/ 3482595 w 7661709"/>
              <a:gd name="connsiteY20" fmla="*/ 914400 h 914400"/>
              <a:gd name="connsiteX21" fmla="*/ 2862693 w 7661709"/>
              <a:gd name="connsiteY21" fmla="*/ 914400 h 914400"/>
              <a:gd name="connsiteX22" fmla="*/ 2012940 w 7661709"/>
              <a:gd name="connsiteY22" fmla="*/ 914400 h 914400"/>
              <a:gd name="connsiteX23" fmla="*/ 1469655 w 7661709"/>
              <a:gd name="connsiteY23" fmla="*/ 914400 h 914400"/>
              <a:gd name="connsiteX24" fmla="*/ 926370 w 7661709"/>
              <a:gd name="connsiteY24" fmla="*/ 914400 h 914400"/>
              <a:gd name="connsiteX25" fmla="*/ 0 w 7661709"/>
              <a:gd name="connsiteY25" fmla="*/ 914400 h 914400"/>
              <a:gd name="connsiteX26" fmla="*/ 0 w 7661709"/>
              <a:gd name="connsiteY26" fmla="*/ 466344 h 914400"/>
              <a:gd name="connsiteX27" fmla="*/ 0 w 7661709"/>
              <a:gd name="connsiteY27"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1709" h="914400" fill="none" extrusionOk="0">
                <a:moveTo>
                  <a:pt x="0" y="0"/>
                </a:moveTo>
                <a:cubicBezTo>
                  <a:pt x="222337" y="-32986"/>
                  <a:pt x="504789" y="23680"/>
                  <a:pt x="696519" y="0"/>
                </a:cubicBezTo>
                <a:cubicBezTo>
                  <a:pt x="888249" y="-23680"/>
                  <a:pt x="1013793" y="-17368"/>
                  <a:pt x="1239804" y="0"/>
                </a:cubicBezTo>
                <a:cubicBezTo>
                  <a:pt x="1465815" y="17368"/>
                  <a:pt x="1820939" y="-30013"/>
                  <a:pt x="2089557" y="0"/>
                </a:cubicBezTo>
                <a:cubicBezTo>
                  <a:pt x="2358175" y="30013"/>
                  <a:pt x="2407358" y="10898"/>
                  <a:pt x="2556225" y="0"/>
                </a:cubicBezTo>
                <a:cubicBezTo>
                  <a:pt x="2705092" y="-10898"/>
                  <a:pt x="2870093" y="-2314"/>
                  <a:pt x="3022892" y="0"/>
                </a:cubicBezTo>
                <a:cubicBezTo>
                  <a:pt x="3175691" y="2314"/>
                  <a:pt x="3675719" y="-28130"/>
                  <a:pt x="3872646" y="0"/>
                </a:cubicBezTo>
                <a:cubicBezTo>
                  <a:pt x="4069573" y="28130"/>
                  <a:pt x="4202041" y="-7915"/>
                  <a:pt x="4339313" y="0"/>
                </a:cubicBezTo>
                <a:cubicBezTo>
                  <a:pt x="4476585" y="7915"/>
                  <a:pt x="4755875" y="-16955"/>
                  <a:pt x="4959215" y="0"/>
                </a:cubicBezTo>
                <a:cubicBezTo>
                  <a:pt x="5162555" y="16955"/>
                  <a:pt x="5483802" y="20906"/>
                  <a:pt x="5808968" y="0"/>
                </a:cubicBezTo>
                <a:cubicBezTo>
                  <a:pt x="6134134" y="-20906"/>
                  <a:pt x="6151934" y="-13607"/>
                  <a:pt x="6275636" y="0"/>
                </a:cubicBezTo>
                <a:cubicBezTo>
                  <a:pt x="6399338" y="13607"/>
                  <a:pt x="6717369" y="30810"/>
                  <a:pt x="7048772" y="0"/>
                </a:cubicBezTo>
                <a:cubicBezTo>
                  <a:pt x="7380175" y="-30810"/>
                  <a:pt x="7365733" y="21848"/>
                  <a:pt x="7661709" y="0"/>
                </a:cubicBezTo>
                <a:cubicBezTo>
                  <a:pt x="7641857" y="195114"/>
                  <a:pt x="7666170" y="246203"/>
                  <a:pt x="7661709" y="429768"/>
                </a:cubicBezTo>
                <a:cubicBezTo>
                  <a:pt x="7657248" y="613333"/>
                  <a:pt x="7676094" y="814178"/>
                  <a:pt x="7661709" y="914400"/>
                </a:cubicBezTo>
                <a:cubicBezTo>
                  <a:pt x="7494298" y="930814"/>
                  <a:pt x="7417620" y="924718"/>
                  <a:pt x="7195041" y="914400"/>
                </a:cubicBezTo>
                <a:cubicBezTo>
                  <a:pt x="6972462" y="904082"/>
                  <a:pt x="6518638" y="945277"/>
                  <a:pt x="6345288" y="914400"/>
                </a:cubicBezTo>
                <a:cubicBezTo>
                  <a:pt x="6171938" y="883523"/>
                  <a:pt x="5914139" y="891086"/>
                  <a:pt x="5572152" y="914400"/>
                </a:cubicBezTo>
                <a:cubicBezTo>
                  <a:pt x="5230165" y="937714"/>
                  <a:pt x="5232190" y="932514"/>
                  <a:pt x="5105484" y="914400"/>
                </a:cubicBezTo>
                <a:cubicBezTo>
                  <a:pt x="4978778" y="896286"/>
                  <a:pt x="4621930" y="943630"/>
                  <a:pt x="4332348" y="914400"/>
                </a:cubicBezTo>
                <a:cubicBezTo>
                  <a:pt x="4042766" y="885170"/>
                  <a:pt x="3660748" y="899374"/>
                  <a:pt x="3482595" y="914400"/>
                </a:cubicBezTo>
                <a:cubicBezTo>
                  <a:pt x="3304442" y="929426"/>
                  <a:pt x="3168487" y="923479"/>
                  <a:pt x="2862693" y="914400"/>
                </a:cubicBezTo>
                <a:cubicBezTo>
                  <a:pt x="2556899" y="905321"/>
                  <a:pt x="2235461" y="905604"/>
                  <a:pt x="2012940" y="914400"/>
                </a:cubicBezTo>
                <a:cubicBezTo>
                  <a:pt x="1790419" y="923196"/>
                  <a:pt x="1683363" y="905950"/>
                  <a:pt x="1469655" y="914400"/>
                </a:cubicBezTo>
                <a:cubicBezTo>
                  <a:pt x="1255947" y="922850"/>
                  <a:pt x="1119206" y="917809"/>
                  <a:pt x="926370" y="914400"/>
                </a:cubicBezTo>
                <a:cubicBezTo>
                  <a:pt x="733534" y="910991"/>
                  <a:pt x="207387" y="959510"/>
                  <a:pt x="0" y="914400"/>
                </a:cubicBezTo>
                <a:cubicBezTo>
                  <a:pt x="9225" y="796395"/>
                  <a:pt x="-19454" y="583861"/>
                  <a:pt x="0" y="466344"/>
                </a:cubicBezTo>
                <a:cubicBezTo>
                  <a:pt x="19454" y="348827"/>
                  <a:pt x="13403" y="218522"/>
                  <a:pt x="0" y="0"/>
                </a:cubicBezTo>
                <a:close/>
              </a:path>
              <a:path w="7661709" h="914400" stroke="0" extrusionOk="0">
                <a:moveTo>
                  <a:pt x="0" y="0"/>
                </a:moveTo>
                <a:cubicBezTo>
                  <a:pt x="349374" y="26125"/>
                  <a:pt x="580675" y="2872"/>
                  <a:pt x="849753" y="0"/>
                </a:cubicBezTo>
                <a:cubicBezTo>
                  <a:pt x="1118831" y="-2872"/>
                  <a:pt x="1484796" y="14633"/>
                  <a:pt x="1699506" y="0"/>
                </a:cubicBezTo>
                <a:cubicBezTo>
                  <a:pt x="1914216" y="-14633"/>
                  <a:pt x="2077419" y="-4342"/>
                  <a:pt x="2242791" y="0"/>
                </a:cubicBezTo>
                <a:cubicBezTo>
                  <a:pt x="2408164" y="4342"/>
                  <a:pt x="2548348" y="3134"/>
                  <a:pt x="2786076" y="0"/>
                </a:cubicBezTo>
                <a:cubicBezTo>
                  <a:pt x="3023805" y="-3134"/>
                  <a:pt x="3106933" y="25603"/>
                  <a:pt x="3405978" y="0"/>
                </a:cubicBezTo>
                <a:cubicBezTo>
                  <a:pt x="3705023" y="-25603"/>
                  <a:pt x="3708143" y="-11446"/>
                  <a:pt x="3872646" y="0"/>
                </a:cubicBezTo>
                <a:cubicBezTo>
                  <a:pt x="4037149" y="11446"/>
                  <a:pt x="4168051" y="8546"/>
                  <a:pt x="4339313" y="0"/>
                </a:cubicBezTo>
                <a:cubicBezTo>
                  <a:pt x="4510575" y="-8546"/>
                  <a:pt x="4769119" y="-12877"/>
                  <a:pt x="4959215" y="0"/>
                </a:cubicBezTo>
                <a:cubicBezTo>
                  <a:pt x="5149311" y="12877"/>
                  <a:pt x="5334708" y="8510"/>
                  <a:pt x="5502500" y="0"/>
                </a:cubicBezTo>
                <a:cubicBezTo>
                  <a:pt x="5670293" y="-8510"/>
                  <a:pt x="5780800" y="19158"/>
                  <a:pt x="5969168" y="0"/>
                </a:cubicBezTo>
                <a:cubicBezTo>
                  <a:pt x="6157536" y="-19158"/>
                  <a:pt x="6263941" y="14778"/>
                  <a:pt x="6435836" y="0"/>
                </a:cubicBezTo>
                <a:cubicBezTo>
                  <a:pt x="6607731" y="-14778"/>
                  <a:pt x="6800332" y="-5330"/>
                  <a:pt x="6979120" y="0"/>
                </a:cubicBezTo>
                <a:cubicBezTo>
                  <a:pt x="7157908" y="5330"/>
                  <a:pt x="7421224" y="29989"/>
                  <a:pt x="7661709" y="0"/>
                </a:cubicBezTo>
                <a:cubicBezTo>
                  <a:pt x="7677458" y="176584"/>
                  <a:pt x="7665004" y="312089"/>
                  <a:pt x="7661709" y="457200"/>
                </a:cubicBezTo>
                <a:cubicBezTo>
                  <a:pt x="7658414" y="602311"/>
                  <a:pt x="7641522" y="782188"/>
                  <a:pt x="7661709" y="914400"/>
                </a:cubicBezTo>
                <a:cubicBezTo>
                  <a:pt x="7416742" y="932616"/>
                  <a:pt x="7196508" y="892346"/>
                  <a:pt x="7041807" y="914400"/>
                </a:cubicBezTo>
                <a:cubicBezTo>
                  <a:pt x="6887106" y="936454"/>
                  <a:pt x="6679549" y="893260"/>
                  <a:pt x="6575139" y="914400"/>
                </a:cubicBezTo>
                <a:cubicBezTo>
                  <a:pt x="6470729" y="935540"/>
                  <a:pt x="6175491" y="876136"/>
                  <a:pt x="5802003" y="914400"/>
                </a:cubicBezTo>
                <a:cubicBezTo>
                  <a:pt x="5428515" y="952664"/>
                  <a:pt x="5534831" y="924188"/>
                  <a:pt x="5335336" y="914400"/>
                </a:cubicBezTo>
                <a:cubicBezTo>
                  <a:pt x="5135841" y="904612"/>
                  <a:pt x="4821894" y="927806"/>
                  <a:pt x="4562199" y="914400"/>
                </a:cubicBezTo>
                <a:cubicBezTo>
                  <a:pt x="4302504" y="900994"/>
                  <a:pt x="4295162" y="926629"/>
                  <a:pt x="4095532" y="914400"/>
                </a:cubicBezTo>
                <a:cubicBezTo>
                  <a:pt x="3895902" y="902171"/>
                  <a:pt x="3609592" y="934011"/>
                  <a:pt x="3399013" y="914400"/>
                </a:cubicBezTo>
                <a:cubicBezTo>
                  <a:pt x="3188434" y="894789"/>
                  <a:pt x="3103607" y="922428"/>
                  <a:pt x="2855728" y="914400"/>
                </a:cubicBezTo>
                <a:cubicBezTo>
                  <a:pt x="2607850" y="906372"/>
                  <a:pt x="2219574" y="907896"/>
                  <a:pt x="2005975" y="914400"/>
                </a:cubicBezTo>
                <a:cubicBezTo>
                  <a:pt x="1792376" y="920904"/>
                  <a:pt x="1501764" y="946737"/>
                  <a:pt x="1309456" y="914400"/>
                </a:cubicBezTo>
                <a:cubicBezTo>
                  <a:pt x="1117148" y="882063"/>
                  <a:pt x="880048" y="897135"/>
                  <a:pt x="612937" y="914400"/>
                </a:cubicBezTo>
                <a:cubicBezTo>
                  <a:pt x="345826" y="931665"/>
                  <a:pt x="290732" y="930086"/>
                  <a:pt x="0" y="914400"/>
                </a:cubicBezTo>
                <a:cubicBezTo>
                  <a:pt x="-17906" y="788820"/>
                  <a:pt x="15088" y="610217"/>
                  <a:pt x="0" y="438912"/>
                </a:cubicBezTo>
                <a:cubicBezTo>
                  <a:pt x="-15088" y="267607"/>
                  <a:pt x="9911" y="149326"/>
                  <a:pt x="0" y="0"/>
                </a:cubicBezTo>
                <a:close/>
              </a:path>
            </a:pathLst>
          </a:custGeom>
          <a:solidFill>
            <a:srgbClr val="DEEBF7">
              <a:alpha val="85098"/>
            </a:srgbClr>
          </a:solidFill>
          <a:ln w="19050">
            <a:solidFill>
              <a:srgbClr val="018D59"/>
            </a:solidFill>
            <a:extLst>
              <a:ext uri="{C807C97D-BFC1-408E-A445-0C87EB9F89A2}">
                <ask:lineSketchStyleProps xmlns:ask="http://schemas.microsoft.com/office/drawing/2018/sketchyshapes" sd="3871379894">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2800" b="1" dirty="0">
                <a:solidFill>
                  <a:srgbClr val="018D59"/>
                </a:solidFill>
                <a:latin typeface="Barnebok" pitchFamily="50" charset="0"/>
              </a:rPr>
              <a:t>ΚΑΛΕΣ ΠΡΑΚΤΙΚΕΣ …σε επίπεδο ΜΚΟ</a:t>
            </a:r>
            <a:endParaRPr lang="en-US" sz="2800" b="1" dirty="0">
              <a:solidFill>
                <a:srgbClr val="018D59"/>
              </a:solidFill>
              <a:latin typeface="Barnebok" pitchFamily="50" charset="0"/>
            </a:endParaRPr>
          </a:p>
        </p:txBody>
      </p:sp>
      <p:pic>
        <p:nvPicPr>
          <p:cNvPr id="6" name="Εικόνα 5">
            <a:extLst>
              <a:ext uri="{FF2B5EF4-FFF2-40B4-BE49-F238E27FC236}">
                <a16:creationId xmlns:a16="http://schemas.microsoft.com/office/drawing/2014/main" id="{CDB9CA3C-3222-FD51-1EAC-99A326B3282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829735" y="6343578"/>
            <a:ext cx="1362265" cy="514422"/>
          </a:xfrm>
          <a:prstGeom prst="rect">
            <a:avLst/>
          </a:prstGeom>
        </p:spPr>
      </p:pic>
      <p:sp>
        <p:nvSpPr>
          <p:cNvPr id="14" name="TextBox 13">
            <a:extLst>
              <a:ext uri="{FF2B5EF4-FFF2-40B4-BE49-F238E27FC236}">
                <a16:creationId xmlns:a16="http://schemas.microsoft.com/office/drawing/2014/main" id="{781F1C1F-BAB5-2D7A-1E8D-10067AAC6B4A}"/>
              </a:ext>
            </a:extLst>
          </p:cNvPr>
          <p:cNvSpPr txBox="1"/>
          <p:nvPr/>
        </p:nvSpPr>
        <p:spPr>
          <a:xfrm>
            <a:off x="2828925" y="4627903"/>
            <a:ext cx="9089503" cy="1107996"/>
          </a:xfrm>
          <a:custGeom>
            <a:avLst/>
            <a:gdLst>
              <a:gd name="connsiteX0" fmla="*/ 0 w 9089503"/>
              <a:gd name="connsiteY0" fmla="*/ 0 h 1107996"/>
              <a:gd name="connsiteX1" fmla="*/ 386304 w 9089503"/>
              <a:gd name="connsiteY1" fmla="*/ 0 h 1107996"/>
              <a:gd name="connsiteX2" fmla="*/ 1045293 w 9089503"/>
              <a:gd name="connsiteY2" fmla="*/ 0 h 1107996"/>
              <a:gd name="connsiteX3" fmla="*/ 1431597 w 9089503"/>
              <a:gd name="connsiteY3" fmla="*/ 0 h 1107996"/>
              <a:gd name="connsiteX4" fmla="*/ 1727006 w 9089503"/>
              <a:gd name="connsiteY4" fmla="*/ 0 h 1107996"/>
              <a:gd name="connsiteX5" fmla="*/ 2113309 w 9089503"/>
              <a:gd name="connsiteY5" fmla="*/ 0 h 1107996"/>
              <a:gd name="connsiteX6" fmla="*/ 2590508 w 9089503"/>
              <a:gd name="connsiteY6" fmla="*/ 0 h 1107996"/>
              <a:gd name="connsiteX7" fmla="*/ 3249497 w 9089503"/>
              <a:gd name="connsiteY7" fmla="*/ 0 h 1107996"/>
              <a:gd name="connsiteX8" fmla="*/ 3544906 w 9089503"/>
              <a:gd name="connsiteY8" fmla="*/ 0 h 1107996"/>
              <a:gd name="connsiteX9" fmla="*/ 4203895 w 9089503"/>
              <a:gd name="connsiteY9" fmla="*/ 0 h 1107996"/>
              <a:gd name="connsiteX10" fmla="*/ 4590199 w 9089503"/>
              <a:gd name="connsiteY10" fmla="*/ 0 h 1107996"/>
              <a:gd name="connsiteX11" fmla="*/ 5340083 w 9089503"/>
              <a:gd name="connsiteY11" fmla="*/ 0 h 1107996"/>
              <a:gd name="connsiteX12" fmla="*/ 5908177 w 9089503"/>
              <a:gd name="connsiteY12" fmla="*/ 0 h 1107996"/>
              <a:gd name="connsiteX13" fmla="*/ 6203586 w 9089503"/>
              <a:gd name="connsiteY13" fmla="*/ 0 h 1107996"/>
              <a:gd name="connsiteX14" fmla="*/ 6498995 w 9089503"/>
              <a:gd name="connsiteY14" fmla="*/ 0 h 1107996"/>
              <a:gd name="connsiteX15" fmla="*/ 6885299 w 9089503"/>
              <a:gd name="connsiteY15" fmla="*/ 0 h 1107996"/>
              <a:gd name="connsiteX16" fmla="*/ 7544287 w 9089503"/>
              <a:gd name="connsiteY16" fmla="*/ 0 h 1107996"/>
              <a:gd name="connsiteX17" fmla="*/ 7839696 w 9089503"/>
              <a:gd name="connsiteY17" fmla="*/ 0 h 1107996"/>
              <a:gd name="connsiteX18" fmla="*/ 8498685 w 9089503"/>
              <a:gd name="connsiteY18" fmla="*/ 0 h 1107996"/>
              <a:gd name="connsiteX19" fmla="*/ 9089503 w 9089503"/>
              <a:gd name="connsiteY19" fmla="*/ 0 h 1107996"/>
              <a:gd name="connsiteX20" fmla="*/ 9089503 w 9089503"/>
              <a:gd name="connsiteY20" fmla="*/ 531838 h 1107996"/>
              <a:gd name="connsiteX21" fmla="*/ 9089503 w 9089503"/>
              <a:gd name="connsiteY21" fmla="*/ 1107996 h 1107996"/>
              <a:gd name="connsiteX22" fmla="*/ 8794094 w 9089503"/>
              <a:gd name="connsiteY22" fmla="*/ 1107996 h 1107996"/>
              <a:gd name="connsiteX23" fmla="*/ 8498685 w 9089503"/>
              <a:gd name="connsiteY23" fmla="*/ 1107996 h 1107996"/>
              <a:gd name="connsiteX24" fmla="*/ 8112381 w 9089503"/>
              <a:gd name="connsiteY24" fmla="*/ 1107996 h 1107996"/>
              <a:gd name="connsiteX25" fmla="*/ 7544287 w 9089503"/>
              <a:gd name="connsiteY25" fmla="*/ 1107996 h 1107996"/>
              <a:gd name="connsiteX26" fmla="*/ 6885299 w 9089503"/>
              <a:gd name="connsiteY26" fmla="*/ 1107996 h 1107996"/>
              <a:gd name="connsiteX27" fmla="*/ 6498995 w 9089503"/>
              <a:gd name="connsiteY27" fmla="*/ 1107996 h 1107996"/>
              <a:gd name="connsiteX28" fmla="*/ 5749111 w 9089503"/>
              <a:gd name="connsiteY28" fmla="*/ 1107996 h 1107996"/>
              <a:gd name="connsiteX29" fmla="*/ 5362807 w 9089503"/>
              <a:gd name="connsiteY29" fmla="*/ 1107996 h 1107996"/>
              <a:gd name="connsiteX30" fmla="*/ 4612923 w 9089503"/>
              <a:gd name="connsiteY30" fmla="*/ 1107996 h 1107996"/>
              <a:gd name="connsiteX31" fmla="*/ 4044829 w 9089503"/>
              <a:gd name="connsiteY31" fmla="*/ 1107996 h 1107996"/>
              <a:gd name="connsiteX32" fmla="*/ 3749420 w 9089503"/>
              <a:gd name="connsiteY32" fmla="*/ 1107996 h 1107996"/>
              <a:gd name="connsiteX33" fmla="*/ 3363116 w 9089503"/>
              <a:gd name="connsiteY33" fmla="*/ 1107996 h 1107996"/>
              <a:gd name="connsiteX34" fmla="*/ 3067707 w 9089503"/>
              <a:gd name="connsiteY34" fmla="*/ 1107996 h 1107996"/>
              <a:gd name="connsiteX35" fmla="*/ 2408718 w 9089503"/>
              <a:gd name="connsiteY35" fmla="*/ 1107996 h 1107996"/>
              <a:gd name="connsiteX36" fmla="*/ 2022414 w 9089503"/>
              <a:gd name="connsiteY36" fmla="*/ 1107996 h 1107996"/>
              <a:gd name="connsiteX37" fmla="*/ 1272530 w 9089503"/>
              <a:gd name="connsiteY37" fmla="*/ 1107996 h 1107996"/>
              <a:gd name="connsiteX38" fmla="*/ 977122 w 9089503"/>
              <a:gd name="connsiteY38" fmla="*/ 1107996 h 1107996"/>
              <a:gd name="connsiteX39" fmla="*/ 681713 w 9089503"/>
              <a:gd name="connsiteY39" fmla="*/ 1107996 h 1107996"/>
              <a:gd name="connsiteX40" fmla="*/ 0 w 9089503"/>
              <a:gd name="connsiteY40" fmla="*/ 1107996 h 1107996"/>
              <a:gd name="connsiteX41" fmla="*/ 0 w 9089503"/>
              <a:gd name="connsiteY41" fmla="*/ 587238 h 1107996"/>
              <a:gd name="connsiteX42" fmla="*/ 0 w 9089503"/>
              <a:gd name="connsiteY42" fmla="*/ 0 h 110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9089503" h="1107996" fill="none" extrusionOk="0">
                <a:moveTo>
                  <a:pt x="0" y="0"/>
                </a:moveTo>
                <a:cubicBezTo>
                  <a:pt x="192570" y="-30588"/>
                  <a:pt x="235329" y="27048"/>
                  <a:pt x="386304" y="0"/>
                </a:cubicBezTo>
                <a:cubicBezTo>
                  <a:pt x="537279" y="-27048"/>
                  <a:pt x="732335" y="73998"/>
                  <a:pt x="1045293" y="0"/>
                </a:cubicBezTo>
                <a:cubicBezTo>
                  <a:pt x="1358251" y="-73998"/>
                  <a:pt x="1307313" y="27857"/>
                  <a:pt x="1431597" y="0"/>
                </a:cubicBezTo>
                <a:cubicBezTo>
                  <a:pt x="1555881" y="-27857"/>
                  <a:pt x="1601102" y="10317"/>
                  <a:pt x="1727006" y="0"/>
                </a:cubicBezTo>
                <a:cubicBezTo>
                  <a:pt x="1852910" y="-10317"/>
                  <a:pt x="1958577" y="44489"/>
                  <a:pt x="2113309" y="0"/>
                </a:cubicBezTo>
                <a:cubicBezTo>
                  <a:pt x="2268041" y="-44489"/>
                  <a:pt x="2483723" y="18163"/>
                  <a:pt x="2590508" y="0"/>
                </a:cubicBezTo>
                <a:cubicBezTo>
                  <a:pt x="2697293" y="-18163"/>
                  <a:pt x="3051774" y="34533"/>
                  <a:pt x="3249497" y="0"/>
                </a:cubicBezTo>
                <a:cubicBezTo>
                  <a:pt x="3447220" y="-34533"/>
                  <a:pt x="3475863" y="7005"/>
                  <a:pt x="3544906" y="0"/>
                </a:cubicBezTo>
                <a:cubicBezTo>
                  <a:pt x="3613949" y="-7005"/>
                  <a:pt x="4013265" y="53835"/>
                  <a:pt x="4203895" y="0"/>
                </a:cubicBezTo>
                <a:cubicBezTo>
                  <a:pt x="4394525" y="-53835"/>
                  <a:pt x="4429966" y="32659"/>
                  <a:pt x="4590199" y="0"/>
                </a:cubicBezTo>
                <a:cubicBezTo>
                  <a:pt x="4750432" y="-32659"/>
                  <a:pt x="5165715" y="68317"/>
                  <a:pt x="5340083" y="0"/>
                </a:cubicBezTo>
                <a:cubicBezTo>
                  <a:pt x="5514451" y="-68317"/>
                  <a:pt x="5789922" y="8282"/>
                  <a:pt x="5908177" y="0"/>
                </a:cubicBezTo>
                <a:cubicBezTo>
                  <a:pt x="6026432" y="-8282"/>
                  <a:pt x="6142276" y="13836"/>
                  <a:pt x="6203586" y="0"/>
                </a:cubicBezTo>
                <a:cubicBezTo>
                  <a:pt x="6264896" y="-13836"/>
                  <a:pt x="6436630" y="25535"/>
                  <a:pt x="6498995" y="0"/>
                </a:cubicBezTo>
                <a:cubicBezTo>
                  <a:pt x="6561360" y="-25535"/>
                  <a:pt x="6800055" y="11028"/>
                  <a:pt x="6885299" y="0"/>
                </a:cubicBezTo>
                <a:cubicBezTo>
                  <a:pt x="6970543" y="-11028"/>
                  <a:pt x="7399647" y="78795"/>
                  <a:pt x="7544287" y="0"/>
                </a:cubicBezTo>
                <a:cubicBezTo>
                  <a:pt x="7688927" y="-78795"/>
                  <a:pt x="7717801" y="21856"/>
                  <a:pt x="7839696" y="0"/>
                </a:cubicBezTo>
                <a:cubicBezTo>
                  <a:pt x="7961591" y="-21856"/>
                  <a:pt x="8281549" y="20306"/>
                  <a:pt x="8498685" y="0"/>
                </a:cubicBezTo>
                <a:cubicBezTo>
                  <a:pt x="8715821" y="-20306"/>
                  <a:pt x="8834227" y="59528"/>
                  <a:pt x="9089503" y="0"/>
                </a:cubicBezTo>
                <a:cubicBezTo>
                  <a:pt x="9107499" y="226110"/>
                  <a:pt x="9054151" y="272725"/>
                  <a:pt x="9089503" y="531838"/>
                </a:cubicBezTo>
                <a:cubicBezTo>
                  <a:pt x="9124855" y="790951"/>
                  <a:pt x="9064435" y="879205"/>
                  <a:pt x="9089503" y="1107996"/>
                </a:cubicBezTo>
                <a:cubicBezTo>
                  <a:pt x="8974001" y="1128336"/>
                  <a:pt x="8884325" y="1106134"/>
                  <a:pt x="8794094" y="1107996"/>
                </a:cubicBezTo>
                <a:cubicBezTo>
                  <a:pt x="8703863" y="1109858"/>
                  <a:pt x="8645397" y="1090065"/>
                  <a:pt x="8498685" y="1107996"/>
                </a:cubicBezTo>
                <a:cubicBezTo>
                  <a:pt x="8351973" y="1125927"/>
                  <a:pt x="8244342" y="1067395"/>
                  <a:pt x="8112381" y="1107996"/>
                </a:cubicBezTo>
                <a:cubicBezTo>
                  <a:pt x="7980420" y="1148597"/>
                  <a:pt x="7760045" y="1086945"/>
                  <a:pt x="7544287" y="1107996"/>
                </a:cubicBezTo>
                <a:cubicBezTo>
                  <a:pt x="7328529" y="1129047"/>
                  <a:pt x="7180658" y="1097052"/>
                  <a:pt x="6885299" y="1107996"/>
                </a:cubicBezTo>
                <a:cubicBezTo>
                  <a:pt x="6589940" y="1118940"/>
                  <a:pt x="6653100" y="1090662"/>
                  <a:pt x="6498995" y="1107996"/>
                </a:cubicBezTo>
                <a:cubicBezTo>
                  <a:pt x="6344890" y="1125330"/>
                  <a:pt x="6070945" y="1052891"/>
                  <a:pt x="5749111" y="1107996"/>
                </a:cubicBezTo>
                <a:cubicBezTo>
                  <a:pt x="5427277" y="1163101"/>
                  <a:pt x="5445352" y="1076039"/>
                  <a:pt x="5362807" y="1107996"/>
                </a:cubicBezTo>
                <a:cubicBezTo>
                  <a:pt x="5280262" y="1139953"/>
                  <a:pt x="4841443" y="1084145"/>
                  <a:pt x="4612923" y="1107996"/>
                </a:cubicBezTo>
                <a:cubicBezTo>
                  <a:pt x="4384403" y="1131847"/>
                  <a:pt x="4271732" y="1092431"/>
                  <a:pt x="4044829" y="1107996"/>
                </a:cubicBezTo>
                <a:cubicBezTo>
                  <a:pt x="3817926" y="1123561"/>
                  <a:pt x="3859866" y="1082101"/>
                  <a:pt x="3749420" y="1107996"/>
                </a:cubicBezTo>
                <a:cubicBezTo>
                  <a:pt x="3638974" y="1133891"/>
                  <a:pt x="3513332" y="1075472"/>
                  <a:pt x="3363116" y="1107996"/>
                </a:cubicBezTo>
                <a:cubicBezTo>
                  <a:pt x="3212900" y="1140520"/>
                  <a:pt x="3211429" y="1097923"/>
                  <a:pt x="3067707" y="1107996"/>
                </a:cubicBezTo>
                <a:cubicBezTo>
                  <a:pt x="2923985" y="1118069"/>
                  <a:pt x="2570989" y="1065454"/>
                  <a:pt x="2408718" y="1107996"/>
                </a:cubicBezTo>
                <a:cubicBezTo>
                  <a:pt x="2246447" y="1150538"/>
                  <a:pt x="2192109" y="1104166"/>
                  <a:pt x="2022414" y="1107996"/>
                </a:cubicBezTo>
                <a:cubicBezTo>
                  <a:pt x="1852719" y="1111826"/>
                  <a:pt x="1433176" y="1085153"/>
                  <a:pt x="1272530" y="1107996"/>
                </a:cubicBezTo>
                <a:cubicBezTo>
                  <a:pt x="1111884" y="1130839"/>
                  <a:pt x="1038835" y="1103089"/>
                  <a:pt x="977122" y="1107996"/>
                </a:cubicBezTo>
                <a:cubicBezTo>
                  <a:pt x="915409" y="1112903"/>
                  <a:pt x="776199" y="1087124"/>
                  <a:pt x="681713" y="1107996"/>
                </a:cubicBezTo>
                <a:cubicBezTo>
                  <a:pt x="587227" y="1128868"/>
                  <a:pt x="316224" y="1056026"/>
                  <a:pt x="0" y="1107996"/>
                </a:cubicBezTo>
                <a:cubicBezTo>
                  <a:pt x="-1357" y="993371"/>
                  <a:pt x="19473" y="779236"/>
                  <a:pt x="0" y="587238"/>
                </a:cubicBezTo>
                <a:cubicBezTo>
                  <a:pt x="-19473" y="395240"/>
                  <a:pt x="40673" y="145676"/>
                  <a:pt x="0" y="0"/>
                </a:cubicBezTo>
                <a:close/>
              </a:path>
              <a:path w="9089503" h="1107996" stroke="0" extrusionOk="0">
                <a:moveTo>
                  <a:pt x="0" y="0"/>
                </a:moveTo>
                <a:cubicBezTo>
                  <a:pt x="212670" y="-72071"/>
                  <a:pt x="453286" y="13147"/>
                  <a:pt x="658989" y="0"/>
                </a:cubicBezTo>
                <a:cubicBezTo>
                  <a:pt x="864692" y="-13147"/>
                  <a:pt x="901873" y="16627"/>
                  <a:pt x="1136188" y="0"/>
                </a:cubicBezTo>
                <a:cubicBezTo>
                  <a:pt x="1370503" y="-16627"/>
                  <a:pt x="1386277" y="38788"/>
                  <a:pt x="1613387" y="0"/>
                </a:cubicBezTo>
                <a:cubicBezTo>
                  <a:pt x="1840497" y="-38788"/>
                  <a:pt x="1871902" y="23731"/>
                  <a:pt x="1999691" y="0"/>
                </a:cubicBezTo>
                <a:cubicBezTo>
                  <a:pt x="2127480" y="-23731"/>
                  <a:pt x="2449678" y="19263"/>
                  <a:pt x="2749575" y="0"/>
                </a:cubicBezTo>
                <a:cubicBezTo>
                  <a:pt x="3049472" y="-19263"/>
                  <a:pt x="3033551" y="40763"/>
                  <a:pt x="3226774" y="0"/>
                </a:cubicBezTo>
                <a:cubicBezTo>
                  <a:pt x="3419997" y="-40763"/>
                  <a:pt x="3397657" y="28960"/>
                  <a:pt x="3522182" y="0"/>
                </a:cubicBezTo>
                <a:cubicBezTo>
                  <a:pt x="3646707" y="-28960"/>
                  <a:pt x="3901645" y="35462"/>
                  <a:pt x="3999381" y="0"/>
                </a:cubicBezTo>
                <a:cubicBezTo>
                  <a:pt x="4097117" y="-35462"/>
                  <a:pt x="4240298" y="28858"/>
                  <a:pt x="4385685" y="0"/>
                </a:cubicBezTo>
                <a:cubicBezTo>
                  <a:pt x="4531072" y="-28858"/>
                  <a:pt x="4772321" y="48519"/>
                  <a:pt x="4953779" y="0"/>
                </a:cubicBezTo>
                <a:cubicBezTo>
                  <a:pt x="5135237" y="-48519"/>
                  <a:pt x="5289371" y="34291"/>
                  <a:pt x="5521873" y="0"/>
                </a:cubicBezTo>
                <a:cubicBezTo>
                  <a:pt x="5754375" y="-34291"/>
                  <a:pt x="5722948" y="10916"/>
                  <a:pt x="5817282" y="0"/>
                </a:cubicBezTo>
                <a:cubicBezTo>
                  <a:pt x="5911616" y="-10916"/>
                  <a:pt x="6220348" y="57992"/>
                  <a:pt x="6385376" y="0"/>
                </a:cubicBezTo>
                <a:cubicBezTo>
                  <a:pt x="6550404" y="-57992"/>
                  <a:pt x="6702984" y="5605"/>
                  <a:pt x="6953470" y="0"/>
                </a:cubicBezTo>
                <a:cubicBezTo>
                  <a:pt x="7203956" y="-5605"/>
                  <a:pt x="7410754" y="76460"/>
                  <a:pt x="7703354" y="0"/>
                </a:cubicBezTo>
                <a:cubicBezTo>
                  <a:pt x="7995954" y="-76460"/>
                  <a:pt x="8074404" y="17206"/>
                  <a:pt x="8362343" y="0"/>
                </a:cubicBezTo>
                <a:cubicBezTo>
                  <a:pt x="8650282" y="-17206"/>
                  <a:pt x="8922703" y="74563"/>
                  <a:pt x="9089503" y="0"/>
                </a:cubicBezTo>
                <a:cubicBezTo>
                  <a:pt x="9105605" y="118584"/>
                  <a:pt x="9051881" y="360343"/>
                  <a:pt x="9089503" y="531838"/>
                </a:cubicBezTo>
                <a:cubicBezTo>
                  <a:pt x="9127125" y="703333"/>
                  <a:pt x="9034378" y="959561"/>
                  <a:pt x="9089503" y="1107996"/>
                </a:cubicBezTo>
                <a:cubicBezTo>
                  <a:pt x="8992173" y="1150759"/>
                  <a:pt x="8870887" y="1078145"/>
                  <a:pt x="8703199" y="1107996"/>
                </a:cubicBezTo>
                <a:cubicBezTo>
                  <a:pt x="8535511" y="1137847"/>
                  <a:pt x="8332751" y="1035960"/>
                  <a:pt x="8044210" y="1107996"/>
                </a:cubicBezTo>
                <a:cubicBezTo>
                  <a:pt x="7755669" y="1180032"/>
                  <a:pt x="7833490" y="1100675"/>
                  <a:pt x="7657906" y="1107996"/>
                </a:cubicBezTo>
                <a:cubicBezTo>
                  <a:pt x="7482322" y="1115317"/>
                  <a:pt x="7242996" y="1074413"/>
                  <a:pt x="6908022" y="1107996"/>
                </a:cubicBezTo>
                <a:cubicBezTo>
                  <a:pt x="6573048" y="1141579"/>
                  <a:pt x="6518974" y="1097472"/>
                  <a:pt x="6249033" y="1107996"/>
                </a:cubicBezTo>
                <a:cubicBezTo>
                  <a:pt x="5979092" y="1118520"/>
                  <a:pt x="5933814" y="1102437"/>
                  <a:pt x="5771834" y="1107996"/>
                </a:cubicBezTo>
                <a:cubicBezTo>
                  <a:pt x="5609854" y="1113555"/>
                  <a:pt x="5578339" y="1098784"/>
                  <a:pt x="5476426" y="1107996"/>
                </a:cubicBezTo>
                <a:cubicBezTo>
                  <a:pt x="5374513" y="1117208"/>
                  <a:pt x="5205636" y="1078737"/>
                  <a:pt x="4999227" y="1107996"/>
                </a:cubicBezTo>
                <a:cubicBezTo>
                  <a:pt x="4792818" y="1137255"/>
                  <a:pt x="4849117" y="1081528"/>
                  <a:pt x="4703818" y="1107996"/>
                </a:cubicBezTo>
                <a:cubicBezTo>
                  <a:pt x="4558519" y="1134464"/>
                  <a:pt x="4229543" y="1051556"/>
                  <a:pt x="3953934" y="1107996"/>
                </a:cubicBezTo>
                <a:cubicBezTo>
                  <a:pt x="3678325" y="1164436"/>
                  <a:pt x="3665704" y="1059478"/>
                  <a:pt x="3476735" y="1107996"/>
                </a:cubicBezTo>
                <a:cubicBezTo>
                  <a:pt x="3287766" y="1156514"/>
                  <a:pt x="3324271" y="1073278"/>
                  <a:pt x="3181326" y="1107996"/>
                </a:cubicBezTo>
                <a:cubicBezTo>
                  <a:pt x="3038381" y="1142714"/>
                  <a:pt x="2798804" y="1102532"/>
                  <a:pt x="2613232" y="1107996"/>
                </a:cubicBezTo>
                <a:cubicBezTo>
                  <a:pt x="2427660" y="1113460"/>
                  <a:pt x="2275400" y="1051446"/>
                  <a:pt x="2045138" y="1107996"/>
                </a:cubicBezTo>
                <a:cubicBezTo>
                  <a:pt x="1814876" y="1164546"/>
                  <a:pt x="1816447" y="1102376"/>
                  <a:pt x="1749729" y="1107996"/>
                </a:cubicBezTo>
                <a:cubicBezTo>
                  <a:pt x="1683011" y="1113616"/>
                  <a:pt x="1461614" y="1087245"/>
                  <a:pt x="1363425" y="1107996"/>
                </a:cubicBezTo>
                <a:cubicBezTo>
                  <a:pt x="1265236" y="1128747"/>
                  <a:pt x="1069988" y="1101713"/>
                  <a:pt x="886227" y="1107996"/>
                </a:cubicBezTo>
                <a:cubicBezTo>
                  <a:pt x="702466" y="1114279"/>
                  <a:pt x="186221" y="1005776"/>
                  <a:pt x="0" y="1107996"/>
                </a:cubicBezTo>
                <a:cubicBezTo>
                  <a:pt x="-9959" y="951898"/>
                  <a:pt x="41335" y="702866"/>
                  <a:pt x="0" y="553998"/>
                </a:cubicBezTo>
                <a:cubicBezTo>
                  <a:pt x="-41335" y="405130"/>
                  <a:pt x="16945" y="223726"/>
                  <a:pt x="0" y="0"/>
                </a:cubicBezTo>
                <a:close/>
              </a:path>
            </a:pathLst>
          </a:custGeom>
          <a:solidFill>
            <a:srgbClr val="DEEBF7"/>
          </a:solidFill>
          <a:ln>
            <a:solidFill>
              <a:srgbClr val="018D59"/>
            </a:solidFill>
            <a:extLst>
              <a:ext uri="{C807C97D-BFC1-408E-A445-0C87EB9F89A2}">
                <ask:lineSketchStyleProps xmlns:ask="http://schemas.microsoft.com/office/drawing/2018/sketchyshapes" sd="3498491236">
                  <a:prstGeom prst="rect">
                    <a:avLst/>
                  </a:prstGeom>
                  <ask:type>
                    <ask:lineSketchScribble/>
                  </ask:type>
                </ask:lineSketchStyleProps>
              </a:ext>
            </a:extLst>
          </a:ln>
        </p:spPr>
        <p:txBody>
          <a:bodyPr wrap="square">
            <a:spAutoFit/>
          </a:bodyPr>
          <a:lstStyle/>
          <a:p>
            <a:pPr algn="just"/>
            <a:r>
              <a:rPr lang="el-GR" sz="1100" b="1" dirty="0">
                <a:solidFill>
                  <a:srgbClr val="333F50"/>
                </a:solidFill>
              </a:rPr>
              <a:t>Αγώνες καθαρισμού ποταμών- Ουγγαρία</a:t>
            </a:r>
          </a:p>
          <a:p>
            <a:pPr algn="just"/>
            <a:endParaRPr lang="el-GR" sz="1100" dirty="0">
              <a:solidFill>
                <a:srgbClr val="333F50"/>
              </a:solidFill>
            </a:endParaRPr>
          </a:p>
          <a:p>
            <a:pPr algn="just"/>
            <a:r>
              <a:rPr lang="el-GR" sz="1100" dirty="0">
                <a:solidFill>
                  <a:srgbClr val="333F50"/>
                </a:solidFill>
              </a:rPr>
              <a:t>Αυτή η μοναδική πρωτοβουλία χρησιμοποιεί τα ίδια τα απόβλητα για να καταπολεμήσει τη ρύπανση-το </a:t>
            </a:r>
            <a:r>
              <a:rPr lang="el-GR" sz="1100" dirty="0" err="1">
                <a:solidFill>
                  <a:srgbClr val="333F50"/>
                </a:solidFill>
              </a:rPr>
              <a:t>Plastic</a:t>
            </a:r>
            <a:r>
              <a:rPr lang="el-GR" sz="1100" dirty="0">
                <a:solidFill>
                  <a:srgbClr val="333F50"/>
                </a:solidFill>
              </a:rPr>
              <a:t> </a:t>
            </a:r>
            <a:r>
              <a:rPr lang="el-GR" sz="1100" dirty="0" err="1">
                <a:solidFill>
                  <a:srgbClr val="333F50"/>
                </a:solidFill>
              </a:rPr>
              <a:t>Cup</a:t>
            </a:r>
            <a:r>
              <a:rPr lang="el-GR" sz="1100" dirty="0">
                <a:solidFill>
                  <a:srgbClr val="333F50"/>
                </a:solidFill>
              </a:rPr>
              <a:t> ξεκίνησε ως αγώνας (παίρνοντας το όνομά του από το δημοφιλές </a:t>
            </a:r>
            <a:r>
              <a:rPr lang="el-GR" sz="1100" dirty="0" err="1">
                <a:solidFill>
                  <a:srgbClr val="333F50"/>
                </a:solidFill>
              </a:rPr>
              <a:t>America’s</a:t>
            </a:r>
            <a:r>
              <a:rPr lang="el-GR" sz="1100" dirty="0">
                <a:solidFill>
                  <a:srgbClr val="333F50"/>
                </a:solidFill>
              </a:rPr>
              <a:t> </a:t>
            </a:r>
            <a:r>
              <a:rPr lang="el-GR" sz="1100" dirty="0" err="1">
                <a:solidFill>
                  <a:srgbClr val="333F50"/>
                </a:solidFill>
              </a:rPr>
              <a:t>Cup</a:t>
            </a:r>
            <a:r>
              <a:rPr lang="el-GR" sz="1100" dirty="0">
                <a:solidFill>
                  <a:srgbClr val="333F50"/>
                </a:solidFill>
              </a:rPr>
              <a:t>) όπου ομάδες ανταγωνίζονται στη συλλογή των απορριμμάτων που επιπλέουν στον ποταμό, σε βάρκες που έχουν κατασκευάσει οι ίδιοι από απόβλητα. Μέρος του μυστικού της επιτυχίας του </a:t>
            </a:r>
            <a:r>
              <a:rPr lang="el-GR" sz="1100" dirty="0" err="1">
                <a:solidFill>
                  <a:srgbClr val="333F50"/>
                </a:solidFill>
              </a:rPr>
              <a:t>Plastic</a:t>
            </a:r>
            <a:r>
              <a:rPr lang="el-GR" sz="1100" dirty="0">
                <a:solidFill>
                  <a:srgbClr val="333F50"/>
                </a:solidFill>
              </a:rPr>
              <a:t> </a:t>
            </a:r>
            <a:r>
              <a:rPr lang="el-GR" sz="1100" dirty="0" err="1">
                <a:solidFill>
                  <a:srgbClr val="333F50"/>
                </a:solidFill>
              </a:rPr>
              <a:t>Cup</a:t>
            </a:r>
            <a:r>
              <a:rPr lang="el-GR" sz="1100" dirty="0">
                <a:solidFill>
                  <a:srgbClr val="333F50"/>
                </a:solidFill>
              </a:rPr>
              <a:t> είναι ότι μετατρέπει μια δύσκολη και ενδεχομένως</a:t>
            </a:r>
          </a:p>
          <a:p>
            <a:pPr algn="just"/>
            <a:r>
              <a:rPr lang="el-GR" sz="1100" dirty="0">
                <a:solidFill>
                  <a:srgbClr val="333F50"/>
                </a:solidFill>
              </a:rPr>
              <a:t>επικίνδυνη εργασία σε μια διασκεδαστική και συναρπαστική ομαδική δραστηριότητα.</a:t>
            </a:r>
          </a:p>
        </p:txBody>
      </p:sp>
      <p:sp>
        <p:nvSpPr>
          <p:cNvPr id="18" name="TextBox 17">
            <a:extLst>
              <a:ext uri="{FF2B5EF4-FFF2-40B4-BE49-F238E27FC236}">
                <a16:creationId xmlns:a16="http://schemas.microsoft.com/office/drawing/2014/main" id="{ECC36547-450A-DFBB-9FB6-0DD35CE67BC9}"/>
              </a:ext>
            </a:extLst>
          </p:cNvPr>
          <p:cNvSpPr txBox="1"/>
          <p:nvPr/>
        </p:nvSpPr>
        <p:spPr>
          <a:xfrm>
            <a:off x="230433" y="1393598"/>
            <a:ext cx="8791714" cy="938719"/>
          </a:xfrm>
          <a:custGeom>
            <a:avLst/>
            <a:gdLst>
              <a:gd name="connsiteX0" fmla="*/ 0 w 8791714"/>
              <a:gd name="connsiteY0" fmla="*/ 0 h 938719"/>
              <a:gd name="connsiteX1" fmla="*/ 498197 w 8791714"/>
              <a:gd name="connsiteY1" fmla="*/ 0 h 938719"/>
              <a:gd name="connsiteX2" fmla="*/ 820560 w 8791714"/>
              <a:gd name="connsiteY2" fmla="*/ 0 h 938719"/>
              <a:gd name="connsiteX3" fmla="*/ 1406674 w 8791714"/>
              <a:gd name="connsiteY3" fmla="*/ 0 h 938719"/>
              <a:gd name="connsiteX4" fmla="*/ 1904871 w 8791714"/>
              <a:gd name="connsiteY4" fmla="*/ 0 h 938719"/>
              <a:gd name="connsiteX5" fmla="*/ 2227234 w 8791714"/>
              <a:gd name="connsiteY5" fmla="*/ 0 h 938719"/>
              <a:gd name="connsiteX6" fmla="*/ 2989183 w 8791714"/>
              <a:gd name="connsiteY6" fmla="*/ 0 h 938719"/>
              <a:gd name="connsiteX7" fmla="*/ 3751131 w 8791714"/>
              <a:gd name="connsiteY7" fmla="*/ 0 h 938719"/>
              <a:gd name="connsiteX8" fmla="*/ 4073494 w 8791714"/>
              <a:gd name="connsiteY8" fmla="*/ 0 h 938719"/>
              <a:gd name="connsiteX9" fmla="*/ 4483774 w 8791714"/>
              <a:gd name="connsiteY9" fmla="*/ 0 h 938719"/>
              <a:gd name="connsiteX10" fmla="*/ 5157806 w 8791714"/>
              <a:gd name="connsiteY10" fmla="*/ 0 h 938719"/>
              <a:gd name="connsiteX11" fmla="*/ 5743920 w 8791714"/>
              <a:gd name="connsiteY11" fmla="*/ 0 h 938719"/>
              <a:gd name="connsiteX12" fmla="*/ 6505868 w 8791714"/>
              <a:gd name="connsiteY12" fmla="*/ 0 h 938719"/>
              <a:gd name="connsiteX13" fmla="*/ 7267817 w 8791714"/>
              <a:gd name="connsiteY13" fmla="*/ 0 h 938719"/>
              <a:gd name="connsiteX14" fmla="*/ 7766014 w 8791714"/>
              <a:gd name="connsiteY14" fmla="*/ 0 h 938719"/>
              <a:gd name="connsiteX15" fmla="*/ 8791714 w 8791714"/>
              <a:gd name="connsiteY15" fmla="*/ 0 h 938719"/>
              <a:gd name="connsiteX16" fmla="*/ 8791714 w 8791714"/>
              <a:gd name="connsiteY16" fmla="*/ 459972 h 938719"/>
              <a:gd name="connsiteX17" fmla="*/ 8791714 w 8791714"/>
              <a:gd name="connsiteY17" fmla="*/ 938719 h 938719"/>
              <a:gd name="connsiteX18" fmla="*/ 8117683 w 8791714"/>
              <a:gd name="connsiteY18" fmla="*/ 938719 h 938719"/>
              <a:gd name="connsiteX19" fmla="*/ 7531568 w 8791714"/>
              <a:gd name="connsiteY19" fmla="*/ 938719 h 938719"/>
              <a:gd name="connsiteX20" fmla="*/ 6769620 w 8791714"/>
              <a:gd name="connsiteY20" fmla="*/ 938719 h 938719"/>
              <a:gd name="connsiteX21" fmla="*/ 6447257 w 8791714"/>
              <a:gd name="connsiteY21" fmla="*/ 938719 h 938719"/>
              <a:gd name="connsiteX22" fmla="*/ 6036977 w 8791714"/>
              <a:gd name="connsiteY22" fmla="*/ 938719 h 938719"/>
              <a:gd name="connsiteX23" fmla="*/ 5362946 w 8791714"/>
              <a:gd name="connsiteY23" fmla="*/ 938719 h 938719"/>
              <a:gd name="connsiteX24" fmla="*/ 4952666 w 8791714"/>
              <a:gd name="connsiteY24" fmla="*/ 938719 h 938719"/>
              <a:gd name="connsiteX25" fmla="*/ 4454468 w 8791714"/>
              <a:gd name="connsiteY25" fmla="*/ 938719 h 938719"/>
              <a:gd name="connsiteX26" fmla="*/ 3868354 w 8791714"/>
              <a:gd name="connsiteY26" fmla="*/ 938719 h 938719"/>
              <a:gd name="connsiteX27" fmla="*/ 3282240 w 8791714"/>
              <a:gd name="connsiteY27" fmla="*/ 938719 h 938719"/>
              <a:gd name="connsiteX28" fmla="*/ 2871960 w 8791714"/>
              <a:gd name="connsiteY28" fmla="*/ 938719 h 938719"/>
              <a:gd name="connsiteX29" fmla="*/ 2461680 w 8791714"/>
              <a:gd name="connsiteY29" fmla="*/ 938719 h 938719"/>
              <a:gd name="connsiteX30" fmla="*/ 2139317 w 8791714"/>
              <a:gd name="connsiteY30" fmla="*/ 938719 h 938719"/>
              <a:gd name="connsiteX31" fmla="*/ 1816954 w 8791714"/>
              <a:gd name="connsiteY31" fmla="*/ 938719 h 938719"/>
              <a:gd name="connsiteX32" fmla="*/ 1230840 w 8791714"/>
              <a:gd name="connsiteY32" fmla="*/ 938719 h 938719"/>
              <a:gd name="connsiteX33" fmla="*/ 0 w 8791714"/>
              <a:gd name="connsiteY33" fmla="*/ 938719 h 938719"/>
              <a:gd name="connsiteX34" fmla="*/ 0 w 8791714"/>
              <a:gd name="connsiteY34" fmla="*/ 497521 h 938719"/>
              <a:gd name="connsiteX35" fmla="*/ 0 w 8791714"/>
              <a:gd name="connsiteY35" fmla="*/ 0 h 938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791714" h="938719" fill="none" extrusionOk="0">
                <a:moveTo>
                  <a:pt x="0" y="0"/>
                </a:moveTo>
                <a:cubicBezTo>
                  <a:pt x="106555" y="-53660"/>
                  <a:pt x="266532" y="30526"/>
                  <a:pt x="498197" y="0"/>
                </a:cubicBezTo>
                <a:cubicBezTo>
                  <a:pt x="729862" y="-30526"/>
                  <a:pt x="733566" y="29212"/>
                  <a:pt x="820560" y="0"/>
                </a:cubicBezTo>
                <a:cubicBezTo>
                  <a:pt x="907554" y="-29212"/>
                  <a:pt x="1132252" y="61051"/>
                  <a:pt x="1406674" y="0"/>
                </a:cubicBezTo>
                <a:cubicBezTo>
                  <a:pt x="1681096" y="-61051"/>
                  <a:pt x="1661470" y="27597"/>
                  <a:pt x="1904871" y="0"/>
                </a:cubicBezTo>
                <a:cubicBezTo>
                  <a:pt x="2148272" y="-27597"/>
                  <a:pt x="2156203" y="19926"/>
                  <a:pt x="2227234" y="0"/>
                </a:cubicBezTo>
                <a:cubicBezTo>
                  <a:pt x="2298265" y="-19926"/>
                  <a:pt x="2733136" y="69726"/>
                  <a:pt x="2989183" y="0"/>
                </a:cubicBezTo>
                <a:cubicBezTo>
                  <a:pt x="3245230" y="-69726"/>
                  <a:pt x="3503026" y="68865"/>
                  <a:pt x="3751131" y="0"/>
                </a:cubicBezTo>
                <a:cubicBezTo>
                  <a:pt x="3999236" y="-68865"/>
                  <a:pt x="3929602" y="12346"/>
                  <a:pt x="4073494" y="0"/>
                </a:cubicBezTo>
                <a:cubicBezTo>
                  <a:pt x="4217386" y="-12346"/>
                  <a:pt x="4334418" y="39184"/>
                  <a:pt x="4483774" y="0"/>
                </a:cubicBezTo>
                <a:cubicBezTo>
                  <a:pt x="4633130" y="-39184"/>
                  <a:pt x="4955967" y="18294"/>
                  <a:pt x="5157806" y="0"/>
                </a:cubicBezTo>
                <a:cubicBezTo>
                  <a:pt x="5359645" y="-18294"/>
                  <a:pt x="5468526" y="7234"/>
                  <a:pt x="5743920" y="0"/>
                </a:cubicBezTo>
                <a:cubicBezTo>
                  <a:pt x="6019314" y="-7234"/>
                  <a:pt x="6196773" y="5853"/>
                  <a:pt x="6505868" y="0"/>
                </a:cubicBezTo>
                <a:cubicBezTo>
                  <a:pt x="6814963" y="-5853"/>
                  <a:pt x="6918345" y="20918"/>
                  <a:pt x="7267817" y="0"/>
                </a:cubicBezTo>
                <a:cubicBezTo>
                  <a:pt x="7617289" y="-20918"/>
                  <a:pt x="7576282" y="25566"/>
                  <a:pt x="7766014" y="0"/>
                </a:cubicBezTo>
                <a:cubicBezTo>
                  <a:pt x="7955746" y="-25566"/>
                  <a:pt x="8388354" y="34774"/>
                  <a:pt x="8791714" y="0"/>
                </a:cubicBezTo>
                <a:cubicBezTo>
                  <a:pt x="8793961" y="110233"/>
                  <a:pt x="8759671" y="281463"/>
                  <a:pt x="8791714" y="459972"/>
                </a:cubicBezTo>
                <a:cubicBezTo>
                  <a:pt x="8823757" y="638481"/>
                  <a:pt x="8759035" y="816914"/>
                  <a:pt x="8791714" y="938719"/>
                </a:cubicBezTo>
                <a:cubicBezTo>
                  <a:pt x="8469788" y="959362"/>
                  <a:pt x="8375852" y="898040"/>
                  <a:pt x="8117683" y="938719"/>
                </a:cubicBezTo>
                <a:cubicBezTo>
                  <a:pt x="7859514" y="979398"/>
                  <a:pt x="7816018" y="899325"/>
                  <a:pt x="7531568" y="938719"/>
                </a:cubicBezTo>
                <a:cubicBezTo>
                  <a:pt x="7247118" y="978113"/>
                  <a:pt x="6956622" y="896776"/>
                  <a:pt x="6769620" y="938719"/>
                </a:cubicBezTo>
                <a:cubicBezTo>
                  <a:pt x="6582618" y="980662"/>
                  <a:pt x="6606740" y="910723"/>
                  <a:pt x="6447257" y="938719"/>
                </a:cubicBezTo>
                <a:cubicBezTo>
                  <a:pt x="6287774" y="966715"/>
                  <a:pt x="6140387" y="933930"/>
                  <a:pt x="6036977" y="938719"/>
                </a:cubicBezTo>
                <a:cubicBezTo>
                  <a:pt x="5933567" y="943508"/>
                  <a:pt x="5498044" y="866466"/>
                  <a:pt x="5362946" y="938719"/>
                </a:cubicBezTo>
                <a:cubicBezTo>
                  <a:pt x="5227848" y="1010972"/>
                  <a:pt x="5146747" y="891596"/>
                  <a:pt x="4952666" y="938719"/>
                </a:cubicBezTo>
                <a:cubicBezTo>
                  <a:pt x="4758585" y="985842"/>
                  <a:pt x="4648163" y="907530"/>
                  <a:pt x="4454468" y="938719"/>
                </a:cubicBezTo>
                <a:cubicBezTo>
                  <a:pt x="4260773" y="969908"/>
                  <a:pt x="4000183" y="872182"/>
                  <a:pt x="3868354" y="938719"/>
                </a:cubicBezTo>
                <a:cubicBezTo>
                  <a:pt x="3736525" y="1005256"/>
                  <a:pt x="3401954" y="935013"/>
                  <a:pt x="3282240" y="938719"/>
                </a:cubicBezTo>
                <a:cubicBezTo>
                  <a:pt x="3162526" y="942425"/>
                  <a:pt x="3035622" y="889996"/>
                  <a:pt x="2871960" y="938719"/>
                </a:cubicBezTo>
                <a:cubicBezTo>
                  <a:pt x="2708298" y="987442"/>
                  <a:pt x="2619264" y="929861"/>
                  <a:pt x="2461680" y="938719"/>
                </a:cubicBezTo>
                <a:cubicBezTo>
                  <a:pt x="2304096" y="947577"/>
                  <a:pt x="2214864" y="917518"/>
                  <a:pt x="2139317" y="938719"/>
                </a:cubicBezTo>
                <a:cubicBezTo>
                  <a:pt x="2063770" y="959920"/>
                  <a:pt x="1909319" y="927734"/>
                  <a:pt x="1816954" y="938719"/>
                </a:cubicBezTo>
                <a:cubicBezTo>
                  <a:pt x="1724589" y="949704"/>
                  <a:pt x="1472631" y="912376"/>
                  <a:pt x="1230840" y="938719"/>
                </a:cubicBezTo>
                <a:cubicBezTo>
                  <a:pt x="989049" y="965062"/>
                  <a:pt x="345860" y="802882"/>
                  <a:pt x="0" y="938719"/>
                </a:cubicBezTo>
                <a:cubicBezTo>
                  <a:pt x="-9749" y="844335"/>
                  <a:pt x="29354" y="699656"/>
                  <a:pt x="0" y="497521"/>
                </a:cubicBezTo>
                <a:cubicBezTo>
                  <a:pt x="-29354" y="295386"/>
                  <a:pt x="11212" y="202665"/>
                  <a:pt x="0" y="0"/>
                </a:cubicBezTo>
                <a:close/>
              </a:path>
              <a:path w="8791714" h="938719" stroke="0" extrusionOk="0">
                <a:moveTo>
                  <a:pt x="0" y="0"/>
                </a:moveTo>
                <a:cubicBezTo>
                  <a:pt x="216277" y="-15905"/>
                  <a:pt x="607887" y="74288"/>
                  <a:pt x="761949" y="0"/>
                </a:cubicBezTo>
                <a:cubicBezTo>
                  <a:pt x="916011" y="-74288"/>
                  <a:pt x="1163811" y="50469"/>
                  <a:pt x="1523897" y="0"/>
                </a:cubicBezTo>
                <a:cubicBezTo>
                  <a:pt x="1883983" y="-50469"/>
                  <a:pt x="1974126" y="62984"/>
                  <a:pt x="2110011" y="0"/>
                </a:cubicBezTo>
                <a:cubicBezTo>
                  <a:pt x="2245896" y="-62984"/>
                  <a:pt x="2422272" y="44022"/>
                  <a:pt x="2696126" y="0"/>
                </a:cubicBezTo>
                <a:cubicBezTo>
                  <a:pt x="2969980" y="-44022"/>
                  <a:pt x="2991628" y="13367"/>
                  <a:pt x="3194323" y="0"/>
                </a:cubicBezTo>
                <a:cubicBezTo>
                  <a:pt x="3397018" y="-13367"/>
                  <a:pt x="3600091" y="63084"/>
                  <a:pt x="3956271" y="0"/>
                </a:cubicBezTo>
                <a:cubicBezTo>
                  <a:pt x="4312451" y="-63084"/>
                  <a:pt x="4420076" y="30115"/>
                  <a:pt x="4718220" y="0"/>
                </a:cubicBezTo>
                <a:cubicBezTo>
                  <a:pt x="5016364" y="-30115"/>
                  <a:pt x="4999382" y="35724"/>
                  <a:pt x="5216417" y="0"/>
                </a:cubicBezTo>
                <a:cubicBezTo>
                  <a:pt x="5433452" y="-35724"/>
                  <a:pt x="5815457" y="48434"/>
                  <a:pt x="5978366" y="0"/>
                </a:cubicBezTo>
                <a:cubicBezTo>
                  <a:pt x="6141275" y="-48434"/>
                  <a:pt x="6351824" y="35959"/>
                  <a:pt x="6652397" y="0"/>
                </a:cubicBezTo>
                <a:cubicBezTo>
                  <a:pt x="6952970" y="-35959"/>
                  <a:pt x="6928696" y="15689"/>
                  <a:pt x="7150594" y="0"/>
                </a:cubicBezTo>
                <a:cubicBezTo>
                  <a:pt x="7372492" y="-15689"/>
                  <a:pt x="7666314" y="59674"/>
                  <a:pt x="7824625" y="0"/>
                </a:cubicBezTo>
                <a:cubicBezTo>
                  <a:pt x="7982936" y="-59674"/>
                  <a:pt x="8084791" y="13729"/>
                  <a:pt x="8234905" y="0"/>
                </a:cubicBezTo>
                <a:cubicBezTo>
                  <a:pt x="8385019" y="-13729"/>
                  <a:pt x="8537876" y="34334"/>
                  <a:pt x="8791714" y="0"/>
                </a:cubicBezTo>
                <a:cubicBezTo>
                  <a:pt x="8820714" y="160365"/>
                  <a:pt x="8769108" y="276231"/>
                  <a:pt x="8791714" y="450585"/>
                </a:cubicBezTo>
                <a:cubicBezTo>
                  <a:pt x="8814320" y="624939"/>
                  <a:pt x="8760215" y="728771"/>
                  <a:pt x="8791714" y="938719"/>
                </a:cubicBezTo>
                <a:cubicBezTo>
                  <a:pt x="8597351" y="998302"/>
                  <a:pt x="8311655" y="850949"/>
                  <a:pt x="8029765" y="938719"/>
                </a:cubicBezTo>
                <a:cubicBezTo>
                  <a:pt x="7747875" y="1026489"/>
                  <a:pt x="7598771" y="911157"/>
                  <a:pt x="7355734" y="938719"/>
                </a:cubicBezTo>
                <a:cubicBezTo>
                  <a:pt x="7112697" y="966281"/>
                  <a:pt x="7056115" y="902096"/>
                  <a:pt x="6769620" y="938719"/>
                </a:cubicBezTo>
                <a:cubicBezTo>
                  <a:pt x="6483125" y="975342"/>
                  <a:pt x="6266800" y="875456"/>
                  <a:pt x="6007671" y="938719"/>
                </a:cubicBezTo>
                <a:cubicBezTo>
                  <a:pt x="5748542" y="1001982"/>
                  <a:pt x="5844427" y="937380"/>
                  <a:pt x="5685308" y="938719"/>
                </a:cubicBezTo>
                <a:cubicBezTo>
                  <a:pt x="5526189" y="940058"/>
                  <a:pt x="5431617" y="915597"/>
                  <a:pt x="5187111" y="938719"/>
                </a:cubicBezTo>
                <a:cubicBezTo>
                  <a:pt x="4942605" y="961841"/>
                  <a:pt x="4962749" y="909695"/>
                  <a:pt x="4864748" y="938719"/>
                </a:cubicBezTo>
                <a:cubicBezTo>
                  <a:pt x="4766747" y="967743"/>
                  <a:pt x="4499969" y="929498"/>
                  <a:pt x="4366551" y="938719"/>
                </a:cubicBezTo>
                <a:cubicBezTo>
                  <a:pt x="4233133" y="947940"/>
                  <a:pt x="4147148" y="926345"/>
                  <a:pt x="4044188" y="938719"/>
                </a:cubicBezTo>
                <a:cubicBezTo>
                  <a:pt x="3941228" y="951093"/>
                  <a:pt x="3606598" y="912508"/>
                  <a:pt x="3370157" y="938719"/>
                </a:cubicBezTo>
                <a:cubicBezTo>
                  <a:pt x="3133716" y="964930"/>
                  <a:pt x="2929236" y="874429"/>
                  <a:pt x="2608208" y="938719"/>
                </a:cubicBezTo>
                <a:cubicBezTo>
                  <a:pt x="2287180" y="1003009"/>
                  <a:pt x="2107356" y="886525"/>
                  <a:pt x="1846260" y="938719"/>
                </a:cubicBezTo>
                <a:cubicBezTo>
                  <a:pt x="1585164" y="990913"/>
                  <a:pt x="1564442" y="901754"/>
                  <a:pt x="1435980" y="938719"/>
                </a:cubicBezTo>
                <a:cubicBezTo>
                  <a:pt x="1307518" y="975684"/>
                  <a:pt x="953714" y="931948"/>
                  <a:pt x="761949" y="938719"/>
                </a:cubicBezTo>
                <a:cubicBezTo>
                  <a:pt x="570184" y="945490"/>
                  <a:pt x="277661" y="930957"/>
                  <a:pt x="0" y="938719"/>
                </a:cubicBezTo>
                <a:cubicBezTo>
                  <a:pt x="-35172" y="775906"/>
                  <a:pt x="19913" y="648992"/>
                  <a:pt x="0" y="459972"/>
                </a:cubicBezTo>
                <a:cubicBezTo>
                  <a:pt x="-19913" y="270952"/>
                  <a:pt x="27122" y="102080"/>
                  <a:pt x="0" y="0"/>
                </a:cubicBezTo>
                <a:close/>
              </a:path>
            </a:pathLst>
          </a:custGeom>
          <a:solidFill>
            <a:srgbClr val="DEEBF7"/>
          </a:solidFill>
          <a:ln>
            <a:solidFill>
              <a:srgbClr val="018D59"/>
            </a:solidFill>
            <a:extLst>
              <a:ext uri="{C807C97D-BFC1-408E-A445-0C87EB9F89A2}">
                <ask:lineSketchStyleProps xmlns:ask="http://schemas.microsoft.com/office/drawing/2018/sketchyshapes" sd="3621337917">
                  <a:prstGeom prst="rect">
                    <a:avLst/>
                  </a:prstGeom>
                  <ask:type>
                    <ask:lineSketchScribble/>
                  </ask:type>
                </ask:lineSketchStyleProps>
              </a:ext>
            </a:extLst>
          </a:ln>
        </p:spPr>
        <p:txBody>
          <a:bodyPr wrap="square">
            <a:spAutoFit/>
          </a:bodyPr>
          <a:lstStyle/>
          <a:p>
            <a:pPr algn="just"/>
            <a:r>
              <a:rPr lang="el-GR" sz="1100" b="1" dirty="0">
                <a:solidFill>
                  <a:srgbClr val="333F50"/>
                </a:solidFill>
              </a:rPr>
              <a:t>Τσάντες για τη διάσωση του ωκεανού- Βουλγαρία</a:t>
            </a:r>
          </a:p>
          <a:p>
            <a:pPr algn="just"/>
            <a:endParaRPr lang="el-GR" sz="1100" dirty="0">
              <a:solidFill>
                <a:srgbClr val="333F50"/>
              </a:solidFill>
            </a:endParaRPr>
          </a:p>
          <a:p>
            <a:pPr algn="just"/>
            <a:r>
              <a:rPr lang="el-GR" sz="1100" dirty="0">
                <a:solidFill>
                  <a:srgbClr val="333F50"/>
                </a:solidFill>
              </a:rPr>
              <a:t>Εθελοντές ζήτησαν από τοπικούς σχεδιαστές να δημιουργήσουν βαμβακερές τσάντες και να τις διακοσμήσουν με μηνύματα αθλητών του σερφ, καταγγέλλοντας τις δυσμενείς επιπτώσεις που έχει η χρήση πλαστικών τσαντών στην ενάλια ζωή και τα οικοσυστήματα. Κάθε χρονιά που διοργανωνόταν η έκθεση, διακοσμούνταν εκατό επαναχρησιμοποιήσιμες υφασμάτινες τσάντες με θέμα τον ωκεανό.</a:t>
            </a:r>
          </a:p>
        </p:txBody>
      </p:sp>
      <p:sp>
        <p:nvSpPr>
          <p:cNvPr id="20" name="TextBox 19">
            <a:extLst>
              <a:ext uri="{FF2B5EF4-FFF2-40B4-BE49-F238E27FC236}">
                <a16:creationId xmlns:a16="http://schemas.microsoft.com/office/drawing/2014/main" id="{51B0618A-F13B-132D-31B0-1419D9EFC3C3}"/>
              </a:ext>
            </a:extLst>
          </p:cNvPr>
          <p:cNvSpPr txBox="1"/>
          <p:nvPr/>
        </p:nvSpPr>
        <p:spPr>
          <a:xfrm>
            <a:off x="201693" y="5812606"/>
            <a:ext cx="8820454" cy="938719"/>
          </a:xfrm>
          <a:custGeom>
            <a:avLst/>
            <a:gdLst>
              <a:gd name="connsiteX0" fmla="*/ 0 w 8820454"/>
              <a:gd name="connsiteY0" fmla="*/ 0 h 938719"/>
              <a:gd name="connsiteX1" fmla="*/ 588030 w 8820454"/>
              <a:gd name="connsiteY1" fmla="*/ 0 h 938719"/>
              <a:gd name="connsiteX2" fmla="*/ 1176061 w 8820454"/>
              <a:gd name="connsiteY2" fmla="*/ 0 h 938719"/>
              <a:gd name="connsiteX3" fmla="*/ 1587682 w 8820454"/>
              <a:gd name="connsiteY3" fmla="*/ 0 h 938719"/>
              <a:gd name="connsiteX4" fmla="*/ 2352121 w 8820454"/>
              <a:gd name="connsiteY4" fmla="*/ 0 h 938719"/>
              <a:gd name="connsiteX5" fmla="*/ 2675538 w 8820454"/>
              <a:gd name="connsiteY5" fmla="*/ 0 h 938719"/>
              <a:gd name="connsiteX6" fmla="*/ 3175363 w 8820454"/>
              <a:gd name="connsiteY6" fmla="*/ 0 h 938719"/>
              <a:gd name="connsiteX7" fmla="*/ 3498780 w 8820454"/>
              <a:gd name="connsiteY7" fmla="*/ 0 h 938719"/>
              <a:gd name="connsiteX8" fmla="*/ 3910401 w 8820454"/>
              <a:gd name="connsiteY8" fmla="*/ 0 h 938719"/>
              <a:gd name="connsiteX9" fmla="*/ 4322022 w 8820454"/>
              <a:gd name="connsiteY9" fmla="*/ 0 h 938719"/>
              <a:gd name="connsiteX10" fmla="*/ 4645439 w 8820454"/>
              <a:gd name="connsiteY10" fmla="*/ 0 h 938719"/>
              <a:gd name="connsiteX11" fmla="*/ 5057060 w 8820454"/>
              <a:gd name="connsiteY11" fmla="*/ 0 h 938719"/>
              <a:gd name="connsiteX12" fmla="*/ 5645091 w 8820454"/>
              <a:gd name="connsiteY12" fmla="*/ 0 h 938719"/>
              <a:gd name="connsiteX13" fmla="*/ 6056712 w 8820454"/>
              <a:gd name="connsiteY13" fmla="*/ 0 h 938719"/>
              <a:gd name="connsiteX14" fmla="*/ 6468333 w 8820454"/>
              <a:gd name="connsiteY14" fmla="*/ 0 h 938719"/>
              <a:gd name="connsiteX15" fmla="*/ 6791750 w 8820454"/>
              <a:gd name="connsiteY15" fmla="*/ 0 h 938719"/>
              <a:gd name="connsiteX16" fmla="*/ 7291575 w 8820454"/>
              <a:gd name="connsiteY16" fmla="*/ 0 h 938719"/>
              <a:gd name="connsiteX17" fmla="*/ 7703196 w 8820454"/>
              <a:gd name="connsiteY17" fmla="*/ 0 h 938719"/>
              <a:gd name="connsiteX18" fmla="*/ 8026613 w 8820454"/>
              <a:gd name="connsiteY18" fmla="*/ 0 h 938719"/>
              <a:gd name="connsiteX19" fmla="*/ 8820454 w 8820454"/>
              <a:gd name="connsiteY19" fmla="*/ 0 h 938719"/>
              <a:gd name="connsiteX20" fmla="*/ 8820454 w 8820454"/>
              <a:gd name="connsiteY20" fmla="*/ 459972 h 938719"/>
              <a:gd name="connsiteX21" fmla="*/ 8820454 w 8820454"/>
              <a:gd name="connsiteY21" fmla="*/ 938719 h 938719"/>
              <a:gd name="connsiteX22" fmla="*/ 8320628 w 8820454"/>
              <a:gd name="connsiteY22" fmla="*/ 938719 h 938719"/>
              <a:gd name="connsiteX23" fmla="*/ 7556189 w 8820454"/>
              <a:gd name="connsiteY23" fmla="*/ 938719 h 938719"/>
              <a:gd name="connsiteX24" fmla="*/ 7056363 w 8820454"/>
              <a:gd name="connsiteY24" fmla="*/ 938719 h 938719"/>
              <a:gd name="connsiteX25" fmla="*/ 6644742 w 8820454"/>
              <a:gd name="connsiteY25" fmla="*/ 938719 h 938719"/>
              <a:gd name="connsiteX26" fmla="*/ 6321325 w 8820454"/>
              <a:gd name="connsiteY26" fmla="*/ 938719 h 938719"/>
              <a:gd name="connsiteX27" fmla="*/ 5997909 w 8820454"/>
              <a:gd name="connsiteY27" fmla="*/ 938719 h 938719"/>
              <a:gd name="connsiteX28" fmla="*/ 5674492 w 8820454"/>
              <a:gd name="connsiteY28" fmla="*/ 938719 h 938719"/>
              <a:gd name="connsiteX29" fmla="*/ 4998257 w 8820454"/>
              <a:gd name="connsiteY29" fmla="*/ 938719 h 938719"/>
              <a:gd name="connsiteX30" fmla="*/ 4586636 w 8820454"/>
              <a:gd name="connsiteY30" fmla="*/ 938719 h 938719"/>
              <a:gd name="connsiteX31" fmla="*/ 3998606 w 8820454"/>
              <a:gd name="connsiteY31" fmla="*/ 938719 h 938719"/>
              <a:gd name="connsiteX32" fmla="*/ 3498780 w 8820454"/>
              <a:gd name="connsiteY32" fmla="*/ 938719 h 938719"/>
              <a:gd name="connsiteX33" fmla="*/ 2822545 w 8820454"/>
              <a:gd name="connsiteY33" fmla="*/ 938719 h 938719"/>
              <a:gd name="connsiteX34" fmla="*/ 2410924 w 8820454"/>
              <a:gd name="connsiteY34" fmla="*/ 938719 h 938719"/>
              <a:gd name="connsiteX35" fmla="*/ 1646485 w 8820454"/>
              <a:gd name="connsiteY35" fmla="*/ 938719 h 938719"/>
              <a:gd name="connsiteX36" fmla="*/ 970250 w 8820454"/>
              <a:gd name="connsiteY36" fmla="*/ 938719 h 938719"/>
              <a:gd name="connsiteX37" fmla="*/ 646833 w 8820454"/>
              <a:gd name="connsiteY37" fmla="*/ 938719 h 938719"/>
              <a:gd name="connsiteX38" fmla="*/ 0 w 8820454"/>
              <a:gd name="connsiteY38" fmla="*/ 938719 h 938719"/>
              <a:gd name="connsiteX39" fmla="*/ 0 w 8820454"/>
              <a:gd name="connsiteY39" fmla="*/ 469360 h 938719"/>
              <a:gd name="connsiteX40" fmla="*/ 0 w 8820454"/>
              <a:gd name="connsiteY40" fmla="*/ 0 h 938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820454" h="938719" fill="none" extrusionOk="0">
                <a:moveTo>
                  <a:pt x="0" y="0"/>
                </a:moveTo>
                <a:cubicBezTo>
                  <a:pt x="258886" y="-36992"/>
                  <a:pt x="408200" y="29286"/>
                  <a:pt x="588030" y="0"/>
                </a:cubicBezTo>
                <a:cubicBezTo>
                  <a:pt x="767860" y="-29286"/>
                  <a:pt x="917711" y="20516"/>
                  <a:pt x="1176061" y="0"/>
                </a:cubicBezTo>
                <a:cubicBezTo>
                  <a:pt x="1434411" y="-20516"/>
                  <a:pt x="1497091" y="10427"/>
                  <a:pt x="1587682" y="0"/>
                </a:cubicBezTo>
                <a:cubicBezTo>
                  <a:pt x="1678273" y="-10427"/>
                  <a:pt x="2018946" y="58788"/>
                  <a:pt x="2352121" y="0"/>
                </a:cubicBezTo>
                <a:cubicBezTo>
                  <a:pt x="2685296" y="-58788"/>
                  <a:pt x="2529426" y="21069"/>
                  <a:pt x="2675538" y="0"/>
                </a:cubicBezTo>
                <a:cubicBezTo>
                  <a:pt x="2821650" y="-21069"/>
                  <a:pt x="2956685" y="20373"/>
                  <a:pt x="3175363" y="0"/>
                </a:cubicBezTo>
                <a:cubicBezTo>
                  <a:pt x="3394042" y="-20373"/>
                  <a:pt x="3397673" y="23165"/>
                  <a:pt x="3498780" y="0"/>
                </a:cubicBezTo>
                <a:cubicBezTo>
                  <a:pt x="3599887" y="-23165"/>
                  <a:pt x="3751305" y="11670"/>
                  <a:pt x="3910401" y="0"/>
                </a:cubicBezTo>
                <a:cubicBezTo>
                  <a:pt x="4069497" y="-11670"/>
                  <a:pt x="4128805" y="13410"/>
                  <a:pt x="4322022" y="0"/>
                </a:cubicBezTo>
                <a:cubicBezTo>
                  <a:pt x="4515239" y="-13410"/>
                  <a:pt x="4489036" y="2245"/>
                  <a:pt x="4645439" y="0"/>
                </a:cubicBezTo>
                <a:cubicBezTo>
                  <a:pt x="4801842" y="-2245"/>
                  <a:pt x="4861665" y="46415"/>
                  <a:pt x="5057060" y="0"/>
                </a:cubicBezTo>
                <a:cubicBezTo>
                  <a:pt x="5252455" y="-46415"/>
                  <a:pt x="5447007" y="13767"/>
                  <a:pt x="5645091" y="0"/>
                </a:cubicBezTo>
                <a:cubicBezTo>
                  <a:pt x="5843175" y="-13767"/>
                  <a:pt x="5910895" y="18828"/>
                  <a:pt x="6056712" y="0"/>
                </a:cubicBezTo>
                <a:cubicBezTo>
                  <a:pt x="6202529" y="-18828"/>
                  <a:pt x="6301850" y="9254"/>
                  <a:pt x="6468333" y="0"/>
                </a:cubicBezTo>
                <a:cubicBezTo>
                  <a:pt x="6634816" y="-9254"/>
                  <a:pt x="6680867" y="20456"/>
                  <a:pt x="6791750" y="0"/>
                </a:cubicBezTo>
                <a:cubicBezTo>
                  <a:pt x="6902633" y="-20456"/>
                  <a:pt x="7135139" y="44677"/>
                  <a:pt x="7291575" y="0"/>
                </a:cubicBezTo>
                <a:cubicBezTo>
                  <a:pt x="7448012" y="-44677"/>
                  <a:pt x="7503173" y="24452"/>
                  <a:pt x="7703196" y="0"/>
                </a:cubicBezTo>
                <a:cubicBezTo>
                  <a:pt x="7903219" y="-24452"/>
                  <a:pt x="7932695" y="14091"/>
                  <a:pt x="8026613" y="0"/>
                </a:cubicBezTo>
                <a:cubicBezTo>
                  <a:pt x="8120531" y="-14091"/>
                  <a:pt x="8583635" y="59882"/>
                  <a:pt x="8820454" y="0"/>
                </a:cubicBezTo>
                <a:cubicBezTo>
                  <a:pt x="8820970" y="94937"/>
                  <a:pt x="8769774" y="314077"/>
                  <a:pt x="8820454" y="459972"/>
                </a:cubicBezTo>
                <a:cubicBezTo>
                  <a:pt x="8871134" y="605867"/>
                  <a:pt x="8773697" y="795752"/>
                  <a:pt x="8820454" y="938719"/>
                </a:cubicBezTo>
                <a:cubicBezTo>
                  <a:pt x="8704067" y="941036"/>
                  <a:pt x="8519506" y="927658"/>
                  <a:pt x="8320628" y="938719"/>
                </a:cubicBezTo>
                <a:cubicBezTo>
                  <a:pt x="8121750" y="949780"/>
                  <a:pt x="7711856" y="884704"/>
                  <a:pt x="7556189" y="938719"/>
                </a:cubicBezTo>
                <a:cubicBezTo>
                  <a:pt x="7400522" y="992734"/>
                  <a:pt x="7209307" y="888805"/>
                  <a:pt x="7056363" y="938719"/>
                </a:cubicBezTo>
                <a:cubicBezTo>
                  <a:pt x="6903419" y="988633"/>
                  <a:pt x="6773012" y="925364"/>
                  <a:pt x="6644742" y="938719"/>
                </a:cubicBezTo>
                <a:cubicBezTo>
                  <a:pt x="6516472" y="952074"/>
                  <a:pt x="6450028" y="931748"/>
                  <a:pt x="6321325" y="938719"/>
                </a:cubicBezTo>
                <a:cubicBezTo>
                  <a:pt x="6192622" y="945690"/>
                  <a:pt x="6079687" y="934175"/>
                  <a:pt x="5997909" y="938719"/>
                </a:cubicBezTo>
                <a:cubicBezTo>
                  <a:pt x="5916131" y="943263"/>
                  <a:pt x="5829495" y="913298"/>
                  <a:pt x="5674492" y="938719"/>
                </a:cubicBezTo>
                <a:cubicBezTo>
                  <a:pt x="5519489" y="964140"/>
                  <a:pt x="5189171" y="926875"/>
                  <a:pt x="4998257" y="938719"/>
                </a:cubicBezTo>
                <a:cubicBezTo>
                  <a:pt x="4807343" y="950563"/>
                  <a:pt x="4734658" y="918399"/>
                  <a:pt x="4586636" y="938719"/>
                </a:cubicBezTo>
                <a:cubicBezTo>
                  <a:pt x="4438614" y="959039"/>
                  <a:pt x="4172489" y="898453"/>
                  <a:pt x="3998606" y="938719"/>
                </a:cubicBezTo>
                <a:cubicBezTo>
                  <a:pt x="3824723" y="978985"/>
                  <a:pt x="3667845" y="880021"/>
                  <a:pt x="3498780" y="938719"/>
                </a:cubicBezTo>
                <a:cubicBezTo>
                  <a:pt x="3329715" y="997417"/>
                  <a:pt x="2972552" y="883593"/>
                  <a:pt x="2822545" y="938719"/>
                </a:cubicBezTo>
                <a:cubicBezTo>
                  <a:pt x="2672539" y="993845"/>
                  <a:pt x="2565546" y="896443"/>
                  <a:pt x="2410924" y="938719"/>
                </a:cubicBezTo>
                <a:cubicBezTo>
                  <a:pt x="2256302" y="980995"/>
                  <a:pt x="1980849" y="931447"/>
                  <a:pt x="1646485" y="938719"/>
                </a:cubicBezTo>
                <a:cubicBezTo>
                  <a:pt x="1312121" y="945991"/>
                  <a:pt x="1111947" y="896619"/>
                  <a:pt x="970250" y="938719"/>
                </a:cubicBezTo>
                <a:cubicBezTo>
                  <a:pt x="828553" y="980819"/>
                  <a:pt x="718020" y="915748"/>
                  <a:pt x="646833" y="938719"/>
                </a:cubicBezTo>
                <a:cubicBezTo>
                  <a:pt x="575646" y="961690"/>
                  <a:pt x="133324" y="901383"/>
                  <a:pt x="0" y="938719"/>
                </a:cubicBezTo>
                <a:cubicBezTo>
                  <a:pt x="-35049" y="740258"/>
                  <a:pt x="41280" y="630452"/>
                  <a:pt x="0" y="469360"/>
                </a:cubicBezTo>
                <a:cubicBezTo>
                  <a:pt x="-41280" y="308268"/>
                  <a:pt x="26108" y="214264"/>
                  <a:pt x="0" y="0"/>
                </a:cubicBezTo>
                <a:close/>
              </a:path>
              <a:path w="8820454" h="938719" stroke="0" extrusionOk="0">
                <a:moveTo>
                  <a:pt x="0" y="0"/>
                </a:moveTo>
                <a:cubicBezTo>
                  <a:pt x="105941" y="-34263"/>
                  <a:pt x="309185" y="40457"/>
                  <a:pt x="411621" y="0"/>
                </a:cubicBezTo>
                <a:cubicBezTo>
                  <a:pt x="514057" y="-40457"/>
                  <a:pt x="928050" y="80737"/>
                  <a:pt x="1087856" y="0"/>
                </a:cubicBezTo>
                <a:cubicBezTo>
                  <a:pt x="1247662" y="-80737"/>
                  <a:pt x="1547759" y="76915"/>
                  <a:pt x="1852295" y="0"/>
                </a:cubicBezTo>
                <a:cubicBezTo>
                  <a:pt x="2156831" y="-76915"/>
                  <a:pt x="2295008" y="6910"/>
                  <a:pt x="2616735" y="0"/>
                </a:cubicBezTo>
                <a:cubicBezTo>
                  <a:pt x="2938462" y="-6910"/>
                  <a:pt x="2992889" y="2167"/>
                  <a:pt x="3204765" y="0"/>
                </a:cubicBezTo>
                <a:cubicBezTo>
                  <a:pt x="3416641" y="-2167"/>
                  <a:pt x="3604454" y="51011"/>
                  <a:pt x="3704591" y="0"/>
                </a:cubicBezTo>
                <a:cubicBezTo>
                  <a:pt x="3804728" y="-51011"/>
                  <a:pt x="3956422" y="18505"/>
                  <a:pt x="4028007" y="0"/>
                </a:cubicBezTo>
                <a:cubicBezTo>
                  <a:pt x="4099592" y="-18505"/>
                  <a:pt x="4372676" y="46164"/>
                  <a:pt x="4527833" y="0"/>
                </a:cubicBezTo>
                <a:cubicBezTo>
                  <a:pt x="4682990" y="-46164"/>
                  <a:pt x="4731362" y="2092"/>
                  <a:pt x="4851250" y="0"/>
                </a:cubicBezTo>
                <a:cubicBezTo>
                  <a:pt x="4971138" y="-2092"/>
                  <a:pt x="5190982" y="56421"/>
                  <a:pt x="5351075" y="0"/>
                </a:cubicBezTo>
                <a:cubicBezTo>
                  <a:pt x="5511169" y="-56421"/>
                  <a:pt x="5805928" y="17295"/>
                  <a:pt x="6027310" y="0"/>
                </a:cubicBezTo>
                <a:cubicBezTo>
                  <a:pt x="6248693" y="-17295"/>
                  <a:pt x="6402771" y="34775"/>
                  <a:pt x="6703545" y="0"/>
                </a:cubicBezTo>
                <a:cubicBezTo>
                  <a:pt x="7004319" y="-34775"/>
                  <a:pt x="6918391" y="3835"/>
                  <a:pt x="7115166" y="0"/>
                </a:cubicBezTo>
                <a:cubicBezTo>
                  <a:pt x="7311941" y="-3835"/>
                  <a:pt x="7371386" y="1947"/>
                  <a:pt x="7438583" y="0"/>
                </a:cubicBezTo>
                <a:cubicBezTo>
                  <a:pt x="7505780" y="-1947"/>
                  <a:pt x="7726167" y="43046"/>
                  <a:pt x="7938409" y="0"/>
                </a:cubicBezTo>
                <a:cubicBezTo>
                  <a:pt x="8150651" y="-43046"/>
                  <a:pt x="8486851" y="18707"/>
                  <a:pt x="8820454" y="0"/>
                </a:cubicBezTo>
                <a:cubicBezTo>
                  <a:pt x="8828857" y="140298"/>
                  <a:pt x="8792797" y="340802"/>
                  <a:pt x="8820454" y="469360"/>
                </a:cubicBezTo>
                <a:cubicBezTo>
                  <a:pt x="8848111" y="597918"/>
                  <a:pt x="8813429" y="800100"/>
                  <a:pt x="8820454" y="938719"/>
                </a:cubicBezTo>
                <a:cubicBezTo>
                  <a:pt x="8673393" y="964710"/>
                  <a:pt x="8542023" y="908330"/>
                  <a:pt x="8408833" y="938719"/>
                </a:cubicBezTo>
                <a:cubicBezTo>
                  <a:pt x="8275643" y="969108"/>
                  <a:pt x="7847657" y="898734"/>
                  <a:pt x="7644393" y="938719"/>
                </a:cubicBezTo>
                <a:cubicBezTo>
                  <a:pt x="7441129" y="978704"/>
                  <a:pt x="7252534" y="928836"/>
                  <a:pt x="7144568" y="938719"/>
                </a:cubicBezTo>
                <a:cubicBezTo>
                  <a:pt x="7036603" y="948602"/>
                  <a:pt x="6778109" y="931881"/>
                  <a:pt x="6644742" y="938719"/>
                </a:cubicBezTo>
                <a:cubicBezTo>
                  <a:pt x="6511375" y="945557"/>
                  <a:pt x="6263396" y="876080"/>
                  <a:pt x="5968507" y="938719"/>
                </a:cubicBezTo>
                <a:cubicBezTo>
                  <a:pt x="5673618" y="1001358"/>
                  <a:pt x="5455397" y="863336"/>
                  <a:pt x="5292272" y="938719"/>
                </a:cubicBezTo>
                <a:cubicBezTo>
                  <a:pt x="5129148" y="1014102"/>
                  <a:pt x="4804405" y="864432"/>
                  <a:pt x="4527833" y="938719"/>
                </a:cubicBezTo>
                <a:cubicBezTo>
                  <a:pt x="4251261" y="1013006"/>
                  <a:pt x="4014455" y="908228"/>
                  <a:pt x="3851598" y="938719"/>
                </a:cubicBezTo>
                <a:cubicBezTo>
                  <a:pt x="3688742" y="969210"/>
                  <a:pt x="3416688" y="932125"/>
                  <a:pt x="3263568" y="938719"/>
                </a:cubicBezTo>
                <a:cubicBezTo>
                  <a:pt x="3110448" y="945313"/>
                  <a:pt x="3039660" y="925355"/>
                  <a:pt x="2851947" y="938719"/>
                </a:cubicBezTo>
                <a:cubicBezTo>
                  <a:pt x="2664234" y="952083"/>
                  <a:pt x="2472686" y="931342"/>
                  <a:pt x="2263917" y="938719"/>
                </a:cubicBezTo>
                <a:cubicBezTo>
                  <a:pt x="2055148" y="946096"/>
                  <a:pt x="1896321" y="881654"/>
                  <a:pt x="1764091" y="938719"/>
                </a:cubicBezTo>
                <a:cubicBezTo>
                  <a:pt x="1631861" y="995784"/>
                  <a:pt x="1555440" y="925793"/>
                  <a:pt x="1352470" y="938719"/>
                </a:cubicBezTo>
                <a:cubicBezTo>
                  <a:pt x="1149500" y="951645"/>
                  <a:pt x="974480" y="920009"/>
                  <a:pt x="676235" y="938719"/>
                </a:cubicBezTo>
                <a:cubicBezTo>
                  <a:pt x="377991" y="957429"/>
                  <a:pt x="181959" y="869512"/>
                  <a:pt x="0" y="938719"/>
                </a:cubicBezTo>
                <a:cubicBezTo>
                  <a:pt x="-57259" y="771186"/>
                  <a:pt x="22930" y="583506"/>
                  <a:pt x="0" y="459972"/>
                </a:cubicBezTo>
                <a:cubicBezTo>
                  <a:pt x="-22930" y="336438"/>
                  <a:pt x="45516" y="165832"/>
                  <a:pt x="0" y="0"/>
                </a:cubicBezTo>
                <a:close/>
              </a:path>
            </a:pathLst>
          </a:custGeom>
          <a:solidFill>
            <a:srgbClr val="DEEBF7"/>
          </a:solidFill>
          <a:ln>
            <a:solidFill>
              <a:srgbClr val="018D59"/>
            </a:solidFill>
            <a:extLst>
              <a:ext uri="{C807C97D-BFC1-408E-A445-0C87EB9F89A2}">
                <ask:lineSketchStyleProps xmlns:ask="http://schemas.microsoft.com/office/drawing/2018/sketchyshapes" sd="797800634">
                  <a:prstGeom prst="rect">
                    <a:avLst/>
                  </a:prstGeom>
                  <ask:type>
                    <ask:lineSketchScribble/>
                  </ask:type>
                </ask:lineSketchStyleProps>
              </a:ext>
            </a:extLst>
          </a:ln>
        </p:spPr>
        <p:txBody>
          <a:bodyPr wrap="square">
            <a:spAutoFit/>
          </a:bodyPr>
          <a:lstStyle/>
          <a:p>
            <a:pPr algn="just"/>
            <a:r>
              <a:rPr lang="el-GR" sz="1100" b="1" dirty="0">
                <a:solidFill>
                  <a:srgbClr val="333F50"/>
                </a:solidFill>
              </a:rPr>
              <a:t>Πλατφόρμα ‘</a:t>
            </a:r>
            <a:r>
              <a:rPr lang="en-US" sz="1100" b="1" dirty="0">
                <a:solidFill>
                  <a:srgbClr val="333F50"/>
                </a:solidFill>
              </a:rPr>
              <a:t>Less is more’</a:t>
            </a:r>
            <a:r>
              <a:rPr lang="el-GR" sz="1100" b="1" dirty="0">
                <a:solidFill>
                  <a:srgbClr val="333F50"/>
                </a:solidFill>
              </a:rPr>
              <a:t>- Σλοβενία</a:t>
            </a:r>
          </a:p>
          <a:p>
            <a:pPr algn="just"/>
            <a:endParaRPr lang="el-GR" sz="1100" dirty="0">
              <a:solidFill>
                <a:srgbClr val="333F50"/>
              </a:solidFill>
            </a:endParaRPr>
          </a:p>
          <a:p>
            <a:pPr algn="just"/>
            <a:r>
              <a:rPr lang="el-GR" sz="1100" dirty="0">
                <a:solidFill>
                  <a:srgbClr val="333F50"/>
                </a:solidFill>
              </a:rPr>
              <a:t>Η διαδικτυακή πλατφόρμα </a:t>
            </a:r>
            <a:r>
              <a:rPr lang="el-GR" sz="1100" dirty="0" err="1">
                <a:solidFill>
                  <a:srgbClr val="333F50"/>
                </a:solidFill>
              </a:rPr>
              <a:t>Manjjeveč</a:t>
            </a:r>
            <a:r>
              <a:rPr lang="el-GR" sz="1100" dirty="0">
                <a:solidFill>
                  <a:srgbClr val="333F50"/>
                </a:solidFill>
              </a:rPr>
              <a:t> επιδιώκει να είναι ένα ολοκληρωμένο κατάστημα όπου οι καταναλωτές μπορούν να βρουν </a:t>
            </a:r>
            <a:r>
              <a:rPr lang="el-GR" sz="1100" dirty="0" err="1">
                <a:solidFill>
                  <a:srgbClr val="333F50"/>
                </a:solidFill>
              </a:rPr>
              <a:t>παρόχους</a:t>
            </a:r>
            <a:r>
              <a:rPr lang="el-GR" sz="1100" dirty="0">
                <a:solidFill>
                  <a:srgbClr val="333F50"/>
                </a:solidFill>
              </a:rPr>
              <a:t> υπηρεσιών επισκευής, καταστήματα χωρίς συσκευασίες και πληροφορίες σχετικά με εκδηλώσεις για την κυκλική οικονομία (π.χ. ανταλλαγές ρούχων και εργαστήρια).</a:t>
            </a:r>
          </a:p>
        </p:txBody>
      </p:sp>
      <p:sp>
        <p:nvSpPr>
          <p:cNvPr id="24" name="TextBox 23">
            <a:extLst>
              <a:ext uri="{FF2B5EF4-FFF2-40B4-BE49-F238E27FC236}">
                <a16:creationId xmlns:a16="http://schemas.microsoft.com/office/drawing/2014/main" id="{2CB01177-9232-F09B-CBE9-326F0947F829}"/>
              </a:ext>
            </a:extLst>
          </p:cNvPr>
          <p:cNvSpPr txBox="1"/>
          <p:nvPr/>
        </p:nvSpPr>
        <p:spPr>
          <a:xfrm>
            <a:off x="230433" y="3443200"/>
            <a:ext cx="8791714" cy="1107996"/>
          </a:xfrm>
          <a:custGeom>
            <a:avLst/>
            <a:gdLst>
              <a:gd name="connsiteX0" fmla="*/ 0 w 8791714"/>
              <a:gd name="connsiteY0" fmla="*/ 0 h 1107996"/>
              <a:gd name="connsiteX1" fmla="*/ 498197 w 8791714"/>
              <a:gd name="connsiteY1" fmla="*/ 0 h 1107996"/>
              <a:gd name="connsiteX2" fmla="*/ 908477 w 8791714"/>
              <a:gd name="connsiteY2" fmla="*/ 0 h 1107996"/>
              <a:gd name="connsiteX3" fmla="*/ 1318757 w 8791714"/>
              <a:gd name="connsiteY3" fmla="*/ 0 h 1107996"/>
              <a:gd name="connsiteX4" fmla="*/ 1904871 w 8791714"/>
              <a:gd name="connsiteY4" fmla="*/ 0 h 1107996"/>
              <a:gd name="connsiteX5" fmla="*/ 2315151 w 8791714"/>
              <a:gd name="connsiteY5" fmla="*/ 0 h 1107996"/>
              <a:gd name="connsiteX6" fmla="*/ 2637514 w 8791714"/>
              <a:gd name="connsiteY6" fmla="*/ 0 h 1107996"/>
              <a:gd name="connsiteX7" fmla="*/ 3223628 w 8791714"/>
              <a:gd name="connsiteY7" fmla="*/ 0 h 1107996"/>
              <a:gd name="connsiteX8" fmla="*/ 3545991 w 8791714"/>
              <a:gd name="connsiteY8" fmla="*/ 0 h 1107996"/>
              <a:gd name="connsiteX9" fmla="*/ 3956271 w 8791714"/>
              <a:gd name="connsiteY9" fmla="*/ 0 h 1107996"/>
              <a:gd name="connsiteX10" fmla="*/ 4366551 w 8791714"/>
              <a:gd name="connsiteY10" fmla="*/ 0 h 1107996"/>
              <a:gd name="connsiteX11" fmla="*/ 5128500 w 8791714"/>
              <a:gd name="connsiteY11" fmla="*/ 0 h 1107996"/>
              <a:gd name="connsiteX12" fmla="*/ 5626697 w 8791714"/>
              <a:gd name="connsiteY12" fmla="*/ 0 h 1107996"/>
              <a:gd name="connsiteX13" fmla="*/ 6388646 w 8791714"/>
              <a:gd name="connsiteY13" fmla="*/ 0 h 1107996"/>
              <a:gd name="connsiteX14" fmla="*/ 6798925 w 8791714"/>
              <a:gd name="connsiteY14" fmla="*/ 0 h 1107996"/>
              <a:gd name="connsiteX15" fmla="*/ 7121288 w 8791714"/>
              <a:gd name="connsiteY15" fmla="*/ 0 h 1107996"/>
              <a:gd name="connsiteX16" fmla="*/ 7707403 w 8791714"/>
              <a:gd name="connsiteY16" fmla="*/ 0 h 1107996"/>
              <a:gd name="connsiteX17" fmla="*/ 8791714 w 8791714"/>
              <a:gd name="connsiteY17" fmla="*/ 0 h 1107996"/>
              <a:gd name="connsiteX18" fmla="*/ 8791714 w 8791714"/>
              <a:gd name="connsiteY18" fmla="*/ 565078 h 1107996"/>
              <a:gd name="connsiteX19" fmla="*/ 8791714 w 8791714"/>
              <a:gd name="connsiteY19" fmla="*/ 1107996 h 1107996"/>
              <a:gd name="connsiteX20" fmla="*/ 8205600 w 8791714"/>
              <a:gd name="connsiteY20" fmla="*/ 1107996 h 1107996"/>
              <a:gd name="connsiteX21" fmla="*/ 7707403 w 8791714"/>
              <a:gd name="connsiteY21" fmla="*/ 1107996 h 1107996"/>
              <a:gd name="connsiteX22" fmla="*/ 7121288 w 8791714"/>
              <a:gd name="connsiteY22" fmla="*/ 1107996 h 1107996"/>
              <a:gd name="connsiteX23" fmla="*/ 6623091 w 8791714"/>
              <a:gd name="connsiteY23" fmla="*/ 1107996 h 1107996"/>
              <a:gd name="connsiteX24" fmla="*/ 5949060 w 8791714"/>
              <a:gd name="connsiteY24" fmla="*/ 1107996 h 1107996"/>
              <a:gd name="connsiteX25" fmla="*/ 5362946 w 8791714"/>
              <a:gd name="connsiteY25" fmla="*/ 1107996 h 1107996"/>
              <a:gd name="connsiteX26" fmla="*/ 4600997 w 8791714"/>
              <a:gd name="connsiteY26" fmla="*/ 1107996 h 1107996"/>
              <a:gd name="connsiteX27" fmla="*/ 4278634 w 8791714"/>
              <a:gd name="connsiteY27" fmla="*/ 1107996 h 1107996"/>
              <a:gd name="connsiteX28" fmla="*/ 3956271 w 8791714"/>
              <a:gd name="connsiteY28" fmla="*/ 1107996 h 1107996"/>
              <a:gd name="connsiteX29" fmla="*/ 3458074 w 8791714"/>
              <a:gd name="connsiteY29" fmla="*/ 1107996 h 1107996"/>
              <a:gd name="connsiteX30" fmla="*/ 3135711 w 8791714"/>
              <a:gd name="connsiteY30" fmla="*/ 1107996 h 1107996"/>
              <a:gd name="connsiteX31" fmla="*/ 2725431 w 8791714"/>
              <a:gd name="connsiteY31" fmla="*/ 1107996 h 1107996"/>
              <a:gd name="connsiteX32" fmla="*/ 2051400 w 8791714"/>
              <a:gd name="connsiteY32" fmla="*/ 1107996 h 1107996"/>
              <a:gd name="connsiteX33" fmla="*/ 1289451 w 8791714"/>
              <a:gd name="connsiteY33" fmla="*/ 1107996 h 1107996"/>
              <a:gd name="connsiteX34" fmla="*/ 703337 w 8791714"/>
              <a:gd name="connsiteY34" fmla="*/ 1107996 h 1107996"/>
              <a:gd name="connsiteX35" fmla="*/ 0 w 8791714"/>
              <a:gd name="connsiteY35" fmla="*/ 1107996 h 1107996"/>
              <a:gd name="connsiteX36" fmla="*/ 0 w 8791714"/>
              <a:gd name="connsiteY36" fmla="*/ 542918 h 1107996"/>
              <a:gd name="connsiteX37" fmla="*/ 0 w 8791714"/>
              <a:gd name="connsiteY37" fmla="*/ 0 h 110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8791714" h="1107996" fill="none" extrusionOk="0">
                <a:moveTo>
                  <a:pt x="0" y="0"/>
                </a:moveTo>
                <a:cubicBezTo>
                  <a:pt x="188574" y="-59346"/>
                  <a:pt x="346126" y="10461"/>
                  <a:pt x="498197" y="0"/>
                </a:cubicBezTo>
                <a:cubicBezTo>
                  <a:pt x="650268" y="-10461"/>
                  <a:pt x="762518" y="34562"/>
                  <a:pt x="908477" y="0"/>
                </a:cubicBezTo>
                <a:cubicBezTo>
                  <a:pt x="1054436" y="-34562"/>
                  <a:pt x="1231397" y="40446"/>
                  <a:pt x="1318757" y="0"/>
                </a:cubicBezTo>
                <a:cubicBezTo>
                  <a:pt x="1406117" y="-40446"/>
                  <a:pt x="1632204" y="34300"/>
                  <a:pt x="1904871" y="0"/>
                </a:cubicBezTo>
                <a:cubicBezTo>
                  <a:pt x="2177538" y="-34300"/>
                  <a:pt x="2232662" y="18693"/>
                  <a:pt x="2315151" y="0"/>
                </a:cubicBezTo>
                <a:cubicBezTo>
                  <a:pt x="2397640" y="-18693"/>
                  <a:pt x="2530116" y="34350"/>
                  <a:pt x="2637514" y="0"/>
                </a:cubicBezTo>
                <a:cubicBezTo>
                  <a:pt x="2744912" y="-34350"/>
                  <a:pt x="3082588" y="41997"/>
                  <a:pt x="3223628" y="0"/>
                </a:cubicBezTo>
                <a:cubicBezTo>
                  <a:pt x="3364668" y="-41997"/>
                  <a:pt x="3391916" y="14703"/>
                  <a:pt x="3545991" y="0"/>
                </a:cubicBezTo>
                <a:cubicBezTo>
                  <a:pt x="3700066" y="-14703"/>
                  <a:pt x="3762871" y="34583"/>
                  <a:pt x="3956271" y="0"/>
                </a:cubicBezTo>
                <a:cubicBezTo>
                  <a:pt x="4149671" y="-34583"/>
                  <a:pt x="4208513" y="9584"/>
                  <a:pt x="4366551" y="0"/>
                </a:cubicBezTo>
                <a:cubicBezTo>
                  <a:pt x="4524589" y="-9584"/>
                  <a:pt x="4919862" y="1650"/>
                  <a:pt x="5128500" y="0"/>
                </a:cubicBezTo>
                <a:cubicBezTo>
                  <a:pt x="5337138" y="-1650"/>
                  <a:pt x="5517289" y="41344"/>
                  <a:pt x="5626697" y="0"/>
                </a:cubicBezTo>
                <a:cubicBezTo>
                  <a:pt x="5736105" y="-41344"/>
                  <a:pt x="6080315" y="40149"/>
                  <a:pt x="6388646" y="0"/>
                </a:cubicBezTo>
                <a:cubicBezTo>
                  <a:pt x="6696977" y="-40149"/>
                  <a:pt x="6649951" y="45541"/>
                  <a:pt x="6798925" y="0"/>
                </a:cubicBezTo>
                <a:cubicBezTo>
                  <a:pt x="6947899" y="-45541"/>
                  <a:pt x="6993465" y="33737"/>
                  <a:pt x="7121288" y="0"/>
                </a:cubicBezTo>
                <a:cubicBezTo>
                  <a:pt x="7249111" y="-33737"/>
                  <a:pt x="7446692" y="59293"/>
                  <a:pt x="7707403" y="0"/>
                </a:cubicBezTo>
                <a:cubicBezTo>
                  <a:pt x="7968115" y="-59293"/>
                  <a:pt x="8554111" y="47997"/>
                  <a:pt x="8791714" y="0"/>
                </a:cubicBezTo>
                <a:cubicBezTo>
                  <a:pt x="8857500" y="246718"/>
                  <a:pt x="8763394" y="375914"/>
                  <a:pt x="8791714" y="565078"/>
                </a:cubicBezTo>
                <a:cubicBezTo>
                  <a:pt x="8820034" y="754242"/>
                  <a:pt x="8788777" y="935072"/>
                  <a:pt x="8791714" y="1107996"/>
                </a:cubicBezTo>
                <a:cubicBezTo>
                  <a:pt x="8568089" y="1121357"/>
                  <a:pt x="8441947" y="1043894"/>
                  <a:pt x="8205600" y="1107996"/>
                </a:cubicBezTo>
                <a:cubicBezTo>
                  <a:pt x="7969253" y="1172098"/>
                  <a:pt x="7954702" y="1065687"/>
                  <a:pt x="7707403" y="1107996"/>
                </a:cubicBezTo>
                <a:cubicBezTo>
                  <a:pt x="7460104" y="1150305"/>
                  <a:pt x="7354132" y="1080216"/>
                  <a:pt x="7121288" y="1107996"/>
                </a:cubicBezTo>
                <a:cubicBezTo>
                  <a:pt x="6888445" y="1135776"/>
                  <a:pt x="6840727" y="1088010"/>
                  <a:pt x="6623091" y="1107996"/>
                </a:cubicBezTo>
                <a:cubicBezTo>
                  <a:pt x="6405455" y="1127982"/>
                  <a:pt x="6229451" y="1070129"/>
                  <a:pt x="5949060" y="1107996"/>
                </a:cubicBezTo>
                <a:cubicBezTo>
                  <a:pt x="5668669" y="1145863"/>
                  <a:pt x="5606094" y="1081707"/>
                  <a:pt x="5362946" y="1107996"/>
                </a:cubicBezTo>
                <a:cubicBezTo>
                  <a:pt x="5119798" y="1134285"/>
                  <a:pt x="4863906" y="1052644"/>
                  <a:pt x="4600997" y="1107996"/>
                </a:cubicBezTo>
                <a:cubicBezTo>
                  <a:pt x="4338088" y="1163348"/>
                  <a:pt x="4395884" y="1071196"/>
                  <a:pt x="4278634" y="1107996"/>
                </a:cubicBezTo>
                <a:cubicBezTo>
                  <a:pt x="4161384" y="1144796"/>
                  <a:pt x="4076550" y="1079334"/>
                  <a:pt x="3956271" y="1107996"/>
                </a:cubicBezTo>
                <a:cubicBezTo>
                  <a:pt x="3835992" y="1136658"/>
                  <a:pt x="3667133" y="1060254"/>
                  <a:pt x="3458074" y="1107996"/>
                </a:cubicBezTo>
                <a:cubicBezTo>
                  <a:pt x="3249015" y="1155738"/>
                  <a:pt x="3222841" y="1088102"/>
                  <a:pt x="3135711" y="1107996"/>
                </a:cubicBezTo>
                <a:cubicBezTo>
                  <a:pt x="3048581" y="1127890"/>
                  <a:pt x="2892769" y="1075599"/>
                  <a:pt x="2725431" y="1107996"/>
                </a:cubicBezTo>
                <a:cubicBezTo>
                  <a:pt x="2558093" y="1140393"/>
                  <a:pt x="2194939" y="1030546"/>
                  <a:pt x="2051400" y="1107996"/>
                </a:cubicBezTo>
                <a:cubicBezTo>
                  <a:pt x="1907861" y="1185446"/>
                  <a:pt x="1561193" y="1029274"/>
                  <a:pt x="1289451" y="1107996"/>
                </a:cubicBezTo>
                <a:cubicBezTo>
                  <a:pt x="1017709" y="1186718"/>
                  <a:pt x="896622" y="1081797"/>
                  <a:pt x="703337" y="1107996"/>
                </a:cubicBezTo>
                <a:cubicBezTo>
                  <a:pt x="510052" y="1134195"/>
                  <a:pt x="285370" y="1086725"/>
                  <a:pt x="0" y="1107996"/>
                </a:cubicBezTo>
                <a:cubicBezTo>
                  <a:pt x="-57210" y="978339"/>
                  <a:pt x="50544" y="693112"/>
                  <a:pt x="0" y="542918"/>
                </a:cubicBezTo>
                <a:cubicBezTo>
                  <a:pt x="-50544" y="392724"/>
                  <a:pt x="43274" y="200488"/>
                  <a:pt x="0" y="0"/>
                </a:cubicBezTo>
                <a:close/>
              </a:path>
              <a:path w="8791714" h="1107996" stroke="0" extrusionOk="0">
                <a:moveTo>
                  <a:pt x="0" y="0"/>
                </a:moveTo>
                <a:cubicBezTo>
                  <a:pt x="143898" y="-37045"/>
                  <a:pt x="217839" y="5194"/>
                  <a:pt x="410280" y="0"/>
                </a:cubicBezTo>
                <a:cubicBezTo>
                  <a:pt x="602721" y="-5194"/>
                  <a:pt x="803940" y="17026"/>
                  <a:pt x="908477" y="0"/>
                </a:cubicBezTo>
                <a:cubicBezTo>
                  <a:pt x="1013014" y="-17026"/>
                  <a:pt x="1326807" y="33136"/>
                  <a:pt x="1494591" y="0"/>
                </a:cubicBezTo>
                <a:cubicBezTo>
                  <a:pt x="1662375" y="-33136"/>
                  <a:pt x="1750470" y="11059"/>
                  <a:pt x="1816954" y="0"/>
                </a:cubicBezTo>
                <a:cubicBezTo>
                  <a:pt x="1883438" y="-11059"/>
                  <a:pt x="2006872" y="1769"/>
                  <a:pt x="2139317" y="0"/>
                </a:cubicBezTo>
                <a:cubicBezTo>
                  <a:pt x="2271762" y="-1769"/>
                  <a:pt x="2578367" y="64963"/>
                  <a:pt x="2901266" y="0"/>
                </a:cubicBezTo>
                <a:cubicBezTo>
                  <a:pt x="3224165" y="-64963"/>
                  <a:pt x="3191206" y="25638"/>
                  <a:pt x="3311546" y="0"/>
                </a:cubicBezTo>
                <a:cubicBezTo>
                  <a:pt x="3431886" y="-25638"/>
                  <a:pt x="3779066" y="62834"/>
                  <a:pt x="3897660" y="0"/>
                </a:cubicBezTo>
                <a:cubicBezTo>
                  <a:pt x="4016254" y="-62834"/>
                  <a:pt x="4166820" y="10120"/>
                  <a:pt x="4307940" y="0"/>
                </a:cubicBezTo>
                <a:cubicBezTo>
                  <a:pt x="4449060" y="-10120"/>
                  <a:pt x="4592569" y="10822"/>
                  <a:pt x="4806137" y="0"/>
                </a:cubicBezTo>
                <a:cubicBezTo>
                  <a:pt x="5019705" y="-10822"/>
                  <a:pt x="5105259" y="14658"/>
                  <a:pt x="5216417" y="0"/>
                </a:cubicBezTo>
                <a:cubicBezTo>
                  <a:pt x="5327575" y="-14658"/>
                  <a:pt x="5429543" y="6912"/>
                  <a:pt x="5626697" y="0"/>
                </a:cubicBezTo>
                <a:cubicBezTo>
                  <a:pt x="5823851" y="-6912"/>
                  <a:pt x="5976582" y="6967"/>
                  <a:pt x="6124894" y="0"/>
                </a:cubicBezTo>
                <a:cubicBezTo>
                  <a:pt x="6273206" y="-6967"/>
                  <a:pt x="6675186" y="74549"/>
                  <a:pt x="6886843" y="0"/>
                </a:cubicBezTo>
                <a:cubicBezTo>
                  <a:pt x="7098500" y="-74549"/>
                  <a:pt x="7275092" y="8769"/>
                  <a:pt x="7472957" y="0"/>
                </a:cubicBezTo>
                <a:cubicBezTo>
                  <a:pt x="7670822" y="-8769"/>
                  <a:pt x="7737592" y="19350"/>
                  <a:pt x="7883237" y="0"/>
                </a:cubicBezTo>
                <a:cubicBezTo>
                  <a:pt x="8028882" y="-19350"/>
                  <a:pt x="8420862" y="47448"/>
                  <a:pt x="8791714" y="0"/>
                </a:cubicBezTo>
                <a:cubicBezTo>
                  <a:pt x="8843392" y="227108"/>
                  <a:pt x="8737453" y="366333"/>
                  <a:pt x="8791714" y="520758"/>
                </a:cubicBezTo>
                <a:cubicBezTo>
                  <a:pt x="8845975" y="675183"/>
                  <a:pt x="8782796" y="834113"/>
                  <a:pt x="8791714" y="1107996"/>
                </a:cubicBezTo>
                <a:cubicBezTo>
                  <a:pt x="8628123" y="1150129"/>
                  <a:pt x="8344101" y="1107177"/>
                  <a:pt x="8205600" y="1107996"/>
                </a:cubicBezTo>
                <a:cubicBezTo>
                  <a:pt x="8067099" y="1108815"/>
                  <a:pt x="7893822" y="1086867"/>
                  <a:pt x="7795320" y="1107996"/>
                </a:cubicBezTo>
                <a:cubicBezTo>
                  <a:pt x="7696818" y="1129125"/>
                  <a:pt x="7472765" y="1107961"/>
                  <a:pt x="7385040" y="1107996"/>
                </a:cubicBezTo>
                <a:cubicBezTo>
                  <a:pt x="7297315" y="1108031"/>
                  <a:pt x="7060932" y="1071444"/>
                  <a:pt x="6974760" y="1107996"/>
                </a:cubicBezTo>
                <a:cubicBezTo>
                  <a:pt x="6888588" y="1144548"/>
                  <a:pt x="6561240" y="1096605"/>
                  <a:pt x="6212811" y="1107996"/>
                </a:cubicBezTo>
                <a:cubicBezTo>
                  <a:pt x="5864382" y="1119387"/>
                  <a:pt x="5977501" y="1091693"/>
                  <a:pt x="5802531" y="1107996"/>
                </a:cubicBezTo>
                <a:cubicBezTo>
                  <a:pt x="5627561" y="1124299"/>
                  <a:pt x="5219050" y="1065956"/>
                  <a:pt x="5040583" y="1107996"/>
                </a:cubicBezTo>
                <a:cubicBezTo>
                  <a:pt x="4862116" y="1150036"/>
                  <a:pt x="4823520" y="1059867"/>
                  <a:pt x="4630303" y="1107996"/>
                </a:cubicBezTo>
                <a:cubicBezTo>
                  <a:pt x="4437086" y="1156125"/>
                  <a:pt x="4306590" y="1102743"/>
                  <a:pt x="4132106" y="1107996"/>
                </a:cubicBezTo>
                <a:cubicBezTo>
                  <a:pt x="3957622" y="1113249"/>
                  <a:pt x="3857498" y="1090104"/>
                  <a:pt x="3633908" y="1107996"/>
                </a:cubicBezTo>
                <a:cubicBezTo>
                  <a:pt x="3410318" y="1125888"/>
                  <a:pt x="3410339" y="1094664"/>
                  <a:pt x="3223628" y="1107996"/>
                </a:cubicBezTo>
                <a:cubicBezTo>
                  <a:pt x="3036917" y="1121328"/>
                  <a:pt x="2951833" y="1080607"/>
                  <a:pt x="2725431" y="1107996"/>
                </a:cubicBezTo>
                <a:cubicBezTo>
                  <a:pt x="2499029" y="1135385"/>
                  <a:pt x="2366947" y="1065851"/>
                  <a:pt x="2139317" y="1107996"/>
                </a:cubicBezTo>
                <a:cubicBezTo>
                  <a:pt x="1911687" y="1150141"/>
                  <a:pt x="1718567" y="1067998"/>
                  <a:pt x="1553203" y="1107996"/>
                </a:cubicBezTo>
                <a:cubicBezTo>
                  <a:pt x="1387839" y="1147994"/>
                  <a:pt x="1222118" y="1062114"/>
                  <a:pt x="1055006" y="1107996"/>
                </a:cubicBezTo>
                <a:cubicBezTo>
                  <a:pt x="887894" y="1153878"/>
                  <a:pt x="321006" y="1085115"/>
                  <a:pt x="0" y="1107996"/>
                </a:cubicBezTo>
                <a:cubicBezTo>
                  <a:pt x="-14094" y="898407"/>
                  <a:pt x="40790" y="817212"/>
                  <a:pt x="0" y="576158"/>
                </a:cubicBezTo>
                <a:cubicBezTo>
                  <a:pt x="-40790" y="335104"/>
                  <a:pt x="4683" y="263126"/>
                  <a:pt x="0" y="0"/>
                </a:cubicBezTo>
                <a:close/>
              </a:path>
            </a:pathLst>
          </a:custGeom>
          <a:solidFill>
            <a:srgbClr val="DEEBF7"/>
          </a:solidFill>
          <a:ln>
            <a:solidFill>
              <a:srgbClr val="018D59"/>
            </a:solidFill>
            <a:extLst>
              <a:ext uri="{C807C97D-BFC1-408E-A445-0C87EB9F89A2}">
                <ask:lineSketchStyleProps xmlns:ask="http://schemas.microsoft.com/office/drawing/2018/sketchyshapes" sd="2156309134">
                  <a:prstGeom prst="rect">
                    <a:avLst/>
                  </a:prstGeom>
                  <ask:type>
                    <ask:lineSketchScribble/>
                  </ask:type>
                </ask:lineSketchStyleProps>
              </a:ext>
            </a:extLst>
          </a:ln>
        </p:spPr>
        <p:txBody>
          <a:bodyPr wrap="square">
            <a:spAutoFit/>
          </a:bodyPr>
          <a:lstStyle/>
          <a:p>
            <a:pPr algn="just"/>
            <a:r>
              <a:rPr lang="el-GR" sz="1100" b="1" dirty="0">
                <a:solidFill>
                  <a:srgbClr val="333F50"/>
                </a:solidFill>
              </a:rPr>
              <a:t>Καταλύματα με περιβαλλοντική συνείδηση</a:t>
            </a:r>
            <a:r>
              <a:rPr lang="en-US" sz="1100" b="1" dirty="0">
                <a:solidFill>
                  <a:srgbClr val="333F50"/>
                </a:solidFill>
                <a:latin typeface="Barnebok"/>
              </a:rPr>
              <a:t>- </a:t>
            </a:r>
            <a:r>
              <a:rPr lang="el-GR" sz="1100" b="1" dirty="0">
                <a:solidFill>
                  <a:srgbClr val="333F50"/>
                </a:solidFill>
              </a:rPr>
              <a:t>Γερμανία</a:t>
            </a:r>
          </a:p>
          <a:p>
            <a:pPr algn="just"/>
            <a:endParaRPr lang="el-GR" sz="1100" dirty="0">
              <a:solidFill>
                <a:srgbClr val="333F50"/>
              </a:solidFill>
            </a:endParaRPr>
          </a:p>
          <a:p>
            <a:pPr algn="just"/>
            <a:r>
              <a:rPr lang="el-GR" sz="1100" dirty="0">
                <a:solidFill>
                  <a:srgbClr val="333F50"/>
                </a:solidFill>
              </a:rPr>
              <a:t>Σε συνεργασία με το </a:t>
            </a:r>
            <a:r>
              <a:rPr lang="el-GR" sz="1100" dirty="0" err="1">
                <a:solidFill>
                  <a:srgbClr val="333F50"/>
                </a:solidFill>
              </a:rPr>
              <a:t>National</a:t>
            </a:r>
            <a:r>
              <a:rPr lang="el-GR" sz="1100" dirty="0">
                <a:solidFill>
                  <a:srgbClr val="333F50"/>
                </a:solidFill>
              </a:rPr>
              <a:t> </a:t>
            </a:r>
            <a:r>
              <a:rPr lang="el-GR" sz="1100" dirty="0" err="1">
                <a:solidFill>
                  <a:srgbClr val="333F50"/>
                </a:solidFill>
              </a:rPr>
              <a:t>Park</a:t>
            </a:r>
            <a:r>
              <a:rPr lang="el-GR" sz="1100" dirty="0">
                <a:solidFill>
                  <a:srgbClr val="333F50"/>
                </a:solidFill>
              </a:rPr>
              <a:t> </a:t>
            </a:r>
            <a:r>
              <a:rPr lang="el-GR" sz="1100" dirty="0" err="1">
                <a:solidFill>
                  <a:srgbClr val="333F50"/>
                </a:solidFill>
              </a:rPr>
              <a:t>Partner</a:t>
            </a:r>
            <a:r>
              <a:rPr lang="el-GR" sz="1100" dirty="0">
                <a:solidFill>
                  <a:srgbClr val="333F50"/>
                </a:solidFill>
              </a:rPr>
              <a:t> </a:t>
            </a:r>
            <a:r>
              <a:rPr lang="el-GR" sz="1100" dirty="0" err="1">
                <a:solidFill>
                  <a:srgbClr val="333F50"/>
                </a:solidFill>
              </a:rPr>
              <a:t>Initiative</a:t>
            </a:r>
            <a:r>
              <a:rPr lang="el-GR" sz="1100" dirty="0">
                <a:solidFill>
                  <a:srgbClr val="333F50"/>
                </a:solidFill>
              </a:rPr>
              <a:t>, απονέμεται σε παραθεριστικά διαμερίσματα και κατοικίες ή ξενώνες η σήμανση «κατάλυμα με περιβαλλοντική συνείδηση» εφόσον είναι εξοπλισμένα και προσφέρουν ένα ειδικό πακέτο ευαισθητοποίησης για τους καλεσμένους με συμβουλές για την αποφυγή των πλαστικών. Τα τρία επίπεδα αναγνώρισης: χάλκινο, ασημένιο και χρυσό αντικατοπτρίζουν διαφορετικές βαθμίδες μείωσης της</a:t>
            </a:r>
          </a:p>
          <a:p>
            <a:pPr algn="just"/>
            <a:r>
              <a:rPr lang="el-GR" sz="1100" dirty="0">
                <a:solidFill>
                  <a:srgbClr val="333F50"/>
                </a:solidFill>
              </a:rPr>
              <a:t>χρήσης πλαστικών, από τα πρώτα βήματα μέχρι να καταστεί ένα κατάλυμα σχεδόν ελεύθερο-πλαστικών.</a:t>
            </a:r>
          </a:p>
        </p:txBody>
      </p:sp>
      <p:sp>
        <p:nvSpPr>
          <p:cNvPr id="22" name="TextBox 21">
            <a:extLst>
              <a:ext uri="{FF2B5EF4-FFF2-40B4-BE49-F238E27FC236}">
                <a16:creationId xmlns:a16="http://schemas.microsoft.com/office/drawing/2014/main" id="{BF0FECB0-4B5A-5238-7E89-F4FE4CECB4DB}"/>
              </a:ext>
            </a:extLst>
          </p:cNvPr>
          <p:cNvSpPr txBox="1"/>
          <p:nvPr/>
        </p:nvSpPr>
        <p:spPr>
          <a:xfrm>
            <a:off x="3126026" y="2409527"/>
            <a:ext cx="8764349" cy="938719"/>
          </a:xfrm>
          <a:custGeom>
            <a:avLst/>
            <a:gdLst>
              <a:gd name="connsiteX0" fmla="*/ 0 w 8764349"/>
              <a:gd name="connsiteY0" fmla="*/ 0 h 938719"/>
              <a:gd name="connsiteX1" fmla="*/ 409003 w 8764349"/>
              <a:gd name="connsiteY1" fmla="*/ 0 h 938719"/>
              <a:gd name="connsiteX2" fmla="*/ 1080936 w 8764349"/>
              <a:gd name="connsiteY2" fmla="*/ 0 h 938719"/>
              <a:gd name="connsiteX3" fmla="*/ 1840513 w 8764349"/>
              <a:gd name="connsiteY3" fmla="*/ 0 h 938719"/>
              <a:gd name="connsiteX4" fmla="*/ 2249516 w 8764349"/>
              <a:gd name="connsiteY4" fmla="*/ 0 h 938719"/>
              <a:gd name="connsiteX5" fmla="*/ 2921450 w 8764349"/>
              <a:gd name="connsiteY5" fmla="*/ 0 h 938719"/>
              <a:gd name="connsiteX6" fmla="*/ 3593383 w 8764349"/>
              <a:gd name="connsiteY6" fmla="*/ 0 h 938719"/>
              <a:gd name="connsiteX7" fmla="*/ 4177673 w 8764349"/>
              <a:gd name="connsiteY7" fmla="*/ 0 h 938719"/>
              <a:gd name="connsiteX8" fmla="*/ 4674319 w 8764349"/>
              <a:gd name="connsiteY8" fmla="*/ 0 h 938719"/>
              <a:gd name="connsiteX9" fmla="*/ 5083322 w 8764349"/>
              <a:gd name="connsiteY9" fmla="*/ 0 h 938719"/>
              <a:gd name="connsiteX10" fmla="*/ 5579969 w 8764349"/>
              <a:gd name="connsiteY10" fmla="*/ 0 h 938719"/>
              <a:gd name="connsiteX11" fmla="*/ 6339546 w 8764349"/>
              <a:gd name="connsiteY11" fmla="*/ 0 h 938719"/>
              <a:gd name="connsiteX12" fmla="*/ 7011479 w 8764349"/>
              <a:gd name="connsiteY12" fmla="*/ 0 h 938719"/>
              <a:gd name="connsiteX13" fmla="*/ 7332839 w 8764349"/>
              <a:gd name="connsiteY13" fmla="*/ 0 h 938719"/>
              <a:gd name="connsiteX14" fmla="*/ 7829485 w 8764349"/>
              <a:gd name="connsiteY14" fmla="*/ 0 h 938719"/>
              <a:gd name="connsiteX15" fmla="*/ 8238488 w 8764349"/>
              <a:gd name="connsiteY15" fmla="*/ 0 h 938719"/>
              <a:gd name="connsiteX16" fmla="*/ 8764349 w 8764349"/>
              <a:gd name="connsiteY16" fmla="*/ 0 h 938719"/>
              <a:gd name="connsiteX17" fmla="*/ 8764349 w 8764349"/>
              <a:gd name="connsiteY17" fmla="*/ 459972 h 938719"/>
              <a:gd name="connsiteX18" fmla="*/ 8764349 w 8764349"/>
              <a:gd name="connsiteY18" fmla="*/ 938719 h 938719"/>
              <a:gd name="connsiteX19" fmla="*/ 8092416 w 8764349"/>
              <a:gd name="connsiteY19" fmla="*/ 938719 h 938719"/>
              <a:gd name="connsiteX20" fmla="*/ 7508126 w 8764349"/>
              <a:gd name="connsiteY20" fmla="*/ 938719 h 938719"/>
              <a:gd name="connsiteX21" fmla="*/ 7099123 w 8764349"/>
              <a:gd name="connsiteY21" fmla="*/ 938719 h 938719"/>
              <a:gd name="connsiteX22" fmla="*/ 6514833 w 8764349"/>
              <a:gd name="connsiteY22" fmla="*/ 938719 h 938719"/>
              <a:gd name="connsiteX23" fmla="*/ 6018186 w 8764349"/>
              <a:gd name="connsiteY23" fmla="*/ 938719 h 938719"/>
              <a:gd name="connsiteX24" fmla="*/ 5696827 w 8764349"/>
              <a:gd name="connsiteY24" fmla="*/ 938719 h 938719"/>
              <a:gd name="connsiteX25" fmla="*/ 5024893 w 8764349"/>
              <a:gd name="connsiteY25" fmla="*/ 938719 h 938719"/>
              <a:gd name="connsiteX26" fmla="*/ 4440603 w 8764349"/>
              <a:gd name="connsiteY26" fmla="*/ 938719 h 938719"/>
              <a:gd name="connsiteX27" fmla="*/ 3943957 w 8764349"/>
              <a:gd name="connsiteY27" fmla="*/ 938719 h 938719"/>
              <a:gd name="connsiteX28" fmla="*/ 3622598 w 8764349"/>
              <a:gd name="connsiteY28" fmla="*/ 938719 h 938719"/>
              <a:gd name="connsiteX29" fmla="*/ 3301238 w 8764349"/>
              <a:gd name="connsiteY29" fmla="*/ 938719 h 938719"/>
              <a:gd name="connsiteX30" fmla="*/ 2979879 w 8764349"/>
              <a:gd name="connsiteY30" fmla="*/ 938719 h 938719"/>
              <a:gd name="connsiteX31" fmla="*/ 2220302 w 8764349"/>
              <a:gd name="connsiteY31" fmla="*/ 938719 h 938719"/>
              <a:gd name="connsiteX32" fmla="*/ 1636012 w 8764349"/>
              <a:gd name="connsiteY32" fmla="*/ 938719 h 938719"/>
              <a:gd name="connsiteX33" fmla="*/ 1314652 w 8764349"/>
              <a:gd name="connsiteY33" fmla="*/ 938719 h 938719"/>
              <a:gd name="connsiteX34" fmla="*/ 555075 w 8764349"/>
              <a:gd name="connsiteY34" fmla="*/ 938719 h 938719"/>
              <a:gd name="connsiteX35" fmla="*/ 0 w 8764349"/>
              <a:gd name="connsiteY35" fmla="*/ 938719 h 938719"/>
              <a:gd name="connsiteX36" fmla="*/ 0 w 8764349"/>
              <a:gd name="connsiteY36" fmla="*/ 497521 h 938719"/>
              <a:gd name="connsiteX37" fmla="*/ 0 w 8764349"/>
              <a:gd name="connsiteY37" fmla="*/ 0 h 938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8764349" h="938719" fill="none" extrusionOk="0">
                <a:moveTo>
                  <a:pt x="0" y="0"/>
                </a:moveTo>
                <a:cubicBezTo>
                  <a:pt x="180863" y="-20499"/>
                  <a:pt x="244771" y="15923"/>
                  <a:pt x="409003" y="0"/>
                </a:cubicBezTo>
                <a:cubicBezTo>
                  <a:pt x="573235" y="-15923"/>
                  <a:pt x="828276" y="48513"/>
                  <a:pt x="1080936" y="0"/>
                </a:cubicBezTo>
                <a:cubicBezTo>
                  <a:pt x="1333596" y="-48513"/>
                  <a:pt x="1589419" y="20609"/>
                  <a:pt x="1840513" y="0"/>
                </a:cubicBezTo>
                <a:cubicBezTo>
                  <a:pt x="2091607" y="-20609"/>
                  <a:pt x="2103707" y="43087"/>
                  <a:pt x="2249516" y="0"/>
                </a:cubicBezTo>
                <a:cubicBezTo>
                  <a:pt x="2395325" y="-43087"/>
                  <a:pt x="2643249" y="38277"/>
                  <a:pt x="2921450" y="0"/>
                </a:cubicBezTo>
                <a:cubicBezTo>
                  <a:pt x="3199651" y="-38277"/>
                  <a:pt x="3336554" y="15330"/>
                  <a:pt x="3593383" y="0"/>
                </a:cubicBezTo>
                <a:cubicBezTo>
                  <a:pt x="3850212" y="-15330"/>
                  <a:pt x="3934489" y="37737"/>
                  <a:pt x="4177673" y="0"/>
                </a:cubicBezTo>
                <a:cubicBezTo>
                  <a:pt x="4420857" y="-37737"/>
                  <a:pt x="4515477" y="10475"/>
                  <a:pt x="4674319" y="0"/>
                </a:cubicBezTo>
                <a:cubicBezTo>
                  <a:pt x="4833161" y="-10475"/>
                  <a:pt x="4920210" y="3827"/>
                  <a:pt x="5083322" y="0"/>
                </a:cubicBezTo>
                <a:cubicBezTo>
                  <a:pt x="5246434" y="-3827"/>
                  <a:pt x="5408722" y="14622"/>
                  <a:pt x="5579969" y="0"/>
                </a:cubicBezTo>
                <a:cubicBezTo>
                  <a:pt x="5751216" y="-14622"/>
                  <a:pt x="6169474" y="35289"/>
                  <a:pt x="6339546" y="0"/>
                </a:cubicBezTo>
                <a:cubicBezTo>
                  <a:pt x="6509618" y="-35289"/>
                  <a:pt x="6845086" y="77325"/>
                  <a:pt x="7011479" y="0"/>
                </a:cubicBezTo>
                <a:cubicBezTo>
                  <a:pt x="7177872" y="-77325"/>
                  <a:pt x="7235229" y="32249"/>
                  <a:pt x="7332839" y="0"/>
                </a:cubicBezTo>
                <a:cubicBezTo>
                  <a:pt x="7430449" y="-32249"/>
                  <a:pt x="7648697" y="21328"/>
                  <a:pt x="7829485" y="0"/>
                </a:cubicBezTo>
                <a:cubicBezTo>
                  <a:pt x="8010273" y="-21328"/>
                  <a:pt x="8094006" y="12923"/>
                  <a:pt x="8238488" y="0"/>
                </a:cubicBezTo>
                <a:cubicBezTo>
                  <a:pt x="8382970" y="-12923"/>
                  <a:pt x="8519407" y="60658"/>
                  <a:pt x="8764349" y="0"/>
                </a:cubicBezTo>
                <a:cubicBezTo>
                  <a:pt x="8794527" y="151426"/>
                  <a:pt x="8748140" y="254442"/>
                  <a:pt x="8764349" y="459972"/>
                </a:cubicBezTo>
                <a:cubicBezTo>
                  <a:pt x="8780558" y="665502"/>
                  <a:pt x="8752697" y="824850"/>
                  <a:pt x="8764349" y="938719"/>
                </a:cubicBezTo>
                <a:cubicBezTo>
                  <a:pt x="8532124" y="992628"/>
                  <a:pt x="8294382" y="863578"/>
                  <a:pt x="8092416" y="938719"/>
                </a:cubicBezTo>
                <a:cubicBezTo>
                  <a:pt x="7890450" y="1013860"/>
                  <a:pt x="7786674" y="897843"/>
                  <a:pt x="7508126" y="938719"/>
                </a:cubicBezTo>
                <a:cubicBezTo>
                  <a:pt x="7229578" y="979595"/>
                  <a:pt x="7217666" y="901969"/>
                  <a:pt x="7099123" y="938719"/>
                </a:cubicBezTo>
                <a:cubicBezTo>
                  <a:pt x="6980580" y="975469"/>
                  <a:pt x="6711198" y="911448"/>
                  <a:pt x="6514833" y="938719"/>
                </a:cubicBezTo>
                <a:cubicBezTo>
                  <a:pt x="6318468" y="965990"/>
                  <a:pt x="6140510" y="910091"/>
                  <a:pt x="6018186" y="938719"/>
                </a:cubicBezTo>
                <a:cubicBezTo>
                  <a:pt x="5895862" y="967347"/>
                  <a:pt x="5799760" y="900265"/>
                  <a:pt x="5696827" y="938719"/>
                </a:cubicBezTo>
                <a:cubicBezTo>
                  <a:pt x="5593894" y="977173"/>
                  <a:pt x="5305750" y="919311"/>
                  <a:pt x="5024893" y="938719"/>
                </a:cubicBezTo>
                <a:cubicBezTo>
                  <a:pt x="4744036" y="958127"/>
                  <a:pt x="4680606" y="869222"/>
                  <a:pt x="4440603" y="938719"/>
                </a:cubicBezTo>
                <a:cubicBezTo>
                  <a:pt x="4200600" y="1008216"/>
                  <a:pt x="4156679" y="888278"/>
                  <a:pt x="3943957" y="938719"/>
                </a:cubicBezTo>
                <a:cubicBezTo>
                  <a:pt x="3731235" y="989160"/>
                  <a:pt x="3740921" y="922766"/>
                  <a:pt x="3622598" y="938719"/>
                </a:cubicBezTo>
                <a:cubicBezTo>
                  <a:pt x="3504275" y="954672"/>
                  <a:pt x="3448240" y="920069"/>
                  <a:pt x="3301238" y="938719"/>
                </a:cubicBezTo>
                <a:cubicBezTo>
                  <a:pt x="3154236" y="957369"/>
                  <a:pt x="3064325" y="930418"/>
                  <a:pt x="2979879" y="938719"/>
                </a:cubicBezTo>
                <a:cubicBezTo>
                  <a:pt x="2895433" y="947020"/>
                  <a:pt x="2533362" y="856451"/>
                  <a:pt x="2220302" y="938719"/>
                </a:cubicBezTo>
                <a:cubicBezTo>
                  <a:pt x="1907242" y="1020987"/>
                  <a:pt x="1903568" y="873897"/>
                  <a:pt x="1636012" y="938719"/>
                </a:cubicBezTo>
                <a:cubicBezTo>
                  <a:pt x="1368456" y="1003541"/>
                  <a:pt x="1437908" y="920521"/>
                  <a:pt x="1314652" y="938719"/>
                </a:cubicBezTo>
                <a:cubicBezTo>
                  <a:pt x="1191396" y="956917"/>
                  <a:pt x="904204" y="880910"/>
                  <a:pt x="555075" y="938719"/>
                </a:cubicBezTo>
                <a:cubicBezTo>
                  <a:pt x="205946" y="996528"/>
                  <a:pt x="130771" y="873581"/>
                  <a:pt x="0" y="938719"/>
                </a:cubicBezTo>
                <a:cubicBezTo>
                  <a:pt x="-12715" y="808391"/>
                  <a:pt x="33454" y="650317"/>
                  <a:pt x="0" y="497521"/>
                </a:cubicBezTo>
                <a:cubicBezTo>
                  <a:pt x="-33454" y="344725"/>
                  <a:pt x="17842" y="234669"/>
                  <a:pt x="0" y="0"/>
                </a:cubicBezTo>
                <a:close/>
              </a:path>
              <a:path w="8764349" h="938719" stroke="0" extrusionOk="0">
                <a:moveTo>
                  <a:pt x="0" y="0"/>
                </a:moveTo>
                <a:cubicBezTo>
                  <a:pt x="186284" y="-47883"/>
                  <a:pt x="532630" y="47774"/>
                  <a:pt x="759577" y="0"/>
                </a:cubicBezTo>
                <a:cubicBezTo>
                  <a:pt x="986524" y="-47774"/>
                  <a:pt x="1063345" y="13593"/>
                  <a:pt x="1168580" y="0"/>
                </a:cubicBezTo>
                <a:cubicBezTo>
                  <a:pt x="1273815" y="-13593"/>
                  <a:pt x="1389138" y="10964"/>
                  <a:pt x="1489939" y="0"/>
                </a:cubicBezTo>
                <a:cubicBezTo>
                  <a:pt x="1590740" y="-10964"/>
                  <a:pt x="1748178" y="9036"/>
                  <a:pt x="1898942" y="0"/>
                </a:cubicBezTo>
                <a:cubicBezTo>
                  <a:pt x="2049706" y="-9036"/>
                  <a:pt x="2420710" y="51022"/>
                  <a:pt x="2570876" y="0"/>
                </a:cubicBezTo>
                <a:cubicBezTo>
                  <a:pt x="2721042" y="-51022"/>
                  <a:pt x="2842127" y="36224"/>
                  <a:pt x="2979879" y="0"/>
                </a:cubicBezTo>
                <a:cubicBezTo>
                  <a:pt x="3117631" y="-36224"/>
                  <a:pt x="3184360" y="31863"/>
                  <a:pt x="3301238" y="0"/>
                </a:cubicBezTo>
                <a:cubicBezTo>
                  <a:pt x="3418116" y="-31863"/>
                  <a:pt x="3522070" y="20864"/>
                  <a:pt x="3622598" y="0"/>
                </a:cubicBezTo>
                <a:cubicBezTo>
                  <a:pt x="3723126" y="-20864"/>
                  <a:pt x="4140871" y="61253"/>
                  <a:pt x="4294531" y="0"/>
                </a:cubicBezTo>
                <a:cubicBezTo>
                  <a:pt x="4448191" y="-61253"/>
                  <a:pt x="4882269" y="60304"/>
                  <a:pt x="5054108" y="0"/>
                </a:cubicBezTo>
                <a:cubicBezTo>
                  <a:pt x="5225947" y="-60304"/>
                  <a:pt x="5340192" y="25378"/>
                  <a:pt x="5463111" y="0"/>
                </a:cubicBezTo>
                <a:cubicBezTo>
                  <a:pt x="5586030" y="-25378"/>
                  <a:pt x="5808367" y="29932"/>
                  <a:pt x="5959757" y="0"/>
                </a:cubicBezTo>
                <a:cubicBezTo>
                  <a:pt x="6111147" y="-29932"/>
                  <a:pt x="6279643" y="33830"/>
                  <a:pt x="6368760" y="0"/>
                </a:cubicBezTo>
                <a:cubicBezTo>
                  <a:pt x="6457877" y="-33830"/>
                  <a:pt x="6618512" y="37115"/>
                  <a:pt x="6777763" y="0"/>
                </a:cubicBezTo>
                <a:cubicBezTo>
                  <a:pt x="6937014" y="-37115"/>
                  <a:pt x="7190538" y="40342"/>
                  <a:pt x="7362053" y="0"/>
                </a:cubicBezTo>
                <a:cubicBezTo>
                  <a:pt x="7533568" y="-40342"/>
                  <a:pt x="7840872" y="34165"/>
                  <a:pt x="8033987" y="0"/>
                </a:cubicBezTo>
                <a:cubicBezTo>
                  <a:pt x="8227102" y="-34165"/>
                  <a:pt x="8506268" y="57597"/>
                  <a:pt x="8764349" y="0"/>
                </a:cubicBezTo>
                <a:cubicBezTo>
                  <a:pt x="8765348" y="192368"/>
                  <a:pt x="8759884" y="271742"/>
                  <a:pt x="8764349" y="478747"/>
                </a:cubicBezTo>
                <a:cubicBezTo>
                  <a:pt x="8768814" y="685752"/>
                  <a:pt x="8725757" y="731356"/>
                  <a:pt x="8764349" y="938719"/>
                </a:cubicBezTo>
                <a:cubicBezTo>
                  <a:pt x="8579533" y="977752"/>
                  <a:pt x="8431271" y="914435"/>
                  <a:pt x="8267703" y="938719"/>
                </a:cubicBezTo>
                <a:cubicBezTo>
                  <a:pt x="8104135" y="963003"/>
                  <a:pt x="7888981" y="937422"/>
                  <a:pt x="7595769" y="938719"/>
                </a:cubicBezTo>
                <a:cubicBezTo>
                  <a:pt x="7302557" y="940016"/>
                  <a:pt x="7340021" y="913273"/>
                  <a:pt x="7274410" y="938719"/>
                </a:cubicBezTo>
                <a:cubicBezTo>
                  <a:pt x="7208799" y="964165"/>
                  <a:pt x="6915373" y="884874"/>
                  <a:pt x="6690120" y="938719"/>
                </a:cubicBezTo>
                <a:cubicBezTo>
                  <a:pt x="6464867" y="992564"/>
                  <a:pt x="6195756" y="923907"/>
                  <a:pt x="6018186" y="938719"/>
                </a:cubicBezTo>
                <a:cubicBezTo>
                  <a:pt x="5840616" y="953531"/>
                  <a:pt x="5436910" y="914680"/>
                  <a:pt x="5258609" y="938719"/>
                </a:cubicBezTo>
                <a:cubicBezTo>
                  <a:pt x="5080308" y="962758"/>
                  <a:pt x="4892956" y="896441"/>
                  <a:pt x="4674319" y="938719"/>
                </a:cubicBezTo>
                <a:cubicBezTo>
                  <a:pt x="4455682" y="980997"/>
                  <a:pt x="4495181" y="935810"/>
                  <a:pt x="4352960" y="938719"/>
                </a:cubicBezTo>
                <a:cubicBezTo>
                  <a:pt x="4210739" y="941628"/>
                  <a:pt x="3992620" y="904386"/>
                  <a:pt x="3768670" y="938719"/>
                </a:cubicBezTo>
                <a:cubicBezTo>
                  <a:pt x="3544720" y="973052"/>
                  <a:pt x="3479520" y="912630"/>
                  <a:pt x="3272024" y="938719"/>
                </a:cubicBezTo>
                <a:cubicBezTo>
                  <a:pt x="3064528" y="964808"/>
                  <a:pt x="3039073" y="927071"/>
                  <a:pt x="2950664" y="938719"/>
                </a:cubicBezTo>
                <a:cubicBezTo>
                  <a:pt x="2862255" y="950367"/>
                  <a:pt x="2522575" y="906594"/>
                  <a:pt x="2278731" y="938719"/>
                </a:cubicBezTo>
                <a:cubicBezTo>
                  <a:pt x="2034887" y="970844"/>
                  <a:pt x="2074354" y="914303"/>
                  <a:pt x="1957371" y="938719"/>
                </a:cubicBezTo>
                <a:cubicBezTo>
                  <a:pt x="1840388" y="963135"/>
                  <a:pt x="1496873" y="897791"/>
                  <a:pt x="1285438" y="938719"/>
                </a:cubicBezTo>
                <a:cubicBezTo>
                  <a:pt x="1074003" y="979647"/>
                  <a:pt x="858590" y="894105"/>
                  <a:pt x="701148" y="938719"/>
                </a:cubicBezTo>
                <a:cubicBezTo>
                  <a:pt x="543706" y="983333"/>
                  <a:pt x="228920" y="856667"/>
                  <a:pt x="0" y="938719"/>
                </a:cubicBezTo>
                <a:cubicBezTo>
                  <a:pt x="-20018" y="836334"/>
                  <a:pt x="13339" y="605277"/>
                  <a:pt x="0" y="450585"/>
                </a:cubicBezTo>
                <a:cubicBezTo>
                  <a:pt x="-13339" y="295893"/>
                  <a:pt x="47309" y="106033"/>
                  <a:pt x="0" y="0"/>
                </a:cubicBezTo>
                <a:close/>
              </a:path>
            </a:pathLst>
          </a:custGeom>
          <a:solidFill>
            <a:srgbClr val="DEEBF7"/>
          </a:solidFill>
          <a:ln>
            <a:solidFill>
              <a:srgbClr val="018D59"/>
            </a:solidFill>
            <a:extLst>
              <a:ext uri="{C807C97D-BFC1-408E-A445-0C87EB9F89A2}">
                <ask:lineSketchStyleProps xmlns:ask="http://schemas.microsoft.com/office/drawing/2018/sketchyshapes" sd="39480559">
                  <a:prstGeom prst="rect">
                    <a:avLst/>
                  </a:prstGeom>
                  <ask:type>
                    <ask:lineSketchScribble/>
                  </ask:type>
                </ask:lineSketchStyleProps>
              </a:ext>
            </a:extLst>
          </a:ln>
        </p:spPr>
        <p:txBody>
          <a:bodyPr wrap="square">
            <a:spAutoFit/>
          </a:bodyPr>
          <a:lstStyle/>
          <a:p>
            <a:pPr algn="just"/>
            <a:r>
              <a:rPr lang="el-GR" sz="1100" b="1" dirty="0">
                <a:solidFill>
                  <a:srgbClr val="333F50"/>
                </a:solidFill>
              </a:rPr>
              <a:t>Κοινοτικό ράψιμο μασκών- </a:t>
            </a:r>
            <a:r>
              <a:rPr lang="en-US" sz="1100" b="1" dirty="0" err="1">
                <a:solidFill>
                  <a:srgbClr val="333F50"/>
                </a:solidFill>
              </a:rPr>
              <a:t>Teemeära</a:t>
            </a:r>
            <a:r>
              <a:rPr lang="el-GR" sz="1100" b="1" dirty="0">
                <a:solidFill>
                  <a:srgbClr val="333F50"/>
                </a:solidFill>
              </a:rPr>
              <a:t>, Εσθονία</a:t>
            </a:r>
          </a:p>
          <a:p>
            <a:pPr algn="just"/>
            <a:endParaRPr lang="el-GR" sz="1100" b="1" dirty="0">
              <a:solidFill>
                <a:srgbClr val="333F50"/>
              </a:solidFill>
            </a:endParaRPr>
          </a:p>
          <a:p>
            <a:pPr algn="just"/>
            <a:r>
              <a:rPr lang="el-GR" sz="1100" dirty="0">
                <a:solidFill>
                  <a:srgbClr val="333F50"/>
                </a:solidFill>
              </a:rPr>
              <a:t>Η ημέρα πολιτικής δράσης </a:t>
            </a:r>
            <a:r>
              <a:rPr lang="el-GR" sz="1100" dirty="0" err="1">
                <a:solidFill>
                  <a:srgbClr val="333F50"/>
                </a:solidFill>
              </a:rPr>
              <a:t>Teemeära</a:t>
            </a:r>
            <a:r>
              <a:rPr lang="el-GR" sz="1100" dirty="0">
                <a:solidFill>
                  <a:srgbClr val="333F50"/>
                </a:solidFill>
              </a:rPr>
              <a:t>, που οργανώνεται από το Εσθονικό Ταμείο για τη Φύση, λαμβάνει χώρα κάθε χρόνο την άνοιξη. Η έκδοση του 2020 αφιερώθηκε στην προσαρμογή μας κατά της πανδημίας Covid-19, και είχε ως  αποτέλεσμα μια εθνική καμπάνια ραψίματος μασκών DIY με  πρωτοβουλία της κοινότητας.</a:t>
            </a:r>
          </a:p>
        </p:txBody>
      </p:sp>
    </p:spTree>
    <p:extLst>
      <p:ext uri="{BB962C8B-B14F-4D97-AF65-F5344CB8AC3E}">
        <p14:creationId xmlns:p14="http://schemas.microsoft.com/office/powerpoint/2010/main" val="681356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20" grpId="0" animBg="1"/>
      <p:bldP spid="24" grpId="0" animBg="1"/>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C7364C0-FBF2-0BF4-E929-ACFE0555EC59}"/>
              </a:ext>
            </a:extLst>
          </p:cNvPr>
          <p:cNvSpPr txBox="1"/>
          <p:nvPr/>
        </p:nvSpPr>
        <p:spPr>
          <a:xfrm>
            <a:off x="1595535" y="1259633"/>
            <a:ext cx="5141167" cy="523220"/>
          </a:xfrm>
          <a:prstGeom prst="rect">
            <a:avLst/>
          </a:prstGeom>
          <a:noFill/>
        </p:spPr>
        <p:txBody>
          <a:bodyPr wrap="square" rtlCol="0">
            <a:spAutoFit/>
          </a:bodyPr>
          <a:lstStyle/>
          <a:p>
            <a:r>
              <a:rPr lang="el-GR" sz="2800" b="1" dirty="0">
                <a:solidFill>
                  <a:srgbClr val="FF0000"/>
                </a:solidFill>
              </a:rPr>
              <a:t>Ευχαριστώ για την προσοχή σας!</a:t>
            </a:r>
            <a:endParaRPr lang="en-US" sz="2800" b="1" dirty="0">
              <a:solidFill>
                <a:srgbClr val="FF0000"/>
              </a:solidFill>
            </a:endParaRPr>
          </a:p>
        </p:txBody>
      </p:sp>
    </p:spTree>
    <p:extLst>
      <p:ext uri="{BB962C8B-B14F-4D97-AF65-F5344CB8AC3E}">
        <p14:creationId xmlns:p14="http://schemas.microsoft.com/office/powerpoint/2010/main" val="12593945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Έγγραφο" ma:contentTypeID="0x010100E99DB7F57E1EEA449CED69A3C73E62E5" ma:contentTypeVersion="14" ma:contentTypeDescription="Δημιουργία νέου εγγράφου" ma:contentTypeScope="" ma:versionID="a82a9f5ff28bcc976d953b9c2b752ed6">
  <xsd:schema xmlns:xsd="http://www.w3.org/2001/XMLSchema" xmlns:xs="http://www.w3.org/2001/XMLSchema" xmlns:p="http://schemas.microsoft.com/office/2006/metadata/properties" xmlns:ns2="3ecd1078-138c-43fb-a741-bd65204cd2cd" xmlns:ns3="e483d0ea-396e-4f61-acbc-a3e2eeaec88d" targetNamespace="http://schemas.microsoft.com/office/2006/metadata/properties" ma:root="true" ma:fieldsID="e98babe6a6931efe839e95a2e8467967" ns2:_="" ns3:_="">
    <xsd:import namespace="3ecd1078-138c-43fb-a741-bd65204cd2cd"/>
    <xsd:import namespace="e483d0ea-396e-4f61-acbc-a3e2eeaec88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ObjectDetectorVersion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cd1078-138c-43fb-a741-bd65204cd2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Ετικέτες εικόνας" ma:readOnly="false" ma:fieldId="{5cf76f15-5ced-4ddc-b409-7134ff3c332f}" ma:taxonomyMulti="true" ma:sspId="d346ff95-fc5f-4731-a034-4745909bddfd"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483d0ea-396e-4f61-acbc-a3e2eeaec88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9f54c344-0e81-4c7d-aee7-8fec02f69b33}" ma:internalName="TaxCatchAll" ma:showField="CatchAllData" ma:web="e483d0ea-396e-4f61-acbc-a3e2eeaec88d">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Κοινή χρήση με"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Κοινή χρήση με λεπτομέρειες"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Τύπος περιεχομένου"/>
        <xsd:element ref="dc:title" minOccurs="0" maxOccurs="1" ma:index="4" ma:displayName="Τίτλο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ecd1078-138c-43fb-a741-bd65204cd2cd">
      <Terms xmlns="http://schemas.microsoft.com/office/infopath/2007/PartnerControls"/>
    </lcf76f155ced4ddcb4097134ff3c332f>
    <TaxCatchAll xmlns="e483d0ea-396e-4f61-acbc-a3e2eeaec88d" xsi:nil="true"/>
  </documentManagement>
</p:properties>
</file>

<file path=customXml/itemProps1.xml><?xml version="1.0" encoding="utf-8"?>
<ds:datastoreItem xmlns:ds="http://schemas.openxmlformats.org/officeDocument/2006/customXml" ds:itemID="{7E90254D-DABC-468F-9BA5-1A128D5DA904}"/>
</file>

<file path=customXml/itemProps2.xml><?xml version="1.0" encoding="utf-8"?>
<ds:datastoreItem xmlns:ds="http://schemas.openxmlformats.org/officeDocument/2006/customXml" ds:itemID="{1B719630-43AE-48F5-BC55-411ED57BEA83}"/>
</file>

<file path=customXml/itemProps3.xml><?xml version="1.0" encoding="utf-8"?>
<ds:datastoreItem xmlns:ds="http://schemas.openxmlformats.org/officeDocument/2006/customXml" ds:itemID="{E014E0CE-D97F-4425-90FA-E02E0B5E5D94}"/>
</file>

<file path=docProps/app.xml><?xml version="1.0" encoding="utf-8"?>
<Properties xmlns="http://schemas.openxmlformats.org/officeDocument/2006/extended-properties" xmlns:vt="http://schemas.openxmlformats.org/officeDocument/2006/docPropsVTypes">
  <TotalTime>621</TotalTime>
  <Words>2297</Words>
  <Application>Microsoft Office PowerPoint</Application>
  <PresentationFormat>Widescreen</PresentationFormat>
  <Paragraphs>186</Paragraphs>
  <Slides>16</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Yu Gothic UI</vt:lpstr>
      <vt:lpstr>Arial</vt:lpstr>
      <vt:lpstr>Barnebok</vt:lpstr>
      <vt:lpstr>Calibri</vt:lpstr>
      <vt:lpstr>Calibri Light</vt:lpstr>
      <vt:lpstr>Comic Sans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ΚΟΛΕΝΔΡΙΑΝΟΥ ΜΑΡΙΑ</dc:creator>
  <cp:lastModifiedBy>Charalampos Fassoulas</cp:lastModifiedBy>
  <cp:revision>56</cp:revision>
  <dcterms:created xsi:type="dcterms:W3CDTF">2023-10-19T09:53:08Z</dcterms:created>
  <dcterms:modified xsi:type="dcterms:W3CDTF">2023-11-20T08:53:28Z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0x010100E99DB7F57E1EEA449CED69A3C73E62E5</vt:lpwstr>
  </property>
</Properties>
</file>