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0" r:id="rId3"/>
    <p:sldId id="263" r:id="rId4"/>
    <p:sldId id="265" r:id="rId5"/>
    <p:sldId id="264" r:id="rId6"/>
    <p:sldId id="266" r:id="rId7"/>
    <p:sldId id="258" r:id="rId8"/>
    <p:sldId id="268" r:id="rId9"/>
    <p:sldId id="279" r:id="rId10"/>
    <p:sldId id="278" r:id="rId11"/>
    <p:sldId id="269" r:id="rId12"/>
    <p:sldId id="267" r:id="rId13"/>
    <p:sldId id="273" r:id="rId14"/>
    <p:sldId id="270" r:id="rId15"/>
    <p:sldId id="271" r:id="rId16"/>
    <p:sldId id="272" r:id="rId17"/>
    <p:sldId id="262" r:id="rId18"/>
    <p:sldId id="275" r:id="rId19"/>
    <p:sldId id="274" r:id="rId20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50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FBD9E9-7D69-4B72-A346-C2784A0D9D57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1B1105-B890-4746-B9AD-DFE127407BB1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51054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DA68D0D-C002-407A-8B2A-C2D329927610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5CECF6-FE45-499A-8AFD-99F7EEDB5A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419243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DA16840-2CBF-4488-AD31-79BB51DB3253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71DB487-5641-4506-BB26-D79C02C34ADF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01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73AB4A6-E7F3-44BC-98A2-79483C683D3A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F79485-9714-4F53-A55A-D601C6F69BA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29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C38180-D761-4A9A-B74B-28CB904ABCF9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CAC4A6-5E0A-48A2-AF6E-A4E88F3DC0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7901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C11A1A2-182F-4264-82E1-B3D1072C4794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D86BA7-7AED-4D40-B68B-83C99D11D1E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518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7642A6E-7699-4A66-955B-BC4FA46D4115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0AD4FC-D99F-4AE7-A70C-3DEFFC6210D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88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lvl="0"/>
            <a:fld id="{ADD56AE2-7E3C-4013-9333-B79A865EC2D9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F2B5ADB2-C50D-4542-BFEF-347865781F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742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3FEF5C-7CA4-468F-ABA6-01AE700566F6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D7D5565-60FE-4432-9F59-6A771C58F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970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6280167-5660-4D16-907B-9E8FE5D514AC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357C914-9932-4724-81ED-2F40C4191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709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8056E75-5F3B-4AC1-A3A4-74CF7BDC2C5B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BD9B1C-290D-490F-B4F4-4497242517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978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lvl="0"/>
            <a:fld id="{81B4A517-DEE0-4BB5-A8D0-728F3DA656F8}" type="datetime1">
              <a:rPr lang="el-GR" smtClean="0"/>
              <a:pPr lvl="0"/>
              <a:t>22/11/2023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lvl="0"/>
            <a:fld id="{2F7E474C-C187-41E3-A2B9-4E63A8F4A54C}" type="slidenum">
              <a:rPr lang="el-GR" smtClean="0"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83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1097280" y="2512290"/>
            <a:ext cx="10058400" cy="2138829"/>
          </a:xfrm>
        </p:spPr>
        <p:txBody>
          <a:bodyPr>
            <a:normAutofit/>
          </a:bodyPr>
          <a:lstStyle/>
          <a:p>
            <a:pPr lvl="0" algn="r"/>
            <a:r>
              <a:rPr lang="el-GR" sz="5400" b="1" dirty="0">
                <a:latin typeface="Calibri"/>
              </a:rPr>
              <a:t>Ένταξη του Παράκτιου Χώρου </a:t>
            </a:r>
            <a:br>
              <a:rPr lang="en-US" sz="5400" b="1" dirty="0">
                <a:latin typeface="Calibri"/>
              </a:rPr>
            </a:br>
            <a:r>
              <a:rPr lang="el-GR" sz="5400" b="1" dirty="0">
                <a:latin typeface="Calibri"/>
              </a:rPr>
              <a:t>σε</a:t>
            </a:r>
            <a:r>
              <a:rPr lang="en-US" sz="5400" b="1" dirty="0">
                <a:latin typeface="Calibri"/>
              </a:rPr>
              <a:t> </a:t>
            </a:r>
            <a:r>
              <a:rPr lang="el-GR" sz="5400" b="1" dirty="0">
                <a:latin typeface="Calibri"/>
              </a:rPr>
              <a:t>Σχέδια Εδαφικής Ανάπτυξης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Τίτλος 1">
            <a:extLst>
              <a:ext uri="{FF2B5EF4-FFF2-40B4-BE49-F238E27FC236}">
                <a16:creationId xmlns:a16="http://schemas.microsoft.com/office/drawing/2014/main" id="{4D67F752-2235-4125-89CF-FA873EDB3133}"/>
              </a:ext>
            </a:extLst>
          </p:cNvPr>
          <p:cNvSpPr txBox="1">
            <a:spLocks/>
          </p:cNvSpPr>
          <p:nvPr/>
        </p:nvSpPr>
        <p:spPr>
          <a:xfrm>
            <a:off x="1688407" y="5081016"/>
            <a:ext cx="10058400" cy="17089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l-GR" sz="2400" b="1" dirty="0">
                <a:latin typeface="Calibri"/>
              </a:rPr>
              <a:t>Πρόδρομος Μαρδάκης</a:t>
            </a:r>
          </a:p>
          <a:p>
            <a:pPr algn="r">
              <a:lnSpc>
                <a:spcPct val="100000"/>
              </a:lnSpc>
            </a:pPr>
            <a:r>
              <a:rPr lang="el-GR" sz="2400" i="1" dirty="0">
                <a:latin typeface="Calibri"/>
              </a:rPr>
              <a:t>Δρ. Χωροταξίας και Ανάπτυξης Υπαίθρου, μέλος ΕΔΙΠ </a:t>
            </a:r>
          </a:p>
          <a:p>
            <a:pPr algn="r">
              <a:lnSpc>
                <a:spcPct val="100000"/>
              </a:lnSpc>
            </a:pPr>
            <a:r>
              <a:rPr lang="el-GR" sz="2400" dirty="0">
                <a:latin typeface="Calibri"/>
              </a:rPr>
              <a:t>Πανεπιστήμιο Θεσσαλίας</a:t>
            </a:r>
          </a:p>
          <a:p>
            <a:pPr algn="r">
              <a:lnSpc>
                <a:spcPct val="100000"/>
              </a:lnSpc>
            </a:pPr>
            <a:r>
              <a:rPr lang="el-GR" sz="2400" dirty="0">
                <a:latin typeface="Calibri"/>
              </a:rPr>
              <a:t>Τμήμα Μηχανικών Χωροταξίας, Πολεοδομίας και Περιφερειακής Ανάπτυξης</a:t>
            </a:r>
          </a:p>
          <a:p>
            <a:pPr algn="r">
              <a:lnSpc>
                <a:spcPct val="100000"/>
              </a:lnSpc>
            </a:pPr>
            <a:r>
              <a:rPr lang="el-GR" sz="2400" dirty="0">
                <a:latin typeface="Calibri"/>
              </a:rPr>
              <a:t>Εργαστήριο Αγροτικού Χώρου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B9370E-B3D8-4B16-8ED3-BC156777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>
                <a:latin typeface="+mn-lt"/>
              </a:rPr>
              <a:t>Κύρια σημεία της παρουσίασης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A2F40E-69C1-40AD-ACB7-46A8760D6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18326"/>
            <a:ext cx="10058400" cy="3550767"/>
          </a:xfrm>
        </p:spPr>
        <p:txBody>
          <a:bodyPr/>
          <a:lstStyle/>
          <a:p>
            <a:r>
              <a:rPr lang="el-GR" dirty="0"/>
              <a:t>Χωρικό πλαίσιο παράκτιας ζώνης Πιερίας και ευρύτερης περιοχής (κατάσταση, σχεδιασμός) </a:t>
            </a:r>
          </a:p>
          <a:p>
            <a:r>
              <a:rPr lang="el-GR" dirty="0"/>
              <a:t>Προσέγγιση Εδαφικής Ανάπτυξης / στόχος Εδαφικού Σχεδιασμού</a:t>
            </a:r>
          </a:p>
          <a:p>
            <a:r>
              <a:rPr lang="el-GR" dirty="0"/>
              <a:t> -  Κεντρικός στόχος</a:t>
            </a:r>
          </a:p>
          <a:p>
            <a:r>
              <a:rPr lang="el-GR" dirty="0"/>
              <a:t> -  Ολοκληρωμένος σχεδιασμός</a:t>
            </a:r>
          </a:p>
          <a:p>
            <a:r>
              <a:rPr lang="el-GR" dirty="0"/>
              <a:t> -  Εδαφική ανάπτυξη και τουρισμός</a:t>
            </a:r>
          </a:p>
          <a:p>
            <a:r>
              <a:rPr lang="el-GR" dirty="0"/>
              <a:t> -  Ο ρόλος του χώρου</a:t>
            </a:r>
          </a:p>
          <a:p>
            <a:r>
              <a:rPr lang="el-GR" dirty="0"/>
              <a:t> -  Εδαφικός Σχεδιασμός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508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126561"/>
          </a:xfrm>
        </p:spPr>
        <p:txBody>
          <a:bodyPr/>
          <a:lstStyle/>
          <a:p>
            <a:pPr lvl="0"/>
            <a:r>
              <a:rPr lang="el-GR" sz="4000" b="1" dirty="0">
                <a:latin typeface="Calibri"/>
              </a:rPr>
              <a:t>Παράκτιος Χώρος Πιερίας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2" y="1825627"/>
            <a:ext cx="11058233" cy="4351336"/>
          </a:xfrm>
        </p:spPr>
        <p:txBody>
          <a:bodyPr/>
          <a:lstStyle/>
          <a:p>
            <a:pPr marL="0" lvl="0" indent="0">
              <a:buNone/>
            </a:pPr>
            <a:r>
              <a:rPr lang="el-GR" sz="2800" u="sng" dirty="0"/>
              <a:t>Κύριες Δραστηριότητες:</a:t>
            </a:r>
          </a:p>
          <a:p>
            <a:pPr marL="268288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Τουρισμός</a:t>
            </a:r>
          </a:p>
          <a:p>
            <a:pPr marL="451168" lvl="2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000" dirty="0"/>
              <a:t>Τουριστικά καταλύματα</a:t>
            </a:r>
          </a:p>
          <a:p>
            <a:pPr marL="451168" lvl="2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000" dirty="0"/>
              <a:t>Εστίασης - Ψυχαγωγία - Αναψυχή</a:t>
            </a:r>
          </a:p>
          <a:p>
            <a:pPr marL="451168" lvl="2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000" dirty="0"/>
              <a:t>Β’ κατοικία</a:t>
            </a:r>
          </a:p>
          <a:p>
            <a:pPr marL="268288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Αλιεία – Υδατοκαλλιέργειες</a:t>
            </a:r>
          </a:p>
          <a:p>
            <a:pPr marL="268288" indent="-268288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Γεωργία</a:t>
            </a:r>
          </a:p>
          <a:p>
            <a:pPr marL="0" lvl="0" indent="0"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4000" b="1" dirty="0">
                <a:latin typeface="Calibri"/>
              </a:rPr>
              <a:t>Αποτίμηση λειτουργίας της παράκτιας ζώνης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/>
              <a:t>Κυριαρχία της τουριστικής δραστηριότητας / παραδοσιακή μορφή </a:t>
            </a:r>
          </a:p>
          <a:p>
            <a:pPr lvl="0"/>
            <a:endParaRPr lang="el-GR" dirty="0"/>
          </a:p>
          <a:p>
            <a:pPr lvl="0"/>
            <a:r>
              <a:rPr lang="el-GR" dirty="0"/>
              <a:t>Διαμόρφωση έντονα κορεσμένων πυρήνων (ζώνη </a:t>
            </a:r>
            <a:r>
              <a:rPr lang="el-GR" dirty="0" err="1"/>
              <a:t>Κορινός</a:t>
            </a:r>
            <a:r>
              <a:rPr lang="el-GR" dirty="0"/>
              <a:t> – </a:t>
            </a:r>
            <a:r>
              <a:rPr lang="el-GR" dirty="0" err="1"/>
              <a:t>Πλαταμώνας</a:t>
            </a:r>
            <a:r>
              <a:rPr lang="el-GR" dirty="0"/>
              <a:t>) / Προβλήματα Φέρουσας Ικανότητας </a:t>
            </a:r>
          </a:p>
          <a:p>
            <a:pPr marL="0" lvl="0" indent="0">
              <a:buNone/>
            </a:pPr>
            <a:endParaRPr lang="el-GR" dirty="0"/>
          </a:p>
          <a:p>
            <a:pPr lvl="0"/>
            <a:r>
              <a:rPr lang="el-GR" dirty="0"/>
              <a:t>Θεωρείται περιοχή αναπτυσσόμενη τουριστικά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l-GR" dirty="0" err="1"/>
              <a:t>Οστρακοκαλλιέργεια</a:t>
            </a:r>
            <a:r>
              <a:rPr lang="el-GR" dirty="0"/>
              <a:t> (βόρειο τμήμα της ακτής)</a:t>
            </a:r>
            <a:r>
              <a:rPr lang="en-US" dirty="0"/>
              <a:t> / </a:t>
            </a:r>
            <a:r>
              <a:rPr lang="el-GR" dirty="0"/>
              <a:t>θεσμοθέτηση ΠΟΑΥ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4000" b="1" dirty="0">
                <a:latin typeface="+mn-lt"/>
              </a:rPr>
              <a:t>Ένταξη της Πιερίας και της παράκτιας ζώνης σε Σχέδια &amp; Μελέτες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3" y="2199991"/>
            <a:ext cx="10515600" cy="3976971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None/>
            </a:pPr>
            <a:r>
              <a:rPr lang="el-GR" dirty="0"/>
              <a:t>Ενδεικτικά:</a:t>
            </a:r>
          </a:p>
          <a:p>
            <a:pPr marL="268288" indent="-268288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dirty="0"/>
              <a:t>Χωροταξικό Κεντρικής Μακεδονίας</a:t>
            </a:r>
          </a:p>
          <a:p>
            <a:pPr marL="268288" indent="-268288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dirty="0"/>
              <a:t>Ινστιτούτο ΣΕΤΕ (Σύνδεσμος Ελληνικών Τουριστικών Επιχειρήσεων)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4278916" cy="5596054"/>
          </a:xfrm>
        </p:spPr>
        <p:txBody>
          <a:bodyPr>
            <a:normAutofit/>
          </a:bodyPr>
          <a:lstStyle/>
          <a:p>
            <a:pPr lvl="0" algn="r">
              <a:lnSpc>
                <a:spcPct val="100000"/>
              </a:lnSpc>
            </a:pPr>
            <a:r>
              <a:rPr lang="el-GR" sz="2800" dirty="0">
                <a:latin typeface="Calibri"/>
              </a:rPr>
              <a:t>Χάρτης Ανάλυσης εγκεκριμένου Χωροταξικού Κεντρικής Μακεδονίας (2020) </a:t>
            </a:r>
          </a:p>
        </p:txBody>
      </p:sp>
      <p:pic>
        <p:nvPicPr>
          <p:cNvPr id="3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815" y="365129"/>
            <a:ext cx="4999939" cy="584780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3" y="466161"/>
            <a:ext cx="10515600" cy="5710793"/>
          </a:xfrm>
        </p:spPr>
        <p:txBody>
          <a:bodyPr/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l-GR" sz="3800" b="1" dirty="0"/>
              <a:t>Κατευθύνσεις Χωροταξικού Κεντρικής Μακεδονίας (παράλια της Πιερίας):</a:t>
            </a:r>
          </a:p>
          <a:p>
            <a:pPr marL="0" lvl="0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400" dirty="0"/>
              <a:t>• Εμπλουτισμός τουριστικού προϊόντος </a:t>
            </a:r>
          </a:p>
          <a:p>
            <a:pPr marL="457200" lvl="1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000" dirty="0"/>
              <a:t>διασύνδεση με νέες μορφές τουρισμού σύνδεση με τον πολιτισμό και τους περιβαλλοντικούς πόρους.</a:t>
            </a:r>
          </a:p>
          <a:p>
            <a:pPr marL="0" lvl="0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400" dirty="0"/>
              <a:t>• Διευθέτηση συγκρούσεων περιοχών </a:t>
            </a:r>
            <a:r>
              <a:rPr lang="el-GR" sz="2400" dirty="0" err="1"/>
              <a:t>Natura</a:t>
            </a:r>
            <a:r>
              <a:rPr lang="el-GR" sz="2400" dirty="0"/>
              <a:t> 2000 και ΠΑΥ/ΠΟΑΥ.</a:t>
            </a:r>
          </a:p>
          <a:p>
            <a:pPr marL="0" lvl="0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400" dirty="0"/>
              <a:t>• Ανασυγκρότηση/αναδιοργάνωση υποδομών και οικοδομικού αποθέματος για διατήρηση της φέρουσας ικανότητας.</a:t>
            </a:r>
          </a:p>
          <a:p>
            <a:pPr marL="0" lvl="0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400" dirty="0"/>
              <a:t>• Ενθάρρυνση μεγάλων επενδύσεων εθνικής ή ευρύτερης περιφερειακής εμβέλειας, ιδίως με οργανωμένη μορφή.</a:t>
            </a:r>
          </a:p>
          <a:p>
            <a:pPr marL="0" lvl="0" indent="0" algn="just">
              <a:lnSpc>
                <a:spcPct val="100000"/>
              </a:lnSpc>
              <a:buNone/>
              <a:tabLst>
                <a:tab pos="268288" algn="l"/>
              </a:tabLst>
            </a:pPr>
            <a:r>
              <a:rPr lang="el-GR" sz="2400" dirty="0"/>
              <a:t>• Δημιουργία ακτοπλοϊκής σύνδεσης Νότιας Πιερίας - Κασσάνδρας (Μουδανιών)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4000" b="1" dirty="0">
                <a:latin typeface="+mn-lt"/>
              </a:rPr>
              <a:t>Μελέτη Ινστιτούτου ΣΕΤΕ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363" lvl="0" indent="-360363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Βελτίωση ταξιδιωτικής εμπειρίας επισκεπτών </a:t>
            </a:r>
          </a:p>
          <a:p>
            <a:pPr marL="360363" lvl="0" indent="-360363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Εμπλουτισμός κύριων και συμπληρωματικών προϊόντων τουρισμού</a:t>
            </a:r>
          </a:p>
          <a:p>
            <a:pPr marL="360363" lvl="0" indent="-360363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Σχεδιασμός και διαμόρφωση εμπειριών και δραστηριοτήτων (σύνδεση πολιτιστικών διαδρομών με γαστρονομικές εμπειρίες)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79B92C-0339-408C-B738-D14F936D88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0391" y="392838"/>
            <a:ext cx="7280555" cy="1168109"/>
          </a:xfrm>
        </p:spPr>
        <p:txBody>
          <a:bodyPr>
            <a:noAutofit/>
          </a:bodyPr>
          <a:lstStyle/>
          <a:p>
            <a:pPr lvl="0"/>
            <a:r>
              <a:rPr lang="el-GR" sz="2800" b="1" dirty="0">
                <a:latin typeface="Calibri"/>
              </a:rPr>
              <a:t>Ενδεικτικές Τουριστικές Εμπειρίες – Δραστηριότητες στην Πιερία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337DB58-CDC0-4628-B5D8-77AA93D3EFD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4112" y="1782622"/>
            <a:ext cx="7073114" cy="1787243"/>
          </a:xfrm>
        </p:spPr>
        <p:txBody>
          <a:bodyPr>
            <a:normAutofit/>
          </a:bodyPr>
          <a:lstStyle/>
          <a:p>
            <a:pPr lvl="0"/>
            <a:r>
              <a:rPr lang="el-GR" sz="2400" u="sng" dirty="0"/>
              <a:t>Παράκτιος Χώρος</a:t>
            </a:r>
            <a:r>
              <a:rPr lang="el-GR" sz="2400" dirty="0"/>
              <a:t>: </a:t>
            </a:r>
            <a:r>
              <a:rPr lang="el-GR" sz="2400" b="1" dirty="0"/>
              <a:t>τουριστική αλιεία</a:t>
            </a:r>
          </a:p>
          <a:p>
            <a:pPr lvl="0"/>
            <a:r>
              <a:rPr lang="el-GR" sz="2400" u="sng" dirty="0"/>
              <a:t>Ενδιάμεσος Χώρος:</a:t>
            </a:r>
            <a:r>
              <a:rPr lang="el-GR" sz="2400" dirty="0"/>
              <a:t> </a:t>
            </a:r>
            <a:r>
              <a:rPr lang="el-GR" sz="2400" b="1" dirty="0" err="1"/>
              <a:t>ακτινιδώνες</a:t>
            </a:r>
            <a:endParaRPr lang="el-GR" sz="2400" b="1" dirty="0"/>
          </a:p>
          <a:p>
            <a:pPr lvl="0"/>
            <a:r>
              <a:rPr lang="el-GR" sz="2400" u="sng" dirty="0"/>
              <a:t>Ορεινός Χώρος:</a:t>
            </a:r>
            <a:r>
              <a:rPr lang="el-GR" sz="2400" b="1" dirty="0"/>
              <a:t> μονοπάτια</a:t>
            </a:r>
            <a:endParaRPr lang="el-GR" sz="24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799A916-73B7-40DF-B521-AC681FFEC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328" y="507999"/>
            <a:ext cx="3851560" cy="577733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889BB8E3-7F3F-4F71-8CE4-E2283D700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820" y="3648355"/>
            <a:ext cx="3954697" cy="263698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E59BED-203C-4716-B9AF-DD73ECFC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18" y="2078182"/>
            <a:ext cx="10963563" cy="113614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l-GR" sz="4000" b="1" dirty="0">
                <a:latin typeface="+mn-lt"/>
              </a:rPr>
              <a:t>Προσέγγιση στο πλαίσιο της Εδαφικής Ανάπτυξης</a:t>
            </a:r>
          </a:p>
        </p:txBody>
      </p:sp>
    </p:spTree>
    <p:extLst>
      <p:ext uri="{BB962C8B-B14F-4D97-AF65-F5344CB8AC3E}">
        <p14:creationId xmlns:p14="http://schemas.microsoft.com/office/powerpoint/2010/main" val="14188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l-GR" sz="4000" b="1" dirty="0">
                <a:latin typeface="Calibri"/>
              </a:rPr>
              <a:t>Κεντρικός Στόχος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l-GR" sz="3400" b="1" dirty="0"/>
              <a:t>Ανάπτυξη και ενίσχυση της συνοχής των Λειτουργιών του χώρου στην Πιερία μέσα από έναν Ολοκληρωμένο Εδαφικό Σχεδιασμό μεταξύ Παράλιων και Ορεινών περιοχών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l-GR" sz="3200" dirty="0"/>
              <a:t>Συνεκτικό στοιχείο ο </a:t>
            </a:r>
            <a:r>
              <a:rPr lang="el-GR" sz="3200" b="1" dirty="0"/>
              <a:t>ρόλος του ενδιάμεσου χώρου </a:t>
            </a:r>
            <a:r>
              <a:rPr lang="el-GR" sz="3200" dirty="0"/>
              <a:t>για την ανάπτυξη λειτουργιών και τουριστικών δραστηριοτήτων στο πλαίσιο της Εδαφικής Ανάπτυξης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l-GR" sz="3200" i="1" dirty="0"/>
              <a:t>Ενδιάμεσος Στόχος: αποσυμφόρηση παραλιακής ζώνης / ένταξη ορεινών περιοχών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368" y="123574"/>
            <a:ext cx="5185186" cy="6594464"/>
          </a:xfrm>
        </p:spPr>
      </p:pic>
      <p:sp>
        <p:nvSpPr>
          <p:cNvPr id="5" name="Oval 4"/>
          <p:cNvSpPr/>
          <p:nvPr/>
        </p:nvSpPr>
        <p:spPr>
          <a:xfrm>
            <a:off x="8758855" y="751437"/>
            <a:ext cx="982674" cy="5595042"/>
          </a:xfrm>
          <a:prstGeom prst="ellipse">
            <a:avLst/>
          </a:prstGeom>
          <a:solidFill>
            <a:schemeClr val="accent1">
              <a:lumMod val="75000"/>
              <a:alpha val="7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L-Shape 5"/>
          <p:cNvSpPr/>
          <p:nvPr/>
        </p:nvSpPr>
        <p:spPr>
          <a:xfrm rot="2469364">
            <a:off x="6260791" y="1981254"/>
            <a:ext cx="3852777" cy="3534042"/>
          </a:xfrm>
          <a:prstGeom prst="corner">
            <a:avLst>
              <a:gd name="adj1" fmla="val 36902"/>
              <a:gd name="adj2" fmla="val 25822"/>
            </a:avLst>
          </a:prstGeom>
          <a:solidFill>
            <a:schemeClr val="accent2">
              <a:lumMod val="75000"/>
              <a:alpha val="7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Oval 6"/>
          <p:cNvSpPr/>
          <p:nvPr/>
        </p:nvSpPr>
        <p:spPr>
          <a:xfrm>
            <a:off x="7588578" y="751437"/>
            <a:ext cx="1545996" cy="5595042"/>
          </a:xfrm>
          <a:prstGeom prst="ellipse">
            <a:avLst/>
          </a:prstGeom>
          <a:noFill/>
          <a:ln w="155575" cmpd="thickThin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21" name="Group 20"/>
          <p:cNvGrpSpPr/>
          <p:nvPr/>
        </p:nvGrpSpPr>
        <p:grpSpPr>
          <a:xfrm>
            <a:off x="9741529" y="1319753"/>
            <a:ext cx="2324780" cy="725863"/>
            <a:chOff x="9741529" y="1319753"/>
            <a:chExt cx="2324780" cy="725863"/>
          </a:xfrm>
        </p:grpSpPr>
        <p:sp>
          <p:nvSpPr>
            <p:cNvPr id="8" name="TextBox 7"/>
            <p:cNvSpPr txBox="1"/>
            <p:nvPr/>
          </p:nvSpPr>
          <p:spPr>
            <a:xfrm>
              <a:off x="10759051" y="1319753"/>
              <a:ext cx="13072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Παράκτιος Χώρος</a:t>
              </a:r>
            </a:p>
          </p:txBody>
        </p:sp>
        <p:cxnSp>
          <p:nvCxnSpPr>
            <p:cNvPr id="10" name="Straight Arrow Connector 9"/>
            <p:cNvCxnSpPr>
              <a:stCxn id="8" idx="1"/>
            </p:cNvCxnSpPr>
            <p:nvPr/>
          </p:nvCxnSpPr>
          <p:spPr>
            <a:xfrm flipH="1">
              <a:off x="9741529" y="1642919"/>
              <a:ext cx="1017522" cy="402697"/>
            </a:xfrm>
            <a:prstGeom prst="straightConnector1">
              <a:avLst/>
            </a:prstGeom>
            <a:ln w="635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585813" y="1319752"/>
            <a:ext cx="2909255" cy="1065229"/>
            <a:chOff x="3585813" y="1319752"/>
            <a:chExt cx="2909255" cy="1065229"/>
          </a:xfrm>
        </p:grpSpPr>
        <p:sp>
          <p:nvSpPr>
            <p:cNvPr id="11" name="TextBox 10"/>
            <p:cNvSpPr txBox="1"/>
            <p:nvPr/>
          </p:nvSpPr>
          <p:spPr>
            <a:xfrm>
              <a:off x="3585813" y="1319752"/>
              <a:ext cx="13072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Ορεινός Χώρος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487159" y="1780830"/>
              <a:ext cx="2007909" cy="604151"/>
            </a:xfrm>
            <a:prstGeom prst="straightConnector1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9210542" y="4506013"/>
            <a:ext cx="2794447" cy="646331"/>
            <a:chOff x="9210542" y="4506013"/>
            <a:chExt cx="2794447" cy="646331"/>
          </a:xfrm>
        </p:grpSpPr>
        <p:sp>
          <p:nvSpPr>
            <p:cNvPr id="16" name="TextBox 15"/>
            <p:cNvSpPr txBox="1"/>
            <p:nvPr/>
          </p:nvSpPr>
          <p:spPr>
            <a:xfrm>
              <a:off x="10697731" y="4506013"/>
              <a:ext cx="13072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Ενδιάμεσος Χώρος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9210542" y="4585541"/>
              <a:ext cx="1487190" cy="243638"/>
            </a:xfrm>
            <a:prstGeom prst="straightConnector1">
              <a:avLst/>
            </a:prstGeom>
            <a:ln w="635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479834" y="2045616"/>
            <a:ext cx="2679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Ολοκληρωμένος Εδαφικός Σχεδιασμός Πιερίας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217283"/>
            <a:ext cx="10668751" cy="1321807"/>
          </a:xfrm>
        </p:spPr>
        <p:txBody>
          <a:bodyPr>
            <a:normAutofit/>
          </a:bodyPr>
          <a:lstStyle/>
          <a:p>
            <a:r>
              <a:rPr lang="el-GR" sz="4000" b="1" dirty="0">
                <a:latin typeface="+mn-lt"/>
              </a:rPr>
              <a:t>Ολοκληρωμένος Εδαφικός Σχεδιασμός Πιερίας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Στάδια Σχεδιασμού:</a:t>
            </a:r>
          </a:p>
          <a:p>
            <a:pPr marL="0" indent="0">
              <a:buNone/>
            </a:pPr>
            <a:r>
              <a:rPr lang="el-GR" sz="2400" dirty="0"/>
              <a:t>1</a:t>
            </a:r>
            <a:r>
              <a:rPr lang="el-GR" sz="2400" baseline="30000" dirty="0"/>
              <a:t>ο</a:t>
            </a:r>
            <a:r>
              <a:rPr lang="el-GR" sz="2400" dirty="0"/>
              <a:t>: Ανάδειξη Εδαφικών Λειτουργιών μέσω της αξιοποίησης των Εδαφικών Πόρων της Πιερίας / Συλλογικός Σχεδιασμός</a:t>
            </a:r>
          </a:p>
          <a:p>
            <a:pPr marL="0" indent="0">
              <a:buNone/>
            </a:pPr>
            <a:r>
              <a:rPr lang="el-GR" sz="2400" dirty="0"/>
              <a:t>	</a:t>
            </a:r>
            <a:r>
              <a:rPr lang="el-GR" sz="2400" dirty="0">
                <a:sym typeface="Wingdings" panose="05000000000000000000" pitchFamily="2" charset="2"/>
              </a:rPr>
              <a:t> έμφαση στην ένταξη και αξιοποίηση του ενδιάμεσου χώρου</a:t>
            </a:r>
          </a:p>
          <a:p>
            <a:pPr marL="0" indent="0">
              <a:buNone/>
            </a:pPr>
            <a:endParaRPr lang="el-GR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l-GR" sz="2400" dirty="0">
                <a:sym typeface="Wingdings" panose="05000000000000000000" pitchFamily="2" charset="2"/>
              </a:rPr>
              <a:t>2</a:t>
            </a:r>
            <a:r>
              <a:rPr lang="el-GR" sz="2400" baseline="30000" dirty="0">
                <a:sym typeface="Wingdings" panose="05000000000000000000" pitchFamily="2" charset="2"/>
              </a:rPr>
              <a:t>ο</a:t>
            </a:r>
            <a:r>
              <a:rPr lang="el-GR" sz="2400" dirty="0">
                <a:sym typeface="Wingdings" panose="05000000000000000000" pitchFamily="2" charset="2"/>
              </a:rPr>
              <a:t>: Διασύνδεση των Εδαφικών Πόρων των Παραλίων και των Ορεινών Περιοχών</a:t>
            </a:r>
          </a:p>
          <a:p>
            <a:pPr marL="0" indent="0">
              <a:buNone/>
            </a:pPr>
            <a:r>
              <a:rPr lang="el-GR" sz="2400" dirty="0">
                <a:sym typeface="Wingdings" panose="05000000000000000000" pitchFamily="2" charset="2"/>
              </a:rPr>
              <a:t>	 Συντονισμός / Διακυβέρνηση</a:t>
            </a:r>
            <a:endParaRPr lang="el-GR" sz="24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5645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4000" b="1" dirty="0">
                <a:latin typeface="+mn-lt"/>
              </a:rPr>
              <a:t>Εδαφική Ανάπτυξη και Τουρισμός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3" y="2004291"/>
            <a:ext cx="10515600" cy="4172672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10000"/>
              </a:lnSpc>
              <a:buNone/>
            </a:pPr>
            <a:r>
              <a:rPr lang="el-GR" sz="2400" dirty="0"/>
              <a:t>Ανάπτυξη και Ανάδειξη </a:t>
            </a:r>
            <a:r>
              <a:rPr lang="el-GR" sz="2400" b="1" dirty="0"/>
              <a:t>εδαφικών λειτουργιών </a:t>
            </a:r>
            <a:r>
              <a:rPr lang="el-GR" sz="2400" dirty="0"/>
              <a:t>«αγκυρωμένων» στον τόπο, απαντώντας στις προσμονές των τουριστών (εμπειρίες, συμμετοχή, δημιουργικότητα κλπ)</a:t>
            </a:r>
          </a:p>
          <a:p>
            <a:pPr marL="268288" lvl="0" indent="-268288" algn="just">
              <a:lnSpc>
                <a:spcPct val="110000"/>
              </a:lnSpc>
              <a:buClrTx/>
              <a:buFont typeface="Wingdings" panose="05000000000000000000" pitchFamily="2" charset="2"/>
              <a:buChar char="§"/>
            </a:pPr>
            <a:r>
              <a:rPr lang="el-GR" sz="2400" dirty="0"/>
              <a:t>Οι λειτουργίες και οι δραστηριότητες αυτές πρέπει να «κατασκευάζονται» στο πλαίσιο του </a:t>
            </a:r>
            <a:r>
              <a:rPr lang="el-GR" sz="2400" u="sng" dirty="0"/>
              <a:t>ευρύτερου Εδαφικού Σχεδιασμού </a:t>
            </a:r>
            <a:r>
              <a:rPr lang="el-GR" sz="2400" dirty="0"/>
              <a:t>της περιοχής.</a:t>
            </a:r>
          </a:p>
          <a:p>
            <a:pPr marL="268288" lvl="0" indent="-268288" algn="just">
              <a:lnSpc>
                <a:spcPct val="110000"/>
              </a:lnSpc>
              <a:buClrTx/>
              <a:buFont typeface="Wingdings" panose="05000000000000000000" pitchFamily="2" charset="2"/>
              <a:buChar char="§"/>
            </a:pPr>
            <a:r>
              <a:rPr lang="el-GR" sz="2400" dirty="0"/>
              <a:t>Υποστήριξη και λειτουργία ενός </a:t>
            </a:r>
            <a:r>
              <a:rPr lang="el-GR" sz="2400" u="sng" dirty="0"/>
              <a:t>πολυκεντρικού</a:t>
            </a:r>
            <a:r>
              <a:rPr lang="el-GR" sz="2400" dirty="0"/>
              <a:t> τοπικού συστήματος ένταξης των πόρων της περιοχής (ιδιαίτερα μεταξύ βουνού και παράκτιου χώρου)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838200" y="681037"/>
            <a:ext cx="10515600" cy="650871"/>
          </a:xfrm>
        </p:spPr>
        <p:txBody>
          <a:bodyPr/>
          <a:lstStyle/>
          <a:p>
            <a:pPr lvl="0"/>
            <a:r>
              <a:rPr lang="el-GR" sz="4000" b="1" dirty="0">
                <a:latin typeface="Calibri"/>
              </a:rPr>
              <a:t>Ο ρόλος του χώρου 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2" y="1791855"/>
            <a:ext cx="11085943" cy="4385108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l-GR" sz="2800" b="1" dirty="0"/>
              <a:t>Ο χώρος να αποτελεί ενεργό παράγοντα του σχεδιασμού </a:t>
            </a:r>
          </a:p>
          <a:p>
            <a:pPr marL="534988" lvl="1" indent="-334963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Συμμετοχή τοπικών δρώντων / ικανότητα ενεργοποίησης πόρων</a:t>
            </a:r>
          </a:p>
          <a:p>
            <a:pPr marL="534988" lvl="1" indent="-334963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Ευέλικτες μορφές διακυβέρνησης. Ανάγκη για Συναινέσεις και Συμβατότητες:</a:t>
            </a:r>
          </a:p>
          <a:p>
            <a:pPr marL="717868" lvl="3" indent="-334963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sz="2400" dirty="0"/>
              <a:t>Σύνδεση </a:t>
            </a:r>
            <a:r>
              <a:rPr lang="el-GR" sz="2400" u="sng" dirty="0"/>
              <a:t>Πολυλειτουργικότητας του Χώρου </a:t>
            </a:r>
            <a:r>
              <a:rPr lang="el-GR" sz="2400" dirty="0"/>
              <a:t>με τις </a:t>
            </a:r>
            <a:r>
              <a:rPr lang="el-GR" sz="2400" u="sng" dirty="0"/>
              <a:t>Τουριστικές Δραστηριότητες</a:t>
            </a:r>
          </a:p>
          <a:p>
            <a:pPr marL="717868" lvl="3" indent="-334963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l-GR" sz="2400" u="sng" dirty="0"/>
              <a:t>Βιωσιμότητα</a:t>
            </a:r>
            <a:r>
              <a:rPr lang="el-GR" sz="2400" dirty="0"/>
              <a:t> εντάσσοντας την </a:t>
            </a:r>
            <a:r>
              <a:rPr lang="el-GR" sz="2400" u="sng" dirty="0"/>
              <a:t>Εδαφική Φέρουσα Ικανότητα </a:t>
            </a:r>
            <a:endParaRPr lang="el-GR" dirty="0"/>
          </a:p>
          <a:p>
            <a:pPr lvl="2"/>
            <a:endParaRPr lang="el-GR" dirty="0"/>
          </a:p>
          <a:p>
            <a:pPr marL="0" lvl="0" indent="0"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838200" y="780765"/>
            <a:ext cx="10515600" cy="710644"/>
          </a:xfrm>
        </p:spPr>
        <p:txBody>
          <a:bodyPr/>
          <a:lstStyle/>
          <a:p>
            <a:pPr lvl="0"/>
            <a:r>
              <a:rPr lang="el-GR" sz="4000" b="1" dirty="0" err="1">
                <a:latin typeface="Calibri"/>
              </a:rPr>
              <a:t>Εδαφικότητα</a:t>
            </a:r>
            <a:r>
              <a:rPr lang="el-GR" sz="4000" b="1" dirty="0">
                <a:latin typeface="Calibri"/>
              </a:rPr>
              <a:t> και Δημιουργικότητα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838203" y="1939635"/>
            <a:ext cx="10515600" cy="4237327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l-GR" sz="2800" dirty="0"/>
              <a:t>Τουριστική Διαχείριση με οριζόντια προσέγγιση: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l-GR" sz="2800" u="sng" dirty="0"/>
              <a:t>Κάθε περιοχή </a:t>
            </a:r>
            <a:r>
              <a:rPr lang="el-GR" sz="2800" dirty="0"/>
              <a:t>(ορεινή, παράκτια) διαμορφώνει το δικό της προϊόν, με βάση :</a:t>
            </a:r>
          </a:p>
          <a:p>
            <a:pPr marL="360363" lvl="0" indent="-360363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τους πόρους της</a:t>
            </a:r>
          </a:p>
          <a:p>
            <a:pPr marL="360363" lvl="0" indent="-360363">
              <a:lnSpc>
                <a:spcPct val="10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τη θέση της ως κόμβος ευρύτερου δικτύου προσφοράς.</a:t>
            </a:r>
          </a:p>
          <a:p>
            <a:pPr marL="0" lvl="0" indent="0">
              <a:lnSpc>
                <a:spcPct val="80000"/>
              </a:lnSpc>
              <a:buNone/>
            </a:pPr>
            <a:endParaRPr lang="el-GR" dirty="0"/>
          </a:p>
          <a:p>
            <a:pPr marL="0" lvl="0" indent="0">
              <a:lnSpc>
                <a:spcPct val="80000"/>
              </a:lnSpc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4000" b="1" dirty="0">
                <a:latin typeface="+mn-lt"/>
              </a:rPr>
              <a:t>Προϋποθέσεις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1097280" y="1845733"/>
            <a:ext cx="10058400" cy="4370339"/>
          </a:xfrm>
        </p:spPr>
        <p:txBody>
          <a:bodyPr>
            <a:normAutofit fontScale="92500" lnSpcReduction="20000"/>
          </a:bodyPr>
          <a:lstStyle/>
          <a:p>
            <a:pPr marL="360363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Διατήρηση Παραθαλάσσιας Δραστηριότητας στα πλαίσια της Φέρουσας Ικανότητας</a:t>
            </a:r>
          </a:p>
          <a:p>
            <a:pPr marL="543243" lvl="2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chemeClr val="tx1"/>
                </a:solidFill>
              </a:rPr>
              <a:t>Αποσυμφόρηση του κορεσμένου παράκτιου χώρου από τις τουριστικές δραστηριότητες</a:t>
            </a:r>
          </a:p>
          <a:p>
            <a:pPr marL="360363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Προστασία και ανάδειξη του τοπίου </a:t>
            </a:r>
          </a:p>
          <a:p>
            <a:pPr marL="360363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Ένταξη του </a:t>
            </a:r>
            <a:r>
              <a:rPr lang="el-GR" sz="2800" dirty="0" err="1"/>
              <a:t>αγρο</a:t>
            </a:r>
            <a:r>
              <a:rPr lang="el-GR" sz="2800" dirty="0"/>
              <a:t>-οικολογικού σχεδιασμού για την γεωργία</a:t>
            </a:r>
          </a:p>
          <a:p>
            <a:pPr marL="360363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Ανάπτυξη δραστηριοτήτων στον παράκτιο χώρο συμπληρωματικά με δραστηριότητες του ορεινού χώρου</a:t>
            </a:r>
          </a:p>
          <a:p>
            <a:pPr marL="360363" indent="-360363">
              <a:lnSpc>
                <a:spcPct val="130000"/>
              </a:lnSpc>
              <a:buClrTx/>
              <a:buFont typeface="Wingdings" panose="05000000000000000000" pitchFamily="2" charset="2"/>
              <a:buChar char="§"/>
            </a:pPr>
            <a:r>
              <a:rPr lang="el-GR" sz="2800" dirty="0"/>
              <a:t>Διαχείριση των Δραστηριοτήτων: Χρόνο-προγραμματισμός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latin typeface="+mn-lt"/>
              </a:rPr>
              <a:t>Εδαφικός Σχεδιασμός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l-GR" sz="2800" dirty="0"/>
              <a:t>Εντοπισμός Δυνητικών Εδαφικών Πόρων και των Δρώντων τους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l-GR" sz="2800" dirty="0"/>
              <a:t>Σχέδιο Δράσης Ενεργοποίησης των Πόρων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l-GR" sz="2800" dirty="0"/>
              <a:t>Ένταξη του Σχεδιασμού στον ευρύτερο χωρικό και αναπτυξιακό σχεδιασμό της περιοχής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l-GR" sz="2800" dirty="0"/>
              <a:t>Ένταξη σε χρηματοδοτικά εργαλεία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38906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χάρτης, κείμενο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A2B1E86D-EEE2-4DD3-83DA-038BCBD24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4" y="1202338"/>
            <a:ext cx="3467615" cy="44100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86069DA-9515-41CC-8092-36CC7A5D8C32}"/>
              </a:ext>
            </a:extLst>
          </p:cNvPr>
          <p:cNvSpPr txBox="1"/>
          <p:nvPr/>
        </p:nvSpPr>
        <p:spPr>
          <a:xfrm>
            <a:off x="608734" y="820617"/>
            <a:ext cx="346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Λειτουργίες  - Δραστηριότητες</a:t>
            </a:r>
          </a:p>
        </p:txBody>
      </p:sp>
      <p:grpSp>
        <p:nvGrpSpPr>
          <p:cNvPr id="29" name="Ομάδα 28">
            <a:extLst>
              <a:ext uri="{FF2B5EF4-FFF2-40B4-BE49-F238E27FC236}">
                <a16:creationId xmlns:a16="http://schemas.microsoft.com/office/drawing/2014/main" id="{5551A690-8466-42D7-9DAE-33A53E5FD6E9}"/>
              </a:ext>
            </a:extLst>
          </p:cNvPr>
          <p:cNvGrpSpPr/>
          <p:nvPr/>
        </p:nvGrpSpPr>
        <p:grpSpPr>
          <a:xfrm>
            <a:off x="4371623" y="811381"/>
            <a:ext cx="3467615" cy="4801032"/>
            <a:chOff x="4371623" y="811381"/>
            <a:chExt cx="3467615" cy="4801032"/>
          </a:xfrm>
        </p:grpSpPr>
        <p:pic>
          <p:nvPicPr>
            <p:cNvPr id="7" name="Εικόνα 6" descr="Εικόνα που περιέχει χάρτης, κείμεν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D0805EB5-3D23-40C4-B3E0-838445FE7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1624" y="1202339"/>
              <a:ext cx="3467614" cy="441007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63E8B5-E55A-4EAB-BCA3-66923076AAD9}"/>
                </a:ext>
              </a:extLst>
            </p:cNvPr>
            <p:cNvSpPr txBox="1"/>
            <p:nvPr/>
          </p:nvSpPr>
          <p:spPr>
            <a:xfrm>
              <a:off x="4371623" y="811381"/>
              <a:ext cx="34676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Πολυκεντρική Οργάνωση</a:t>
              </a:r>
            </a:p>
          </p:txBody>
        </p:sp>
      </p:grpSp>
      <p:grpSp>
        <p:nvGrpSpPr>
          <p:cNvPr id="33" name="Ομάδα 32">
            <a:extLst>
              <a:ext uri="{FF2B5EF4-FFF2-40B4-BE49-F238E27FC236}">
                <a16:creationId xmlns:a16="http://schemas.microsoft.com/office/drawing/2014/main" id="{1F3CF379-5655-4872-98B1-7BD18D2EEFFA}"/>
              </a:ext>
            </a:extLst>
          </p:cNvPr>
          <p:cNvGrpSpPr/>
          <p:nvPr/>
        </p:nvGrpSpPr>
        <p:grpSpPr>
          <a:xfrm>
            <a:off x="8210198" y="811381"/>
            <a:ext cx="3467615" cy="4822656"/>
            <a:chOff x="8210198" y="811381"/>
            <a:chExt cx="3467615" cy="4822656"/>
          </a:xfrm>
        </p:grpSpPr>
        <p:grpSp>
          <p:nvGrpSpPr>
            <p:cNvPr id="32" name="Ομάδα 31">
              <a:extLst>
                <a:ext uri="{FF2B5EF4-FFF2-40B4-BE49-F238E27FC236}">
                  <a16:creationId xmlns:a16="http://schemas.microsoft.com/office/drawing/2014/main" id="{B2CDEE8E-DA61-4106-A3A4-F795B7E74AFA}"/>
                </a:ext>
              </a:extLst>
            </p:cNvPr>
            <p:cNvGrpSpPr/>
            <p:nvPr/>
          </p:nvGrpSpPr>
          <p:grpSpPr>
            <a:xfrm>
              <a:off x="8210199" y="1223963"/>
              <a:ext cx="3467614" cy="4410074"/>
              <a:chOff x="8210199" y="1223963"/>
              <a:chExt cx="3467614" cy="4410074"/>
            </a:xfrm>
          </p:grpSpPr>
          <p:pic>
            <p:nvPicPr>
              <p:cNvPr id="8" name="Εικόνα 7" descr="Εικόνα που περιέχει χάρτης, κείμενο&#10;&#10;Περιγραφή που δημιουργήθηκε αυτόματα">
                <a:extLst>
                  <a:ext uri="{FF2B5EF4-FFF2-40B4-BE49-F238E27FC236}">
                    <a16:creationId xmlns:a16="http://schemas.microsoft.com/office/drawing/2014/main" id="{619EC268-DAA1-4A12-A35B-8A0C43C0C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10199" y="1223963"/>
                <a:ext cx="3467614" cy="4410074"/>
              </a:xfrm>
              <a:prstGeom prst="rect">
                <a:avLst/>
              </a:prstGeom>
            </p:spPr>
          </p:pic>
          <p:grpSp>
            <p:nvGrpSpPr>
              <p:cNvPr id="31" name="Ομάδα 30">
                <a:extLst>
                  <a:ext uri="{FF2B5EF4-FFF2-40B4-BE49-F238E27FC236}">
                    <a16:creationId xmlns:a16="http://schemas.microsoft.com/office/drawing/2014/main" id="{A6FF1323-9080-4545-BF31-7EA592A1C69C}"/>
                  </a:ext>
                </a:extLst>
              </p:cNvPr>
              <p:cNvGrpSpPr/>
              <p:nvPr/>
            </p:nvGrpSpPr>
            <p:grpSpPr>
              <a:xfrm>
                <a:off x="9537606" y="2266108"/>
                <a:ext cx="1347449" cy="1980751"/>
                <a:chOff x="9537606" y="2266108"/>
                <a:chExt cx="1347449" cy="1980751"/>
              </a:xfrm>
            </p:grpSpPr>
            <p:sp>
              <p:nvSpPr>
                <p:cNvPr id="23" name="Βέλος: Δεξιό 22">
                  <a:extLst>
                    <a:ext uri="{FF2B5EF4-FFF2-40B4-BE49-F238E27FC236}">
                      <a16:creationId xmlns:a16="http://schemas.microsoft.com/office/drawing/2014/main" id="{B20654FA-2066-4389-92A8-E471EF81F7A8}"/>
                    </a:ext>
                  </a:extLst>
                </p:cNvPr>
                <p:cNvSpPr/>
                <p:nvPr/>
              </p:nvSpPr>
              <p:spPr>
                <a:xfrm rot="6253098">
                  <a:off x="10326255" y="2520108"/>
                  <a:ext cx="812800" cy="304800"/>
                </a:xfrm>
                <a:prstGeom prst="rightArrow">
                  <a:avLst/>
                </a:prstGeom>
                <a:solidFill>
                  <a:srgbClr val="9F050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l-GR" dirty="0"/>
                </a:p>
              </p:txBody>
            </p:sp>
            <p:sp>
              <p:nvSpPr>
                <p:cNvPr id="24" name="Βέλος: Δεξιό 23">
                  <a:extLst>
                    <a:ext uri="{FF2B5EF4-FFF2-40B4-BE49-F238E27FC236}">
                      <a16:creationId xmlns:a16="http://schemas.microsoft.com/office/drawing/2014/main" id="{EBB2EA4E-5C8D-46FC-B8B8-7A17690B70B7}"/>
                    </a:ext>
                  </a:extLst>
                </p:cNvPr>
                <p:cNvSpPr/>
                <p:nvPr/>
              </p:nvSpPr>
              <p:spPr>
                <a:xfrm rot="15194343">
                  <a:off x="10310683" y="3688059"/>
                  <a:ext cx="812800" cy="304800"/>
                </a:xfrm>
                <a:prstGeom prst="rightArrow">
                  <a:avLst/>
                </a:prstGeom>
                <a:solidFill>
                  <a:srgbClr val="9F050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l-GR" dirty="0"/>
                </a:p>
              </p:txBody>
            </p:sp>
            <p:sp>
              <p:nvSpPr>
                <p:cNvPr id="25" name="Βέλος: Δεξιό 24">
                  <a:extLst>
                    <a:ext uri="{FF2B5EF4-FFF2-40B4-BE49-F238E27FC236}">
                      <a16:creationId xmlns:a16="http://schemas.microsoft.com/office/drawing/2014/main" id="{78700D3A-D818-4972-8AF2-A9104878DE0F}"/>
                    </a:ext>
                  </a:extLst>
                </p:cNvPr>
                <p:cNvSpPr/>
                <p:nvPr/>
              </p:nvSpPr>
              <p:spPr>
                <a:xfrm rot="365149">
                  <a:off x="9537606" y="3059987"/>
                  <a:ext cx="812800" cy="304800"/>
                </a:xfrm>
                <a:prstGeom prst="rightArrow">
                  <a:avLst/>
                </a:prstGeom>
                <a:solidFill>
                  <a:srgbClr val="9F050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l-GR" dirty="0"/>
                </a:p>
              </p:txBody>
            </p:sp>
          </p:grp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54A288-FB86-4924-8518-76DF31B345DD}"/>
                </a:ext>
              </a:extLst>
            </p:cNvPr>
            <p:cNvSpPr txBox="1"/>
            <p:nvPr/>
          </p:nvSpPr>
          <p:spPr>
            <a:xfrm>
              <a:off x="8210198" y="811381"/>
              <a:ext cx="34676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Συντονισμός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70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Ανασκόπηση">
  <a:themeElements>
    <a:clrScheme name="Ανασκόπηση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Ανασκόπηση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νασκόπησ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cd1078-138c-43fb-a741-bd65204cd2cd">
      <Terms xmlns="http://schemas.microsoft.com/office/infopath/2007/PartnerControls"/>
    </lcf76f155ced4ddcb4097134ff3c332f>
    <TaxCatchAll xmlns="e483d0ea-396e-4f61-acbc-a3e2eeaec88d" xsi:nil="true"/>
  </documentManagement>
</p:properties>
</file>

<file path=customXml/itemProps1.xml><?xml version="1.0" encoding="utf-8"?>
<ds:datastoreItem xmlns:ds="http://schemas.openxmlformats.org/officeDocument/2006/customXml" ds:itemID="{4684EDC1-C5C6-4C39-A1A3-3CD256791872}"/>
</file>

<file path=customXml/itemProps2.xml><?xml version="1.0" encoding="utf-8"?>
<ds:datastoreItem xmlns:ds="http://schemas.openxmlformats.org/officeDocument/2006/customXml" ds:itemID="{E1B857B1-40DA-47CA-A53D-C4C8D6DADE49}"/>
</file>

<file path=customXml/itemProps3.xml><?xml version="1.0" encoding="utf-8"?>
<ds:datastoreItem xmlns:ds="http://schemas.openxmlformats.org/officeDocument/2006/customXml" ds:itemID="{0D845FB8-06EE-4876-B128-07F993028886}"/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649</Words>
  <Application>Microsoft Office PowerPoint</Application>
  <PresentationFormat>Ευρεία οθόνη</PresentationFormat>
  <Paragraphs>96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Wingdings</vt:lpstr>
      <vt:lpstr>Ανασκόπηση</vt:lpstr>
      <vt:lpstr>Ένταξη του Παράκτιου Χώρου  σε Σχέδια Εδαφικής Ανάπτυξης</vt:lpstr>
      <vt:lpstr>Κύρια σημεία της παρουσίασης</vt:lpstr>
      <vt:lpstr>Παράκτιος Χώρος Πιερίας</vt:lpstr>
      <vt:lpstr>Αποτίμηση λειτουργίας της παράκτιας ζώνης</vt:lpstr>
      <vt:lpstr>Ένταξη της Πιερίας και της παράκτιας ζώνης σε Σχέδια &amp; Μελέτες</vt:lpstr>
      <vt:lpstr>Χάρτης Ανάλυσης εγκεκριμένου Χωροταξικού Κεντρικής Μακεδονίας (2020) </vt:lpstr>
      <vt:lpstr>Παρουσίαση του PowerPoint</vt:lpstr>
      <vt:lpstr>Μελέτη Ινστιτούτου ΣΕΤΕ</vt:lpstr>
      <vt:lpstr>Ενδεικτικές Τουριστικές Εμπειρίες – Δραστηριότητες στην Πιερία</vt:lpstr>
      <vt:lpstr>Προσέγγιση στο πλαίσιο της Εδαφικής Ανάπτυξης</vt:lpstr>
      <vt:lpstr>Κεντρικός Στόχος</vt:lpstr>
      <vt:lpstr>Παρουσίαση του PowerPoint</vt:lpstr>
      <vt:lpstr>Ολοκληρωμένος Εδαφικός Σχεδιασμός Πιερίας</vt:lpstr>
      <vt:lpstr>Εδαφική Ανάπτυξη και Τουρισμός</vt:lpstr>
      <vt:lpstr>Ο ρόλος του χώρου </vt:lpstr>
      <vt:lpstr>Εδαφικότητα και Δημιουργικότητα</vt:lpstr>
      <vt:lpstr>Προϋποθέσεις</vt:lpstr>
      <vt:lpstr>Εδαφικός Σχεδιασμός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Ένταξη του Παράκτιου Χώρου  σε Σχέδια Εδαφικής Ανάπτυξης</dc:title>
  <dc:creator>MARDAKIS PRODROMOS</dc:creator>
  <cp:lastModifiedBy>MARDAKIS PRODROMOS</cp:lastModifiedBy>
  <cp:revision>12</cp:revision>
  <dcterms:created xsi:type="dcterms:W3CDTF">2023-11-22T09:19:34Z</dcterms:created>
  <dcterms:modified xsi:type="dcterms:W3CDTF">2023-11-22T22:04:01Z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0x010100E99DB7F57E1EEA449CED69A3C73E62E5</vt:lpwstr>
  </property>
</Properties>
</file>