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ppt/notesSlides/notesSlide18.xml" ContentType="application/vnd.openxmlformats-officedocument.presentationml.notesSlide+xml"/>
  <Override PartName="/ppt/notesSlides/notesSlide16.xml" ContentType="application/vnd.openxmlformats-officedocument.presentationml.notesSlide+xml"/>
  <Override PartName="/ppt/notesSlides/notesSlide2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4.xml" ContentType="application/vnd.openxmlformats-officedocument.presentationml.notesSlide+xml"/>
  <Override PartName="/ppt/notesSlides/notesSlide12.xml" ContentType="application/vnd.openxmlformats-officedocument.presentationml.notesSlide+xml"/>
  <Override PartName="/ppt/notesSlides/notesSlide5.xml" ContentType="application/vnd.openxmlformats-officedocument.presentationml.notesSlide+xml"/>
  <Override PartName="/ppt/notesSlides/notesSlide17.xml" ContentType="application/vnd.openxmlformats-officedocument.presentationml.notesSlide+xml"/>
  <Override PartName="/ppt/notesSlides/notesSlide6.xml" ContentType="application/vnd.openxmlformats-officedocument.presentationml.notesSlide+xml"/>
  <Override PartName="/ppt/notesSlides/notesSlide1.xml" ContentType="application/vnd.openxmlformats-officedocument.presentationml.notesSlide+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8.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11.xml" ContentType="application/vnd.openxmlformats-officedocument.presentationml.notesSlide+xml"/>
  <Override PartName="/ppt/notesSlides/notesSlide3.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27"/>
  </p:notesMasterIdLst>
  <p:sldIdLst>
    <p:sldId id="256" r:id="rId2"/>
    <p:sldId id="279" r:id="rId3"/>
    <p:sldId id="280" r:id="rId4"/>
    <p:sldId id="281" r:id="rId5"/>
    <p:sldId id="282" r:id="rId6"/>
    <p:sldId id="284" r:id="rId7"/>
    <p:sldId id="283" r:id="rId8"/>
    <p:sldId id="328" r:id="rId9"/>
    <p:sldId id="330" r:id="rId10"/>
    <p:sldId id="346" r:id="rId11"/>
    <p:sldId id="349" r:id="rId12"/>
    <p:sldId id="362" r:id="rId13"/>
    <p:sldId id="340" r:id="rId14"/>
    <p:sldId id="350" r:id="rId15"/>
    <p:sldId id="358" r:id="rId16"/>
    <p:sldId id="359" r:id="rId17"/>
    <p:sldId id="352" r:id="rId18"/>
    <p:sldId id="361" r:id="rId19"/>
    <p:sldId id="363" r:id="rId20"/>
    <p:sldId id="364" r:id="rId21"/>
    <p:sldId id="365" r:id="rId22"/>
    <p:sldId id="366" r:id="rId23"/>
    <p:sldId id="357" r:id="rId24"/>
    <p:sldId id="367" r:id="rId25"/>
    <p:sldId id="360"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D5A2"/>
    <a:srgbClr val="5279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86818" autoAdjust="0"/>
  </p:normalViewPr>
  <p:slideViewPr>
    <p:cSldViewPr snapToGrid="0">
      <p:cViewPr varScale="1">
        <p:scale>
          <a:sx n="74" d="100"/>
          <a:sy n="74" d="100"/>
        </p:scale>
        <p:origin x="102"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1830EE-0DF3-4BFF-BACB-6F9A3F7A2F47}" type="datetimeFigureOut">
              <a:rPr lang="el-GR" smtClean="0"/>
              <a:t>22/11/2023</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1F1006-429F-4E6B-8E8F-38EE9A3CAC99}" type="slidenum">
              <a:rPr lang="el-GR" smtClean="0"/>
              <a:t>‹#›</a:t>
            </a:fld>
            <a:endParaRPr lang="el-GR"/>
          </a:p>
        </p:txBody>
      </p:sp>
    </p:spTree>
    <p:extLst>
      <p:ext uri="{BB962C8B-B14F-4D97-AF65-F5344CB8AC3E}">
        <p14:creationId xmlns:p14="http://schemas.microsoft.com/office/powerpoint/2010/main" val="3160095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77542409-6A04-4DC6-AC3A-D3758287A8F2}" type="slidenum">
              <a:rPr lang="el-GR" smtClean="0"/>
              <a:t>2</a:t>
            </a:fld>
            <a:endParaRPr lang="el-GR" dirty="0"/>
          </a:p>
        </p:txBody>
      </p:sp>
    </p:spTree>
    <p:extLst>
      <p:ext uri="{BB962C8B-B14F-4D97-AF65-F5344CB8AC3E}">
        <p14:creationId xmlns:p14="http://schemas.microsoft.com/office/powerpoint/2010/main" val="20890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77542409-6A04-4DC6-AC3A-D3758287A8F2}" type="slidenum">
              <a:rPr lang="el-GR" smtClean="0"/>
              <a:t>3</a:t>
            </a:fld>
            <a:endParaRPr lang="el-GR" dirty="0"/>
          </a:p>
        </p:txBody>
      </p:sp>
    </p:spTree>
    <p:extLst>
      <p:ext uri="{BB962C8B-B14F-4D97-AF65-F5344CB8AC3E}">
        <p14:creationId xmlns:p14="http://schemas.microsoft.com/office/powerpoint/2010/main" val="2935153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77542409-6A04-4DC6-AC3A-D3758287A8F2}" type="slidenum">
              <a:rPr lang="el-GR" smtClean="0"/>
              <a:t>4</a:t>
            </a:fld>
            <a:endParaRPr lang="el-GR" dirty="0"/>
          </a:p>
        </p:txBody>
      </p:sp>
    </p:spTree>
    <p:extLst>
      <p:ext uri="{BB962C8B-B14F-4D97-AF65-F5344CB8AC3E}">
        <p14:creationId xmlns:p14="http://schemas.microsoft.com/office/powerpoint/2010/main" val="3820445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77542409-6A04-4DC6-AC3A-D3758287A8F2}" type="slidenum">
              <a:rPr lang="el-GR" smtClean="0"/>
              <a:t>5</a:t>
            </a:fld>
            <a:endParaRPr lang="el-GR" dirty="0"/>
          </a:p>
        </p:txBody>
      </p:sp>
    </p:spTree>
    <p:extLst>
      <p:ext uri="{BB962C8B-B14F-4D97-AF65-F5344CB8AC3E}">
        <p14:creationId xmlns:p14="http://schemas.microsoft.com/office/powerpoint/2010/main" val="1073603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77542409-6A04-4DC6-AC3A-D3758287A8F2}" type="slidenum">
              <a:rPr lang="el-GR" smtClean="0"/>
              <a:t>6</a:t>
            </a:fld>
            <a:endParaRPr lang="el-GR" dirty="0"/>
          </a:p>
        </p:txBody>
      </p:sp>
    </p:spTree>
    <p:extLst>
      <p:ext uri="{BB962C8B-B14F-4D97-AF65-F5344CB8AC3E}">
        <p14:creationId xmlns:p14="http://schemas.microsoft.com/office/powerpoint/2010/main" val="514225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77542409-6A04-4DC6-AC3A-D3758287A8F2}" type="slidenum">
              <a:rPr lang="el-GR" smtClean="0"/>
              <a:t>7</a:t>
            </a:fld>
            <a:endParaRPr lang="el-GR" dirty="0"/>
          </a:p>
        </p:txBody>
      </p:sp>
    </p:spTree>
    <p:extLst>
      <p:ext uri="{BB962C8B-B14F-4D97-AF65-F5344CB8AC3E}">
        <p14:creationId xmlns:p14="http://schemas.microsoft.com/office/powerpoint/2010/main" val="966055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A556A1-7482-4524-A6F0-D1BAA803AB11}" type="slidenum">
              <a:rPr lang="el-GR"/>
              <a:pPr/>
              <a:t>8</a:t>
            </a:fld>
            <a:endParaRPr lang="el-GR"/>
          </a:p>
        </p:txBody>
      </p:sp>
      <p:sp>
        <p:nvSpPr>
          <p:cNvPr id="393218" name="Rectangle 2"/>
          <p:cNvSpPr>
            <a:spLocks noGrp="1" noRot="1" noChangeAspect="1" noChangeArrowheads="1" noTextEdit="1"/>
          </p:cNvSpPr>
          <p:nvPr>
            <p:ph type="sldImg"/>
          </p:nvPr>
        </p:nvSpPr>
        <p:spPr>
          <a:ln/>
        </p:spPr>
      </p:sp>
      <p:sp>
        <p:nvSpPr>
          <p:cNvPr id="393219" name="Rectangle 3"/>
          <p:cNvSpPr>
            <a:spLocks noGrp="1" noChangeArrowheads="1"/>
          </p:cNvSpPr>
          <p:nvPr>
            <p:ph type="body" idx="1"/>
          </p:nvPr>
        </p:nvSpPr>
        <p:spPr/>
        <p:txBody>
          <a:bodyPr/>
          <a:lstStyle/>
          <a:p>
            <a:endParaRPr lang="el-GR" sz="1000" i="1" dirty="0">
              <a:solidFill>
                <a:srgbClr val="C00000"/>
              </a:solidFill>
            </a:endParaRPr>
          </a:p>
        </p:txBody>
      </p:sp>
    </p:spTree>
    <p:extLst>
      <p:ext uri="{BB962C8B-B14F-4D97-AF65-F5344CB8AC3E}">
        <p14:creationId xmlns:p14="http://schemas.microsoft.com/office/powerpoint/2010/main" val="3192240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A556A1-7482-4524-A6F0-D1BAA803AB11}" type="slidenum">
              <a:rPr lang="el-GR"/>
              <a:pPr/>
              <a:t>9</a:t>
            </a:fld>
            <a:endParaRPr lang="el-GR"/>
          </a:p>
        </p:txBody>
      </p:sp>
      <p:sp>
        <p:nvSpPr>
          <p:cNvPr id="393218" name="Rectangle 2"/>
          <p:cNvSpPr>
            <a:spLocks noGrp="1" noRot="1" noChangeAspect="1" noChangeArrowheads="1" noTextEdit="1"/>
          </p:cNvSpPr>
          <p:nvPr>
            <p:ph type="sldImg"/>
          </p:nvPr>
        </p:nvSpPr>
        <p:spPr>
          <a:ln/>
        </p:spPr>
      </p:sp>
      <p:sp>
        <p:nvSpPr>
          <p:cNvPr id="393219" name="Rectangle 3"/>
          <p:cNvSpPr>
            <a:spLocks noGrp="1" noChangeArrowheads="1"/>
          </p:cNvSpPr>
          <p:nvPr>
            <p:ph type="body" idx="1"/>
          </p:nvPr>
        </p:nvSpPr>
        <p:spPr/>
        <p:txBody>
          <a:bodyPr/>
          <a:lstStyle/>
          <a:p>
            <a:pPr marL="228600" indent="-228600"/>
            <a:endParaRPr lang="el-GR" sz="1000" dirty="0"/>
          </a:p>
        </p:txBody>
      </p:sp>
    </p:spTree>
    <p:extLst>
      <p:ext uri="{BB962C8B-B14F-4D97-AF65-F5344CB8AC3E}">
        <p14:creationId xmlns:p14="http://schemas.microsoft.com/office/powerpoint/2010/main" val="16497949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77542409-6A04-4DC6-AC3A-D3758287A8F2}" type="slidenum">
              <a:rPr lang="el-GR" smtClean="0"/>
              <a:t>10</a:t>
            </a:fld>
            <a:endParaRPr lang="el-GR" dirty="0"/>
          </a:p>
        </p:txBody>
      </p:sp>
    </p:spTree>
    <p:extLst>
      <p:ext uri="{BB962C8B-B14F-4D97-AF65-F5344CB8AC3E}">
        <p14:creationId xmlns:p14="http://schemas.microsoft.com/office/powerpoint/2010/main" val="1852446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A556A1-7482-4524-A6F0-D1BAA803AB11}" type="slidenum">
              <a:rPr lang="el-GR"/>
              <a:pPr/>
              <a:t>11</a:t>
            </a:fld>
            <a:endParaRPr lang="el-GR"/>
          </a:p>
        </p:txBody>
      </p:sp>
      <p:sp>
        <p:nvSpPr>
          <p:cNvPr id="393218" name="Rectangle 2"/>
          <p:cNvSpPr>
            <a:spLocks noGrp="1" noRot="1" noChangeAspect="1" noChangeArrowheads="1" noTextEdit="1"/>
          </p:cNvSpPr>
          <p:nvPr>
            <p:ph type="sldImg"/>
          </p:nvPr>
        </p:nvSpPr>
        <p:spPr>
          <a:ln/>
        </p:spPr>
      </p:sp>
      <p:sp>
        <p:nvSpPr>
          <p:cNvPr id="393219" name="Rectangle 3"/>
          <p:cNvSpPr>
            <a:spLocks noGrp="1" noChangeArrowheads="1"/>
          </p:cNvSpPr>
          <p:nvPr>
            <p:ph type="body" idx="1"/>
          </p:nvPr>
        </p:nvSpPr>
        <p:spPr/>
        <p:txBody>
          <a:bodyPr/>
          <a:lstStyle/>
          <a:p>
            <a:endParaRPr lang="el-GR" sz="1000" i="1" dirty="0">
              <a:solidFill>
                <a:srgbClr val="C00000"/>
              </a:solidFill>
            </a:endParaRPr>
          </a:p>
        </p:txBody>
      </p:sp>
    </p:spTree>
    <p:extLst>
      <p:ext uri="{BB962C8B-B14F-4D97-AF65-F5344CB8AC3E}">
        <p14:creationId xmlns:p14="http://schemas.microsoft.com/office/powerpoint/2010/main" val="2176243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A556A1-7482-4524-A6F0-D1BAA803AB11}" type="slidenum">
              <a:rPr lang="el-GR"/>
              <a:pPr/>
              <a:t>12</a:t>
            </a:fld>
            <a:endParaRPr lang="el-GR"/>
          </a:p>
        </p:txBody>
      </p:sp>
      <p:sp>
        <p:nvSpPr>
          <p:cNvPr id="393218" name="Rectangle 2"/>
          <p:cNvSpPr>
            <a:spLocks noGrp="1" noRot="1" noChangeAspect="1" noChangeArrowheads="1" noTextEdit="1"/>
          </p:cNvSpPr>
          <p:nvPr>
            <p:ph type="sldImg"/>
          </p:nvPr>
        </p:nvSpPr>
        <p:spPr>
          <a:ln/>
        </p:spPr>
      </p:sp>
      <p:sp>
        <p:nvSpPr>
          <p:cNvPr id="393219" name="Rectangle 3"/>
          <p:cNvSpPr>
            <a:spLocks noGrp="1" noChangeArrowheads="1"/>
          </p:cNvSpPr>
          <p:nvPr>
            <p:ph type="body" idx="1"/>
          </p:nvPr>
        </p:nvSpPr>
        <p:spPr/>
        <p:txBody>
          <a:bodyPr/>
          <a:lstStyle/>
          <a:p>
            <a:endParaRPr lang="el-GR" sz="1000" i="1" dirty="0">
              <a:solidFill>
                <a:srgbClr val="C00000"/>
              </a:solidFill>
            </a:endParaRPr>
          </a:p>
        </p:txBody>
      </p:sp>
    </p:spTree>
    <p:extLst>
      <p:ext uri="{BB962C8B-B14F-4D97-AF65-F5344CB8AC3E}">
        <p14:creationId xmlns:p14="http://schemas.microsoft.com/office/powerpoint/2010/main" val="2839744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77542409-6A04-4DC6-AC3A-D3758287A8F2}" type="slidenum">
              <a:rPr lang="el-GR" smtClean="0"/>
              <a:t>13</a:t>
            </a:fld>
            <a:endParaRPr lang="el-GR" dirty="0"/>
          </a:p>
        </p:txBody>
      </p:sp>
    </p:spTree>
    <p:extLst>
      <p:ext uri="{BB962C8B-B14F-4D97-AF65-F5344CB8AC3E}">
        <p14:creationId xmlns:p14="http://schemas.microsoft.com/office/powerpoint/2010/main" val="5755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77542409-6A04-4DC6-AC3A-D3758287A8F2}" type="slidenum">
              <a:rPr lang="el-GR" smtClean="0"/>
              <a:t>14</a:t>
            </a:fld>
            <a:endParaRPr lang="el-GR" dirty="0"/>
          </a:p>
        </p:txBody>
      </p:sp>
    </p:spTree>
    <p:extLst>
      <p:ext uri="{BB962C8B-B14F-4D97-AF65-F5344CB8AC3E}">
        <p14:creationId xmlns:p14="http://schemas.microsoft.com/office/powerpoint/2010/main" val="1131495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77542409-6A04-4DC6-AC3A-D3758287A8F2}" type="slidenum">
              <a:rPr lang="el-GR" smtClean="0"/>
              <a:t>15</a:t>
            </a:fld>
            <a:endParaRPr lang="el-GR" dirty="0"/>
          </a:p>
        </p:txBody>
      </p:sp>
    </p:spTree>
    <p:extLst>
      <p:ext uri="{BB962C8B-B14F-4D97-AF65-F5344CB8AC3E}">
        <p14:creationId xmlns:p14="http://schemas.microsoft.com/office/powerpoint/2010/main" val="34000683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77542409-6A04-4DC6-AC3A-D3758287A8F2}" type="slidenum">
              <a:rPr lang="el-GR" smtClean="0"/>
              <a:t>16</a:t>
            </a:fld>
            <a:endParaRPr lang="el-GR" dirty="0"/>
          </a:p>
        </p:txBody>
      </p:sp>
    </p:spTree>
    <p:extLst>
      <p:ext uri="{BB962C8B-B14F-4D97-AF65-F5344CB8AC3E}">
        <p14:creationId xmlns:p14="http://schemas.microsoft.com/office/powerpoint/2010/main" val="13835128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77542409-6A04-4DC6-AC3A-D3758287A8F2}" type="slidenum">
              <a:rPr lang="el-GR" smtClean="0"/>
              <a:t>17</a:t>
            </a:fld>
            <a:endParaRPr lang="el-GR" dirty="0"/>
          </a:p>
        </p:txBody>
      </p:sp>
    </p:spTree>
    <p:extLst>
      <p:ext uri="{BB962C8B-B14F-4D97-AF65-F5344CB8AC3E}">
        <p14:creationId xmlns:p14="http://schemas.microsoft.com/office/powerpoint/2010/main" val="32500746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77542409-6A04-4DC6-AC3A-D3758287A8F2}" type="slidenum">
              <a:rPr lang="el-GR" smtClean="0"/>
              <a:t>18</a:t>
            </a:fld>
            <a:endParaRPr lang="el-GR" dirty="0"/>
          </a:p>
        </p:txBody>
      </p:sp>
    </p:spTree>
    <p:extLst>
      <p:ext uri="{BB962C8B-B14F-4D97-AF65-F5344CB8AC3E}">
        <p14:creationId xmlns:p14="http://schemas.microsoft.com/office/powerpoint/2010/main" val="1380101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77542409-6A04-4DC6-AC3A-D3758287A8F2}" type="slidenum">
              <a:rPr lang="el-GR" smtClean="0"/>
              <a:t>19</a:t>
            </a:fld>
            <a:endParaRPr lang="el-GR" dirty="0"/>
          </a:p>
        </p:txBody>
      </p:sp>
    </p:spTree>
    <p:extLst>
      <p:ext uri="{BB962C8B-B14F-4D97-AF65-F5344CB8AC3E}">
        <p14:creationId xmlns:p14="http://schemas.microsoft.com/office/powerpoint/2010/main" val="27314436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77542409-6A04-4DC6-AC3A-D3758287A8F2}" type="slidenum">
              <a:rPr lang="el-GR" smtClean="0"/>
              <a:t>20</a:t>
            </a:fld>
            <a:endParaRPr lang="el-GR" dirty="0"/>
          </a:p>
        </p:txBody>
      </p:sp>
    </p:spTree>
    <p:extLst>
      <p:ext uri="{BB962C8B-B14F-4D97-AF65-F5344CB8AC3E}">
        <p14:creationId xmlns:p14="http://schemas.microsoft.com/office/powerpoint/2010/main" val="31914303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77542409-6A04-4DC6-AC3A-D3758287A8F2}" type="slidenum">
              <a:rPr lang="el-GR" smtClean="0"/>
              <a:t>21</a:t>
            </a:fld>
            <a:endParaRPr lang="el-GR" dirty="0"/>
          </a:p>
        </p:txBody>
      </p:sp>
    </p:spTree>
    <p:extLst>
      <p:ext uri="{BB962C8B-B14F-4D97-AF65-F5344CB8AC3E}">
        <p14:creationId xmlns:p14="http://schemas.microsoft.com/office/powerpoint/2010/main" val="4077217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77542409-6A04-4DC6-AC3A-D3758287A8F2}" type="slidenum">
              <a:rPr lang="el-GR" smtClean="0"/>
              <a:t>22</a:t>
            </a:fld>
            <a:endParaRPr lang="el-GR" dirty="0"/>
          </a:p>
        </p:txBody>
      </p:sp>
    </p:spTree>
    <p:extLst>
      <p:ext uri="{BB962C8B-B14F-4D97-AF65-F5344CB8AC3E}">
        <p14:creationId xmlns:p14="http://schemas.microsoft.com/office/powerpoint/2010/main" val="40307319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77542409-6A04-4DC6-AC3A-D3758287A8F2}" type="slidenum">
              <a:rPr lang="el-GR" smtClean="0"/>
              <a:t>23</a:t>
            </a:fld>
            <a:endParaRPr lang="el-GR" dirty="0"/>
          </a:p>
        </p:txBody>
      </p:sp>
    </p:spTree>
    <p:extLst>
      <p:ext uri="{BB962C8B-B14F-4D97-AF65-F5344CB8AC3E}">
        <p14:creationId xmlns:p14="http://schemas.microsoft.com/office/powerpoint/2010/main" val="6064426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77542409-6A04-4DC6-AC3A-D3758287A8F2}" type="slidenum">
              <a:rPr lang="el-GR" smtClean="0"/>
              <a:t>24</a:t>
            </a:fld>
            <a:endParaRPr lang="el-GR" dirty="0"/>
          </a:p>
        </p:txBody>
      </p:sp>
    </p:spTree>
    <p:extLst>
      <p:ext uri="{BB962C8B-B14F-4D97-AF65-F5344CB8AC3E}">
        <p14:creationId xmlns:p14="http://schemas.microsoft.com/office/powerpoint/2010/main" val="8190239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77542409-6A04-4DC6-AC3A-D3758287A8F2}" type="slidenum">
              <a:rPr lang="el-GR" smtClean="0"/>
              <a:t>25</a:t>
            </a:fld>
            <a:endParaRPr lang="el-GR" dirty="0"/>
          </a:p>
        </p:txBody>
      </p:sp>
    </p:spTree>
    <p:extLst>
      <p:ext uri="{BB962C8B-B14F-4D97-AF65-F5344CB8AC3E}">
        <p14:creationId xmlns:p14="http://schemas.microsoft.com/office/powerpoint/2010/main" val="4060962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11/22/2023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11/22/2023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5586B75A-687E-405C-8A0B-8D00578BA2C3}" type="datetimeFigureOut">
              <a:rPr lang="en-US" dirty="0"/>
              <a:pPr/>
              <a:t>11/22/2023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11/22/2023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11/22/2023</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11/22/2023</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ό">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11/22/2023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8" name="Date Placeholder 7"/>
          <p:cNvSpPr>
            <a:spLocks noGrp="1"/>
          </p:cNvSpPr>
          <p:nvPr>
            <p:ph type="dt" sz="half" idx="10"/>
          </p:nvPr>
        </p:nvSpPr>
        <p:spPr/>
        <p:txBody>
          <a:bodyPr/>
          <a:lstStyle/>
          <a:p>
            <a:fld id="{5586B75A-687E-405C-8A0B-8D00578BA2C3}" type="datetimeFigureOut">
              <a:rPr lang="en-US" dirty="0"/>
              <a:pPr/>
              <a:t>11/22/2023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8" name="Date Placeholder 7"/>
          <p:cNvSpPr>
            <a:spLocks noGrp="1"/>
          </p:cNvSpPr>
          <p:nvPr>
            <p:ph type="dt" sz="half" idx="10"/>
          </p:nvPr>
        </p:nvSpPr>
        <p:spPr/>
        <p:txBody>
          <a:bodyPr/>
          <a:lstStyle/>
          <a:p>
            <a:fld id="{5586B75A-687E-405C-8A0B-8D00578BA2C3}" type="datetimeFigureOut">
              <a:rPr lang="en-US" dirty="0"/>
              <a:pPr/>
              <a:t>11/22/2023</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11/22/2023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11/22/2023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11/22/2023</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8.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emf"/><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png"/><Relationship Id="rId7" Type="http://schemas.openxmlformats.org/officeDocument/2006/relationships/image" Target="../media/image24.jpeg"/><Relationship Id="rId12"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jpeg"/><Relationship Id="rId11" Type="http://schemas.openxmlformats.org/officeDocument/2006/relationships/image" Target="../media/image9.png"/><Relationship Id="rId5" Type="http://schemas.openxmlformats.org/officeDocument/2006/relationships/image" Target="../media/image22.jpeg"/><Relationship Id="rId10" Type="http://schemas.openxmlformats.org/officeDocument/2006/relationships/image" Target="../media/image14.png"/><Relationship Id="rId4" Type="http://schemas.openxmlformats.org/officeDocument/2006/relationships/image" Target="../media/image21.jpeg"/><Relationship Id="rId9"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27.jp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8.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5.jpeg"/><Relationship Id="rId5" Type="http://schemas.openxmlformats.org/officeDocument/2006/relationships/hyperlink" Target="../&#931;&#949;&#956;&#953;&#957;&#940;&#961;&#953;&#945;_&#928;&#928;&#914;&#913;/YouTube%20-%20Exxon%20Valdez%20Oil%20Spill.flv" TargetMode="Externa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37.emf"/><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jpe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eg"/></Relationships>
</file>

<file path=ppt/slides/_rels/slide2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5.png"/><Relationship Id="rId7"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9.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2.png"/><Relationship Id="rId7" Type="http://schemas.openxmlformats.org/officeDocument/2006/relationships/image" Target="../media/image61.jpe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60.png"/><Relationship Id="rId5" Type="http://schemas.openxmlformats.org/officeDocument/2006/relationships/image" Target="../media/image59.jpe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64.jpeg"/><Relationship Id="rId5" Type="http://schemas.openxmlformats.org/officeDocument/2006/relationships/image" Target="../media/image63.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Ορθογώνιο 9">
            <a:extLst>
              <a:ext uri="{FF2B5EF4-FFF2-40B4-BE49-F238E27FC236}">
                <a16:creationId xmlns:a16="http://schemas.microsoft.com/office/drawing/2014/main" id="{C270A172-1BBF-6EF9-2C14-B76FE26CFE6B}"/>
              </a:ext>
            </a:extLst>
          </p:cNvPr>
          <p:cNvSpPr/>
          <p:nvPr/>
        </p:nvSpPr>
        <p:spPr>
          <a:xfrm>
            <a:off x="4536033" y="60122"/>
            <a:ext cx="4656057" cy="6363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Σύμβολο κράτησης θέσης κειμένου 4">
            <a:extLst>
              <a:ext uri="{FF2B5EF4-FFF2-40B4-BE49-F238E27FC236}">
                <a16:creationId xmlns:a16="http://schemas.microsoft.com/office/drawing/2014/main" id="{3C4E9FD7-D230-4420-978B-21888FF32DAD}"/>
              </a:ext>
            </a:extLst>
          </p:cNvPr>
          <p:cNvSpPr txBox="1">
            <a:spLocks/>
          </p:cNvSpPr>
          <p:nvPr/>
        </p:nvSpPr>
        <p:spPr>
          <a:xfrm>
            <a:off x="4714414" y="5486495"/>
            <a:ext cx="4411597" cy="817518"/>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nSpc>
                <a:spcPct val="120000"/>
              </a:lnSpc>
              <a:spcAft>
                <a:spcPts val="600"/>
              </a:spcAft>
            </a:pPr>
            <a:r>
              <a:rPr lang="el-GR" sz="1600" b="1" dirty="0">
                <a:solidFill>
                  <a:schemeClr val="tx1"/>
                </a:solidFill>
              </a:rPr>
              <a:t>Διονύσης Λατινόπουλος</a:t>
            </a:r>
          </a:p>
          <a:p>
            <a:pPr>
              <a:lnSpc>
                <a:spcPct val="120000"/>
              </a:lnSpc>
              <a:spcAft>
                <a:spcPts val="600"/>
              </a:spcAft>
            </a:pPr>
            <a:r>
              <a:rPr lang="el-GR" sz="1600" dirty="0">
                <a:solidFill>
                  <a:schemeClr val="tx1"/>
                </a:solidFill>
              </a:rPr>
              <a:t>Αναπληρωτής Καθηγητής Τμήματος Μηχανικών Χωροταξίας και Ανάπτυξης, ΑΠΘ</a:t>
            </a:r>
          </a:p>
        </p:txBody>
      </p:sp>
      <p:sp>
        <p:nvSpPr>
          <p:cNvPr id="8" name="TextBox 7">
            <a:extLst>
              <a:ext uri="{FF2B5EF4-FFF2-40B4-BE49-F238E27FC236}">
                <a16:creationId xmlns:a16="http://schemas.microsoft.com/office/drawing/2014/main" id="{21D3FDB9-77A0-4298-9B4A-0A38D5B24893}"/>
              </a:ext>
            </a:extLst>
          </p:cNvPr>
          <p:cNvSpPr txBox="1"/>
          <p:nvPr/>
        </p:nvSpPr>
        <p:spPr>
          <a:xfrm>
            <a:off x="7168779" y="4464379"/>
            <a:ext cx="2023311" cy="369332"/>
          </a:xfrm>
          <a:prstGeom prst="rect">
            <a:avLst/>
          </a:prstGeom>
          <a:noFill/>
        </p:spPr>
        <p:txBody>
          <a:bodyPr wrap="none" rtlCol="0">
            <a:spAutoFit/>
          </a:bodyPr>
          <a:lstStyle/>
          <a:p>
            <a:r>
              <a:rPr lang="el-GR" dirty="0"/>
              <a:t>23 Νοεμβρίου 2023</a:t>
            </a:r>
          </a:p>
        </p:txBody>
      </p:sp>
      <p:grpSp>
        <p:nvGrpSpPr>
          <p:cNvPr id="7" name="Ομάδα 6">
            <a:extLst>
              <a:ext uri="{FF2B5EF4-FFF2-40B4-BE49-F238E27FC236}">
                <a16:creationId xmlns:a16="http://schemas.microsoft.com/office/drawing/2014/main" id="{5912163D-498C-BA55-5C25-0842F23D5970}"/>
              </a:ext>
            </a:extLst>
          </p:cNvPr>
          <p:cNvGrpSpPr/>
          <p:nvPr/>
        </p:nvGrpSpPr>
        <p:grpSpPr>
          <a:xfrm>
            <a:off x="0" y="370390"/>
            <a:ext cx="4751945" cy="5972537"/>
            <a:chOff x="0" y="370390"/>
            <a:chExt cx="4751945" cy="5972537"/>
          </a:xfrm>
        </p:grpSpPr>
        <p:sp>
          <p:nvSpPr>
            <p:cNvPr id="3" name="Ορθογώνιο 2">
              <a:extLst>
                <a:ext uri="{FF2B5EF4-FFF2-40B4-BE49-F238E27FC236}">
                  <a16:creationId xmlns:a16="http://schemas.microsoft.com/office/drawing/2014/main" id="{168DA2EA-3E3D-008F-E21C-98863CCB4DAB}"/>
                </a:ext>
              </a:extLst>
            </p:cNvPr>
            <p:cNvSpPr/>
            <p:nvPr/>
          </p:nvSpPr>
          <p:spPr>
            <a:xfrm>
              <a:off x="0" y="370390"/>
              <a:ext cx="4656057" cy="59725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026" name="Picture 2">
              <a:extLst>
                <a:ext uri="{FF2B5EF4-FFF2-40B4-BE49-F238E27FC236}">
                  <a16:creationId xmlns:a16="http://schemas.microsoft.com/office/drawing/2014/main" id="{F78A7EBD-5F68-D6BE-7C02-F126E70B4B4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5888" y="682554"/>
              <a:ext cx="4656057" cy="1323157"/>
            </a:xfrm>
            <a:prstGeom prst="rect">
              <a:avLst/>
            </a:prstGeom>
            <a:noFill/>
            <a:extLst>
              <a:ext uri="{909E8E84-426E-40DD-AFC4-6F175D3DCCD1}">
                <a14:hiddenFill xmlns:a14="http://schemas.microsoft.com/office/drawing/2010/main">
                  <a:solidFill>
                    <a:srgbClr val="FFFFFF"/>
                  </a:solidFill>
                </a14:hiddenFill>
              </a:ext>
            </a:extLst>
          </p:spPr>
        </p:pic>
        <p:pic>
          <p:nvPicPr>
            <p:cNvPr id="12" name="Εικόνα 11">
              <a:extLst>
                <a:ext uri="{FF2B5EF4-FFF2-40B4-BE49-F238E27FC236}">
                  <a16:creationId xmlns:a16="http://schemas.microsoft.com/office/drawing/2014/main" id="{9DD1E0CC-555A-C8A9-90B2-A9A1C8B63DD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555" y="2239476"/>
              <a:ext cx="4243636" cy="3276125"/>
            </a:xfrm>
            <a:prstGeom prst="rect">
              <a:avLst/>
            </a:prstGeom>
          </p:spPr>
        </p:pic>
      </p:grpSp>
      <p:sp>
        <p:nvSpPr>
          <p:cNvPr id="2" name="Τίτλος 1">
            <a:extLst>
              <a:ext uri="{FF2B5EF4-FFF2-40B4-BE49-F238E27FC236}">
                <a16:creationId xmlns:a16="http://schemas.microsoft.com/office/drawing/2014/main" id="{715B7A7D-6629-446F-97EC-56FEFAEF7E45}"/>
              </a:ext>
            </a:extLst>
          </p:cNvPr>
          <p:cNvSpPr>
            <a:spLocks noGrp="1"/>
          </p:cNvSpPr>
          <p:nvPr>
            <p:ph type="ctrTitle"/>
          </p:nvPr>
        </p:nvSpPr>
        <p:spPr>
          <a:xfrm>
            <a:off x="4802910" y="556331"/>
            <a:ext cx="4409996" cy="3255264"/>
          </a:xfrm>
        </p:spPr>
        <p:txBody>
          <a:bodyPr anchor="t" anchorCtr="0">
            <a:normAutofit/>
          </a:bodyPr>
          <a:lstStyle/>
          <a:p>
            <a:pPr>
              <a:lnSpc>
                <a:spcPct val="100000"/>
              </a:lnSpc>
            </a:pPr>
            <a:r>
              <a:rPr lang="el-GR" sz="3200" dirty="0">
                <a:solidFill>
                  <a:srgbClr val="0070C0"/>
                </a:solidFill>
              </a:rPr>
              <a:t>Η βιώσιμη ανάπτυξη υπό το πρίσμα της οικονομίας και της οικολογίας:</a:t>
            </a:r>
          </a:p>
        </p:txBody>
      </p:sp>
      <p:sp>
        <p:nvSpPr>
          <p:cNvPr id="13" name="Τίτλος 1">
            <a:extLst>
              <a:ext uri="{FF2B5EF4-FFF2-40B4-BE49-F238E27FC236}">
                <a16:creationId xmlns:a16="http://schemas.microsoft.com/office/drawing/2014/main" id="{25B0CB68-B8D2-7D13-ACD6-71FD756AEE1A}"/>
              </a:ext>
            </a:extLst>
          </p:cNvPr>
          <p:cNvSpPr txBox="1">
            <a:spLocks/>
          </p:cNvSpPr>
          <p:nvPr/>
        </p:nvSpPr>
        <p:spPr>
          <a:xfrm>
            <a:off x="4847834" y="2183615"/>
            <a:ext cx="4409995" cy="3255264"/>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5900" kern="1200" spc="-100" baseline="0">
                <a:solidFill>
                  <a:srgbClr val="FFFFFF"/>
                </a:solidFill>
                <a:latin typeface="+mj-lt"/>
                <a:ea typeface="+mj-ea"/>
                <a:cs typeface="+mj-cs"/>
              </a:defRPr>
            </a:lvl1pPr>
          </a:lstStyle>
          <a:p>
            <a:pPr>
              <a:lnSpc>
                <a:spcPct val="100000"/>
              </a:lnSpc>
            </a:pPr>
            <a:r>
              <a:rPr lang="el-GR" sz="2400" dirty="0">
                <a:solidFill>
                  <a:srgbClr val="0070C0"/>
                </a:solidFill>
              </a:rPr>
              <a:t>Η αποτίμηση της αξίας του παράκτιου περιβάλλοντος και του κόστους υποβάθμισής του βάσει των </a:t>
            </a:r>
            <a:r>
              <a:rPr lang="el-GR" sz="2400" dirty="0" err="1">
                <a:solidFill>
                  <a:srgbClr val="0070C0"/>
                </a:solidFill>
              </a:rPr>
              <a:t>οικοσυστημικών</a:t>
            </a:r>
            <a:r>
              <a:rPr lang="el-GR" sz="2400" dirty="0">
                <a:solidFill>
                  <a:srgbClr val="0070C0"/>
                </a:solidFill>
              </a:rPr>
              <a:t> του  υπηρεσιών</a:t>
            </a:r>
          </a:p>
        </p:txBody>
      </p:sp>
      <p:pic>
        <p:nvPicPr>
          <p:cNvPr id="14" name="Εικόνα 13">
            <a:extLst>
              <a:ext uri="{FF2B5EF4-FFF2-40B4-BE49-F238E27FC236}">
                <a16:creationId xmlns:a16="http://schemas.microsoft.com/office/drawing/2014/main" id="{7931E44B-B8A4-1E47-4969-ADB527FC3AA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62220" y="906540"/>
            <a:ext cx="2925612" cy="2198341"/>
          </a:xfrm>
          <a:prstGeom prst="rect">
            <a:avLst/>
          </a:prstGeom>
        </p:spPr>
      </p:pic>
      <p:pic>
        <p:nvPicPr>
          <p:cNvPr id="16" name="Εικόνα 15">
            <a:extLst>
              <a:ext uri="{FF2B5EF4-FFF2-40B4-BE49-F238E27FC236}">
                <a16:creationId xmlns:a16="http://schemas.microsoft.com/office/drawing/2014/main" id="{8B1B6E77-DA0E-31A3-D851-8381738713D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16494" y="3151806"/>
            <a:ext cx="2017064" cy="2930835"/>
          </a:xfrm>
          <a:prstGeom prst="rect">
            <a:avLst/>
          </a:prstGeom>
        </p:spPr>
      </p:pic>
      <p:pic>
        <p:nvPicPr>
          <p:cNvPr id="5" name="Picture 2" descr="Το Πρόγραμμα">
            <a:extLst>
              <a:ext uri="{FF2B5EF4-FFF2-40B4-BE49-F238E27FC236}">
                <a16:creationId xmlns:a16="http://schemas.microsoft.com/office/drawing/2014/main" id="{73F96259-D00D-4E80-BFDD-AE591CACDF29}"/>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688880" y="5656229"/>
            <a:ext cx="901098" cy="937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7875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65149" y="1094461"/>
            <a:ext cx="3374586" cy="2544441"/>
          </a:xfrm>
        </p:spPr>
        <p:txBody>
          <a:bodyPr rtlCol="0">
            <a:normAutofit/>
          </a:bodyPr>
          <a:lstStyle/>
          <a:p>
            <a:pPr rtl="0"/>
            <a:r>
              <a:rPr lang="el-GR" sz="3600" dirty="0"/>
              <a:t>Αξίες οικοσυστημάτων</a:t>
            </a:r>
          </a:p>
        </p:txBody>
      </p:sp>
      <p:pic>
        <p:nvPicPr>
          <p:cNvPr id="10" name="Εικόνα 9">
            <a:extLst>
              <a:ext uri="{FF2B5EF4-FFF2-40B4-BE49-F238E27FC236}">
                <a16:creationId xmlns:a16="http://schemas.microsoft.com/office/drawing/2014/main" id="{C6D1E06F-883E-407D-8245-CA5FACCF8DC4}"/>
              </a:ext>
            </a:extLst>
          </p:cNvPr>
          <p:cNvPicPr>
            <a:picLocks noChangeAspect="1"/>
          </p:cNvPicPr>
          <p:nvPr/>
        </p:nvPicPr>
        <p:blipFill>
          <a:blip r:embed="rId3"/>
          <a:stretch>
            <a:fillRect/>
          </a:stretch>
        </p:blipFill>
        <p:spPr>
          <a:xfrm>
            <a:off x="5764017" y="2557836"/>
            <a:ext cx="3072260" cy="1493460"/>
          </a:xfrm>
          <a:prstGeom prst="rect">
            <a:avLst/>
          </a:prstGeom>
        </p:spPr>
      </p:pic>
      <p:pic>
        <p:nvPicPr>
          <p:cNvPr id="12" name="Εικόνα 11">
            <a:extLst>
              <a:ext uri="{FF2B5EF4-FFF2-40B4-BE49-F238E27FC236}">
                <a16:creationId xmlns:a16="http://schemas.microsoft.com/office/drawing/2014/main" id="{34705031-2ECA-4B33-A35C-FD515F3DB9AD}"/>
              </a:ext>
            </a:extLst>
          </p:cNvPr>
          <p:cNvPicPr>
            <a:picLocks noChangeAspect="1"/>
          </p:cNvPicPr>
          <p:nvPr/>
        </p:nvPicPr>
        <p:blipFill>
          <a:blip r:embed="rId4"/>
          <a:stretch>
            <a:fillRect/>
          </a:stretch>
        </p:blipFill>
        <p:spPr>
          <a:xfrm>
            <a:off x="3667367" y="2557835"/>
            <a:ext cx="1979115" cy="1487488"/>
          </a:xfrm>
          <a:prstGeom prst="rect">
            <a:avLst/>
          </a:prstGeom>
        </p:spPr>
      </p:pic>
      <p:sp>
        <p:nvSpPr>
          <p:cNvPr id="5" name="Ορθογώνιο 4">
            <a:extLst>
              <a:ext uri="{FF2B5EF4-FFF2-40B4-BE49-F238E27FC236}">
                <a16:creationId xmlns:a16="http://schemas.microsoft.com/office/drawing/2014/main" id="{5C53D299-2C69-4E88-A212-DDF9758A5DE3}"/>
              </a:ext>
            </a:extLst>
          </p:cNvPr>
          <p:cNvSpPr/>
          <p:nvPr/>
        </p:nvSpPr>
        <p:spPr>
          <a:xfrm>
            <a:off x="3667367" y="946492"/>
            <a:ext cx="7799088" cy="1477328"/>
          </a:xfrm>
          <a:prstGeom prst="rect">
            <a:avLst/>
          </a:prstGeom>
        </p:spPr>
        <p:txBody>
          <a:bodyPr wrap="square">
            <a:spAutoFit/>
          </a:bodyPr>
          <a:lstStyle/>
          <a:p>
            <a:r>
              <a:rPr lang="el-GR" sz="2000" b="1" dirty="0">
                <a:latin typeface="+mj-lt"/>
              </a:rPr>
              <a:t>Αξίες οικοσυστημάτων</a:t>
            </a:r>
          </a:p>
          <a:p>
            <a:endParaRPr lang="el-GR" sz="1600" b="1" dirty="0">
              <a:latin typeface="+mj-lt"/>
            </a:endParaRPr>
          </a:p>
          <a:p>
            <a:r>
              <a:rPr lang="el-GR" dirty="0">
                <a:latin typeface="+mj-lt"/>
              </a:rPr>
              <a:t>Η αξία ενός οικοσυστήματος προκύπτει από τα </a:t>
            </a:r>
            <a:r>
              <a:rPr lang="el-GR" b="1" dirty="0">
                <a:latin typeface="+mj-lt"/>
              </a:rPr>
              <a:t>αγαθά ή/και τις υπηρεσίες που προσφέρει το οικοσύστημα στον άνθρωπο</a:t>
            </a:r>
            <a:r>
              <a:rPr lang="el-GR" dirty="0">
                <a:latin typeface="+mj-lt"/>
              </a:rPr>
              <a:t> ή και στη φύση. Τα τελευταία χρόνια οι αξίες αυτές χαρακτηρίζονται και ως </a:t>
            </a:r>
            <a:r>
              <a:rPr lang="el-GR" b="1" dirty="0">
                <a:latin typeface="+mj-lt"/>
              </a:rPr>
              <a:t>οικοσυστημικές υπηρεσίες</a:t>
            </a:r>
          </a:p>
        </p:txBody>
      </p:sp>
      <p:sp>
        <p:nvSpPr>
          <p:cNvPr id="7" name="Ορθογώνιο 6">
            <a:extLst>
              <a:ext uri="{FF2B5EF4-FFF2-40B4-BE49-F238E27FC236}">
                <a16:creationId xmlns:a16="http://schemas.microsoft.com/office/drawing/2014/main" id="{6FE89BE9-48F6-42AD-B9DB-160180C187FE}"/>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sp>
        <p:nvSpPr>
          <p:cNvPr id="15" name="Ορθογώνιο 14">
            <a:extLst>
              <a:ext uri="{FF2B5EF4-FFF2-40B4-BE49-F238E27FC236}">
                <a16:creationId xmlns:a16="http://schemas.microsoft.com/office/drawing/2014/main" id="{EE3EA87B-C13C-463D-93E5-2334FED61384}"/>
              </a:ext>
            </a:extLst>
          </p:cNvPr>
          <p:cNvSpPr/>
          <p:nvPr/>
        </p:nvSpPr>
        <p:spPr>
          <a:xfrm>
            <a:off x="65149" y="6464755"/>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pic>
        <p:nvPicPr>
          <p:cNvPr id="2" name="Εικόνα 1">
            <a:extLst>
              <a:ext uri="{FF2B5EF4-FFF2-40B4-BE49-F238E27FC236}">
                <a16:creationId xmlns:a16="http://schemas.microsoft.com/office/drawing/2014/main" id="{C5BE79F8-4582-D345-C581-65AEF4089A45}"/>
              </a:ext>
            </a:extLst>
          </p:cNvPr>
          <p:cNvPicPr>
            <a:picLocks noChangeAspect="1"/>
          </p:cNvPicPr>
          <p:nvPr/>
        </p:nvPicPr>
        <p:blipFill>
          <a:blip r:embed="rId5"/>
          <a:stretch>
            <a:fillRect/>
          </a:stretch>
        </p:blipFill>
        <p:spPr>
          <a:xfrm>
            <a:off x="15570" y="3638902"/>
            <a:ext cx="3424164" cy="2384728"/>
          </a:xfrm>
          <a:prstGeom prst="rect">
            <a:avLst/>
          </a:prstGeom>
        </p:spPr>
      </p:pic>
      <p:pic>
        <p:nvPicPr>
          <p:cNvPr id="9" name="Εικόνα 8">
            <a:extLst>
              <a:ext uri="{FF2B5EF4-FFF2-40B4-BE49-F238E27FC236}">
                <a16:creationId xmlns:a16="http://schemas.microsoft.com/office/drawing/2014/main" id="{4F9401AC-F63C-6218-571A-13981C0FE722}"/>
              </a:ext>
            </a:extLst>
          </p:cNvPr>
          <p:cNvPicPr>
            <a:picLocks noChangeAspect="1"/>
          </p:cNvPicPr>
          <p:nvPr/>
        </p:nvPicPr>
        <p:blipFill>
          <a:blip r:embed="rId6"/>
          <a:stretch>
            <a:fillRect/>
          </a:stretch>
        </p:blipFill>
        <p:spPr>
          <a:xfrm>
            <a:off x="10380799" y="6101614"/>
            <a:ext cx="1811201" cy="739100"/>
          </a:xfrm>
          <a:prstGeom prst="rect">
            <a:avLst/>
          </a:prstGeom>
        </p:spPr>
      </p:pic>
      <p:pic>
        <p:nvPicPr>
          <p:cNvPr id="11" name="Picture 5">
            <a:extLst>
              <a:ext uri="{FF2B5EF4-FFF2-40B4-BE49-F238E27FC236}">
                <a16:creationId xmlns:a16="http://schemas.microsoft.com/office/drawing/2014/main" id="{5E3B01AB-DC4F-72FB-CC8A-D2CB1F0D481E}"/>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9076783" y="2557835"/>
            <a:ext cx="1991412" cy="148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Ομάδα 5">
            <a:extLst>
              <a:ext uri="{FF2B5EF4-FFF2-40B4-BE49-F238E27FC236}">
                <a16:creationId xmlns:a16="http://schemas.microsoft.com/office/drawing/2014/main" id="{EC77A612-EE8C-FD18-2418-4CB4CAF90AF4}"/>
              </a:ext>
            </a:extLst>
          </p:cNvPr>
          <p:cNvGrpSpPr/>
          <p:nvPr/>
        </p:nvGrpSpPr>
        <p:grpSpPr>
          <a:xfrm>
            <a:off x="-9" y="23913"/>
            <a:ext cx="3489322" cy="2190476"/>
            <a:chOff x="-9" y="23913"/>
            <a:chExt cx="3489322" cy="2190476"/>
          </a:xfrm>
        </p:grpSpPr>
        <p:sp>
          <p:nvSpPr>
            <p:cNvPr id="16" name="Ορθογώνιο 15">
              <a:extLst>
                <a:ext uri="{FF2B5EF4-FFF2-40B4-BE49-F238E27FC236}">
                  <a16:creationId xmlns:a16="http://schemas.microsoft.com/office/drawing/2014/main" id="{CB66940D-7A42-4861-8265-FF90D664F2CB}"/>
                </a:ext>
              </a:extLst>
            </p:cNvPr>
            <p:cNvSpPr/>
            <p:nvPr/>
          </p:nvSpPr>
          <p:spPr>
            <a:xfrm>
              <a:off x="2085704" y="601896"/>
              <a:ext cx="1403609" cy="1612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3" name="Εικόνα 2">
              <a:extLst>
                <a:ext uri="{FF2B5EF4-FFF2-40B4-BE49-F238E27FC236}">
                  <a16:creationId xmlns:a16="http://schemas.microsoft.com/office/drawing/2014/main" id="{599E5939-93CC-FF08-1191-AF41E230AF63}"/>
                </a:ext>
              </a:extLst>
            </p:cNvPr>
            <p:cNvPicPr>
              <a:picLocks noChangeAspect="1"/>
            </p:cNvPicPr>
            <p:nvPr/>
          </p:nvPicPr>
          <p:blipFill>
            <a:blip r:embed="rId8"/>
            <a:stretch>
              <a:fillRect/>
            </a:stretch>
          </p:blipFill>
          <p:spPr>
            <a:xfrm>
              <a:off x="-9" y="23913"/>
              <a:ext cx="2085714" cy="2190476"/>
            </a:xfrm>
            <a:prstGeom prst="rect">
              <a:avLst/>
            </a:prstGeom>
          </p:spPr>
        </p:pic>
      </p:grpSp>
      <p:sp>
        <p:nvSpPr>
          <p:cNvPr id="14" name="TextBox 13">
            <a:extLst>
              <a:ext uri="{FF2B5EF4-FFF2-40B4-BE49-F238E27FC236}">
                <a16:creationId xmlns:a16="http://schemas.microsoft.com/office/drawing/2014/main" id="{5C3B3199-695A-16E0-2BCE-D790ADA614C6}"/>
              </a:ext>
            </a:extLst>
          </p:cNvPr>
          <p:cNvSpPr txBox="1"/>
          <p:nvPr/>
        </p:nvSpPr>
        <p:spPr>
          <a:xfrm>
            <a:off x="3667367" y="4195624"/>
            <a:ext cx="7799088" cy="1754326"/>
          </a:xfrm>
          <a:prstGeom prst="rect">
            <a:avLst/>
          </a:prstGeom>
          <a:noFill/>
        </p:spPr>
        <p:txBody>
          <a:bodyPr wrap="square">
            <a:spAutoFit/>
          </a:bodyPr>
          <a:lstStyle/>
          <a:p>
            <a:r>
              <a:rPr lang="el-GR" dirty="0">
                <a:latin typeface="+mj-lt"/>
              </a:rPr>
              <a:t>οι αξίες των αγαθών και οι υπηρεσιών ενός οικοσυστήματος είναι </a:t>
            </a:r>
            <a:r>
              <a:rPr lang="el-GR" b="1" dirty="0">
                <a:latin typeface="+mj-lt"/>
              </a:rPr>
              <a:t>αλληλένδετες όσον αφορά στην παροχή οφέλους από το οικοσύστημα προς τον άνθρωπο</a:t>
            </a:r>
            <a:r>
              <a:rPr lang="el-GR" dirty="0">
                <a:latin typeface="+mj-lt"/>
              </a:rPr>
              <a:t>. Οι αλλαγές και οι τροποποιήσεις των διαφόρων ενδιάμεσων λειτουργιών και των διαδικασιών των οικοσυστημάτων οδηγούν σε αλλαγές/μεταβολές στην ανθρώπινη ευημερία </a:t>
            </a:r>
            <a:br>
              <a:rPr lang="el-GR" dirty="0"/>
            </a:br>
            <a:endParaRPr lang="el-GR" dirty="0"/>
          </a:p>
        </p:txBody>
      </p:sp>
    </p:spTree>
    <p:extLst>
      <p:ext uri="{BB962C8B-B14F-4D97-AF65-F5344CB8AC3E}">
        <p14:creationId xmlns:p14="http://schemas.microsoft.com/office/powerpoint/2010/main" val="535704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9B1597C4-A964-5F10-A063-1942DD190CF5}"/>
              </a:ext>
            </a:extLst>
          </p:cNvPr>
          <p:cNvPicPr>
            <a:picLocks noChangeAspect="1"/>
          </p:cNvPicPr>
          <p:nvPr/>
        </p:nvPicPr>
        <p:blipFill>
          <a:blip r:embed="rId3"/>
          <a:stretch>
            <a:fillRect/>
          </a:stretch>
        </p:blipFill>
        <p:spPr>
          <a:xfrm>
            <a:off x="10371747" y="6118900"/>
            <a:ext cx="1811201" cy="739100"/>
          </a:xfrm>
          <a:prstGeom prst="rect">
            <a:avLst/>
          </a:prstGeom>
        </p:spPr>
      </p:pic>
      <p:sp>
        <p:nvSpPr>
          <p:cNvPr id="11" name="Ορθογώνιο 10">
            <a:extLst>
              <a:ext uri="{FF2B5EF4-FFF2-40B4-BE49-F238E27FC236}">
                <a16:creationId xmlns:a16="http://schemas.microsoft.com/office/drawing/2014/main" id="{4C52D02D-9C2A-414C-90D4-F43BE021A670}"/>
              </a:ext>
            </a:extLst>
          </p:cNvPr>
          <p:cNvSpPr/>
          <p:nvPr/>
        </p:nvSpPr>
        <p:spPr>
          <a:xfrm>
            <a:off x="3643034" y="578759"/>
            <a:ext cx="8516746" cy="3127010"/>
          </a:xfrm>
          <a:prstGeom prst="rect">
            <a:avLst/>
          </a:prstGeom>
          <a:solidFill>
            <a:srgbClr val="C00000"/>
          </a:solidFill>
        </p:spPr>
        <p:txBody>
          <a:bodyPr wrap="square">
            <a:spAutoFit/>
          </a:bodyPr>
          <a:lstStyle/>
          <a:p>
            <a:r>
              <a:rPr lang="el-GR" b="1" dirty="0">
                <a:solidFill>
                  <a:schemeClr val="bg1"/>
                </a:solidFill>
              </a:rPr>
              <a:t>Γιατί μας ενδιαφέρει να εκτιμήσουμε την αξία του περιβάλλοντος ή των οικοσυστημάτων (και αντίστοιχα των παράκτιων περιοχών και των υγροτόπων);</a:t>
            </a:r>
          </a:p>
          <a:p>
            <a:endParaRPr lang="el-GR" sz="800" b="1" dirty="0">
              <a:solidFill>
                <a:schemeClr val="bg1"/>
              </a:solidFill>
            </a:endParaRPr>
          </a:p>
          <a:p>
            <a:pPr marL="342900" indent="-342900">
              <a:lnSpc>
                <a:spcPct val="110000"/>
              </a:lnSpc>
              <a:spcBef>
                <a:spcPct val="25000"/>
              </a:spcBef>
              <a:buFont typeface="Wingdings" pitchFamily="2" charset="2"/>
              <a:buNone/>
              <a:tabLst>
                <a:tab pos="180975" algn="l"/>
              </a:tabLst>
              <a:defRPr/>
            </a:pPr>
            <a:r>
              <a:rPr lang="el-GR" sz="1600" dirty="0">
                <a:solidFill>
                  <a:schemeClr val="bg1"/>
                </a:solidFill>
              </a:rPr>
              <a:t>1.</a:t>
            </a:r>
            <a:r>
              <a:rPr lang="el-GR" sz="1600" b="1" dirty="0">
                <a:solidFill>
                  <a:schemeClr val="bg1"/>
                </a:solidFill>
              </a:rPr>
              <a:t> 	</a:t>
            </a:r>
            <a:r>
              <a:rPr lang="el-GR" sz="1600" dirty="0">
                <a:solidFill>
                  <a:schemeClr val="bg1"/>
                </a:solidFill>
              </a:rPr>
              <a:t>Για να εκτιμήσουμε τη </a:t>
            </a:r>
            <a:r>
              <a:rPr lang="el-GR" sz="1600" b="1" dirty="0">
                <a:solidFill>
                  <a:schemeClr val="bg1"/>
                </a:solidFill>
              </a:rPr>
              <a:t>συνολική συνεισφορά του περιβάλλοντος </a:t>
            </a:r>
            <a:r>
              <a:rPr lang="el-GR" sz="1600" dirty="0">
                <a:solidFill>
                  <a:schemeClr val="bg1"/>
                </a:solidFill>
              </a:rPr>
              <a:t>στην οικονομική και κοινωνική ευημερία</a:t>
            </a:r>
          </a:p>
          <a:p>
            <a:pPr marL="342900" indent="-342900">
              <a:lnSpc>
                <a:spcPct val="110000"/>
              </a:lnSpc>
              <a:spcBef>
                <a:spcPct val="25000"/>
              </a:spcBef>
              <a:buFont typeface="Wingdings" pitchFamily="2" charset="2"/>
              <a:buAutoNum type="arabicPeriod" startAt="2"/>
              <a:tabLst>
                <a:tab pos="180975" algn="l"/>
              </a:tabLst>
              <a:defRPr/>
            </a:pPr>
            <a:r>
              <a:rPr lang="el-GR" sz="1600" dirty="0">
                <a:solidFill>
                  <a:schemeClr val="bg1"/>
                </a:solidFill>
              </a:rPr>
              <a:t>Για να κατανοήσουμε </a:t>
            </a:r>
            <a:r>
              <a:rPr lang="el-GR" sz="1600" b="1" dirty="0">
                <a:solidFill>
                  <a:schemeClr val="bg1"/>
                </a:solidFill>
              </a:rPr>
              <a:t>τα αίτια της χρήσης του περιβάλλοντος </a:t>
            </a:r>
            <a:r>
              <a:rPr lang="el-GR" sz="1600" dirty="0">
                <a:solidFill>
                  <a:schemeClr val="bg1"/>
                </a:solidFill>
              </a:rPr>
              <a:t>από τους διάφορους οικονομικούς παράγοντες και τα αποτελέσματα αυτής της χρήσης (υποβάθμιση, ρύπανση, </a:t>
            </a:r>
            <a:r>
              <a:rPr lang="el-GR" sz="1600" dirty="0" err="1">
                <a:solidFill>
                  <a:schemeClr val="bg1"/>
                </a:solidFill>
              </a:rPr>
              <a:t>κτλ</a:t>
            </a:r>
            <a:r>
              <a:rPr lang="el-GR" sz="1600" dirty="0">
                <a:solidFill>
                  <a:schemeClr val="bg1"/>
                </a:solidFill>
              </a:rPr>
              <a:t>) </a:t>
            </a:r>
          </a:p>
          <a:p>
            <a:pPr marL="342900" indent="-342900">
              <a:lnSpc>
                <a:spcPct val="110000"/>
              </a:lnSpc>
              <a:spcBef>
                <a:spcPct val="25000"/>
              </a:spcBef>
              <a:buFont typeface="Wingdings" pitchFamily="2" charset="2"/>
              <a:buAutoNum type="arabicPeriod" startAt="2"/>
              <a:tabLst>
                <a:tab pos="180975" algn="l"/>
              </a:tabLst>
              <a:defRPr/>
            </a:pPr>
            <a:r>
              <a:rPr lang="el-GR" sz="1600" dirty="0">
                <a:solidFill>
                  <a:schemeClr val="bg1"/>
                </a:solidFill>
              </a:rPr>
              <a:t>Για να εκτιμήσουμε τις επιπτώσεις </a:t>
            </a:r>
            <a:r>
              <a:rPr lang="el-GR" sz="1600" b="1" dirty="0">
                <a:solidFill>
                  <a:schemeClr val="bg1"/>
                </a:solidFill>
              </a:rPr>
              <a:t>διαφορετικών σεναρίων δράσης/πολιτικών </a:t>
            </a:r>
            <a:r>
              <a:rPr lang="el-GR" sz="1600" dirty="0">
                <a:solidFill>
                  <a:schemeClr val="bg1"/>
                </a:solidFill>
              </a:rPr>
              <a:t>έτσι ώστε να μας βοηθήσουν </a:t>
            </a:r>
            <a:r>
              <a:rPr lang="el-GR" sz="1600" b="1" dirty="0">
                <a:solidFill>
                  <a:schemeClr val="bg1"/>
                </a:solidFill>
              </a:rPr>
              <a:t>στην σωστή λήψη αποφάσεων (περιβαλλοντικής) διαχείρισης</a:t>
            </a:r>
            <a:endParaRPr lang="el-GR" sz="1600" dirty="0">
              <a:solidFill>
                <a:schemeClr val="bg1"/>
              </a:solidFill>
            </a:endParaRPr>
          </a:p>
          <a:p>
            <a:endParaRPr lang="el-GR" b="1" dirty="0"/>
          </a:p>
        </p:txBody>
      </p:sp>
      <p:pic>
        <p:nvPicPr>
          <p:cNvPr id="15" name="Picture 31">
            <a:extLst>
              <a:ext uri="{FF2B5EF4-FFF2-40B4-BE49-F238E27FC236}">
                <a16:creationId xmlns:a16="http://schemas.microsoft.com/office/drawing/2014/main" id="{4F239715-CC97-4558-B076-D7ADB9054A5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593455" y="3732213"/>
            <a:ext cx="6927850" cy="312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pic>
      <p:sp>
        <p:nvSpPr>
          <p:cNvPr id="9" name="Τίτλος 3">
            <a:extLst>
              <a:ext uri="{FF2B5EF4-FFF2-40B4-BE49-F238E27FC236}">
                <a16:creationId xmlns:a16="http://schemas.microsoft.com/office/drawing/2014/main" id="{A8F42F48-988A-4408-B62E-B5EC98B7C251}"/>
              </a:ext>
            </a:extLst>
          </p:cNvPr>
          <p:cNvSpPr>
            <a:spLocks noGrp="1"/>
          </p:cNvSpPr>
          <p:nvPr>
            <p:ph type="title"/>
          </p:nvPr>
        </p:nvSpPr>
        <p:spPr>
          <a:xfrm>
            <a:off x="32220" y="1094300"/>
            <a:ext cx="3375025" cy="2544763"/>
          </a:xfrm>
        </p:spPr>
        <p:txBody>
          <a:bodyPr rtlCol="0">
            <a:normAutofit/>
          </a:bodyPr>
          <a:lstStyle/>
          <a:p>
            <a:pPr rtl="0"/>
            <a:r>
              <a:rPr lang="el-GR" sz="3600" dirty="0"/>
              <a:t>Αξίες οικοσυστημάτων</a:t>
            </a:r>
          </a:p>
        </p:txBody>
      </p:sp>
      <p:sp>
        <p:nvSpPr>
          <p:cNvPr id="13" name="Ορθογώνιο 12">
            <a:extLst>
              <a:ext uri="{FF2B5EF4-FFF2-40B4-BE49-F238E27FC236}">
                <a16:creationId xmlns:a16="http://schemas.microsoft.com/office/drawing/2014/main" id="{31D4E01D-E69D-44F0-8102-8A3AF7E74819}"/>
              </a:ext>
            </a:extLst>
          </p:cNvPr>
          <p:cNvSpPr/>
          <p:nvPr/>
        </p:nvSpPr>
        <p:spPr>
          <a:xfrm>
            <a:off x="26587" y="6464496"/>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pic>
        <p:nvPicPr>
          <p:cNvPr id="4" name="Εικόνα 3">
            <a:extLst>
              <a:ext uri="{FF2B5EF4-FFF2-40B4-BE49-F238E27FC236}">
                <a16:creationId xmlns:a16="http://schemas.microsoft.com/office/drawing/2014/main" id="{441798E1-0734-B42D-1FCE-B40886E111FB}"/>
              </a:ext>
            </a:extLst>
          </p:cNvPr>
          <p:cNvPicPr>
            <a:picLocks noChangeAspect="1"/>
          </p:cNvPicPr>
          <p:nvPr/>
        </p:nvPicPr>
        <p:blipFill>
          <a:blip r:embed="rId5"/>
          <a:stretch>
            <a:fillRect/>
          </a:stretch>
        </p:blipFill>
        <p:spPr>
          <a:xfrm>
            <a:off x="15570" y="3638902"/>
            <a:ext cx="3424164" cy="2384728"/>
          </a:xfrm>
          <a:prstGeom prst="rect">
            <a:avLst/>
          </a:prstGeom>
        </p:spPr>
      </p:pic>
      <p:sp>
        <p:nvSpPr>
          <p:cNvPr id="6" name="Ορθογώνιο 5">
            <a:extLst>
              <a:ext uri="{FF2B5EF4-FFF2-40B4-BE49-F238E27FC236}">
                <a16:creationId xmlns:a16="http://schemas.microsoft.com/office/drawing/2014/main" id="{F5A6FFDD-F54A-736E-A464-BBCCBC0F380F}"/>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grpSp>
        <p:nvGrpSpPr>
          <p:cNvPr id="3" name="Ομάδα 2">
            <a:extLst>
              <a:ext uri="{FF2B5EF4-FFF2-40B4-BE49-F238E27FC236}">
                <a16:creationId xmlns:a16="http://schemas.microsoft.com/office/drawing/2014/main" id="{FE4963E7-FC8D-CA0A-4DF7-6838CD636C1D}"/>
              </a:ext>
            </a:extLst>
          </p:cNvPr>
          <p:cNvGrpSpPr/>
          <p:nvPr/>
        </p:nvGrpSpPr>
        <p:grpSpPr>
          <a:xfrm>
            <a:off x="-9" y="23913"/>
            <a:ext cx="3489322" cy="2190476"/>
            <a:chOff x="-9" y="23913"/>
            <a:chExt cx="3489322" cy="2190476"/>
          </a:xfrm>
        </p:grpSpPr>
        <p:sp>
          <p:nvSpPr>
            <p:cNvPr id="7" name="Ορθογώνιο 6">
              <a:extLst>
                <a:ext uri="{FF2B5EF4-FFF2-40B4-BE49-F238E27FC236}">
                  <a16:creationId xmlns:a16="http://schemas.microsoft.com/office/drawing/2014/main" id="{524E12DF-C6AD-6A2E-AC85-E0DC5FD1D1ED}"/>
                </a:ext>
              </a:extLst>
            </p:cNvPr>
            <p:cNvSpPr/>
            <p:nvPr/>
          </p:nvSpPr>
          <p:spPr>
            <a:xfrm>
              <a:off x="2085704" y="601896"/>
              <a:ext cx="1403609" cy="1612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8" name="Εικόνα 7">
              <a:extLst>
                <a:ext uri="{FF2B5EF4-FFF2-40B4-BE49-F238E27FC236}">
                  <a16:creationId xmlns:a16="http://schemas.microsoft.com/office/drawing/2014/main" id="{246361BE-8EA9-A890-BE3C-23B62F614404}"/>
                </a:ext>
              </a:extLst>
            </p:cNvPr>
            <p:cNvPicPr>
              <a:picLocks noChangeAspect="1"/>
            </p:cNvPicPr>
            <p:nvPr/>
          </p:nvPicPr>
          <p:blipFill>
            <a:blip r:embed="rId6"/>
            <a:stretch>
              <a:fillRect/>
            </a:stretch>
          </p:blipFill>
          <p:spPr>
            <a:xfrm>
              <a:off x="-9" y="23913"/>
              <a:ext cx="2085714" cy="2190476"/>
            </a:xfrm>
            <a:prstGeom prst="rect">
              <a:avLst/>
            </a:prstGeom>
          </p:spPr>
        </p:pic>
      </p:grpSp>
    </p:spTree>
    <p:extLst>
      <p:ext uri="{BB962C8B-B14F-4D97-AF65-F5344CB8AC3E}">
        <p14:creationId xmlns:p14="http://schemas.microsoft.com/office/powerpoint/2010/main" val="2234556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Image result for ecosystem services">
            <a:extLst>
              <a:ext uri="{FF2B5EF4-FFF2-40B4-BE49-F238E27FC236}">
                <a16:creationId xmlns:a16="http://schemas.microsoft.com/office/drawing/2014/main" id="{9FF4F7FB-E3CE-4151-A260-BA05E948350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788159" y="2646387"/>
            <a:ext cx="6073302" cy="3704715"/>
          </a:xfrm>
          <a:prstGeom prst="rect">
            <a:avLst/>
          </a:prstGeom>
          <a:noFill/>
          <a:extLst>
            <a:ext uri="{909E8E84-426E-40DD-AFC4-6F175D3DCCD1}">
              <a14:hiddenFill xmlns:a14="http://schemas.microsoft.com/office/drawing/2010/main">
                <a:solidFill>
                  <a:srgbClr val="FFFFFF"/>
                </a:solidFill>
              </a14:hiddenFill>
            </a:ext>
          </a:extLst>
        </p:spPr>
      </p:pic>
      <p:sp>
        <p:nvSpPr>
          <p:cNvPr id="10" name="Ορθογώνιο 9">
            <a:extLst>
              <a:ext uri="{FF2B5EF4-FFF2-40B4-BE49-F238E27FC236}">
                <a16:creationId xmlns:a16="http://schemas.microsoft.com/office/drawing/2014/main" id="{29FB5EBC-F4EB-4AE5-9821-64560A165D18}"/>
              </a:ext>
            </a:extLst>
          </p:cNvPr>
          <p:cNvSpPr/>
          <p:nvPr/>
        </p:nvSpPr>
        <p:spPr>
          <a:xfrm>
            <a:off x="3716706" y="481346"/>
            <a:ext cx="7984755" cy="1846659"/>
          </a:xfrm>
          <a:prstGeom prst="rect">
            <a:avLst/>
          </a:prstGeom>
        </p:spPr>
        <p:txBody>
          <a:bodyPr wrap="square">
            <a:spAutoFit/>
          </a:bodyPr>
          <a:lstStyle/>
          <a:p>
            <a:r>
              <a:rPr lang="el-GR" b="1" dirty="0"/>
              <a:t>Ως οικοσυστημικές υπηρεσίες </a:t>
            </a:r>
            <a:r>
              <a:rPr lang="el-GR" dirty="0"/>
              <a:t>ορίζονται:</a:t>
            </a:r>
          </a:p>
          <a:p>
            <a:endParaRPr lang="el-GR" sz="800" dirty="0"/>
          </a:p>
          <a:p>
            <a:r>
              <a:rPr lang="el-GR" i="1" dirty="0"/>
              <a:t>«</a:t>
            </a:r>
            <a:r>
              <a:rPr lang="el-GR" i="1" dirty="0">
                <a:solidFill>
                  <a:srgbClr val="00B0F0"/>
                </a:solidFill>
              </a:rPr>
              <a:t>τα οφέλη που οι άνθρωποι καρπώνονται από τη φύση</a:t>
            </a:r>
            <a:r>
              <a:rPr lang="el-GR" i="1" dirty="0"/>
              <a:t>» </a:t>
            </a:r>
            <a:r>
              <a:rPr lang="el-GR" dirty="0"/>
              <a:t>(ΜΑ 2005), </a:t>
            </a:r>
          </a:p>
          <a:p>
            <a:endParaRPr lang="el-GR" sz="800" dirty="0"/>
          </a:p>
          <a:p>
            <a:r>
              <a:rPr lang="el-GR" dirty="0"/>
              <a:t>ή αλλιώς:</a:t>
            </a:r>
          </a:p>
          <a:p>
            <a:endParaRPr lang="el-GR" sz="800" dirty="0"/>
          </a:p>
          <a:p>
            <a:r>
              <a:rPr lang="el-GR" dirty="0"/>
              <a:t>«</a:t>
            </a:r>
            <a:r>
              <a:rPr lang="el-GR" i="1" dirty="0">
                <a:solidFill>
                  <a:srgbClr val="00B0F0"/>
                </a:solidFill>
              </a:rPr>
              <a:t>οι πτυχές των οικοσυστημάτων που χρησιμοποιούνται ενεργά ή παθητικά, για την επίτευξη της ανθρώπινης ευημερίας</a:t>
            </a:r>
            <a:r>
              <a:rPr lang="el-GR" dirty="0"/>
              <a:t>» (</a:t>
            </a:r>
            <a:r>
              <a:rPr lang="el-GR" dirty="0" err="1"/>
              <a:t>Fisher</a:t>
            </a:r>
            <a:r>
              <a:rPr lang="el-GR" dirty="0"/>
              <a:t> </a:t>
            </a:r>
            <a:r>
              <a:rPr lang="el-GR" dirty="0" err="1"/>
              <a:t>et</a:t>
            </a:r>
            <a:r>
              <a:rPr lang="el-GR" dirty="0"/>
              <a:t> </a:t>
            </a:r>
            <a:r>
              <a:rPr lang="el-GR" dirty="0" err="1"/>
              <a:t>al</a:t>
            </a:r>
            <a:r>
              <a:rPr lang="el-GR" dirty="0"/>
              <a:t>. 2009). </a:t>
            </a:r>
            <a:endParaRPr lang="el-GR" sz="1400" dirty="0"/>
          </a:p>
        </p:txBody>
      </p:sp>
      <p:pic>
        <p:nvPicPr>
          <p:cNvPr id="3074" name="Picture 2" descr="Biodiversity and ecosystem loss - Home | Facebook">
            <a:extLst>
              <a:ext uri="{FF2B5EF4-FFF2-40B4-BE49-F238E27FC236}">
                <a16:creationId xmlns:a16="http://schemas.microsoft.com/office/drawing/2014/main" id="{FEA4B0E1-FF22-4738-9F03-3A4622F6402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315" y="729329"/>
            <a:ext cx="3517634" cy="1350694"/>
          </a:xfrm>
          <a:prstGeom prst="rect">
            <a:avLst/>
          </a:prstGeom>
          <a:noFill/>
          <a:extLst>
            <a:ext uri="{909E8E84-426E-40DD-AFC4-6F175D3DCCD1}">
              <a14:hiddenFill xmlns:a14="http://schemas.microsoft.com/office/drawing/2010/main">
                <a:solidFill>
                  <a:srgbClr val="FFFFFF"/>
                </a:solidFill>
              </a14:hiddenFill>
            </a:ext>
          </a:extLst>
        </p:spPr>
      </p:pic>
      <p:sp>
        <p:nvSpPr>
          <p:cNvPr id="11" name="Τίτλος 3">
            <a:extLst>
              <a:ext uri="{FF2B5EF4-FFF2-40B4-BE49-F238E27FC236}">
                <a16:creationId xmlns:a16="http://schemas.microsoft.com/office/drawing/2014/main" id="{5CEEC319-6315-4DEB-858F-6DFE9A46DD2A}"/>
              </a:ext>
            </a:extLst>
          </p:cNvPr>
          <p:cNvSpPr>
            <a:spLocks noGrp="1"/>
          </p:cNvSpPr>
          <p:nvPr>
            <p:ph type="title"/>
          </p:nvPr>
        </p:nvSpPr>
        <p:spPr>
          <a:xfrm>
            <a:off x="32220" y="1094300"/>
            <a:ext cx="3375025" cy="2544763"/>
          </a:xfrm>
        </p:spPr>
        <p:txBody>
          <a:bodyPr rtlCol="0">
            <a:normAutofit/>
          </a:bodyPr>
          <a:lstStyle/>
          <a:p>
            <a:pPr rtl="0"/>
            <a:r>
              <a:rPr lang="el-GR" sz="3600" dirty="0"/>
              <a:t>Οικοσυστημικές υπηρεσίες</a:t>
            </a:r>
          </a:p>
        </p:txBody>
      </p:sp>
      <p:sp>
        <p:nvSpPr>
          <p:cNvPr id="15" name="Ορθογώνιο 14">
            <a:extLst>
              <a:ext uri="{FF2B5EF4-FFF2-40B4-BE49-F238E27FC236}">
                <a16:creationId xmlns:a16="http://schemas.microsoft.com/office/drawing/2014/main" id="{D7FC0104-923B-49F3-8E72-C03B5DEC949A}"/>
              </a:ext>
            </a:extLst>
          </p:cNvPr>
          <p:cNvSpPr/>
          <p:nvPr/>
        </p:nvSpPr>
        <p:spPr>
          <a:xfrm>
            <a:off x="15570" y="6464755"/>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pic>
        <p:nvPicPr>
          <p:cNvPr id="2" name="Εικόνα 1">
            <a:extLst>
              <a:ext uri="{FF2B5EF4-FFF2-40B4-BE49-F238E27FC236}">
                <a16:creationId xmlns:a16="http://schemas.microsoft.com/office/drawing/2014/main" id="{6CAC4B7F-7AC8-EE32-A0A8-3BD770412A86}"/>
              </a:ext>
            </a:extLst>
          </p:cNvPr>
          <p:cNvPicPr>
            <a:picLocks noChangeAspect="1"/>
          </p:cNvPicPr>
          <p:nvPr/>
        </p:nvPicPr>
        <p:blipFill>
          <a:blip r:embed="rId5"/>
          <a:stretch>
            <a:fillRect/>
          </a:stretch>
        </p:blipFill>
        <p:spPr>
          <a:xfrm>
            <a:off x="10371747" y="6118900"/>
            <a:ext cx="1811201" cy="739100"/>
          </a:xfrm>
          <a:prstGeom prst="rect">
            <a:avLst/>
          </a:prstGeom>
        </p:spPr>
      </p:pic>
      <p:sp>
        <p:nvSpPr>
          <p:cNvPr id="4" name="Ορθογώνιο 3">
            <a:extLst>
              <a:ext uri="{FF2B5EF4-FFF2-40B4-BE49-F238E27FC236}">
                <a16:creationId xmlns:a16="http://schemas.microsoft.com/office/drawing/2014/main" id="{B19E8624-E80A-A8D1-E2B2-464174CF1659}"/>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pic>
        <p:nvPicPr>
          <p:cNvPr id="5" name="Εικόνα 4">
            <a:extLst>
              <a:ext uri="{FF2B5EF4-FFF2-40B4-BE49-F238E27FC236}">
                <a16:creationId xmlns:a16="http://schemas.microsoft.com/office/drawing/2014/main" id="{E2C18576-F500-2BC7-AB87-96694B41FF49}"/>
              </a:ext>
            </a:extLst>
          </p:cNvPr>
          <p:cNvPicPr>
            <a:picLocks noChangeAspect="1"/>
          </p:cNvPicPr>
          <p:nvPr/>
        </p:nvPicPr>
        <p:blipFill>
          <a:blip r:embed="rId6"/>
          <a:stretch>
            <a:fillRect/>
          </a:stretch>
        </p:blipFill>
        <p:spPr>
          <a:xfrm>
            <a:off x="15570" y="3638902"/>
            <a:ext cx="3424164" cy="2384728"/>
          </a:xfrm>
          <a:prstGeom prst="rect">
            <a:avLst/>
          </a:prstGeom>
        </p:spPr>
      </p:pic>
    </p:spTree>
    <p:extLst>
      <p:ext uri="{BB962C8B-B14F-4D97-AF65-F5344CB8AC3E}">
        <p14:creationId xmlns:p14="http://schemas.microsoft.com/office/powerpoint/2010/main" val="3997638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5">
            <a:extLst>
              <a:ext uri="{FF2B5EF4-FFF2-40B4-BE49-F238E27FC236}">
                <a16:creationId xmlns:a16="http://schemas.microsoft.com/office/drawing/2014/main" id="{57FC4E13-D5AE-4F74-9F8C-35579DB25ECD}"/>
              </a:ext>
            </a:extLst>
          </p:cNvPr>
          <p:cNvSpPr txBox="1">
            <a:spLocks noChangeArrowheads="1"/>
          </p:cNvSpPr>
          <p:nvPr/>
        </p:nvSpPr>
        <p:spPr bwMode="auto">
          <a:xfrm>
            <a:off x="3582344" y="1140185"/>
            <a:ext cx="671272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indent="0">
              <a:buNone/>
            </a:pPr>
            <a:r>
              <a:rPr lang="el-GR" sz="2000" dirty="0"/>
              <a:t>Οι υπηρεσίες που παρέχουν τα φυσικά οικοσυστήματα ταξινομούνται σε τρεις γενικές κατηγορίες (σύστημα </a:t>
            </a:r>
            <a:r>
              <a:rPr lang="en-US" sz="2000" dirty="0"/>
              <a:t>CICES)</a:t>
            </a:r>
            <a:r>
              <a:rPr lang="el-GR" sz="2000" dirty="0"/>
              <a:t>:</a:t>
            </a:r>
          </a:p>
        </p:txBody>
      </p:sp>
      <p:sp>
        <p:nvSpPr>
          <p:cNvPr id="12" name="Ορθογώνιο 11">
            <a:extLst>
              <a:ext uri="{FF2B5EF4-FFF2-40B4-BE49-F238E27FC236}">
                <a16:creationId xmlns:a16="http://schemas.microsoft.com/office/drawing/2014/main" id="{9C018D07-EAC7-4794-AA6C-913FFCED1924}"/>
              </a:ext>
            </a:extLst>
          </p:cNvPr>
          <p:cNvSpPr/>
          <p:nvPr/>
        </p:nvSpPr>
        <p:spPr>
          <a:xfrm>
            <a:off x="3582344" y="2256903"/>
            <a:ext cx="3704388" cy="3785652"/>
          </a:xfrm>
          <a:prstGeom prst="rect">
            <a:avLst/>
          </a:prstGeom>
        </p:spPr>
        <p:txBody>
          <a:bodyPr wrap="square">
            <a:spAutoFit/>
          </a:bodyPr>
          <a:lstStyle/>
          <a:p>
            <a:pPr>
              <a:spcBef>
                <a:spcPts val="600"/>
              </a:spcBef>
              <a:spcAft>
                <a:spcPts val="1200"/>
              </a:spcAft>
            </a:pPr>
            <a:r>
              <a:rPr lang="el-GR" sz="1500" b="1" dirty="0"/>
              <a:t>Παραγωγικές</a:t>
            </a:r>
            <a:r>
              <a:rPr lang="en-US" sz="1500" b="1" dirty="0"/>
              <a:t>/</a:t>
            </a:r>
            <a:r>
              <a:rPr lang="el-GR" sz="1500" b="1" dirty="0"/>
              <a:t>προμηθευτικές υπηρεσίες</a:t>
            </a:r>
            <a:r>
              <a:rPr lang="en-US" sz="1500" b="1" dirty="0"/>
              <a:t>: </a:t>
            </a:r>
            <a:r>
              <a:rPr lang="el-GR" sz="1500" dirty="0"/>
              <a:t>π.χ. παραγωγή τροφίμων, καυσίμων, ινών, γενετικών πόρων, φαρμάκων, κτλ.</a:t>
            </a:r>
          </a:p>
          <a:p>
            <a:pPr>
              <a:spcBef>
                <a:spcPts val="600"/>
              </a:spcBef>
              <a:spcAft>
                <a:spcPts val="1200"/>
              </a:spcAft>
            </a:pPr>
            <a:r>
              <a:rPr lang="el-GR" sz="1500" b="1" dirty="0"/>
              <a:t>Ρυθμιστικές Υπηρεσίες και Υπηρεσίες διατήρησης: </a:t>
            </a:r>
            <a:r>
              <a:rPr lang="el-GR" sz="1500" dirty="0"/>
              <a:t>π.χ. ρύθμιση της ποιότητας και ποσότητας των υδάτων και των πλημμυρικών φαινομένων, ρύθμιση της ποιότητας του αέρα και του κλίματος, προστασία από τη διάβρωση, κτλ.</a:t>
            </a:r>
          </a:p>
          <a:p>
            <a:pPr>
              <a:spcBef>
                <a:spcPts val="600"/>
              </a:spcBef>
              <a:spcAft>
                <a:spcPts val="1200"/>
              </a:spcAft>
            </a:pPr>
            <a:r>
              <a:rPr lang="el-GR" sz="1500" b="1" dirty="0"/>
              <a:t>Πολιτιστικές υπηρεσίες: </a:t>
            </a:r>
            <a:r>
              <a:rPr lang="el-GR" sz="1500" dirty="0"/>
              <a:t>π.χ. αισθητική απόλαυση, τουρισμός και υπαίθρια αναψυχή, εκπαίδευση, πνευματικές και θρησκευτικές υπηρεσίες, καλλιτεχνικές δραστηριότητες, κτλ.</a:t>
            </a:r>
          </a:p>
        </p:txBody>
      </p:sp>
      <p:pic>
        <p:nvPicPr>
          <p:cNvPr id="9" name="Εικόνα 8">
            <a:extLst>
              <a:ext uri="{FF2B5EF4-FFF2-40B4-BE49-F238E27FC236}">
                <a16:creationId xmlns:a16="http://schemas.microsoft.com/office/drawing/2014/main" id="{BEF85000-C200-4565-AC40-D7D2C0E7B6B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254242" y="2335576"/>
            <a:ext cx="4950256" cy="3443313"/>
          </a:xfrm>
          <a:prstGeom prst="rect">
            <a:avLst/>
          </a:prstGeom>
          <a:ln>
            <a:solidFill>
              <a:srgbClr val="002060"/>
            </a:solidFill>
          </a:ln>
        </p:spPr>
      </p:pic>
      <p:pic>
        <p:nvPicPr>
          <p:cNvPr id="10" name="Picture 2" descr="Biodiversity and ecosystem loss - Home | Facebook">
            <a:extLst>
              <a:ext uri="{FF2B5EF4-FFF2-40B4-BE49-F238E27FC236}">
                <a16:creationId xmlns:a16="http://schemas.microsoft.com/office/drawing/2014/main" id="{E4DAACD0-27C5-4BEB-ACAB-9AFE4AD3126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315" y="729329"/>
            <a:ext cx="3517634" cy="1350694"/>
          </a:xfrm>
          <a:prstGeom prst="rect">
            <a:avLst/>
          </a:prstGeom>
          <a:noFill/>
          <a:extLst>
            <a:ext uri="{909E8E84-426E-40DD-AFC4-6F175D3DCCD1}">
              <a14:hiddenFill xmlns:a14="http://schemas.microsoft.com/office/drawing/2010/main">
                <a:solidFill>
                  <a:srgbClr val="FFFFFF"/>
                </a:solidFill>
              </a14:hiddenFill>
            </a:ext>
          </a:extLst>
        </p:spPr>
      </p:pic>
      <p:sp>
        <p:nvSpPr>
          <p:cNvPr id="16" name="Τίτλος 3">
            <a:extLst>
              <a:ext uri="{FF2B5EF4-FFF2-40B4-BE49-F238E27FC236}">
                <a16:creationId xmlns:a16="http://schemas.microsoft.com/office/drawing/2014/main" id="{99404196-F50E-469E-BAE5-CE85FADA92E7}"/>
              </a:ext>
            </a:extLst>
          </p:cNvPr>
          <p:cNvSpPr>
            <a:spLocks noGrp="1"/>
          </p:cNvSpPr>
          <p:nvPr>
            <p:ph type="title"/>
          </p:nvPr>
        </p:nvSpPr>
        <p:spPr>
          <a:xfrm>
            <a:off x="32220" y="1094300"/>
            <a:ext cx="3375025" cy="2544763"/>
          </a:xfrm>
        </p:spPr>
        <p:txBody>
          <a:bodyPr rtlCol="0">
            <a:normAutofit/>
          </a:bodyPr>
          <a:lstStyle/>
          <a:p>
            <a:pPr rtl="0"/>
            <a:r>
              <a:rPr lang="el-GR" sz="3600" dirty="0"/>
              <a:t>Οικοσυστημικές υπηρεσίες</a:t>
            </a:r>
          </a:p>
        </p:txBody>
      </p:sp>
      <p:sp>
        <p:nvSpPr>
          <p:cNvPr id="19" name="Ορθογώνιο 18">
            <a:extLst>
              <a:ext uri="{FF2B5EF4-FFF2-40B4-BE49-F238E27FC236}">
                <a16:creationId xmlns:a16="http://schemas.microsoft.com/office/drawing/2014/main" id="{AA932255-136B-42BC-9601-728EDADE644C}"/>
              </a:ext>
            </a:extLst>
          </p:cNvPr>
          <p:cNvSpPr/>
          <p:nvPr/>
        </p:nvSpPr>
        <p:spPr>
          <a:xfrm>
            <a:off x="15570" y="6464755"/>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pic>
        <p:nvPicPr>
          <p:cNvPr id="2" name="Εικόνα 1">
            <a:extLst>
              <a:ext uri="{FF2B5EF4-FFF2-40B4-BE49-F238E27FC236}">
                <a16:creationId xmlns:a16="http://schemas.microsoft.com/office/drawing/2014/main" id="{D9708EE8-3CEE-AA02-8197-7CEF3BC07910}"/>
              </a:ext>
            </a:extLst>
          </p:cNvPr>
          <p:cNvPicPr>
            <a:picLocks noChangeAspect="1"/>
          </p:cNvPicPr>
          <p:nvPr/>
        </p:nvPicPr>
        <p:blipFill>
          <a:blip r:embed="rId5"/>
          <a:stretch>
            <a:fillRect/>
          </a:stretch>
        </p:blipFill>
        <p:spPr>
          <a:xfrm>
            <a:off x="10371747" y="6118900"/>
            <a:ext cx="1811201" cy="739100"/>
          </a:xfrm>
          <a:prstGeom prst="rect">
            <a:avLst/>
          </a:prstGeom>
        </p:spPr>
      </p:pic>
      <p:sp>
        <p:nvSpPr>
          <p:cNvPr id="4" name="Ορθογώνιο 3">
            <a:extLst>
              <a:ext uri="{FF2B5EF4-FFF2-40B4-BE49-F238E27FC236}">
                <a16:creationId xmlns:a16="http://schemas.microsoft.com/office/drawing/2014/main" id="{7B0B9027-8DCC-E0FD-38D0-D2CA58CC372B}"/>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pic>
        <p:nvPicPr>
          <p:cNvPr id="5" name="Εικόνα 4">
            <a:extLst>
              <a:ext uri="{FF2B5EF4-FFF2-40B4-BE49-F238E27FC236}">
                <a16:creationId xmlns:a16="http://schemas.microsoft.com/office/drawing/2014/main" id="{84972AD1-9384-04B6-07B2-ACEC621223E1}"/>
              </a:ext>
            </a:extLst>
          </p:cNvPr>
          <p:cNvPicPr>
            <a:picLocks noChangeAspect="1"/>
          </p:cNvPicPr>
          <p:nvPr/>
        </p:nvPicPr>
        <p:blipFill>
          <a:blip r:embed="rId6"/>
          <a:stretch>
            <a:fillRect/>
          </a:stretch>
        </p:blipFill>
        <p:spPr>
          <a:xfrm>
            <a:off x="15570" y="3638902"/>
            <a:ext cx="3424164" cy="2384728"/>
          </a:xfrm>
          <a:prstGeom prst="rect">
            <a:avLst/>
          </a:prstGeom>
        </p:spPr>
      </p:pic>
    </p:spTree>
    <p:extLst>
      <p:ext uri="{BB962C8B-B14F-4D97-AF65-F5344CB8AC3E}">
        <p14:creationId xmlns:p14="http://schemas.microsoft.com/office/powerpoint/2010/main" val="3430268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a:extLst>
              <a:ext uri="{FF2B5EF4-FFF2-40B4-BE49-F238E27FC236}">
                <a16:creationId xmlns:a16="http://schemas.microsoft.com/office/drawing/2014/main" id="{E151E494-AEC0-40E7-9A68-22FA6D3CF7E6}"/>
              </a:ext>
            </a:extLst>
          </p:cNvPr>
          <p:cNvSpPr txBox="1">
            <a:spLocks noChangeArrowheads="1"/>
          </p:cNvSpPr>
          <p:nvPr/>
        </p:nvSpPr>
        <p:spPr bwMode="auto">
          <a:xfrm>
            <a:off x="3152475" y="853141"/>
            <a:ext cx="7931150" cy="504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itchFamily="2" charset="2"/>
              <a:buChar char="n"/>
              <a:defRPr sz="2600">
                <a:solidFill>
                  <a:schemeClr val="tx1"/>
                </a:solidFill>
                <a:latin typeface="+mn-lt"/>
              </a:defRPr>
            </a:lvl2pPr>
            <a:lvl3pPr marL="1143000" indent="-228600" algn="l" rtl="0" fontAlgn="base">
              <a:spcBef>
                <a:spcPct val="20000"/>
              </a:spcBef>
              <a:spcAft>
                <a:spcPct val="0"/>
              </a:spcAft>
              <a:buClr>
                <a:schemeClr val="folHlink"/>
              </a:buClr>
              <a:buSzPct val="55000"/>
              <a:buFont typeface="Wingdings" pitchFamily="2" charset="2"/>
              <a:buChar char="n"/>
              <a:defRPr sz="2300">
                <a:solidFill>
                  <a:schemeClr val="tx1"/>
                </a:solidFill>
                <a:latin typeface="+mn-lt"/>
              </a:defRPr>
            </a:lvl3pPr>
            <a:lvl4pPr marL="1600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a:lstStyle>
          <a:p>
            <a:pPr marL="0" indent="0" algn="ctr">
              <a:lnSpc>
                <a:spcPct val="90000"/>
              </a:lnSpc>
              <a:buFont typeface="Wingdings" pitchFamily="2" charset="2"/>
              <a:buNone/>
            </a:pPr>
            <a:r>
              <a:rPr lang="el-GR" sz="1600" b="1" kern="0" dirty="0"/>
              <a:t> </a:t>
            </a:r>
            <a:r>
              <a:rPr lang="el-GR" sz="1500" b="1" kern="0" dirty="0"/>
              <a:t>Εννοιολογική σύνδεση λειτουργιών/αξιών/</a:t>
            </a:r>
            <a:r>
              <a:rPr lang="el-GR" sz="1500" b="1" kern="0" dirty="0" err="1"/>
              <a:t>οικοσυστημικών</a:t>
            </a:r>
            <a:r>
              <a:rPr lang="el-GR" sz="1500" b="1" kern="0" dirty="0"/>
              <a:t> υπηρεσιών</a:t>
            </a:r>
          </a:p>
        </p:txBody>
      </p:sp>
      <p:pic>
        <p:nvPicPr>
          <p:cNvPr id="16" name="Εικόνα 15">
            <a:extLst>
              <a:ext uri="{FF2B5EF4-FFF2-40B4-BE49-F238E27FC236}">
                <a16:creationId xmlns:a16="http://schemas.microsoft.com/office/drawing/2014/main" id="{9262A59B-8B3D-407D-90A1-61D1DF2C7A5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687741" y="1446415"/>
            <a:ext cx="7894402" cy="4728474"/>
          </a:xfrm>
          <a:prstGeom prst="rect">
            <a:avLst/>
          </a:prstGeom>
        </p:spPr>
      </p:pic>
      <p:sp>
        <p:nvSpPr>
          <p:cNvPr id="8" name="Ορθογώνιο 7">
            <a:extLst>
              <a:ext uri="{FF2B5EF4-FFF2-40B4-BE49-F238E27FC236}">
                <a16:creationId xmlns:a16="http://schemas.microsoft.com/office/drawing/2014/main" id="{5DB346E2-15F6-48D1-824E-52A4E98A6498}"/>
              </a:ext>
            </a:extLst>
          </p:cNvPr>
          <p:cNvSpPr/>
          <p:nvPr/>
        </p:nvSpPr>
        <p:spPr>
          <a:xfrm>
            <a:off x="15570" y="6464755"/>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pic>
        <p:nvPicPr>
          <p:cNvPr id="9" name="Picture 2" descr="Biodiversity and ecosystem loss - Home | Facebook">
            <a:extLst>
              <a:ext uri="{FF2B5EF4-FFF2-40B4-BE49-F238E27FC236}">
                <a16:creationId xmlns:a16="http://schemas.microsoft.com/office/drawing/2014/main" id="{EDB6F8C6-4DAC-44C8-9FE9-3863E806929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315" y="729329"/>
            <a:ext cx="3517634" cy="1350694"/>
          </a:xfrm>
          <a:prstGeom prst="rect">
            <a:avLst/>
          </a:prstGeom>
          <a:noFill/>
          <a:extLst>
            <a:ext uri="{909E8E84-426E-40DD-AFC4-6F175D3DCCD1}">
              <a14:hiddenFill xmlns:a14="http://schemas.microsoft.com/office/drawing/2010/main">
                <a:solidFill>
                  <a:srgbClr val="FFFFFF"/>
                </a:solidFill>
              </a14:hiddenFill>
            </a:ext>
          </a:extLst>
        </p:spPr>
      </p:pic>
      <p:sp>
        <p:nvSpPr>
          <p:cNvPr id="11" name="Τίτλος 3">
            <a:extLst>
              <a:ext uri="{FF2B5EF4-FFF2-40B4-BE49-F238E27FC236}">
                <a16:creationId xmlns:a16="http://schemas.microsoft.com/office/drawing/2014/main" id="{1C2B0840-C02C-4CF6-A731-79F3DB4133DA}"/>
              </a:ext>
            </a:extLst>
          </p:cNvPr>
          <p:cNvSpPr>
            <a:spLocks noGrp="1"/>
          </p:cNvSpPr>
          <p:nvPr>
            <p:ph type="title"/>
          </p:nvPr>
        </p:nvSpPr>
        <p:spPr>
          <a:xfrm>
            <a:off x="32220" y="1094300"/>
            <a:ext cx="3375025" cy="2544763"/>
          </a:xfrm>
        </p:spPr>
        <p:txBody>
          <a:bodyPr rtlCol="0">
            <a:normAutofit/>
          </a:bodyPr>
          <a:lstStyle/>
          <a:p>
            <a:pPr rtl="0"/>
            <a:r>
              <a:rPr lang="el-GR" sz="3600" dirty="0"/>
              <a:t>Οικοσυστημικές υπηρεσίες</a:t>
            </a:r>
          </a:p>
        </p:txBody>
      </p:sp>
      <p:pic>
        <p:nvPicPr>
          <p:cNvPr id="2" name="Εικόνα 1">
            <a:extLst>
              <a:ext uri="{FF2B5EF4-FFF2-40B4-BE49-F238E27FC236}">
                <a16:creationId xmlns:a16="http://schemas.microsoft.com/office/drawing/2014/main" id="{139C3968-EF5A-5344-EC0B-36F398995092}"/>
              </a:ext>
            </a:extLst>
          </p:cNvPr>
          <p:cNvPicPr>
            <a:picLocks noChangeAspect="1"/>
          </p:cNvPicPr>
          <p:nvPr/>
        </p:nvPicPr>
        <p:blipFill>
          <a:blip r:embed="rId5"/>
          <a:stretch>
            <a:fillRect/>
          </a:stretch>
        </p:blipFill>
        <p:spPr>
          <a:xfrm>
            <a:off x="10371747" y="6118900"/>
            <a:ext cx="1811201" cy="739100"/>
          </a:xfrm>
          <a:prstGeom prst="rect">
            <a:avLst/>
          </a:prstGeom>
        </p:spPr>
      </p:pic>
      <p:sp>
        <p:nvSpPr>
          <p:cNvPr id="4" name="Ορθογώνιο 3">
            <a:extLst>
              <a:ext uri="{FF2B5EF4-FFF2-40B4-BE49-F238E27FC236}">
                <a16:creationId xmlns:a16="http://schemas.microsoft.com/office/drawing/2014/main" id="{207426DC-2E7E-A4A5-9C7A-8E105C1ECA39}"/>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pic>
        <p:nvPicPr>
          <p:cNvPr id="5" name="Εικόνα 4">
            <a:extLst>
              <a:ext uri="{FF2B5EF4-FFF2-40B4-BE49-F238E27FC236}">
                <a16:creationId xmlns:a16="http://schemas.microsoft.com/office/drawing/2014/main" id="{6612F3DE-A597-7511-7736-0D2FEA66C499}"/>
              </a:ext>
            </a:extLst>
          </p:cNvPr>
          <p:cNvPicPr>
            <a:picLocks noChangeAspect="1"/>
          </p:cNvPicPr>
          <p:nvPr/>
        </p:nvPicPr>
        <p:blipFill>
          <a:blip r:embed="rId6"/>
          <a:stretch>
            <a:fillRect/>
          </a:stretch>
        </p:blipFill>
        <p:spPr>
          <a:xfrm>
            <a:off x="15570" y="3638902"/>
            <a:ext cx="3424164" cy="2384728"/>
          </a:xfrm>
          <a:prstGeom prst="rect">
            <a:avLst/>
          </a:prstGeom>
        </p:spPr>
      </p:pic>
    </p:spTree>
    <p:extLst>
      <p:ext uri="{BB962C8B-B14F-4D97-AF65-F5344CB8AC3E}">
        <p14:creationId xmlns:p14="http://schemas.microsoft.com/office/powerpoint/2010/main" val="3449781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06FDC229-2A2E-488F-98E9-69E1D18D75BA}"/>
              </a:ext>
            </a:extLst>
          </p:cNvPr>
          <p:cNvPicPr>
            <a:picLocks noChangeAspect="1"/>
          </p:cNvPicPr>
          <p:nvPr/>
        </p:nvPicPr>
        <p:blipFill>
          <a:blip r:embed="rId3"/>
          <a:stretch>
            <a:fillRect/>
          </a:stretch>
        </p:blipFill>
        <p:spPr>
          <a:xfrm>
            <a:off x="4130936" y="651915"/>
            <a:ext cx="6205738" cy="3019982"/>
          </a:xfrm>
          <a:prstGeom prst="rect">
            <a:avLst/>
          </a:prstGeom>
        </p:spPr>
      </p:pic>
      <p:pic>
        <p:nvPicPr>
          <p:cNvPr id="8" name="Εικόνα 7">
            <a:extLst>
              <a:ext uri="{FF2B5EF4-FFF2-40B4-BE49-F238E27FC236}">
                <a16:creationId xmlns:a16="http://schemas.microsoft.com/office/drawing/2014/main" id="{5FD02EF0-E2D5-4FE8-BCCC-9ACFF5CFBA1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384709" y="3849639"/>
            <a:ext cx="5264073" cy="2295729"/>
          </a:xfrm>
          <a:prstGeom prst="rect">
            <a:avLst/>
          </a:prstGeom>
        </p:spPr>
      </p:pic>
      <p:sp>
        <p:nvSpPr>
          <p:cNvPr id="6" name="TextBox 5">
            <a:extLst>
              <a:ext uri="{FF2B5EF4-FFF2-40B4-BE49-F238E27FC236}">
                <a16:creationId xmlns:a16="http://schemas.microsoft.com/office/drawing/2014/main" id="{75F175AB-1959-4495-9F7B-F1BE56E23885}"/>
              </a:ext>
            </a:extLst>
          </p:cNvPr>
          <p:cNvSpPr txBox="1"/>
          <p:nvPr/>
        </p:nvSpPr>
        <p:spPr>
          <a:xfrm>
            <a:off x="3797363" y="3872753"/>
            <a:ext cx="7924349" cy="369332"/>
          </a:xfrm>
          <a:prstGeom prst="rect">
            <a:avLst/>
          </a:prstGeom>
          <a:solidFill>
            <a:schemeClr val="bg1"/>
          </a:solidFill>
        </p:spPr>
        <p:txBody>
          <a:bodyPr wrap="none" rtlCol="0">
            <a:spAutoFit/>
          </a:bodyPr>
          <a:lstStyle/>
          <a:p>
            <a:r>
              <a:rPr lang="el-GR" dirty="0"/>
              <a:t>Οι άνθρωποι/κοινωνίες διαφέρουν στο πώς αξιολογούν τη φύση/το περιβάλλον</a:t>
            </a:r>
          </a:p>
        </p:txBody>
      </p:sp>
      <p:sp>
        <p:nvSpPr>
          <p:cNvPr id="11" name="Ορθογώνιο 10">
            <a:extLst>
              <a:ext uri="{FF2B5EF4-FFF2-40B4-BE49-F238E27FC236}">
                <a16:creationId xmlns:a16="http://schemas.microsoft.com/office/drawing/2014/main" id="{B273EA23-22DB-4FE3-BA24-A81FFC4269BD}"/>
              </a:ext>
            </a:extLst>
          </p:cNvPr>
          <p:cNvSpPr/>
          <p:nvPr/>
        </p:nvSpPr>
        <p:spPr>
          <a:xfrm>
            <a:off x="15570" y="6464755"/>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pic>
        <p:nvPicPr>
          <p:cNvPr id="12" name="Picture 2" descr="Biodiversity and ecosystem loss - Home | Facebook">
            <a:extLst>
              <a:ext uri="{FF2B5EF4-FFF2-40B4-BE49-F238E27FC236}">
                <a16:creationId xmlns:a16="http://schemas.microsoft.com/office/drawing/2014/main" id="{47F94ECE-8455-4A7C-8A96-823400091659}"/>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315" y="729329"/>
            <a:ext cx="3517634" cy="1350694"/>
          </a:xfrm>
          <a:prstGeom prst="rect">
            <a:avLst/>
          </a:prstGeom>
          <a:noFill/>
          <a:extLst>
            <a:ext uri="{909E8E84-426E-40DD-AFC4-6F175D3DCCD1}">
              <a14:hiddenFill xmlns:a14="http://schemas.microsoft.com/office/drawing/2010/main">
                <a:solidFill>
                  <a:srgbClr val="FFFFFF"/>
                </a:solidFill>
              </a14:hiddenFill>
            </a:ext>
          </a:extLst>
        </p:spPr>
      </p:pic>
      <p:sp>
        <p:nvSpPr>
          <p:cNvPr id="13" name="Τίτλος 3">
            <a:extLst>
              <a:ext uri="{FF2B5EF4-FFF2-40B4-BE49-F238E27FC236}">
                <a16:creationId xmlns:a16="http://schemas.microsoft.com/office/drawing/2014/main" id="{6AF6B554-3FAD-466C-9573-77F7F8429F57}"/>
              </a:ext>
            </a:extLst>
          </p:cNvPr>
          <p:cNvSpPr>
            <a:spLocks noGrp="1"/>
          </p:cNvSpPr>
          <p:nvPr>
            <p:ph type="title"/>
          </p:nvPr>
        </p:nvSpPr>
        <p:spPr>
          <a:xfrm>
            <a:off x="32220" y="1094300"/>
            <a:ext cx="3375025" cy="2544763"/>
          </a:xfrm>
        </p:spPr>
        <p:txBody>
          <a:bodyPr rtlCol="0">
            <a:normAutofit/>
          </a:bodyPr>
          <a:lstStyle/>
          <a:p>
            <a:pPr rtl="0"/>
            <a:r>
              <a:rPr lang="el-GR" sz="3600" dirty="0"/>
              <a:t>Οικοσυστημικές υπηρεσίες</a:t>
            </a:r>
          </a:p>
        </p:txBody>
      </p:sp>
      <p:pic>
        <p:nvPicPr>
          <p:cNvPr id="4" name="Εικόνα 3">
            <a:extLst>
              <a:ext uri="{FF2B5EF4-FFF2-40B4-BE49-F238E27FC236}">
                <a16:creationId xmlns:a16="http://schemas.microsoft.com/office/drawing/2014/main" id="{2CDB31D8-CE1B-217A-5412-67948446F851}"/>
              </a:ext>
            </a:extLst>
          </p:cNvPr>
          <p:cNvPicPr>
            <a:picLocks noChangeAspect="1"/>
          </p:cNvPicPr>
          <p:nvPr/>
        </p:nvPicPr>
        <p:blipFill>
          <a:blip r:embed="rId6"/>
          <a:stretch>
            <a:fillRect/>
          </a:stretch>
        </p:blipFill>
        <p:spPr>
          <a:xfrm>
            <a:off x="10371747" y="6118900"/>
            <a:ext cx="1811201" cy="739100"/>
          </a:xfrm>
          <a:prstGeom prst="rect">
            <a:avLst/>
          </a:prstGeom>
        </p:spPr>
      </p:pic>
      <p:sp>
        <p:nvSpPr>
          <p:cNvPr id="5" name="Ορθογώνιο 4">
            <a:extLst>
              <a:ext uri="{FF2B5EF4-FFF2-40B4-BE49-F238E27FC236}">
                <a16:creationId xmlns:a16="http://schemas.microsoft.com/office/drawing/2014/main" id="{7AA28C76-E1FB-06A6-429A-7D56F0653D38}"/>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pic>
        <p:nvPicPr>
          <p:cNvPr id="7" name="Εικόνα 6">
            <a:extLst>
              <a:ext uri="{FF2B5EF4-FFF2-40B4-BE49-F238E27FC236}">
                <a16:creationId xmlns:a16="http://schemas.microsoft.com/office/drawing/2014/main" id="{5485E57C-6C56-8990-D220-39943569546D}"/>
              </a:ext>
            </a:extLst>
          </p:cNvPr>
          <p:cNvPicPr>
            <a:picLocks noChangeAspect="1"/>
          </p:cNvPicPr>
          <p:nvPr/>
        </p:nvPicPr>
        <p:blipFill>
          <a:blip r:embed="rId7"/>
          <a:stretch>
            <a:fillRect/>
          </a:stretch>
        </p:blipFill>
        <p:spPr>
          <a:xfrm>
            <a:off x="15570" y="3638902"/>
            <a:ext cx="3424164" cy="2384728"/>
          </a:xfrm>
          <a:prstGeom prst="rect">
            <a:avLst/>
          </a:prstGeom>
        </p:spPr>
      </p:pic>
    </p:spTree>
    <p:extLst>
      <p:ext uri="{BB962C8B-B14F-4D97-AF65-F5344CB8AC3E}">
        <p14:creationId xmlns:p14="http://schemas.microsoft.com/office/powerpoint/2010/main" val="3665933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ChangeArrowheads="1"/>
          </p:cNvSpPr>
          <p:nvPr>
            <p:ph type="title"/>
          </p:nvPr>
        </p:nvSpPr>
        <p:spPr>
          <a:xfrm>
            <a:off x="2209825" y="267827"/>
            <a:ext cx="7772400" cy="487362"/>
          </a:xfrm>
        </p:spPr>
        <p:txBody>
          <a:bodyPr/>
          <a:lstStyle/>
          <a:p>
            <a:r>
              <a:rPr lang="el-GR" sz="2000" b="1" dirty="0">
                <a:latin typeface="+mn-lt"/>
              </a:rPr>
              <a:t>Η αξία των υγροτόπων και των παράκτιων περιοχών</a:t>
            </a:r>
          </a:p>
        </p:txBody>
      </p:sp>
      <p:sp>
        <p:nvSpPr>
          <p:cNvPr id="13" name="Rectangle 4">
            <a:extLst>
              <a:ext uri="{FF2B5EF4-FFF2-40B4-BE49-F238E27FC236}">
                <a16:creationId xmlns:a16="http://schemas.microsoft.com/office/drawing/2014/main" id="{177A8252-AEF5-4409-8CB4-807562373B48}"/>
              </a:ext>
            </a:extLst>
          </p:cNvPr>
          <p:cNvSpPr txBox="1">
            <a:spLocks noChangeArrowheads="1"/>
          </p:cNvSpPr>
          <p:nvPr/>
        </p:nvSpPr>
        <p:spPr bwMode="auto">
          <a:xfrm>
            <a:off x="3745985" y="570901"/>
            <a:ext cx="8136830" cy="504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itchFamily="2" charset="2"/>
              <a:buChar char="n"/>
              <a:defRPr sz="2600">
                <a:solidFill>
                  <a:schemeClr val="tx1"/>
                </a:solidFill>
                <a:latin typeface="+mn-lt"/>
              </a:defRPr>
            </a:lvl2pPr>
            <a:lvl3pPr marL="1143000" indent="-228600" algn="l" rtl="0" fontAlgn="base">
              <a:spcBef>
                <a:spcPct val="20000"/>
              </a:spcBef>
              <a:spcAft>
                <a:spcPct val="0"/>
              </a:spcAft>
              <a:buClr>
                <a:schemeClr val="folHlink"/>
              </a:buClr>
              <a:buSzPct val="55000"/>
              <a:buFont typeface="Wingdings" pitchFamily="2" charset="2"/>
              <a:buChar char="n"/>
              <a:defRPr sz="2300">
                <a:solidFill>
                  <a:schemeClr val="tx1"/>
                </a:solidFill>
                <a:latin typeface="+mn-lt"/>
              </a:defRPr>
            </a:lvl3pPr>
            <a:lvl4pPr marL="1600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a:lstStyle>
          <a:p>
            <a:pPr marL="0" indent="0">
              <a:lnSpc>
                <a:spcPct val="90000"/>
              </a:lnSpc>
              <a:buNone/>
            </a:pPr>
            <a:r>
              <a:rPr lang="el-GR" sz="1700" b="1" kern="0" dirty="0"/>
              <a:t>Κάθε οικοσύστημα παράγει διαφορετικές οικοσυστημικές υπηρεσίες</a:t>
            </a:r>
          </a:p>
        </p:txBody>
      </p:sp>
      <p:pic>
        <p:nvPicPr>
          <p:cNvPr id="14" name="Picture 2">
            <a:extLst>
              <a:ext uri="{FF2B5EF4-FFF2-40B4-BE49-F238E27FC236}">
                <a16:creationId xmlns:a16="http://schemas.microsoft.com/office/drawing/2014/main" id="{1C06E21A-D4D4-49F1-83DD-0DFCFBC69700}"/>
              </a:ext>
            </a:extLst>
          </p:cNvPr>
          <p:cNvPicPr>
            <a:picLocks noChangeAspect="1" noChangeArrowheads="1"/>
          </p:cNvPicPr>
          <p:nvPr/>
        </p:nvPicPr>
        <p:blipFill>
          <a:blip r:embed="rId3" cstate="print"/>
          <a:srcRect/>
          <a:stretch>
            <a:fillRect/>
          </a:stretch>
        </p:blipFill>
        <p:spPr bwMode="auto">
          <a:xfrm>
            <a:off x="3758544" y="1097412"/>
            <a:ext cx="6524625" cy="4981575"/>
          </a:xfrm>
          <a:prstGeom prst="rect">
            <a:avLst/>
          </a:prstGeom>
          <a:noFill/>
          <a:ln w="9525">
            <a:noFill/>
            <a:miter lim="800000"/>
            <a:headEnd/>
            <a:tailEnd/>
          </a:ln>
        </p:spPr>
      </p:pic>
      <p:sp>
        <p:nvSpPr>
          <p:cNvPr id="6" name="Ορθογώνιο 5">
            <a:extLst>
              <a:ext uri="{FF2B5EF4-FFF2-40B4-BE49-F238E27FC236}">
                <a16:creationId xmlns:a16="http://schemas.microsoft.com/office/drawing/2014/main" id="{8EDCCFB1-534F-4E2C-A41F-D9A5F94C6B3B}"/>
              </a:ext>
            </a:extLst>
          </p:cNvPr>
          <p:cNvSpPr/>
          <p:nvPr/>
        </p:nvSpPr>
        <p:spPr>
          <a:xfrm>
            <a:off x="15570" y="6464755"/>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pic>
        <p:nvPicPr>
          <p:cNvPr id="7" name="Picture 2" descr="Biodiversity and ecosystem loss - Home | Facebook">
            <a:extLst>
              <a:ext uri="{FF2B5EF4-FFF2-40B4-BE49-F238E27FC236}">
                <a16:creationId xmlns:a16="http://schemas.microsoft.com/office/drawing/2014/main" id="{253614D5-CB81-4465-A3F8-DEA7FC8D7B6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315" y="729329"/>
            <a:ext cx="3517634" cy="1350694"/>
          </a:xfrm>
          <a:prstGeom prst="rect">
            <a:avLst/>
          </a:prstGeom>
          <a:noFill/>
          <a:extLst>
            <a:ext uri="{909E8E84-426E-40DD-AFC4-6F175D3DCCD1}">
              <a14:hiddenFill xmlns:a14="http://schemas.microsoft.com/office/drawing/2010/main">
                <a:solidFill>
                  <a:srgbClr val="FFFFFF"/>
                </a:solidFill>
              </a14:hiddenFill>
            </a:ext>
          </a:extLst>
        </p:spPr>
      </p:pic>
      <p:pic>
        <p:nvPicPr>
          <p:cNvPr id="2" name="Εικόνα 1">
            <a:extLst>
              <a:ext uri="{FF2B5EF4-FFF2-40B4-BE49-F238E27FC236}">
                <a16:creationId xmlns:a16="http://schemas.microsoft.com/office/drawing/2014/main" id="{E78F6C8A-4373-A2B5-E26E-28D5B309EAF9}"/>
              </a:ext>
            </a:extLst>
          </p:cNvPr>
          <p:cNvPicPr>
            <a:picLocks noChangeAspect="1"/>
          </p:cNvPicPr>
          <p:nvPr/>
        </p:nvPicPr>
        <p:blipFill>
          <a:blip r:embed="rId5"/>
          <a:stretch>
            <a:fillRect/>
          </a:stretch>
        </p:blipFill>
        <p:spPr>
          <a:xfrm>
            <a:off x="10371747" y="6118900"/>
            <a:ext cx="1811201" cy="739100"/>
          </a:xfrm>
          <a:prstGeom prst="rect">
            <a:avLst/>
          </a:prstGeom>
        </p:spPr>
      </p:pic>
      <p:sp>
        <p:nvSpPr>
          <p:cNvPr id="4" name="Ορθογώνιο 3">
            <a:extLst>
              <a:ext uri="{FF2B5EF4-FFF2-40B4-BE49-F238E27FC236}">
                <a16:creationId xmlns:a16="http://schemas.microsoft.com/office/drawing/2014/main" id="{EF1B25D2-A070-9026-7CCA-18DDC0D17F6C}"/>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pic>
        <p:nvPicPr>
          <p:cNvPr id="8" name="Εικόνα 7">
            <a:extLst>
              <a:ext uri="{FF2B5EF4-FFF2-40B4-BE49-F238E27FC236}">
                <a16:creationId xmlns:a16="http://schemas.microsoft.com/office/drawing/2014/main" id="{52351A93-3524-757A-7A22-F1F79C817199}"/>
              </a:ext>
            </a:extLst>
          </p:cNvPr>
          <p:cNvPicPr>
            <a:picLocks noChangeAspect="1"/>
          </p:cNvPicPr>
          <p:nvPr/>
        </p:nvPicPr>
        <p:blipFill>
          <a:blip r:embed="rId6"/>
          <a:stretch>
            <a:fillRect/>
          </a:stretch>
        </p:blipFill>
        <p:spPr>
          <a:xfrm>
            <a:off x="15570" y="3638902"/>
            <a:ext cx="3424164" cy="2384728"/>
          </a:xfrm>
          <a:prstGeom prst="rect">
            <a:avLst/>
          </a:prstGeom>
        </p:spPr>
      </p:pic>
      <p:sp>
        <p:nvSpPr>
          <p:cNvPr id="10" name="Τίτλος 3">
            <a:extLst>
              <a:ext uri="{FF2B5EF4-FFF2-40B4-BE49-F238E27FC236}">
                <a16:creationId xmlns:a16="http://schemas.microsoft.com/office/drawing/2014/main" id="{3AF6650C-8881-6D11-5A43-44644BB95D66}"/>
              </a:ext>
            </a:extLst>
          </p:cNvPr>
          <p:cNvSpPr txBox="1">
            <a:spLocks/>
          </p:cNvSpPr>
          <p:nvPr/>
        </p:nvSpPr>
        <p:spPr>
          <a:xfrm>
            <a:off x="32220" y="2080023"/>
            <a:ext cx="3375025" cy="1559040"/>
          </a:xfrm>
          <a:prstGeom prst="rect">
            <a:avLst/>
          </a:prstGeom>
        </p:spPr>
        <p:txBody>
          <a:bodyPr vert="horz" lIns="91440" tIns="45720" rIns="91440" bIns="45720" rtlCol="0" anchor="b" anchorCtr="0">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l-GR" spc="-100" dirty="0" err="1">
                <a:solidFill>
                  <a:schemeClr val="tx1">
                    <a:lumMod val="65000"/>
                    <a:lumOff val="35000"/>
                  </a:schemeClr>
                </a:solidFill>
              </a:rPr>
              <a:t>Οικοσυστημικές</a:t>
            </a:r>
            <a:r>
              <a:rPr lang="el-GR" spc="-100" dirty="0">
                <a:solidFill>
                  <a:schemeClr val="tx1">
                    <a:lumMod val="65000"/>
                    <a:lumOff val="35000"/>
                  </a:schemeClr>
                </a:solidFill>
              </a:rPr>
              <a:t> υπηρεσίες</a:t>
            </a:r>
          </a:p>
        </p:txBody>
      </p:sp>
      <p:sp>
        <p:nvSpPr>
          <p:cNvPr id="3" name="Ορθογώνιο 2">
            <a:extLst>
              <a:ext uri="{FF2B5EF4-FFF2-40B4-BE49-F238E27FC236}">
                <a16:creationId xmlns:a16="http://schemas.microsoft.com/office/drawing/2014/main" id="{B17312CF-B8A9-0AEF-6809-CEC14EC64590}"/>
              </a:ext>
            </a:extLst>
          </p:cNvPr>
          <p:cNvSpPr/>
          <p:nvPr/>
        </p:nvSpPr>
        <p:spPr>
          <a:xfrm>
            <a:off x="8021257" y="1180617"/>
            <a:ext cx="1226916" cy="1458411"/>
          </a:xfrm>
          <a:custGeom>
            <a:avLst/>
            <a:gdLst>
              <a:gd name="connsiteX0" fmla="*/ 0 w 1226916"/>
              <a:gd name="connsiteY0" fmla="*/ 0 h 1458411"/>
              <a:gd name="connsiteX1" fmla="*/ 433510 w 1226916"/>
              <a:gd name="connsiteY1" fmla="*/ 0 h 1458411"/>
              <a:gd name="connsiteX2" fmla="*/ 854751 w 1226916"/>
              <a:gd name="connsiteY2" fmla="*/ 0 h 1458411"/>
              <a:gd name="connsiteX3" fmla="*/ 1226916 w 1226916"/>
              <a:gd name="connsiteY3" fmla="*/ 0 h 1458411"/>
              <a:gd name="connsiteX4" fmla="*/ 1226916 w 1226916"/>
              <a:gd name="connsiteY4" fmla="*/ 486137 h 1458411"/>
              <a:gd name="connsiteX5" fmla="*/ 1226916 w 1226916"/>
              <a:gd name="connsiteY5" fmla="*/ 928522 h 1458411"/>
              <a:gd name="connsiteX6" fmla="*/ 1226916 w 1226916"/>
              <a:gd name="connsiteY6" fmla="*/ 1458411 h 1458411"/>
              <a:gd name="connsiteX7" fmla="*/ 830213 w 1226916"/>
              <a:gd name="connsiteY7" fmla="*/ 1458411 h 1458411"/>
              <a:gd name="connsiteX8" fmla="*/ 433510 w 1226916"/>
              <a:gd name="connsiteY8" fmla="*/ 1458411 h 1458411"/>
              <a:gd name="connsiteX9" fmla="*/ 0 w 1226916"/>
              <a:gd name="connsiteY9" fmla="*/ 1458411 h 1458411"/>
              <a:gd name="connsiteX10" fmla="*/ 0 w 1226916"/>
              <a:gd name="connsiteY10" fmla="*/ 1001442 h 1458411"/>
              <a:gd name="connsiteX11" fmla="*/ 0 w 1226916"/>
              <a:gd name="connsiteY11" fmla="*/ 529889 h 1458411"/>
              <a:gd name="connsiteX12" fmla="*/ 0 w 1226916"/>
              <a:gd name="connsiteY12" fmla="*/ 0 h 1458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6916" h="1458411" extrusionOk="0">
                <a:moveTo>
                  <a:pt x="0" y="0"/>
                </a:moveTo>
                <a:cubicBezTo>
                  <a:pt x="98565" y="-47825"/>
                  <a:pt x="346396" y="46059"/>
                  <a:pt x="433510" y="0"/>
                </a:cubicBezTo>
                <a:cubicBezTo>
                  <a:pt x="520624" y="-46059"/>
                  <a:pt x="654868" y="46537"/>
                  <a:pt x="854751" y="0"/>
                </a:cubicBezTo>
                <a:cubicBezTo>
                  <a:pt x="1054634" y="-46537"/>
                  <a:pt x="1095537" y="22137"/>
                  <a:pt x="1226916" y="0"/>
                </a:cubicBezTo>
                <a:cubicBezTo>
                  <a:pt x="1231389" y="187947"/>
                  <a:pt x="1169928" y="388097"/>
                  <a:pt x="1226916" y="486137"/>
                </a:cubicBezTo>
                <a:cubicBezTo>
                  <a:pt x="1283904" y="584177"/>
                  <a:pt x="1181508" y="767501"/>
                  <a:pt x="1226916" y="928522"/>
                </a:cubicBezTo>
                <a:cubicBezTo>
                  <a:pt x="1272324" y="1089544"/>
                  <a:pt x="1201509" y="1307477"/>
                  <a:pt x="1226916" y="1458411"/>
                </a:cubicBezTo>
                <a:cubicBezTo>
                  <a:pt x="1098905" y="1502230"/>
                  <a:pt x="924104" y="1440915"/>
                  <a:pt x="830213" y="1458411"/>
                </a:cubicBezTo>
                <a:cubicBezTo>
                  <a:pt x="736322" y="1475907"/>
                  <a:pt x="558625" y="1444082"/>
                  <a:pt x="433510" y="1458411"/>
                </a:cubicBezTo>
                <a:cubicBezTo>
                  <a:pt x="308395" y="1472740"/>
                  <a:pt x="208536" y="1453842"/>
                  <a:pt x="0" y="1458411"/>
                </a:cubicBezTo>
                <a:cubicBezTo>
                  <a:pt x="-22585" y="1263536"/>
                  <a:pt x="51792" y="1098899"/>
                  <a:pt x="0" y="1001442"/>
                </a:cubicBezTo>
                <a:cubicBezTo>
                  <a:pt x="-51792" y="903985"/>
                  <a:pt x="35514" y="699777"/>
                  <a:pt x="0" y="529889"/>
                </a:cubicBezTo>
                <a:cubicBezTo>
                  <a:pt x="-35514" y="360001"/>
                  <a:pt x="34537" y="115256"/>
                  <a:pt x="0" y="0"/>
                </a:cubicBezTo>
                <a:close/>
              </a:path>
            </a:pathLst>
          </a:custGeom>
          <a:noFill/>
          <a:ln w="38100">
            <a:solidFill>
              <a:srgbClr val="002060"/>
            </a:solidFill>
            <a:extLst>
              <a:ext uri="{C807C97D-BFC1-408E-A445-0C87EB9F89A2}">
                <ask:lineSketchStyleProps xmlns:ask="http://schemas.microsoft.com/office/drawing/2018/sketchyshapes" sd="407800376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Ορθογώνιο 4">
            <a:extLst>
              <a:ext uri="{FF2B5EF4-FFF2-40B4-BE49-F238E27FC236}">
                <a16:creationId xmlns:a16="http://schemas.microsoft.com/office/drawing/2014/main" id="{C77616EC-D6F6-D3B1-48ED-2CC037308031}"/>
              </a:ext>
            </a:extLst>
          </p:cNvPr>
          <p:cNvSpPr/>
          <p:nvPr/>
        </p:nvSpPr>
        <p:spPr>
          <a:xfrm>
            <a:off x="9363919" y="2743200"/>
            <a:ext cx="821803" cy="895702"/>
          </a:xfrm>
          <a:custGeom>
            <a:avLst/>
            <a:gdLst>
              <a:gd name="connsiteX0" fmla="*/ 0 w 821803"/>
              <a:gd name="connsiteY0" fmla="*/ 0 h 895702"/>
              <a:gd name="connsiteX1" fmla="*/ 427338 w 821803"/>
              <a:gd name="connsiteY1" fmla="*/ 0 h 895702"/>
              <a:gd name="connsiteX2" fmla="*/ 821803 w 821803"/>
              <a:gd name="connsiteY2" fmla="*/ 0 h 895702"/>
              <a:gd name="connsiteX3" fmla="*/ 821803 w 821803"/>
              <a:gd name="connsiteY3" fmla="*/ 465765 h 895702"/>
              <a:gd name="connsiteX4" fmla="*/ 821803 w 821803"/>
              <a:gd name="connsiteY4" fmla="*/ 895702 h 895702"/>
              <a:gd name="connsiteX5" fmla="*/ 435556 w 821803"/>
              <a:gd name="connsiteY5" fmla="*/ 895702 h 895702"/>
              <a:gd name="connsiteX6" fmla="*/ 0 w 821803"/>
              <a:gd name="connsiteY6" fmla="*/ 895702 h 895702"/>
              <a:gd name="connsiteX7" fmla="*/ 0 w 821803"/>
              <a:gd name="connsiteY7" fmla="*/ 456808 h 895702"/>
              <a:gd name="connsiteX8" fmla="*/ 0 w 821803"/>
              <a:gd name="connsiteY8" fmla="*/ 0 h 895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1803" h="895702" extrusionOk="0">
                <a:moveTo>
                  <a:pt x="0" y="0"/>
                </a:moveTo>
                <a:cubicBezTo>
                  <a:pt x="85622" y="-40623"/>
                  <a:pt x="277176" y="16179"/>
                  <a:pt x="427338" y="0"/>
                </a:cubicBezTo>
                <a:cubicBezTo>
                  <a:pt x="577500" y="-16179"/>
                  <a:pt x="721571" y="7173"/>
                  <a:pt x="821803" y="0"/>
                </a:cubicBezTo>
                <a:cubicBezTo>
                  <a:pt x="869631" y="214345"/>
                  <a:pt x="800144" y="261729"/>
                  <a:pt x="821803" y="465765"/>
                </a:cubicBezTo>
                <a:cubicBezTo>
                  <a:pt x="843462" y="669801"/>
                  <a:pt x="800395" y="720883"/>
                  <a:pt x="821803" y="895702"/>
                </a:cubicBezTo>
                <a:cubicBezTo>
                  <a:pt x="664213" y="901560"/>
                  <a:pt x="546953" y="870441"/>
                  <a:pt x="435556" y="895702"/>
                </a:cubicBezTo>
                <a:cubicBezTo>
                  <a:pt x="324159" y="920963"/>
                  <a:pt x="170600" y="885377"/>
                  <a:pt x="0" y="895702"/>
                </a:cubicBezTo>
                <a:cubicBezTo>
                  <a:pt x="-17483" y="754450"/>
                  <a:pt x="8441" y="549672"/>
                  <a:pt x="0" y="456808"/>
                </a:cubicBezTo>
                <a:cubicBezTo>
                  <a:pt x="-8441" y="363944"/>
                  <a:pt x="3008" y="148717"/>
                  <a:pt x="0" y="0"/>
                </a:cubicBezTo>
                <a:close/>
              </a:path>
            </a:pathLst>
          </a:custGeom>
          <a:noFill/>
          <a:ln w="38100">
            <a:solidFill>
              <a:srgbClr val="0070C0"/>
            </a:solidFill>
            <a:extLst>
              <a:ext uri="{C807C97D-BFC1-408E-A445-0C87EB9F89A2}">
                <ask:lineSketchStyleProps xmlns:ask="http://schemas.microsoft.com/office/drawing/2018/sketchyshapes" sd="407800376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079026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a:extLst>
              <a:ext uri="{FF2B5EF4-FFF2-40B4-BE49-F238E27FC236}">
                <a16:creationId xmlns:a16="http://schemas.microsoft.com/office/drawing/2014/main" id="{611A34F5-7366-4C46-8395-BEFED4194D4D}"/>
              </a:ext>
            </a:extLst>
          </p:cNvPr>
          <p:cNvSpPr txBox="1">
            <a:spLocks noChangeArrowheads="1"/>
          </p:cNvSpPr>
          <p:nvPr/>
        </p:nvSpPr>
        <p:spPr bwMode="auto">
          <a:xfrm>
            <a:off x="3593887" y="942136"/>
            <a:ext cx="6911975" cy="335034"/>
          </a:xfrm>
          <a:prstGeom prst="rect">
            <a:avLst/>
          </a:prstGeom>
          <a:no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itchFamily="2" charset="2"/>
              <a:buChar char="n"/>
              <a:defRPr sz="2600">
                <a:solidFill>
                  <a:schemeClr val="tx1"/>
                </a:solidFill>
                <a:latin typeface="+mn-lt"/>
              </a:defRPr>
            </a:lvl2pPr>
            <a:lvl3pPr marL="1143000" indent="-228600" algn="l" rtl="0" fontAlgn="base">
              <a:spcBef>
                <a:spcPct val="20000"/>
              </a:spcBef>
              <a:spcAft>
                <a:spcPct val="0"/>
              </a:spcAft>
              <a:buClr>
                <a:schemeClr val="folHlink"/>
              </a:buClr>
              <a:buSzPct val="55000"/>
              <a:buFont typeface="Wingdings" pitchFamily="2" charset="2"/>
              <a:buChar char="n"/>
              <a:defRPr sz="2300">
                <a:solidFill>
                  <a:schemeClr val="tx1"/>
                </a:solidFill>
                <a:latin typeface="+mn-lt"/>
              </a:defRPr>
            </a:lvl3pPr>
            <a:lvl4pPr marL="1600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a:lstStyle>
          <a:p>
            <a:pPr>
              <a:lnSpc>
                <a:spcPct val="90000"/>
              </a:lnSpc>
              <a:buFont typeface="Wingdings" pitchFamily="2" charset="2"/>
              <a:buNone/>
            </a:pPr>
            <a:r>
              <a:rPr lang="el-GR" sz="1800" kern="0" dirty="0"/>
              <a:t>Παράδειγμα ποιοτικής αξιολόγησης </a:t>
            </a:r>
            <a:r>
              <a:rPr lang="el-GR" sz="1800" kern="0" dirty="0" err="1"/>
              <a:t>οικοσυστημικών</a:t>
            </a:r>
            <a:r>
              <a:rPr lang="el-GR" sz="1800" kern="0" dirty="0"/>
              <a:t> υπηρεσιών</a:t>
            </a:r>
            <a:endParaRPr lang="el-GR" sz="1600" b="1" kern="0" dirty="0"/>
          </a:p>
        </p:txBody>
      </p:sp>
      <p:graphicFrame>
        <p:nvGraphicFramePr>
          <p:cNvPr id="26" name="Group 3">
            <a:extLst>
              <a:ext uri="{FF2B5EF4-FFF2-40B4-BE49-F238E27FC236}">
                <a16:creationId xmlns:a16="http://schemas.microsoft.com/office/drawing/2014/main" id="{390268CB-EB03-4019-AA9B-63AF6C6FE7C3}"/>
              </a:ext>
            </a:extLst>
          </p:cNvPr>
          <p:cNvGraphicFramePr>
            <a:graphicFrameLocks/>
          </p:cNvGraphicFramePr>
          <p:nvPr>
            <p:extLst>
              <p:ext uri="{D42A27DB-BD31-4B8C-83A1-F6EECF244321}">
                <p14:modId xmlns:p14="http://schemas.microsoft.com/office/powerpoint/2010/main" val="143309064"/>
              </p:ext>
            </p:extLst>
          </p:nvPr>
        </p:nvGraphicFramePr>
        <p:xfrm>
          <a:off x="3593887" y="1430081"/>
          <a:ext cx="6911975" cy="4609149"/>
        </p:xfrm>
        <a:graphic>
          <a:graphicData uri="http://schemas.openxmlformats.org/drawingml/2006/table">
            <a:tbl>
              <a:tblPr/>
              <a:tblGrid>
                <a:gridCol w="2447925">
                  <a:extLst>
                    <a:ext uri="{9D8B030D-6E8A-4147-A177-3AD203B41FA5}">
                      <a16:colId xmlns:a16="http://schemas.microsoft.com/office/drawing/2014/main" val="20000"/>
                    </a:ext>
                  </a:extLst>
                </a:gridCol>
                <a:gridCol w="1081087">
                  <a:extLst>
                    <a:ext uri="{9D8B030D-6E8A-4147-A177-3AD203B41FA5}">
                      <a16:colId xmlns:a16="http://schemas.microsoft.com/office/drawing/2014/main" val="20001"/>
                    </a:ext>
                  </a:extLst>
                </a:gridCol>
                <a:gridCol w="719138">
                  <a:extLst>
                    <a:ext uri="{9D8B030D-6E8A-4147-A177-3AD203B41FA5}">
                      <a16:colId xmlns:a16="http://schemas.microsoft.com/office/drawing/2014/main" val="20002"/>
                    </a:ext>
                  </a:extLst>
                </a:gridCol>
                <a:gridCol w="719137">
                  <a:extLst>
                    <a:ext uri="{9D8B030D-6E8A-4147-A177-3AD203B41FA5}">
                      <a16:colId xmlns:a16="http://schemas.microsoft.com/office/drawing/2014/main" val="20003"/>
                    </a:ext>
                  </a:extLst>
                </a:gridCol>
                <a:gridCol w="865188">
                  <a:extLst>
                    <a:ext uri="{9D8B030D-6E8A-4147-A177-3AD203B41FA5}">
                      <a16:colId xmlns:a16="http://schemas.microsoft.com/office/drawing/2014/main" val="20004"/>
                    </a:ext>
                  </a:extLst>
                </a:gridCol>
                <a:gridCol w="1079500">
                  <a:extLst>
                    <a:ext uri="{9D8B030D-6E8A-4147-A177-3AD203B41FA5}">
                      <a16:colId xmlns:a16="http://schemas.microsoft.com/office/drawing/2014/main" val="20005"/>
                    </a:ext>
                  </a:extLst>
                </a:gridCol>
              </a:tblGrid>
              <a:tr h="3603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300" b="1" i="0" u="none" strike="noStrike" cap="none" normalizeH="0" baseline="0">
                          <a:ln>
                            <a:noFill/>
                          </a:ln>
                          <a:solidFill>
                            <a:schemeClr val="tx1"/>
                          </a:solidFill>
                          <a:effectLst/>
                          <a:latin typeface="Arial" charset="0"/>
                        </a:rPr>
                        <a:t>Αξία</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300" b="1" i="0" u="none" strike="noStrike" cap="none" normalizeH="0" baseline="0">
                          <a:ln>
                            <a:noFill/>
                          </a:ln>
                          <a:solidFill>
                            <a:schemeClr val="tx1"/>
                          </a:solidFill>
                          <a:effectLst/>
                          <a:latin typeface="Arial" charset="0"/>
                        </a:rPr>
                        <a:t>Πολύ υψηλή</a:t>
                      </a: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300" b="1" i="0" u="none" strike="noStrike" cap="none" normalizeH="0" baseline="0">
                          <a:ln>
                            <a:noFill/>
                          </a:ln>
                          <a:solidFill>
                            <a:schemeClr val="tx1"/>
                          </a:solidFill>
                          <a:effectLst/>
                          <a:latin typeface="Arial" charset="0"/>
                        </a:rPr>
                        <a:t>Υψηλή</a:t>
                      </a: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300" b="1" i="0" u="none" strike="noStrike" cap="none" normalizeH="0" baseline="0">
                          <a:ln>
                            <a:noFill/>
                          </a:ln>
                          <a:solidFill>
                            <a:schemeClr val="tx1"/>
                          </a:solidFill>
                          <a:effectLst/>
                          <a:latin typeface="Arial" charset="0"/>
                        </a:rPr>
                        <a:t>Μέτρια</a:t>
                      </a: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300" b="1" i="0" u="none" strike="noStrike" cap="none" normalizeH="0" baseline="0">
                          <a:ln>
                            <a:noFill/>
                          </a:ln>
                          <a:solidFill>
                            <a:schemeClr val="tx1"/>
                          </a:solidFill>
                          <a:effectLst/>
                          <a:latin typeface="Arial" charset="0"/>
                        </a:rPr>
                        <a:t>Χαμηλή </a:t>
                      </a: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300" b="1" i="0" u="none" strike="noStrike" cap="none" normalizeH="0" baseline="0">
                          <a:ln>
                            <a:noFill/>
                          </a:ln>
                          <a:solidFill>
                            <a:schemeClr val="tx1"/>
                          </a:solidFill>
                          <a:effectLst/>
                          <a:latin typeface="Arial" charset="0"/>
                        </a:rPr>
                        <a:t>Ανύπαρκτη</a:t>
                      </a: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159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200" b="0" i="0" u="none" strike="noStrike" cap="none" normalizeH="0" baseline="0">
                          <a:ln>
                            <a:noFill/>
                          </a:ln>
                          <a:solidFill>
                            <a:schemeClr val="tx1"/>
                          </a:solidFill>
                          <a:effectLst/>
                          <a:latin typeface="Arial" charset="0"/>
                        </a:rPr>
                        <a:t>Βιολογική</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159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200" b="0" i="0" u="none" strike="noStrike" cap="none" normalizeH="0" baseline="0" dirty="0">
                          <a:ln>
                            <a:noFill/>
                          </a:ln>
                          <a:solidFill>
                            <a:schemeClr val="tx1"/>
                          </a:solidFill>
                          <a:effectLst/>
                          <a:latin typeface="Arial" charset="0"/>
                        </a:rPr>
                        <a:t>Υδρευτική</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159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200" b="0" i="0" u="none" strike="noStrike" cap="none" normalizeH="0" baseline="0">
                          <a:ln>
                            <a:noFill/>
                          </a:ln>
                          <a:solidFill>
                            <a:schemeClr val="tx1"/>
                          </a:solidFill>
                          <a:effectLst/>
                          <a:latin typeface="Arial" charset="0"/>
                        </a:rPr>
                        <a:t>Αρδευτική</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444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200" b="0" i="0" u="none" strike="noStrike" cap="none" normalizeH="0" baseline="0">
                          <a:ln>
                            <a:noFill/>
                          </a:ln>
                          <a:solidFill>
                            <a:schemeClr val="tx1"/>
                          </a:solidFill>
                          <a:effectLst/>
                          <a:latin typeface="Arial" charset="0"/>
                        </a:rPr>
                        <a:t>Υδροηλεκτρική</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778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200" b="0" i="0" u="none" strike="noStrike" cap="none" normalizeH="0" baseline="0" dirty="0">
                          <a:ln>
                            <a:noFill/>
                          </a:ln>
                          <a:solidFill>
                            <a:schemeClr val="tx1"/>
                          </a:solidFill>
                          <a:effectLst/>
                          <a:latin typeface="Arial" charset="0"/>
                        </a:rPr>
                        <a:t>Αλιευτική</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11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200" b="0" i="0" u="none" strike="noStrike" cap="none" normalizeH="0" baseline="0">
                          <a:ln>
                            <a:noFill/>
                          </a:ln>
                          <a:solidFill>
                            <a:schemeClr val="tx1"/>
                          </a:solidFill>
                          <a:effectLst/>
                          <a:latin typeface="Arial" charset="0"/>
                        </a:rPr>
                        <a:t>Κτηνοτροφική</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159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200" b="0" i="0" u="none" strike="noStrike" cap="none" normalizeH="0" baseline="0">
                          <a:ln>
                            <a:noFill/>
                          </a:ln>
                          <a:solidFill>
                            <a:schemeClr val="tx1"/>
                          </a:solidFill>
                          <a:effectLst/>
                          <a:latin typeface="Arial" charset="0"/>
                        </a:rPr>
                        <a:t>Θηραματική</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174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200" b="0" i="0" u="none" strike="noStrike" cap="none" normalizeH="0" baseline="0">
                          <a:ln>
                            <a:noFill/>
                          </a:ln>
                          <a:solidFill>
                            <a:schemeClr val="tx1"/>
                          </a:solidFill>
                          <a:effectLst/>
                          <a:latin typeface="Arial" charset="0"/>
                        </a:rPr>
                        <a:t>Υλοτομική</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159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200" b="0" i="0" u="none" strike="noStrike" cap="none" normalizeH="0" baseline="0">
                          <a:ln>
                            <a:noFill/>
                          </a:ln>
                          <a:solidFill>
                            <a:schemeClr val="tx1"/>
                          </a:solidFill>
                          <a:effectLst/>
                          <a:latin typeface="Arial" charset="0"/>
                        </a:rPr>
                        <a:t>Αλατοληπτική</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159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200" b="0" i="0" u="none" strike="noStrike" cap="none" normalizeH="0" baseline="0">
                          <a:ln>
                            <a:noFill/>
                          </a:ln>
                          <a:solidFill>
                            <a:schemeClr val="tx1"/>
                          </a:solidFill>
                          <a:effectLst/>
                          <a:latin typeface="Arial" charset="0"/>
                        </a:rPr>
                        <a:t>Αμμοληπτική</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159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200" b="0" i="0" u="none" strike="noStrike" cap="none" normalizeH="0" baseline="0">
                          <a:ln>
                            <a:noFill/>
                          </a:ln>
                          <a:solidFill>
                            <a:schemeClr val="tx1"/>
                          </a:solidFill>
                          <a:effectLst/>
                          <a:latin typeface="Arial" charset="0"/>
                        </a:rPr>
                        <a:t>Επιστημονική</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159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200" b="0" i="0" u="none" strike="noStrike" cap="none" normalizeH="0" baseline="0">
                          <a:ln>
                            <a:noFill/>
                          </a:ln>
                          <a:solidFill>
                            <a:schemeClr val="tx1"/>
                          </a:solidFill>
                          <a:effectLst/>
                          <a:latin typeface="Arial" charset="0"/>
                        </a:rPr>
                        <a:t>Εκπαιδευτική</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159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200" b="0" i="0" u="none" strike="noStrike" cap="none" normalizeH="0" baseline="0">
                          <a:ln>
                            <a:noFill/>
                          </a:ln>
                          <a:solidFill>
                            <a:schemeClr val="tx1"/>
                          </a:solidFill>
                          <a:effectLst/>
                          <a:latin typeface="Arial" charset="0"/>
                        </a:rPr>
                        <a:t>Πολιτιστική</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159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200" b="0" i="0" u="none" strike="noStrike" cap="none" normalizeH="0" baseline="0" dirty="0">
                          <a:ln>
                            <a:noFill/>
                          </a:ln>
                          <a:solidFill>
                            <a:schemeClr val="tx1"/>
                          </a:solidFill>
                          <a:effectLst/>
                          <a:latin typeface="Arial" charset="0"/>
                        </a:rPr>
                        <a:t>Αναψυχική/Τουριστική</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159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200" b="0" i="0" u="none" strike="noStrike" cap="none" normalizeH="0" baseline="0">
                          <a:ln>
                            <a:noFill/>
                          </a:ln>
                          <a:solidFill>
                            <a:schemeClr val="tx1"/>
                          </a:solidFill>
                          <a:effectLst/>
                          <a:latin typeface="Arial" charset="0"/>
                        </a:rPr>
                        <a:t>Αντιπλημμυρική</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2159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200" b="0" i="0" u="none" strike="noStrike" cap="none" normalizeH="0" baseline="0">
                          <a:ln>
                            <a:noFill/>
                          </a:ln>
                          <a:solidFill>
                            <a:schemeClr val="tx1"/>
                          </a:solidFill>
                          <a:effectLst/>
                          <a:latin typeface="Arial" charset="0"/>
                        </a:rPr>
                        <a:t>Αντιδιαβρωτική</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2159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200" b="0" i="0" u="none" strike="noStrike" cap="none" normalizeH="0" baseline="0">
                          <a:ln>
                            <a:noFill/>
                          </a:ln>
                          <a:solidFill>
                            <a:schemeClr val="tx1"/>
                          </a:solidFill>
                          <a:effectLst/>
                          <a:latin typeface="Arial" charset="0"/>
                        </a:rPr>
                        <a:t>Βελτίωση ποιότητας νερού</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2159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200" b="0" i="0" u="none" strike="noStrike" cap="none" normalizeH="0" baseline="0" dirty="0">
                          <a:ln>
                            <a:noFill/>
                          </a:ln>
                          <a:solidFill>
                            <a:schemeClr val="tx1"/>
                          </a:solidFill>
                          <a:effectLst/>
                          <a:latin typeface="Arial" charset="0"/>
                        </a:rPr>
                        <a:t>Βελτίωση του μικροκλίματος</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2159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200" b="0" i="0" u="none" strike="noStrike" cap="none" normalizeH="0" baseline="0" dirty="0">
                          <a:ln>
                            <a:noFill/>
                          </a:ln>
                          <a:solidFill>
                            <a:schemeClr val="tx1"/>
                          </a:solidFill>
                          <a:effectLst/>
                          <a:latin typeface="Arial" charset="0"/>
                        </a:rPr>
                        <a:t>Αποθήκευση άνθρακα</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2159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l-GR" sz="1200" b="0" i="0" u="none" strike="noStrike" cap="none" normalizeH="0" baseline="0" dirty="0">
                          <a:ln>
                            <a:noFill/>
                          </a:ln>
                          <a:solidFill>
                            <a:schemeClr val="tx1"/>
                          </a:solidFill>
                          <a:effectLst/>
                          <a:latin typeface="Arial" charset="0"/>
                        </a:rPr>
                        <a:t>Επικονίαση</a:t>
                      </a:r>
                    </a:p>
                  </a:txBody>
                  <a:tcPr marL="18000" marR="1800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l-GR" sz="1200" b="0" i="0" u="none" strike="noStrike" cap="none" normalizeH="0" baseline="0" dirty="0">
                        <a:ln>
                          <a:noFill/>
                        </a:ln>
                        <a:solidFill>
                          <a:schemeClr val="tx1"/>
                        </a:solidFill>
                        <a:effectLst/>
                        <a:latin typeface="Arial" charset="0"/>
                      </a:endParaRPr>
                    </a:p>
                  </a:txBody>
                  <a:tcPr marL="18000" marR="1800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bl>
          </a:graphicData>
        </a:graphic>
      </p:graphicFrame>
      <p:grpSp>
        <p:nvGrpSpPr>
          <p:cNvPr id="39" name="Group 160">
            <a:extLst>
              <a:ext uri="{FF2B5EF4-FFF2-40B4-BE49-F238E27FC236}">
                <a16:creationId xmlns:a16="http://schemas.microsoft.com/office/drawing/2014/main" id="{3A234535-A574-4BCF-B41B-8844C3485E1B}"/>
              </a:ext>
            </a:extLst>
          </p:cNvPr>
          <p:cNvGrpSpPr>
            <a:grpSpLocks/>
          </p:cNvGrpSpPr>
          <p:nvPr/>
        </p:nvGrpSpPr>
        <p:grpSpPr bwMode="auto">
          <a:xfrm rot="-855002">
            <a:off x="6367602" y="1780604"/>
            <a:ext cx="255588" cy="119063"/>
            <a:chOff x="2718" y="1806"/>
            <a:chExt cx="174" cy="127"/>
          </a:xfrm>
        </p:grpSpPr>
        <p:sp>
          <p:nvSpPr>
            <p:cNvPr id="40" name="Freeform 161">
              <a:extLst>
                <a:ext uri="{FF2B5EF4-FFF2-40B4-BE49-F238E27FC236}">
                  <a16:creationId xmlns:a16="http://schemas.microsoft.com/office/drawing/2014/main" id="{1C99B539-1B32-44C2-AEBE-811FE9EEB874}"/>
                </a:ext>
              </a:extLst>
            </p:cNvPr>
            <p:cNvSpPr>
              <a:spLocks/>
            </p:cNvSpPr>
            <p:nvPr/>
          </p:nvSpPr>
          <p:spPr bwMode="auto">
            <a:xfrm>
              <a:off x="2718" y="1854"/>
              <a:ext cx="27" cy="79"/>
            </a:xfrm>
            <a:custGeom>
              <a:avLst/>
              <a:gdLst>
                <a:gd name="T0" fmla="*/ 0 w 27"/>
                <a:gd name="T1" fmla="*/ 0 h 79"/>
                <a:gd name="T2" fmla="*/ 27 w 27"/>
                <a:gd name="T3" fmla="*/ 79 h 79"/>
              </a:gdLst>
              <a:ahLst/>
              <a:cxnLst>
                <a:cxn ang="0">
                  <a:pos x="T0" y="T1"/>
                </a:cxn>
                <a:cxn ang="0">
                  <a:pos x="T2" y="T3"/>
                </a:cxn>
              </a:cxnLst>
              <a:rect l="0" t="0" r="r" b="b"/>
              <a:pathLst>
                <a:path w="27" h="79">
                  <a:moveTo>
                    <a:pt x="0" y="0"/>
                  </a:moveTo>
                  <a:lnTo>
                    <a:pt x="27" y="79"/>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41" name="Freeform 162">
              <a:extLst>
                <a:ext uri="{FF2B5EF4-FFF2-40B4-BE49-F238E27FC236}">
                  <a16:creationId xmlns:a16="http://schemas.microsoft.com/office/drawing/2014/main" id="{71D0BCBC-9D03-4897-B57E-ECA4DE7347EA}"/>
                </a:ext>
              </a:extLst>
            </p:cNvPr>
            <p:cNvSpPr>
              <a:spLocks/>
            </p:cNvSpPr>
            <p:nvPr/>
          </p:nvSpPr>
          <p:spPr bwMode="auto">
            <a:xfrm>
              <a:off x="2744" y="1806"/>
              <a:ext cx="148" cy="127"/>
            </a:xfrm>
            <a:custGeom>
              <a:avLst/>
              <a:gdLst>
                <a:gd name="T0" fmla="*/ 0 w 148"/>
                <a:gd name="T1" fmla="*/ 127 h 127"/>
                <a:gd name="T2" fmla="*/ 148 w 148"/>
                <a:gd name="T3" fmla="*/ 0 h 127"/>
              </a:gdLst>
              <a:ahLst/>
              <a:cxnLst>
                <a:cxn ang="0">
                  <a:pos x="T0" y="T1"/>
                </a:cxn>
                <a:cxn ang="0">
                  <a:pos x="T2" y="T3"/>
                </a:cxn>
              </a:cxnLst>
              <a:rect l="0" t="0" r="r" b="b"/>
              <a:pathLst>
                <a:path w="148" h="127">
                  <a:moveTo>
                    <a:pt x="0" y="127"/>
                  </a:moveTo>
                  <a:lnTo>
                    <a:pt x="148" y="0"/>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grpSp>
        <p:nvGrpSpPr>
          <p:cNvPr id="42" name="Group 163">
            <a:extLst>
              <a:ext uri="{FF2B5EF4-FFF2-40B4-BE49-F238E27FC236}">
                <a16:creationId xmlns:a16="http://schemas.microsoft.com/office/drawing/2014/main" id="{267C1104-99D2-4709-BBC0-70E64FE76D45}"/>
              </a:ext>
            </a:extLst>
          </p:cNvPr>
          <p:cNvGrpSpPr>
            <a:grpSpLocks/>
          </p:cNvGrpSpPr>
          <p:nvPr/>
        </p:nvGrpSpPr>
        <p:grpSpPr bwMode="auto">
          <a:xfrm rot="-855002">
            <a:off x="8810412" y="2031743"/>
            <a:ext cx="255587" cy="119063"/>
            <a:chOff x="2718" y="1806"/>
            <a:chExt cx="174" cy="127"/>
          </a:xfrm>
        </p:grpSpPr>
        <p:sp>
          <p:nvSpPr>
            <p:cNvPr id="43" name="Freeform 164">
              <a:extLst>
                <a:ext uri="{FF2B5EF4-FFF2-40B4-BE49-F238E27FC236}">
                  <a16:creationId xmlns:a16="http://schemas.microsoft.com/office/drawing/2014/main" id="{F723EDF2-E7D1-4015-A550-27B3818DC844}"/>
                </a:ext>
              </a:extLst>
            </p:cNvPr>
            <p:cNvSpPr>
              <a:spLocks/>
            </p:cNvSpPr>
            <p:nvPr/>
          </p:nvSpPr>
          <p:spPr bwMode="auto">
            <a:xfrm>
              <a:off x="2718" y="1854"/>
              <a:ext cx="27" cy="79"/>
            </a:xfrm>
            <a:custGeom>
              <a:avLst/>
              <a:gdLst>
                <a:gd name="T0" fmla="*/ 0 w 27"/>
                <a:gd name="T1" fmla="*/ 0 h 79"/>
                <a:gd name="T2" fmla="*/ 27 w 27"/>
                <a:gd name="T3" fmla="*/ 79 h 79"/>
              </a:gdLst>
              <a:ahLst/>
              <a:cxnLst>
                <a:cxn ang="0">
                  <a:pos x="T0" y="T1"/>
                </a:cxn>
                <a:cxn ang="0">
                  <a:pos x="T2" y="T3"/>
                </a:cxn>
              </a:cxnLst>
              <a:rect l="0" t="0" r="r" b="b"/>
              <a:pathLst>
                <a:path w="27" h="79">
                  <a:moveTo>
                    <a:pt x="0" y="0"/>
                  </a:moveTo>
                  <a:lnTo>
                    <a:pt x="27" y="79"/>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44" name="Freeform 165">
              <a:extLst>
                <a:ext uri="{FF2B5EF4-FFF2-40B4-BE49-F238E27FC236}">
                  <a16:creationId xmlns:a16="http://schemas.microsoft.com/office/drawing/2014/main" id="{F19BC8AF-2154-4B3C-BEDE-44D8EEBC3507}"/>
                </a:ext>
              </a:extLst>
            </p:cNvPr>
            <p:cNvSpPr>
              <a:spLocks/>
            </p:cNvSpPr>
            <p:nvPr/>
          </p:nvSpPr>
          <p:spPr bwMode="auto">
            <a:xfrm>
              <a:off x="2744" y="1806"/>
              <a:ext cx="148" cy="127"/>
            </a:xfrm>
            <a:custGeom>
              <a:avLst/>
              <a:gdLst>
                <a:gd name="T0" fmla="*/ 0 w 148"/>
                <a:gd name="T1" fmla="*/ 127 h 127"/>
                <a:gd name="T2" fmla="*/ 148 w 148"/>
                <a:gd name="T3" fmla="*/ 0 h 127"/>
              </a:gdLst>
              <a:ahLst/>
              <a:cxnLst>
                <a:cxn ang="0">
                  <a:pos x="T0" y="T1"/>
                </a:cxn>
                <a:cxn ang="0">
                  <a:pos x="T2" y="T3"/>
                </a:cxn>
              </a:cxnLst>
              <a:rect l="0" t="0" r="r" b="b"/>
              <a:pathLst>
                <a:path w="148" h="127">
                  <a:moveTo>
                    <a:pt x="0" y="127"/>
                  </a:moveTo>
                  <a:lnTo>
                    <a:pt x="148" y="0"/>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grpSp>
        <p:nvGrpSpPr>
          <p:cNvPr id="45" name="Group 166">
            <a:extLst>
              <a:ext uri="{FF2B5EF4-FFF2-40B4-BE49-F238E27FC236}">
                <a16:creationId xmlns:a16="http://schemas.microsoft.com/office/drawing/2014/main" id="{D678D090-2D1E-40B5-83BB-F80DE3BD5437}"/>
              </a:ext>
            </a:extLst>
          </p:cNvPr>
          <p:cNvGrpSpPr>
            <a:grpSpLocks/>
          </p:cNvGrpSpPr>
          <p:nvPr/>
        </p:nvGrpSpPr>
        <p:grpSpPr bwMode="auto">
          <a:xfrm rot="-855002">
            <a:off x="7337212" y="2247643"/>
            <a:ext cx="255587" cy="119063"/>
            <a:chOff x="2718" y="1806"/>
            <a:chExt cx="174" cy="127"/>
          </a:xfrm>
        </p:grpSpPr>
        <p:sp>
          <p:nvSpPr>
            <p:cNvPr id="46" name="Freeform 167">
              <a:extLst>
                <a:ext uri="{FF2B5EF4-FFF2-40B4-BE49-F238E27FC236}">
                  <a16:creationId xmlns:a16="http://schemas.microsoft.com/office/drawing/2014/main" id="{295725FC-C3F7-449F-8082-1DABE8CA995C}"/>
                </a:ext>
              </a:extLst>
            </p:cNvPr>
            <p:cNvSpPr>
              <a:spLocks/>
            </p:cNvSpPr>
            <p:nvPr/>
          </p:nvSpPr>
          <p:spPr bwMode="auto">
            <a:xfrm>
              <a:off x="2718" y="1854"/>
              <a:ext cx="27" cy="79"/>
            </a:xfrm>
            <a:custGeom>
              <a:avLst/>
              <a:gdLst>
                <a:gd name="T0" fmla="*/ 0 w 27"/>
                <a:gd name="T1" fmla="*/ 0 h 79"/>
                <a:gd name="T2" fmla="*/ 27 w 27"/>
                <a:gd name="T3" fmla="*/ 79 h 79"/>
              </a:gdLst>
              <a:ahLst/>
              <a:cxnLst>
                <a:cxn ang="0">
                  <a:pos x="T0" y="T1"/>
                </a:cxn>
                <a:cxn ang="0">
                  <a:pos x="T2" y="T3"/>
                </a:cxn>
              </a:cxnLst>
              <a:rect l="0" t="0" r="r" b="b"/>
              <a:pathLst>
                <a:path w="27" h="79">
                  <a:moveTo>
                    <a:pt x="0" y="0"/>
                  </a:moveTo>
                  <a:lnTo>
                    <a:pt x="27" y="79"/>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47" name="Freeform 168">
              <a:extLst>
                <a:ext uri="{FF2B5EF4-FFF2-40B4-BE49-F238E27FC236}">
                  <a16:creationId xmlns:a16="http://schemas.microsoft.com/office/drawing/2014/main" id="{E8DBC691-A57E-42B1-8CDF-24BA98B64020}"/>
                </a:ext>
              </a:extLst>
            </p:cNvPr>
            <p:cNvSpPr>
              <a:spLocks/>
            </p:cNvSpPr>
            <p:nvPr/>
          </p:nvSpPr>
          <p:spPr bwMode="auto">
            <a:xfrm>
              <a:off x="2744" y="1806"/>
              <a:ext cx="148" cy="127"/>
            </a:xfrm>
            <a:custGeom>
              <a:avLst/>
              <a:gdLst>
                <a:gd name="T0" fmla="*/ 0 w 148"/>
                <a:gd name="T1" fmla="*/ 127 h 127"/>
                <a:gd name="T2" fmla="*/ 148 w 148"/>
                <a:gd name="T3" fmla="*/ 0 h 127"/>
              </a:gdLst>
              <a:ahLst/>
              <a:cxnLst>
                <a:cxn ang="0">
                  <a:pos x="T0" y="T1"/>
                </a:cxn>
                <a:cxn ang="0">
                  <a:pos x="T2" y="T3"/>
                </a:cxn>
              </a:cxnLst>
              <a:rect l="0" t="0" r="r" b="b"/>
              <a:pathLst>
                <a:path w="148" h="127">
                  <a:moveTo>
                    <a:pt x="0" y="127"/>
                  </a:moveTo>
                  <a:lnTo>
                    <a:pt x="148" y="0"/>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grpSp>
        <p:nvGrpSpPr>
          <p:cNvPr id="48" name="Group 169">
            <a:extLst>
              <a:ext uri="{FF2B5EF4-FFF2-40B4-BE49-F238E27FC236}">
                <a16:creationId xmlns:a16="http://schemas.microsoft.com/office/drawing/2014/main" id="{F28BE00E-3662-47D0-BFD6-03E796C9B280}"/>
              </a:ext>
            </a:extLst>
          </p:cNvPr>
          <p:cNvGrpSpPr>
            <a:grpSpLocks/>
          </p:cNvGrpSpPr>
          <p:nvPr/>
        </p:nvGrpSpPr>
        <p:grpSpPr bwMode="auto">
          <a:xfrm rot="-855002">
            <a:off x="9858162" y="2438143"/>
            <a:ext cx="255587" cy="119063"/>
            <a:chOff x="2718" y="1806"/>
            <a:chExt cx="174" cy="127"/>
          </a:xfrm>
        </p:grpSpPr>
        <p:sp>
          <p:nvSpPr>
            <p:cNvPr id="49" name="Freeform 170">
              <a:extLst>
                <a:ext uri="{FF2B5EF4-FFF2-40B4-BE49-F238E27FC236}">
                  <a16:creationId xmlns:a16="http://schemas.microsoft.com/office/drawing/2014/main" id="{9A23E29A-FDB5-425F-B327-1B266CC7441D}"/>
                </a:ext>
              </a:extLst>
            </p:cNvPr>
            <p:cNvSpPr>
              <a:spLocks/>
            </p:cNvSpPr>
            <p:nvPr/>
          </p:nvSpPr>
          <p:spPr bwMode="auto">
            <a:xfrm>
              <a:off x="2718" y="1854"/>
              <a:ext cx="27" cy="79"/>
            </a:xfrm>
            <a:custGeom>
              <a:avLst/>
              <a:gdLst>
                <a:gd name="T0" fmla="*/ 0 w 27"/>
                <a:gd name="T1" fmla="*/ 0 h 79"/>
                <a:gd name="T2" fmla="*/ 27 w 27"/>
                <a:gd name="T3" fmla="*/ 79 h 79"/>
              </a:gdLst>
              <a:ahLst/>
              <a:cxnLst>
                <a:cxn ang="0">
                  <a:pos x="T0" y="T1"/>
                </a:cxn>
                <a:cxn ang="0">
                  <a:pos x="T2" y="T3"/>
                </a:cxn>
              </a:cxnLst>
              <a:rect l="0" t="0" r="r" b="b"/>
              <a:pathLst>
                <a:path w="27" h="79">
                  <a:moveTo>
                    <a:pt x="0" y="0"/>
                  </a:moveTo>
                  <a:lnTo>
                    <a:pt x="27" y="79"/>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50" name="Freeform 171">
              <a:extLst>
                <a:ext uri="{FF2B5EF4-FFF2-40B4-BE49-F238E27FC236}">
                  <a16:creationId xmlns:a16="http://schemas.microsoft.com/office/drawing/2014/main" id="{0C4FCD2D-A177-4D37-8824-A7AEA40265C1}"/>
                </a:ext>
              </a:extLst>
            </p:cNvPr>
            <p:cNvSpPr>
              <a:spLocks/>
            </p:cNvSpPr>
            <p:nvPr/>
          </p:nvSpPr>
          <p:spPr bwMode="auto">
            <a:xfrm>
              <a:off x="2744" y="1806"/>
              <a:ext cx="148" cy="127"/>
            </a:xfrm>
            <a:custGeom>
              <a:avLst/>
              <a:gdLst>
                <a:gd name="T0" fmla="*/ 0 w 148"/>
                <a:gd name="T1" fmla="*/ 127 h 127"/>
                <a:gd name="T2" fmla="*/ 148 w 148"/>
                <a:gd name="T3" fmla="*/ 0 h 127"/>
              </a:gdLst>
              <a:ahLst/>
              <a:cxnLst>
                <a:cxn ang="0">
                  <a:pos x="T0" y="T1"/>
                </a:cxn>
                <a:cxn ang="0">
                  <a:pos x="T2" y="T3"/>
                </a:cxn>
              </a:cxnLst>
              <a:rect l="0" t="0" r="r" b="b"/>
              <a:pathLst>
                <a:path w="148" h="127">
                  <a:moveTo>
                    <a:pt x="0" y="127"/>
                  </a:moveTo>
                  <a:lnTo>
                    <a:pt x="148" y="0"/>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grpSp>
        <p:nvGrpSpPr>
          <p:cNvPr id="51" name="Group 172">
            <a:extLst>
              <a:ext uri="{FF2B5EF4-FFF2-40B4-BE49-F238E27FC236}">
                <a16:creationId xmlns:a16="http://schemas.microsoft.com/office/drawing/2014/main" id="{5FCA1687-7434-420C-A9D4-01882A4FABB1}"/>
              </a:ext>
            </a:extLst>
          </p:cNvPr>
          <p:cNvGrpSpPr>
            <a:grpSpLocks/>
          </p:cNvGrpSpPr>
          <p:nvPr/>
        </p:nvGrpSpPr>
        <p:grpSpPr bwMode="auto">
          <a:xfrm rot="-855002">
            <a:off x="8810412" y="2608005"/>
            <a:ext cx="255587" cy="119062"/>
            <a:chOff x="2718" y="1806"/>
            <a:chExt cx="174" cy="127"/>
          </a:xfrm>
        </p:grpSpPr>
        <p:sp>
          <p:nvSpPr>
            <p:cNvPr id="52" name="Freeform 173">
              <a:extLst>
                <a:ext uri="{FF2B5EF4-FFF2-40B4-BE49-F238E27FC236}">
                  <a16:creationId xmlns:a16="http://schemas.microsoft.com/office/drawing/2014/main" id="{F378C7DA-EB1A-45DA-8BC2-5B915876A376}"/>
                </a:ext>
              </a:extLst>
            </p:cNvPr>
            <p:cNvSpPr>
              <a:spLocks/>
            </p:cNvSpPr>
            <p:nvPr/>
          </p:nvSpPr>
          <p:spPr bwMode="auto">
            <a:xfrm>
              <a:off x="2718" y="1854"/>
              <a:ext cx="27" cy="79"/>
            </a:xfrm>
            <a:custGeom>
              <a:avLst/>
              <a:gdLst>
                <a:gd name="T0" fmla="*/ 0 w 27"/>
                <a:gd name="T1" fmla="*/ 0 h 79"/>
                <a:gd name="T2" fmla="*/ 27 w 27"/>
                <a:gd name="T3" fmla="*/ 79 h 79"/>
              </a:gdLst>
              <a:ahLst/>
              <a:cxnLst>
                <a:cxn ang="0">
                  <a:pos x="T0" y="T1"/>
                </a:cxn>
                <a:cxn ang="0">
                  <a:pos x="T2" y="T3"/>
                </a:cxn>
              </a:cxnLst>
              <a:rect l="0" t="0" r="r" b="b"/>
              <a:pathLst>
                <a:path w="27" h="79">
                  <a:moveTo>
                    <a:pt x="0" y="0"/>
                  </a:moveTo>
                  <a:lnTo>
                    <a:pt x="27" y="79"/>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53" name="Freeform 174">
              <a:extLst>
                <a:ext uri="{FF2B5EF4-FFF2-40B4-BE49-F238E27FC236}">
                  <a16:creationId xmlns:a16="http://schemas.microsoft.com/office/drawing/2014/main" id="{637E0CF4-B976-4BA8-8DD0-B1F146DAE29F}"/>
                </a:ext>
              </a:extLst>
            </p:cNvPr>
            <p:cNvSpPr>
              <a:spLocks/>
            </p:cNvSpPr>
            <p:nvPr/>
          </p:nvSpPr>
          <p:spPr bwMode="auto">
            <a:xfrm>
              <a:off x="2744" y="1806"/>
              <a:ext cx="148" cy="127"/>
            </a:xfrm>
            <a:custGeom>
              <a:avLst/>
              <a:gdLst>
                <a:gd name="T0" fmla="*/ 0 w 148"/>
                <a:gd name="T1" fmla="*/ 127 h 127"/>
                <a:gd name="T2" fmla="*/ 148 w 148"/>
                <a:gd name="T3" fmla="*/ 0 h 127"/>
              </a:gdLst>
              <a:ahLst/>
              <a:cxnLst>
                <a:cxn ang="0">
                  <a:pos x="T0" y="T1"/>
                </a:cxn>
                <a:cxn ang="0">
                  <a:pos x="T2" y="T3"/>
                </a:cxn>
              </a:cxnLst>
              <a:rect l="0" t="0" r="r" b="b"/>
              <a:pathLst>
                <a:path w="148" h="127">
                  <a:moveTo>
                    <a:pt x="0" y="127"/>
                  </a:moveTo>
                  <a:lnTo>
                    <a:pt x="148" y="0"/>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grpSp>
        <p:nvGrpSpPr>
          <p:cNvPr id="54" name="Group 175">
            <a:extLst>
              <a:ext uri="{FF2B5EF4-FFF2-40B4-BE49-F238E27FC236}">
                <a16:creationId xmlns:a16="http://schemas.microsoft.com/office/drawing/2014/main" id="{AFF1C10F-2D3C-4A88-BD72-3E9962C8D364}"/>
              </a:ext>
            </a:extLst>
          </p:cNvPr>
          <p:cNvGrpSpPr>
            <a:grpSpLocks/>
          </p:cNvGrpSpPr>
          <p:nvPr/>
        </p:nvGrpSpPr>
        <p:grpSpPr bwMode="auto">
          <a:xfrm rot="-855002">
            <a:off x="8089687" y="2823905"/>
            <a:ext cx="255587" cy="119062"/>
            <a:chOff x="2718" y="1806"/>
            <a:chExt cx="174" cy="127"/>
          </a:xfrm>
        </p:grpSpPr>
        <p:sp>
          <p:nvSpPr>
            <p:cNvPr id="55" name="Freeform 176">
              <a:extLst>
                <a:ext uri="{FF2B5EF4-FFF2-40B4-BE49-F238E27FC236}">
                  <a16:creationId xmlns:a16="http://schemas.microsoft.com/office/drawing/2014/main" id="{56B99960-C1AB-4C7D-BE58-421187D65043}"/>
                </a:ext>
              </a:extLst>
            </p:cNvPr>
            <p:cNvSpPr>
              <a:spLocks/>
            </p:cNvSpPr>
            <p:nvPr/>
          </p:nvSpPr>
          <p:spPr bwMode="auto">
            <a:xfrm>
              <a:off x="2718" y="1854"/>
              <a:ext cx="27" cy="79"/>
            </a:xfrm>
            <a:custGeom>
              <a:avLst/>
              <a:gdLst>
                <a:gd name="T0" fmla="*/ 0 w 27"/>
                <a:gd name="T1" fmla="*/ 0 h 79"/>
                <a:gd name="T2" fmla="*/ 27 w 27"/>
                <a:gd name="T3" fmla="*/ 79 h 79"/>
              </a:gdLst>
              <a:ahLst/>
              <a:cxnLst>
                <a:cxn ang="0">
                  <a:pos x="T0" y="T1"/>
                </a:cxn>
                <a:cxn ang="0">
                  <a:pos x="T2" y="T3"/>
                </a:cxn>
              </a:cxnLst>
              <a:rect l="0" t="0" r="r" b="b"/>
              <a:pathLst>
                <a:path w="27" h="79">
                  <a:moveTo>
                    <a:pt x="0" y="0"/>
                  </a:moveTo>
                  <a:lnTo>
                    <a:pt x="27" y="79"/>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56" name="Freeform 177">
              <a:extLst>
                <a:ext uri="{FF2B5EF4-FFF2-40B4-BE49-F238E27FC236}">
                  <a16:creationId xmlns:a16="http://schemas.microsoft.com/office/drawing/2014/main" id="{8C646C8F-CB0B-4596-B6C9-354FC4631D26}"/>
                </a:ext>
              </a:extLst>
            </p:cNvPr>
            <p:cNvSpPr>
              <a:spLocks/>
            </p:cNvSpPr>
            <p:nvPr/>
          </p:nvSpPr>
          <p:spPr bwMode="auto">
            <a:xfrm>
              <a:off x="2744" y="1806"/>
              <a:ext cx="148" cy="127"/>
            </a:xfrm>
            <a:custGeom>
              <a:avLst/>
              <a:gdLst>
                <a:gd name="T0" fmla="*/ 0 w 148"/>
                <a:gd name="T1" fmla="*/ 127 h 127"/>
                <a:gd name="T2" fmla="*/ 148 w 148"/>
                <a:gd name="T3" fmla="*/ 0 h 127"/>
              </a:gdLst>
              <a:ahLst/>
              <a:cxnLst>
                <a:cxn ang="0">
                  <a:pos x="T0" y="T1"/>
                </a:cxn>
                <a:cxn ang="0">
                  <a:pos x="T2" y="T3"/>
                </a:cxn>
              </a:cxnLst>
              <a:rect l="0" t="0" r="r" b="b"/>
              <a:pathLst>
                <a:path w="148" h="127">
                  <a:moveTo>
                    <a:pt x="0" y="127"/>
                  </a:moveTo>
                  <a:lnTo>
                    <a:pt x="148" y="0"/>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grpSp>
        <p:nvGrpSpPr>
          <p:cNvPr id="57" name="Group 178">
            <a:extLst>
              <a:ext uri="{FF2B5EF4-FFF2-40B4-BE49-F238E27FC236}">
                <a16:creationId xmlns:a16="http://schemas.microsoft.com/office/drawing/2014/main" id="{9B8E4892-4CFC-4ADB-9E1A-B33BD43E7121}"/>
              </a:ext>
            </a:extLst>
          </p:cNvPr>
          <p:cNvGrpSpPr>
            <a:grpSpLocks/>
          </p:cNvGrpSpPr>
          <p:nvPr/>
        </p:nvGrpSpPr>
        <p:grpSpPr bwMode="auto">
          <a:xfrm rot="-855002">
            <a:off x="8810412" y="3039805"/>
            <a:ext cx="255587" cy="119062"/>
            <a:chOff x="2718" y="1806"/>
            <a:chExt cx="174" cy="127"/>
          </a:xfrm>
        </p:grpSpPr>
        <p:sp>
          <p:nvSpPr>
            <p:cNvPr id="58" name="Freeform 179">
              <a:extLst>
                <a:ext uri="{FF2B5EF4-FFF2-40B4-BE49-F238E27FC236}">
                  <a16:creationId xmlns:a16="http://schemas.microsoft.com/office/drawing/2014/main" id="{94BAEC9D-63C7-4537-9E48-6AA1F6474B5F}"/>
                </a:ext>
              </a:extLst>
            </p:cNvPr>
            <p:cNvSpPr>
              <a:spLocks/>
            </p:cNvSpPr>
            <p:nvPr/>
          </p:nvSpPr>
          <p:spPr bwMode="auto">
            <a:xfrm>
              <a:off x="2718" y="1854"/>
              <a:ext cx="27" cy="79"/>
            </a:xfrm>
            <a:custGeom>
              <a:avLst/>
              <a:gdLst>
                <a:gd name="T0" fmla="*/ 0 w 27"/>
                <a:gd name="T1" fmla="*/ 0 h 79"/>
                <a:gd name="T2" fmla="*/ 27 w 27"/>
                <a:gd name="T3" fmla="*/ 79 h 79"/>
              </a:gdLst>
              <a:ahLst/>
              <a:cxnLst>
                <a:cxn ang="0">
                  <a:pos x="T0" y="T1"/>
                </a:cxn>
                <a:cxn ang="0">
                  <a:pos x="T2" y="T3"/>
                </a:cxn>
              </a:cxnLst>
              <a:rect l="0" t="0" r="r" b="b"/>
              <a:pathLst>
                <a:path w="27" h="79">
                  <a:moveTo>
                    <a:pt x="0" y="0"/>
                  </a:moveTo>
                  <a:lnTo>
                    <a:pt x="27" y="79"/>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59" name="Freeform 180">
              <a:extLst>
                <a:ext uri="{FF2B5EF4-FFF2-40B4-BE49-F238E27FC236}">
                  <a16:creationId xmlns:a16="http://schemas.microsoft.com/office/drawing/2014/main" id="{F303F3E7-15C1-486D-BB9B-0758FB40F0B3}"/>
                </a:ext>
              </a:extLst>
            </p:cNvPr>
            <p:cNvSpPr>
              <a:spLocks/>
            </p:cNvSpPr>
            <p:nvPr/>
          </p:nvSpPr>
          <p:spPr bwMode="auto">
            <a:xfrm>
              <a:off x="2744" y="1806"/>
              <a:ext cx="148" cy="127"/>
            </a:xfrm>
            <a:custGeom>
              <a:avLst/>
              <a:gdLst>
                <a:gd name="T0" fmla="*/ 0 w 148"/>
                <a:gd name="T1" fmla="*/ 127 h 127"/>
                <a:gd name="T2" fmla="*/ 148 w 148"/>
                <a:gd name="T3" fmla="*/ 0 h 127"/>
              </a:gdLst>
              <a:ahLst/>
              <a:cxnLst>
                <a:cxn ang="0">
                  <a:pos x="T0" y="T1"/>
                </a:cxn>
                <a:cxn ang="0">
                  <a:pos x="T2" y="T3"/>
                </a:cxn>
              </a:cxnLst>
              <a:rect l="0" t="0" r="r" b="b"/>
              <a:pathLst>
                <a:path w="148" h="127">
                  <a:moveTo>
                    <a:pt x="0" y="127"/>
                  </a:moveTo>
                  <a:lnTo>
                    <a:pt x="148" y="0"/>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grpSp>
        <p:nvGrpSpPr>
          <p:cNvPr id="60" name="Group 181">
            <a:extLst>
              <a:ext uri="{FF2B5EF4-FFF2-40B4-BE49-F238E27FC236}">
                <a16:creationId xmlns:a16="http://schemas.microsoft.com/office/drawing/2014/main" id="{5B4DDDC0-0C12-4220-9ED4-51C3BE554D70}"/>
              </a:ext>
            </a:extLst>
          </p:cNvPr>
          <p:cNvGrpSpPr>
            <a:grpSpLocks/>
          </p:cNvGrpSpPr>
          <p:nvPr/>
        </p:nvGrpSpPr>
        <p:grpSpPr bwMode="auto">
          <a:xfrm rot="-855002">
            <a:off x="9889912" y="3255705"/>
            <a:ext cx="255587" cy="119062"/>
            <a:chOff x="2718" y="1806"/>
            <a:chExt cx="174" cy="127"/>
          </a:xfrm>
        </p:grpSpPr>
        <p:sp>
          <p:nvSpPr>
            <p:cNvPr id="61" name="Freeform 182">
              <a:extLst>
                <a:ext uri="{FF2B5EF4-FFF2-40B4-BE49-F238E27FC236}">
                  <a16:creationId xmlns:a16="http://schemas.microsoft.com/office/drawing/2014/main" id="{01BD644E-2484-4757-8B0B-A467918750E5}"/>
                </a:ext>
              </a:extLst>
            </p:cNvPr>
            <p:cNvSpPr>
              <a:spLocks/>
            </p:cNvSpPr>
            <p:nvPr/>
          </p:nvSpPr>
          <p:spPr bwMode="auto">
            <a:xfrm>
              <a:off x="2718" y="1854"/>
              <a:ext cx="27" cy="79"/>
            </a:xfrm>
            <a:custGeom>
              <a:avLst/>
              <a:gdLst>
                <a:gd name="T0" fmla="*/ 0 w 27"/>
                <a:gd name="T1" fmla="*/ 0 h 79"/>
                <a:gd name="T2" fmla="*/ 27 w 27"/>
                <a:gd name="T3" fmla="*/ 79 h 79"/>
              </a:gdLst>
              <a:ahLst/>
              <a:cxnLst>
                <a:cxn ang="0">
                  <a:pos x="T0" y="T1"/>
                </a:cxn>
                <a:cxn ang="0">
                  <a:pos x="T2" y="T3"/>
                </a:cxn>
              </a:cxnLst>
              <a:rect l="0" t="0" r="r" b="b"/>
              <a:pathLst>
                <a:path w="27" h="79">
                  <a:moveTo>
                    <a:pt x="0" y="0"/>
                  </a:moveTo>
                  <a:lnTo>
                    <a:pt x="27" y="79"/>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62" name="Freeform 183">
              <a:extLst>
                <a:ext uri="{FF2B5EF4-FFF2-40B4-BE49-F238E27FC236}">
                  <a16:creationId xmlns:a16="http://schemas.microsoft.com/office/drawing/2014/main" id="{9118FD38-DD21-4F14-9ADF-791092C214CE}"/>
                </a:ext>
              </a:extLst>
            </p:cNvPr>
            <p:cNvSpPr>
              <a:spLocks/>
            </p:cNvSpPr>
            <p:nvPr/>
          </p:nvSpPr>
          <p:spPr bwMode="auto">
            <a:xfrm>
              <a:off x="2744" y="1806"/>
              <a:ext cx="148" cy="127"/>
            </a:xfrm>
            <a:custGeom>
              <a:avLst/>
              <a:gdLst>
                <a:gd name="T0" fmla="*/ 0 w 148"/>
                <a:gd name="T1" fmla="*/ 127 h 127"/>
                <a:gd name="T2" fmla="*/ 148 w 148"/>
                <a:gd name="T3" fmla="*/ 0 h 127"/>
              </a:gdLst>
              <a:ahLst/>
              <a:cxnLst>
                <a:cxn ang="0">
                  <a:pos x="T0" y="T1"/>
                </a:cxn>
                <a:cxn ang="0">
                  <a:pos x="T2" y="T3"/>
                </a:cxn>
              </a:cxnLst>
              <a:rect l="0" t="0" r="r" b="b"/>
              <a:pathLst>
                <a:path w="148" h="127">
                  <a:moveTo>
                    <a:pt x="0" y="127"/>
                  </a:moveTo>
                  <a:lnTo>
                    <a:pt x="148" y="0"/>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grpSp>
        <p:nvGrpSpPr>
          <p:cNvPr id="63" name="Group 184">
            <a:extLst>
              <a:ext uri="{FF2B5EF4-FFF2-40B4-BE49-F238E27FC236}">
                <a16:creationId xmlns:a16="http://schemas.microsoft.com/office/drawing/2014/main" id="{AFE85674-58EF-4533-A487-7DD7C381CB99}"/>
              </a:ext>
            </a:extLst>
          </p:cNvPr>
          <p:cNvGrpSpPr>
            <a:grpSpLocks/>
          </p:cNvGrpSpPr>
          <p:nvPr/>
        </p:nvGrpSpPr>
        <p:grpSpPr bwMode="auto">
          <a:xfrm rot="-855002">
            <a:off x="9889912" y="3471605"/>
            <a:ext cx="255587" cy="119062"/>
            <a:chOff x="2718" y="1806"/>
            <a:chExt cx="174" cy="127"/>
          </a:xfrm>
        </p:grpSpPr>
        <p:sp>
          <p:nvSpPr>
            <p:cNvPr id="64" name="Freeform 185">
              <a:extLst>
                <a:ext uri="{FF2B5EF4-FFF2-40B4-BE49-F238E27FC236}">
                  <a16:creationId xmlns:a16="http://schemas.microsoft.com/office/drawing/2014/main" id="{E80D9390-6EFD-433B-AF91-031A5CB376EB}"/>
                </a:ext>
              </a:extLst>
            </p:cNvPr>
            <p:cNvSpPr>
              <a:spLocks/>
            </p:cNvSpPr>
            <p:nvPr/>
          </p:nvSpPr>
          <p:spPr bwMode="auto">
            <a:xfrm>
              <a:off x="2718" y="1854"/>
              <a:ext cx="27" cy="79"/>
            </a:xfrm>
            <a:custGeom>
              <a:avLst/>
              <a:gdLst>
                <a:gd name="T0" fmla="*/ 0 w 27"/>
                <a:gd name="T1" fmla="*/ 0 h 79"/>
                <a:gd name="T2" fmla="*/ 27 w 27"/>
                <a:gd name="T3" fmla="*/ 79 h 79"/>
              </a:gdLst>
              <a:ahLst/>
              <a:cxnLst>
                <a:cxn ang="0">
                  <a:pos x="T0" y="T1"/>
                </a:cxn>
                <a:cxn ang="0">
                  <a:pos x="T2" y="T3"/>
                </a:cxn>
              </a:cxnLst>
              <a:rect l="0" t="0" r="r" b="b"/>
              <a:pathLst>
                <a:path w="27" h="79">
                  <a:moveTo>
                    <a:pt x="0" y="0"/>
                  </a:moveTo>
                  <a:lnTo>
                    <a:pt x="27" y="79"/>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65" name="Freeform 186">
              <a:extLst>
                <a:ext uri="{FF2B5EF4-FFF2-40B4-BE49-F238E27FC236}">
                  <a16:creationId xmlns:a16="http://schemas.microsoft.com/office/drawing/2014/main" id="{8A32517F-B70B-4506-A25A-954E8BDDCA6E}"/>
                </a:ext>
              </a:extLst>
            </p:cNvPr>
            <p:cNvSpPr>
              <a:spLocks/>
            </p:cNvSpPr>
            <p:nvPr/>
          </p:nvSpPr>
          <p:spPr bwMode="auto">
            <a:xfrm>
              <a:off x="2744" y="1806"/>
              <a:ext cx="148" cy="127"/>
            </a:xfrm>
            <a:custGeom>
              <a:avLst/>
              <a:gdLst>
                <a:gd name="T0" fmla="*/ 0 w 148"/>
                <a:gd name="T1" fmla="*/ 127 h 127"/>
                <a:gd name="T2" fmla="*/ 148 w 148"/>
                <a:gd name="T3" fmla="*/ 0 h 127"/>
              </a:gdLst>
              <a:ahLst/>
              <a:cxnLst>
                <a:cxn ang="0">
                  <a:pos x="T0" y="T1"/>
                </a:cxn>
                <a:cxn ang="0">
                  <a:pos x="T2" y="T3"/>
                </a:cxn>
              </a:cxnLst>
              <a:rect l="0" t="0" r="r" b="b"/>
              <a:pathLst>
                <a:path w="148" h="127">
                  <a:moveTo>
                    <a:pt x="0" y="127"/>
                  </a:moveTo>
                  <a:lnTo>
                    <a:pt x="148" y="0"/>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grpSp>
        <p:nvGrpSpPr>
          <p:cNvPr id="66" name="Group 187">
            <a:extLst>
              <a:ext uri="{FF2B5EF4-FFF2-40B4-BE49-F238E27FC236}">
                <a16:creationId xmlns:a16="http://schemas.microsoft.com/office/drawing/2014/main" id="{937835AB-0A29-4554-AC4C-3DD19331A614}"/>
              </a:ext>
            </a:extLst>
          </p:cNvPr>
          <p:cNvGrpSpPr>
            <a:grpSpLocks/>
          </p:cNvGrpSpPr>
          <p:nvPr/>
        </p:nvGrpSpPr>
        <p:grpSpPr bwMode="auto">
          <a:xfrm rot="-855002">
            <a:off x="9889912" y="3687505"/>
            <a:ext cx="255587" cy="119062"/>
            <a:chOff x="2718" y="1806"/>
            <a:chExt cx="174" cy="127"/>
          </a:xfrm>
        </p:grpSpPr>
        <p:sp>
          <p:nvSpPr>
            <p:cNvPr id="67" name="Freeform 188">
              <a:extLst>
                <a:ext uri="{FF2B5EF4-FFF2-40B4-BE49-F238E27FC236}">
                  <a16:creationId xmlns:a16="http://schemas.microsoft.com/office/drawing/2014/main" id="{C0953070-7254-45F3-B137-C94433060961}"/>
                </a:ext>
              </a:extLst>
            </p:cNvPr>
            <p:cNvSpPr>
              <a:spLocks/>
            </p:cNvSpPr>
            <p:nvPr/>
          </p:nvSpPr>
          <p:spPr bwMode="auto">
            <a:xfrm>
              <a:off x="2718" y="1854"/>
              <a:ext cx="27" cy="79"/>
            </a:xfrm>
            <a:custGeom>
              <a:avLst/>
              <a:gdLst>
                <a:gd name="T0" fmla="*/ 0 w 27"/>
                <a:gd name="T1" fmla="*/ 0 h 79"/>
                <a:gd name="T2" fmla="*/ 27 w 27"/>
                <a:gd name="T3" fmla="*/ 79 h 79"/>
              </a:gdLst>
              <a:ahLst/>
              <a:cxnLst>
                <a:cxn ang="0">
                  <a:pos x="T0" y="T1"/>
                </a:cxn>
                <a:cxn ang="0">
                  <a:pos x="T2" y="T3"/>
                </a:cxn>
              </a:cxnLst>
              <a:rect l="0" t="0" r="r" b="b"/>
              <a:pathLst>
                <a:path w="27" h="79">
                  <a:moveTo>
                    <a:pt x="0" y="0"/>
                  </a:moveTo>
                  <a:lnTo>
                    <a:pt x="27" y="79"/>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68" name="Freeform 189">
              <a:extLst>
                <a:ext uri="{FF2B5EF4-FFF2-40B4-BE49-F238E27FC236}">
                  <a16:creationId xmlns:a16="http://schemas.microsoft.com/office/drawing/2014/main" id="{F7A5FD82-33EA-4FF3-8835-3EE46CE8E0CB}"/>
                </a:ext>
              </a:extLst>
            </p:cNvPr>
            <p:cNvSpPr>
              <a:spLocks/>
            </p:cNvSpPr>
            <p:nvPr/>
          </p:nvSpPr>
          <p:spPr bwMode="auto">
            <a:xfrm>
              <a:off x="2744" y="1806"/>
              <a:ext cx="148" cy="127"/>
            </a:xfrm>
            <a:custGeom>
              <a:avLst/>
              <a:gdLst>
                <a:gd name="T0" fmla="*/ 0 w 148"/>
                <a:gd name="T1" fmla="*/ 127 h 127"/>
                <a:gd name="T2" fmla="*/ 148 w 148"/>
                <a:gd name="T3" fmla="*/ 0 h 127"/>
              </a:gdLst>
              <a:ahLst/>
              <a:cxnLst>
                <a:cxn ang="0">
                  <a:pos x="T0" y="T1"/>
                </a:cxn>
                <a:cxn ang="0">
                  <a:pos x="T2" y="T3"/>
                </a:cxn>
              </a:cxnLst>
              <a:rect l="0" t="0" r="r" b="b"/>
              <a:pathLst>
                <a:path w="148" h="127">
                  <a:moveTo>
                    <a:pt x="0" y="127"/>
                  </a:moveTo>
                  <a:lnTo>
                    <a:pt x="148" y="0"/>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grpSp>
        <p:nvGrpSpPr>
          <p:cNvPr id="69" name="Group 190">
            <a:extLst>
              <a:ext uri="{FF2B5EF4-FFF2-40B4-BE49-F238E27FC236}">
                <a16:creationId xmlns:a16="http://schemas.microsoft.com/office/drawing/2014/main" id="{C16C61A7-D9EB-46DC-98DF-6C28EEC27684}"/>
              </a:ext>
            </a:extLst>
          </p:cNvPr>
          <p:cNvGrpSpPr>
            <a:grpSpLocks/>
          </p:cNvGrpSpPr>
          <p:nvPr/>
        </p:nvGrpSpPr>
        <p:grpSpPr bwMode="auto">
          <a:xfrm rot="-855002">
            <a:off x="7337212" y="3903405"/>
            <a:ext cx="255587" cy="119062"/>
            <a:chOff x="2718" y="1806"/>
            <a:chExt cx="174" cy="127"/>
          </a:xfrm>
        </p:grpSpPr>
        <p:sp>
          <p:nvSpPr>
            <p:cNvPr id="70" name="Freeform 191">
              <a:extLst>
                <a:ext uri="{FF2B5EF4-FFF2-40B4-BE49-F238E27FC236}">
                  <a16:creationId xmlns:a16="http://schemas.microsoft.com/office/drawing/2014/main" id="{AE413A6E-F39A-460D-9304-844EF173EB86}"/>
                </a:ext>
              </a:extLst>
            </p:cNvPr>
            <p:cNvSpPr>
              <a:spLocks/>
            </p:cNvSpPr>
            <p:nvPr/>
          </p:nvSpPr>
          <p:spPr bwMode="auto">
            <a:xfrm>
              <a:off x="2718" y="1854"/>
              <a:ext cx="27" cy="79"/>
            </a:xfrm>
            <a:custGeom>
              <a:avLst/>
              <a:gdLst>
                <a:gd name="T0" fmla="*/ 0 w 27"/>
                <a:gd name="T1" fmla="*/ 0 h 79"/>
                <a:gd name="T2" fmla="*/ 27 w 27"/>
                <a:gd name="T3" fmla="*/ 79 h 79"/>
              </a:gdLst>
              <a:ahLst/>
              <a:cxnLst>
                <a:cxn ang="0">
                  <a:pos x="T0" y="T1"/>
                </a:cxn>
                <a:cxn ang="0">
                  <a:pos x="T2" y="T3"/>
                </a:cxn>
              </a:cxnLst>
              <a:rect l="0" t="0" r="r" b="b"/>
              <a:pathLst>
                <a:path w="27" h="79">
                  <a:moveTo>
                    <a:pt x="0" y="0"/>
                  </a:moveTo>
                  <a:lnTo>
                    <a:pt x="27" y="79"/>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71" name="Freeform 192">
              <a:extLst>
                <a:ext uri="{FF2B5EF4-FFF2-40B4-BE49-F238E27FC236}">
                  <a16:creationId xmlns:a16="http://schemas.microsoft.com/office/drawing/2014/main" id="{92F2AF5E-17BB-47A8-9154-B40747F8B492}"/>
                </a:ext>
              </a:extLst>
            </p:cNvPr>
            <p:cNvSpPr>
              <a:spLocks/>
            </p:cNvSpPr>
            <p:nvPr/>
          </p:nvSpPr>
          <p:spPr bwMode="auto">
            <a:xfrm>
              <a:off x="2744" y="1806"/>
              <a:ext cx="148" cy="127"/>
            </a:xfrm>
            <a:custGeom>
              <a:avLst/>
              <a:gdLst>
                <a:gd name="T0" fmla="*/ 0 w 148"/>
                <a:gd name="T1" fmla="*/ 127 h 127"/>
                <a:gd name="T2" fmla="*/ 148 w 148"/>
                <a:gd name="T3" fmla="*/ 0 h 127"/>
              </a:gdLst>
              <a:ahLst/>
              <a:cxnLst>
                <a:cxn ang="0">
                  <a:pos x="T0" y="T1"/>
                </a:cxn>
                <a:cxn ang="0">
                  <a:pos x="T2" y="T3"/>
                </a:cxn>
              </a:cxnLst>
              <a:rect l="0" t="0" r="r" b="b"/>
              <a:pathLst>
                <a:path w="148" h="127">
                  <a:moveTo>
                    <a:pt x="0" y="127"/>
                  </a:moveTo>
                  <a:lnTo>
                    <a:pt x="148" y="0"/>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grpSp>
        <p:nvGrpSpPr>
          <p:cNvPr id="72" name="Group 193">
            <a:extLst>
              <a:ext uri="{FF2B5EF4-FFF2-40B4-BE49-F238E27FC236}">
                <a16:creationId xmlns:a16="http://schemas.microsoft.com/office/drawing/2014/main" id="{3B66D274-030A-4C98-85EA-89CD571466E3}"/>
              </a:ext>
            </a:extLst>
          </p:cNvPr>
          <p:cNvGrpSpPr>
            <a:grpSpLocks/>
          </p:cNvGrpSpPr>
          <p:nvPr/>
        </p:nvGrpSpPr>
        <p:grpSpPr bwMode="auto">
          <a:xfrm rot="-855002">
            <a:off x="6372141" y="4115524"/>
            <a:ext cx="255587" cy="119062"/>
            <a:chOff x="2718" y="1806"/>
            <a:chExt cx="174" cy="127"/>
          </a:xfrm>
        </p:grpSpPr>
        <p:sp>
          <p:nvSpPr>
            <p:cNvPr id="73" name="Freeform 194">
              <a:extLst>
                <a:ext uri="{FF2B5EF4-FFF2-40B4-BE49-F238E27FC236}">
                  <a16:creationId xmlns:a16="http://schemas.microsoft.com/office/drawing/2014/main" id="{9F43C71A-7811-45EF-A8A4-D63F5856D970}"/>
                </a:ext>
              </a:extLst>
            </p:cNvPr>
            <p:cNvSpPr>
              <a:spLocks/>
            </p:cNvSpPr>
            <p:nvPr/>
          </p:nvSpPr>
          <p:spPr bwMode="auto">
            <a:xfrm>
              <a:off x="2718" y="1854"/>
              <a:ext cx="27" cy="79"/>
            </a:xfrm>
            <a:custGeom>
              <a:avLst/>
              <a:gdLst>
                <a:gd name="T0" fmla="*/ 0 w 27"/>
                <a:gd name="T1" fmla="*/ 0 h 79"/>
                <a:gd name="T2" fmla="*/ 27 w 27"/>
                <a:gd name="T3" fmla="*/ 79 h 79"/>
              </a:gdLst>
              <a:ahLst/>
              <a:cxnLst>
                <a:cxn ang="0">
                  <a:pos x="T0" y="T1"/>
                </a:cxn>
                <a:cxn ang="0">
                  <a:pos x="T2" y="T3"/>
                </a:cxn>
              </a:cxnLst>
              <a:rect l="0" t="0" r="r" b="b"/>
              <a:pathLst>
                <a:path w="27" h="79">
                  <a:moveTo>
                    <a:pt x="0" y="0"/>
                  </a:moveTo>
                  <a:lnTo>
                    <a:pt x="27" y="79"/>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74" name="Freeform 195">
              <a:extLst>
                <a:ext uri="{FF2B5EF4-FFF2-40B4-BE49-F238E27FC236}">
                  <a16:creationId xmlns:a16="http://schemas.microsoft.com/office/drawing/2014/main" id="{F2B8261E-B794-44BC-96A5-A2E001521854}"/>
                </a:ext>
              </a:extLst>
            </p:cNvPr>
            <p:cNvSpPr>
              <a:spLocks/>
            </p:cNvSpPr>
            <p:nvPr/>
          </p:nvSpPr>
          <p:spPr bwMode="auto">
            <a:xfrm>
              <a:off x="2744" y="1806"/>
              <a:ext cx="148" cy="127"/>
            </a:xfrm>
            <a:custGeom>
              <a:avLst/>
              <a:gdLst>
                <a:gd name="T0" fmla="*/ 0 w 148"/>
                <a:gd name="T1" fmla="*/ 127 h 127"/>
                <a:gd name="T2" fmla="*/ 148 w 148"/>
                <a:gd name="T3" fmla="*/ 0 h 127"/>
              </a:gdLst>
              <a:ahLst/>
              <a:cxnLst>
                <a:cxn ang="0">
                  <a:pos x="T0" y="T1"/>
                </a:cxn>
                <a:cxn ang="0">
                  <a:pos x="T2" y="T3"/>
                </a:cxn>
              </a:cxnLst>
              <a:rect l="0" t="0" r="r" b="b"/>
              <a:pathLst>
                <a:path w="148" h="127">
                  <a:moveTo>
                    <a:pt x="0" y="127"/>
                  </a:moveTo>
                  <a:lnTo>
                    <a:pt x="148" y="0"/>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grpSp>
        <p:nvGrpSpPr>
          <p:cNvPr id="75" name="Group 196">
            <a:extLst>
              <a:ext uri="{FF2B5EF4-FFF2-40B4-BE49-F238E27FC236}">
                <a16:creationId xmlns:a16="http://schemas.microsoft.com/office/drawing/2014/main" id="{FBA1DE80-F3CD-48C3-9FBA-F37AEC890176}"/>
              </a:ext>
            </a:extLst>
          </p:cNvPr>
          <p:cNvGrpSpPr>
            <a:grpSpLocks/>
          </p:cNvGrpSpPr>
          <p:nvPr/>
        </p:nvGrpSpPr>
        <p:grpSpPr bwMode="auto">
          <a:xfrm rot="-855002">
            <a:off x="8089687" y="4336793"/>
            <a:ext cx="255587" cy="119063"/>
            <a:chOff x="2718" y="1806"/>
            <a:chExt cx="174" cy="127"/>
          </a:xfrm>
        </p:grpSpPr>
        <p:sp>
          <p:nvSpPr>
            <p:cNvPr id="76" name="Freeform 197">
              <a:extLst>
                <a:ext uri="{FF2B5EF4-FFF2-40B4-BE49-F238E27FC236}">
                  <a16:creationId xmlns:a16="http://schemas.microsoft.com/office/drawing/2014/main" id="{0E2A8E32-53AA-44F8-9090-7C230B7A2144}"/>
                </a:ext>
              </a:extLst>
            </p:cNvPr>
            <p:cNvSpPr>
              <a:spLocks/>
            </p:cNvSpPr>
            <p:nvPr/>
          </p:nvSpPr>
          <p:spPr bwMode="auto">
            <a:xfrm>
              <a:off x="2718" y="1854"/>
              <a:ext cx="27" cy="79"/>
            </a:xfrm>
            <a:custGeom>
              <a:avLst/>
              <a:gdLst>
                <a:gd name="T0" fmla="*/ 0 w 27"/>
                <a:gd name="T1" fmla="*/ 0 h 79"/>
                <a:gd name="T2" fmla="*/ 27 w 27"/>
                <a:gd name="T3" fmla="*/ 79 h 79"/>
              </a:gdLst>
              <a:ahLst/>
              <a:cxnLst>
                <a:cxn ang="0">
                  <a:pos x="T0" y="T1"/>
                </a:cxn>
                <a:cxn ang="0">
                  <a:pos x="T2" y="T3"/>
                </a:cxn>
              </a:cxnLst>
              <a:rect l="0" t="0" r="r" b="b"/>
              <a:pathLst>
                <a:path w="27" h="79">
                  <a:moveTo>
                    <a:pt x="0" y="0"/>
                  </a:moveTo>
                  <a:lnTo>
                    <a:pt x="27" y="79"/>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77" name="Freeform 198">
              <a:extLst>
                <a:ext uri="{FF2B5EF4-FFF2-40B4-BE49-F238E27FC236}">
                  <a16:creationId xmlns:a16="http://schemas.microsoft.com/office/drawing/2014/main" id="{D3E8E06F-25B5-4670-ADB8-ED134437896A}"/>
                </a:ext>
              </a:extLst>
            </p:cNvPr>
            <p:cNvSpPr>
              <a:spLocks/>
            </p:cNvSpPr>
            <p:nvPr/>
          </p:nvSpPr>
          <p:spPr bwMode="auto">
            <a:xfrm>
              <a:off x="2744" y="1806"/>
              <a:ext cx="148" cy="127"/>
            </a:xfrm>
            <a:custGeom>
              <a:avLst/>
              <a:gdLst>
                <a:gd name="T0" fmla="*/ 0 w 148"/>
                <a:gd name="T1" fmla="*/ 127 h 127"/>
                <a:gd name="T2" fmla="*/ 148 w 148"/>
                <a:gd name="T3" fmla="*/ 0 h 127"/>
              </a:gdLst>
              <a:ahLst/>
              <a:cxnLst>
                <a:cxn ang="0">
                  <a:pos x="T0" y="T1"/>
                </a:cxn>
                <a:cxn ang="0">
                  <a:pos x="T2" y="T3"/>
                </a:cxn>
              </a:cxnLst>
              <a:rect l="0" t="0" r="r" b="b"/>
              <a:pathLst>
                <a:path w="148" h="127">
                  <a:moveTo>
                    <a:pt x="0" y="127"/>
                  </a:moveTo>
                  <a:lnTo>
                    <a:pt x="148" y="0"/>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grpSp>
        <p:nvGrpSpPr>
          <p:cNvPr id="78" name="Group 199">
            <a:extLst>
              <a:ext uri="{FF2B5EF4-FFF2-40B4-BE49-F238E27FC236}">
                <a16:creationId xmlns:a16="http://schemas.microsoft.com/office/drawing/2014/main" id="{7D043E8E-06FB-472F-A1E3-5E03176FF04A}"/>
              </a:ext>
            </a:extLst>
          </p:cNvPr>
          <p:cNvGrpSpPr>
            <a:grpSpLocks/>
          </p:cNvGrpSpPr>
          <p:nvPr/>
        </p:nvGrpSpPr>
        <p:grpSpPr bwMode="auto">
          <a:xfrm rot="-855002">
            <a:off x="6361067" y="4589771"/>
            <a:ext cx="255587" cy="119063"/>
            <a:chOff x="2718" y="1806"/>
            <a:chExt cx="174" cy="127"/>
          </a:xfrm>
        </p:grpSpPr>
        <p:sp>
          <p:nvSpPr>
            <p:cNvPr id="79" name="Freeform 200">
              <a:extLst>
                <a:ext uri="{FF2B5EF4-FFF2-40B4-BE49-F238E27FC236}">
                  <a16:creationId xmlns:a16="http://schemas.microsoft.com/office/drawing/2014/main" id="{7D7D0B53-9171-4903-95A7-3B07E33B03F3}"/>
                </a:ext>
              </a:extLst>
            </p:cNvPr>
            <p:cNvSpPr>
              <a:spLocks/>
            </p:cNvSpPr>
            <p:nvPr/>
          </p:nvSpPr>
          <p:spPr bwMode="auto">
            <a:xfrm>
              <a:off x="2718" y="1854"/>
              <a:ext cx="27" cy="79"/>
            </a:xfrm>
            <a:custGeom>
              <a:avLst/>
              <a:gdLst>
                <a:gd name="T0" fmla="*/ 0 w 27"/>
                <a:gd name="T1" fmla="*/ 0 h 79"/>
                <a:gd name="T2" fmla="*/ 27 w 27"/>
                <a:gd name="T3" fmla="*/ 79 h 79"/>
              </a:gdLst>
              <a:ahLst/>
              <a:cxnLst>
                <a:cxn ang="0">
                  <a:pos x="T0" y="T1"/>
                </a:cxn>
                <a:cxn ang="0">
                  <a:pos x="T2" y="T3"/>
                </a:cxn>
              </a:cxnLst>
              <a:rect l="0" t="0" r="r" b="b"/>
              <a:pathLst>
                <a:path w="27" h="79">
                  <a:moveTo>
                    <a:pt x="0" y="0"/>
                  </a:moveTo>
                  <a:lnTo>
                    <a:pt x="27" y="79"/>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80" name="Freeform 201">
              <a:extLst>
                <a:ext uri="{FF2B5EF4-FFF2-40B4-BE49-F238E27FC236}">
                  <a16:creationId xmlns:a16="http://schemas.microsoft.com/office/drawing/2014/main" id="{653A1FBD-9C5A-4102-BDFF-53165DD848A4}"/>
                </a:ext>
              </a:extLst>
            </p:cNvPr>
            <p:cNvSpPr>
              <a:spLocks/>
            </p:cNvSpPr>
            <p:nvPr/>
          </p:nvSpPr>
          <p:spPr bwMode="auto">
            <a:xfrm>
              <a:off x="2744" y="1806"/>
              <a:ext cx="148" cy="127"/>
            </a:xfrm>
            <a:custGeom>
              <a:avLst/>
              <a:gdLst>
                <a:gd name="T0" fmla="*/ 0 w 148"/>
                <a:gd name="T1" fmla="*/ 127 h 127"/>
                <a:gd name="T2" fmla="*/ 148 w 148"/>
                <a:gd name="T3" fmla="*/ 0 h 127"/>
              </a:gdLst>
              <a:ahLst/>
              <a:cxnLst>
                <a:cxn ang="0">
                  <a:pos x="T0" y="T1"/>
                </a:cxn>
                <a:cxn ang="0">
                  <a:pos x="T2" y="T3"/>
                </a:cxn>
              </a:cxnLst>
              <a:rect l="0" t="0" r="r" b="b"/>
              <a:pathLst>
                <a:path w="148" h="127">
                  <a:moveTo>
                    <a:pt x="0" y="127"/>
                  </a:moveTo>
                  <a:lnTo>
                    <a:pt x="148" y="0"/>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grpSp>
        <p:nvGrpSpPr>
          <p:cNvPr id="81" name="Group 202">
            <a:extLst>
              <a:ext uri="{FF2B5EF4-FFF2-40B4-BE49-F238E27FC236}">
                <a16:creationId xmlns:a16="http://schemas.microsoft.com/office/drawing/2014/main" id="{8C52722D-CDCD-443B-9D69-201B1CB6BB78}"/>
              </a:ext>
            </a:extLst>
          </p:cNvPr>
          <p:cNvGrpSpPr>
            <a:grpSpLocks/>
          </p:cNvGrpSpPr>
          <p:nvPr/>
        </p:nvGrpSpPr>
        <p:grpSpPr bwMode="auto">
          <a:xfrm rot="-855002">
            <a:off x="7337212" y="4768593"/>
            <a:ext cx="255587" cy="119063"/>
            <a:chOff x="2718" y="1806"/>
            <a:chExt cx="174" cy="127"/>
          </a:xfrm>
        </p:grpSpPr>
        <p:sp>
          <p:nvSpPr>
            <p:cNvPr id="82" name="Freeform 203">
              <a:extLst>
                <a:ext uri="{FF2B5EF4-FFF2-40B4-BE49-F238E27FC236}">
                  <a16:creationId xmlns:a16="http://schemas.microsoft.com/office/drawing/2014/main" id="{203D8413-487A-4A6C-828B-7E6890F71D74}"/>
                </a:ext>
              </a:extLst>
            </p:cNvPr>
            <p:cNvSpPr>
              <a:spLocks/>
            </p:cNvSpPr>
            <p:nvPr/>
          </p:nvSpPr>
          <p:spPr bwMode="auto">
            <a:xfrm>
              <a:off x="2718" y="1854"/>
              <a:ext cx="27" cy="79"/>
            </a:xfrm>
            <a:custGeom>
              <a:avLst/>
              <a:gdLst>
                <a:gd name="T0" fmla="*/ 0 w 27"/>
                <a:gd name="T1" fmla="*/ 0 h 79"/>
                <a:gd name="T2" fmla="*/ 27 w 27"/>
                <a:gd name="T3" fmla="*/ 79 h 79"/>
              </a:gdLst>
              <a:ahLst/>
              <a:cxnLst>
                <a:cxn ang="0">
                  <a:pos x="T0" y="T1"/>
                </a:cxn>
                <a:cxn ang="0">
                  <a:pos x="T2" y="T3"/>
                </a:cxn>
              </a:cxnLst>
              <a:rect l="0" t="0" r="r" b="b"/>
              <a:pathLst>
                <a:path w="27" h="79">
                  <a:moveTo>
                    <a:pt x="0" y="0"/>
                  </a:moveTo>
                  <a:lnTo>
                    <a:pt x="27" y="79"/>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83" name="Freeform 204">
              <a:extLst>
                <a:ext uri="{FF2B5EF4-FFF2-40B4-BE49-F238E27FC236}">
                  <a16:creationId xmlns:a16="http://schemas.microsoft.com/office/drawing/2014/main" id="{DCC44AB2-3CFD-47E5-ABF1-4F0C42FBC01A}"/>
                </a:ext>
              </a:extLst>
            </p:cNvPr>
            <p:cNvSpPr>
              <a:spLocks/>
            </p:cNvSpPr>
            <p:nvPr/>
          </p:nvSpPr>
          <p:spPr bwMode="auto">
            <a:xfrm>
              <a:off x="2744" y="1806"/>
              <a:ext cx="148" cy="127"/>
            </a:xfrm>
            <a:custGeom>
              <a:avLst/>
              <a:gdLst>
                <a:gd name="T0" fmla="*/ 0 w 148"/>
                <a:gd name="T1" fmla="*/ 127 h 127"/>
                <a:gd name="T2" fmla="*/ 148 w 148"/>
                <a:gd name="T3" fmla="*/ 0 h 127"/>
              </a:gdLst>
              <a:ahLst/>
              <a:cxnLst>
                <a:cxn ang="0">
                  <a:pos x="T0" y="T1"/>
                </a:cxn>
                <a:cxn ang="0">
                  <a:pos x="T2" y="T3"/>
                </a:cxn>
              </a:cxnLst>
              <a:rect l="0" t="0" r="r" b="b"/>
              <a:pathLst>
                <a:path w="148" h="127">
                  <a:moveTo>
                    <a:pt x="0" y="127"/>
                  </a:moveTo>
                  <a:lnTo>
                    <a:pt x="148" y="0"/>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grpSp>
        <p:nvGrpSpPr>
          <p:cNvPr id="84" name="Group 205">
            <a:extLst>
              <a:ext uri="{FF2B5EF4-FFF2-40B4-BE49-F238E27FC236}">
                <a16:creationId xmlns:a16="http://schemas.microsoft.com/office/drawing/2014/main" id="{280ACA4E-B702-4CC3-9911-CF0D64B5F06C}"/>
              </a:ext>
            </a:extLst>
          </p:cNvPr>
          <p:cNvGrpSpPr>
            <a:grpSpLocks/>
          </p:cNvGrpSpPr>
          <p:nvPr/>
        </p:nvGrpSpPr>
        <p:grpSpPr bwMode="auto">
          <a:xfrm rot="-855002">
            <a:off x="9858162" y="4959093"/>
            <a:ext cx="255587" cy="119063"/>
            <a:chOff x="2718" y="1806"/>
            <a:chExt cx="174" cy="127"/>
          </a:xfrm>
        </p:grpSpPr>
        <p:sp>
          <p:nvSpPr>
            <p:cNvPr id="85" name="Freeform 206">
              <a:extLst>
                <a:ext uri="{FF2B5EF4-FFF2-40B4-BE49-F238E27FC236}">
                  <a16:creationId xmlns:a16="http://schemas.microsoft.com/office/drawing/2014/main" id="{8EBBC8FC-7D1D-4417-ADD4-AA3FEA3690AE}"/>
                </a:ext>
              </a:extLst>
            </p:cNvPr>
            <p:cNvSpPr>
              <a:spLocks/>
            </p:cNvSpPr>
            <p:nvPr/>
          </p:nvSpPr>
          <p:spPr bwMode="auto">
            <a:xfrm>
              <a:off x="2718" y="1854"/>
              <a:ext cx="27" cy="79"/>
            </a:xfrm>
            <a:custGeom>
              <a:avLst/>
              <a:gdLst>
                <a:gd name="T0" fmla="*/ 0 w 27"/>
                <a:gd name="T1" fmla="*/ 0 h 79"/>
                <a:gd name="T2" fmla="*/ 27 w 27"/>
                <a:gd name="T3" fmla="*/ 79 h 79"/>
              </a:gdLst>
              <a:ahLst/>
              <a:cxnLst>
                <a:cxn ang="0">
                  <a:pos x="T0" y="T1"/>
                </a:cxn>
                <a:cxn ang="0">
                  <a:pos x="T2" y="T3"/>
                </a:cxn>
              </a:cxnLst>
              <a:rect l="0" t="0" r="r" b="b"/>
              <a:pathLst>
                <a:path w="27" h="79">
                  <a:moveTo>
                    <a:pt x="0" y="0"/>
                  </a:moveTo>
                  <a:lnTo>
                    <a:pt x="27" y="79"/>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86" name="Freeform 207">
              <a:extLst>
                <a:ext uri="{FF2B5EF4-FFF2-40B4-BE49-F238E27FC236}">
                  <a16:creationId xmlns:a16="http://schemas.microsoft.com/office/drawing/2014/main" id="{7B54C545-D745-4E0F-919F-72448CE94AC2}"/>
                </a:ext>
              </a:extLst>
            </p:cNvPr>
            <p:cNvSpPr>
              <a:spLocks/>
            </p:cNvSpPr>
            <p:nvPr/>
          </p:nvSpPr>
          <p:spPr bwMode="auto">
            <a:xfrm>
              <a:off x="2744" y="1806"/>
              <a:ext cx="148" cy="127"/>
            </a:xfrm>
            <a:custGeom>
              <a:avLst/>
              <a:gdLst>
                <a:gd name="T0" fmla="*/ 0 w 148"/>
                <a:gd name="T1" fmla="*/ 127 h 127"/>
                <a:gd name="T2" fmla="*/ 148 w 148"/>
                <a:gd name="T3" fmla="*/ 0 h 127"/>
              </a:gdLst>
              <a:ahLst/>
              <a:cxnLst>
                <a:cxn ang="0">
                  <a:pos x="T0" y="T1"/>
                </a:cxn>
                <a:cxn ang="0">
                  <a:pos x="T2" y="T3"/>
                </a:cxn>
              </a:cxnLst>
              <a:rect l="0" t="0" r="r" b="b"/>
              <a:pathLst>
                <a:path w="148" h="127">
                  <a:moveTo>
                    <a:pt x="0" y="127"/>
                  </a:moveTo>
                  <a:lnTo>
                    <a:pt x="148" y="0"/>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grpSp>
        <p:nvGrpSpPr>
          <p:cNvPr id="87" name="Group 208">
            <a:extLst>
              <a:ext uri="{FF2B5EF4-FFF2-40B4-BE49-F238E27FC236}">
                <a16:creationId xmlns:a16="http://schemas.microsoft.com/office/drawing/2014/main" id="{30D7ABA9-6B1C-4819-8E3F-177F573B0E16}"/>
              </a:ext>
            </a:extLst>
          </p:cNvPr>
          <p:cNvGrpSpPr>
            <a:grpSpLocks/>
          </p:cNvGrpSpPr>
          <p:nvPr/>
        </p:nvGrpSpPr>
        <p:grpSpPr bwMode="auto">
          <a:xfrm rot="-855002">
            <a:off x="8089687" y="5200393"/>
            <a:ext cx="255587" cy="119063"/>
            <a:chOff x="2718" y="1806"/>
            <a:chExt cx="174" cy="127"/>
          </a:xfrm>
        </p:grpSpPr>
        <p:sp>
          <p:nvSpPr>
            <p:cNvPr id="88" name="Freeform 209">
              <a:extLst>
                <a:ext uri="{FF2B5EF4-FFF2-40B4-BE49-F238E27FC236}">
                  <a16:creationId xmlns:a16="http://schemas.microsoft.com/office/drawing/2014/main" id="{1549BE54-3607-4050-95A0-7264CBADDD16}"/>
                </a:ext>
              </a:extLst>
            </p:cNvPr>
            <p:cNvSpPr>
              <a:spLocks/>
            </p:cNvSpPr>
            <p:nvPr/>
          </p:nvSpPr>
          <p:spPr bwMode="auto">
            <a:xfrm>
              <a:off x="2718" y="1854"/>
              <a:ext cx="27" cy="79"/>
            </a:xfrm>
            <a:custGeom>
              <a:avLst/>
              <a:gdLst>
                <a:gd name="T0" fmla="*/ 0 w 27"/>
                <a:gd name="T1" fmla="*/ 0 h 79"/>
                <a:gd name="T2" fmla="*/ 27 w 27"/>
                <a:gd name="T3" fmla="*/ 79 h 79"/>
              </a:gdLst>
              <a:ahLst/>
              <a:cxnLst>
                <a:cxn ang="0">
                  <a:pos x="T0" y="T1"/>
                </a:cxn>
                <a:cxn ang="0">
                  <a:pos x="T2" y="T3"/>
                </a:cxn>
              </a:cxnLst>
              <a:rect l="0" t="0" r="r" b="b"/>
              <a:pathLst>
                <a:path w="27" h="79">
                  <a:moveTo>
                    <a:pt x="0" y="0"/>
                  </a:moveTo>
                  <a:lnTo>
                    <a:pt x="27" y="79"/>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89" name="Freeform 210">
              <a:extLst>
                <a:ext uri="{FF2B5EF4-FFF2-40B4-BE49-F238E27FC236}">
                  <a16:creationId xmlns:a16="http://schemas.microsoft.com/office/drawing/2014/main" id="{96CC8132-313A-4A39-A6AD-60DA199B29EC}"/>
                </a:ext>
              </a:extLst>
            </p:cNvPr>
            <p:cNvSpPr>
              <a:spLocks/>
            </p:cNvSpPr>
            <p:nvPr/>
          </p:nvSpPr>
          <p:spPr bwMode="auto">
            <a:xfrm>
              <a:off x="2744" y="1806"/>
              <a:ext cx="148" cy="127"/>
            </a:xfrm>
            <a:custGeom>
              <a:avLst/>
              <a:gdLst>
                <a:gd name="T0" fmla="*/ 0 w 148"/>
                <a:gd name="T1" fmla="*/ 127 h 127"/>
                <a:gd name="T2" fmla="*/ 148 w 148"/>
                <a:gd name="T3" fmla="*/ 0 h 127"/>
              </a:gdLst>
              <a:ahLst/>
              <a:cxnLst>
                <a:cxn ang="0">
                  <a:pos x="T0" y="T1"/>
                </a:cxn>
                <a:cxn ang="0">
                  <a:pos x="T2" y="T3"/>
                </a:cxn>
              </a:cxnLst>
              <a:rect l="0" t="0" r="r" b="b"/>
              <a:pathLst>
                <a:path w="148" h="127">
                  <a:moveTo>
                    <a:pt x="0" y="127"/>
                  </a:moveTo>
                  <a:lnTo>
                    <a:pt x="148" y="0"/>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grpSp>
        <p:nvGrpSpPr>
          <p:cNvPr id="90" name="Group 211">
            <a:extLst>
              <a:ext uri="{FF2B5EF4-FFF2-40B4-BE49-F238E27FC236}">
                <a16:creationId xmlns:a16="http://schemas.microsoft.com/office/drawing/2014/main" id="{6528C4A8-E273-40FE-9763-F790EAA59BCA}"/>
              </a:ext>
            </a:extLst>
          </p:cNvPr>
          <p:cNvGrpSpPr>
            <a:grpSpLocks/>
          </p:cNvGrpSpPr>
          <p:nvPr/>
        </p:nvGrpSpPr>
        <p:grpSpPr bwMode="auto">
          <a:xfrm rot="-855002">
            <a:off x="8089687" y="5416293"/>
            <a:ext cx="255587" cy="119063"/>
            <a:chOff x="2718" y="1806"/>
            <a:chExt cx="174" cy="127"/>
          </a:xfrm>
        </p:grpSpPr>
        <p:sp>
          <p:nvSpPr>
            <p:cNvPr id="91" name="Freeform 212">
              <a:extLst>
                <a:ext uri="{FF2B5EF4-FFF2-40B4-BE49-F238E27FC236}">
                  <a16:creationId xmlns:a16="http://schemas.microsoft.com/office/drawing/2014/main" id="{29323051-3475-419C-B7C0-6FF75828384A}"/>
                </a:ext>
              </a:extLst>
            </p:cNvPr>
            <p:cNvSpPr>
              <a:spLocks/>
            </p:cNvSpPr>
            <p:nvPr/>
          </p:nvSpPr>
          <p:spPr bwMode="auto">
            <a:xfrm>
              <a:off x="2718" y="1854"/>
              <a:ext cx="27" cy="79"/>
            </a:xfrm>
            <a:custGeom>
              <a:avLst/>
              <a:gdLst>
                <a:gd name="T0" fmla="*/ 0 w 27"/>
                <a:gd name="T1" fmla="*/ 0 h 79"/>
                <a:gd name="T2" fmla="*/ 27 w 27"/>
                <a:gd name="T3" fmla="*/ 79 h 79"/>
              </a:gdLst>
              <a:ahLst/>
              <a:cxnLst>
                <a:cxn ang="0">
                  <a:pos x="T0" y="T1"/>
                </a:cxn>
                <a:cxn ang="0">
                  <a:pos x="T2" y="T3"/>
                </a:cxn>
              </a:cxnLst>
              <a:rect l="0" t="0" r="r" b="b"/>
              <a:pathLst>
                <a:path w="27" h="79">
                  <a:moveTo>
                    <a:pt x="0" y="0"/>
                  </a:moveTo>
                  <a:lnTo>
                    <a:pt x="27" y="79"/>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92" name="Freeform 213">
              <a:extLst>
                <a:ext uri="{FF2B5EF4-FFF2-40B4-BE49-F238E27FC236}">
                  <a16:creationId xmlns:a16="http://schemas.microsoft.com/office/drawing/2014/main" id="{288EDD72-AAF9-419A-A4F6-400C264DCD1E}"/>
                </a:ext>
              </a:extLst>
            </p:cNvPr>
            <p:cNvSpPr>
              <a:spLocks/>
            </p:cNvSpPr>
            <p:nvPr/>
          </p:nvSpPr>
          <p:spPr bwMode="auto">
            <a:xfrm>
              <a:off x="2744" y="1806"/>
              <a:ext cx="148" cy="127"/>
            </a:xfrm>
            <a:custGeom>
              <a:avLst/>
              <a:gdLst>
                <a:gd name="T0" fmla="*/ 0 w 148"/>
                <a:gd name="T1" fmla="*/ 127 h 127"/>
                <a:gd name="T2" fmla="*/ 148 w 148"/>
                <a:gd name="T3" fmla="*/ 0 h 127"/>
              </a:gdLst>
              <a:ahLst/>
              <a:cxnLst>
                <a:cxn ang="0">
                  <a:pos x="T0" y="T1"/>
                </a:cxn>
                <a:cxn ang="0">
                  <a:pos x="T2" y="T3"/>
                </a:cxn>
              </a:cxnLst>
              <a:rect l="0" t="0" r="r" b="b"/>
              <a:pathLst>
                <a:path w="148" h="127">
                  <a:moveTo>
                    <a:pt x="0" y="127"/>
                  </a:moveTo>
                  <a:lnTo>
                    <a:pt x="148" y="0"/>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grpSp>
        <p:nvGrpSpPr>
          <p:cNvPr id="93" name="Group 214">
            <a:extLst>
              <a:ext uri="{FF2B5EF4-FFF2-40B4-BE49-F238E27FC236}">
                <a16:creationId xmlns:a16="http://schemas.microsoft.com/office/drawing/2014/main" id="{37FA14AF-4B6F-435F-B599-F6BBB8B52018}"/>
              </a:ext>
            </a:extLst>
          </p:cNvPr>
          <p:cNvGrpSpPr>
            <a:grpSpLocks/>
          </p:cNvGrpSpPr>
          <p:nvPr/>
        </p:nvGrpSpPr>
        <p:grpSpPr bwMode="auto">
          <a:xfrm rot="-855002">
            <a:off x="6410862" y="5584819"/>
            <a:ext cx="255588" cy="119063"/>
            <a:chOff x="2718" y="1806"/>
            <a:chExt cx="174" cy="127"/>
          </a:xfrm>
        </p:grpSpPr>
        <p:sp>
          <p:nvSpPr>
            <p:cNvPr id="94" name="Freeform 215">
              <a:extLst>
                <a:ext uri="{FF2B5EF4-FFF2-40B4-BE49-F238E27FC236}">
                  <a16:creationId xmlns:a16="http://schemas.microsoft.com/office/drawing/2014/main" id="{FABC0DC6-0044-426E-815B-EE9AD510B0BA}"/>
                </a:ext>
              </a:extLst>
            </p:cNvPr>
            <p:cNvSpPr>
              <a:spLocks/>
            </p:cNvSpPr>
            <p:nvPr/>
          </p:nvSpPr>
          <p:spPr bwMode="auto">
            <a:xfrm>
              <a:off x="2718" y="1854"/>
              <a:ext cx="27" cy="79"/>
            </a:xfrm>
            <a:custGeom>
              <a:avLst/>
              <a:gdLst>
                <a:gd name="T0" fmla="*/ 0 w 27"/>
                <a:gd name="T1" fmla="*/ 0 h 79"/>
                <a:gd name="T2" fmla="*/ 27 w 27"/>
                <a:gd name="T3" fmla="*/ 79 h 79"/>
              </a:gdLst>
              <a:ahLst/>
              <a:cxnLst>
                <a:cxn ang="0">
                  <a:pos x="T0" y="T1"/>
                </a:cxn>
                <a:cxn ang="0">
                  <a:pos x="T2" y="T3"/>
                </a:cxn>
              </a:cxnLst>
              <a:rect l="0" t="0" r="r" b="b"/>
              <a:pathLst>
                <a:path w="27" h="79">
                  <a:moveTo>
                    <a:pt x="0" y="0"/>
                  </a:moveTo>
                  <a:lnTo>
                    <a:pt x="27" y="79"/>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95" name="Freeform 216">
              <a:extLst>
                <a:ext uri="{FF2B5EF4-FFF2-40B4-BE49-F238E27FC236}">
                  <a16:creationId xmlns:a16="http://schemas.microsoft.com/office/drawing/2014/main" id="{E2610193-364C-48C1-A8F5-98628823C8AA}"/>
                </a:ext>
              </a:extLst>
            </p:cNvPr>
            <p:cNvSpPr>
              <a:spLocks/>
            </p:cNvSpPr>
            <p:nvPr/>
          </p:nvSpPr>
          <p:spPr bwMode="auto">
            <a:xfrm>
              <a:off x="2744" y="1806"/>
              <a:ext cx="148" cy="127"/>
            </a:xfrm>
            <a:custGeom>
              <a:avLst/>
              <a:gdLst>
                <a:gd name="T0" fmla="*/ 0 w 148"/>
                <a:gd name="T1" fmla="*/ 127 h 127"/>
                <a:gd name="T2" fmla="*/ 148 w 148"/>
                <a:gd name="T3" fmla="*/ 0 h 127"/>
              </a:gdLst>
              <a:ahLst/>
              <a:cxnLst>
                <a:cxn ang="0">
                  <a:pos x="T0" y="T1"/>
                </a:cxn>
                <a:cxn ang="0">
                  <a:pos x="T2" y="T3"/>
                </a:cxn>
              </a:cxnLst>
              <a:rect l="0" t="0" r="r" b="b"/>
              <a:pathLst>
                <a:path w="148" h="127">
                  <a:moveTo>
                    <a:pt x="0" y="127"/>
                  </a:moveTo>
                  <a:lnTo>
                    <a:pt x="148" y="0"/>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grpSp>
        <p:nvGrpSpPr>
          <p:cNvPr id="96" name="Group 217">
            <a:extLst>
              <a:ext uri="{FF2B5EF4-FFF2-40B4-BE49-F238E27FC236}">
                <a16:creationId xmlns:a16="http://schemas.microsoft.com/office/drawing/2014/main" id="{F44603E9-D47D-4170-89FA-A549CFF79D83}"/>
              </a:ext>
            </a:extLst>
          </p:cNvPr>
          <p:cNvGrpSpPr>
            <a:grpSpLocks/>
          </p:cNvGrpSpPr>
          <p:nvPr/>
        </p:nvGrpSpPr>
        <p:grpSpPr bwMode="auto">
          <a:xfrm rot="-855002">
            <a:off x="9818473" y="5848093"/>
            <a:ext cx="255588" cy="119063"/>
            <a:chOff x="2718" y="1806"/>
            <a:chExt cx="174" cy="127"/>
          </a:xfrm>
        </p:grpSpPr>
        <p:sp>
          <p:nvSpPr>
            <p:cNvPr id="97" name="Freeform 218">
              <a:extLst>
                <a:ext uri="{FF2B5EF4-FFF2-40B4-BE49-F238E27FC236}">
                  <a16:creationId xmlns:a16="http://schemas.microsoft.com/office/drawing/2014/main" id="{6E36DEAB-15C4-491B-9A1D-5B0D49F273FC}"/>
                </a:ext>
              </a:extLst>
            </p:cNvPr>
            <p:cNvSpPr>
              <a:spLocks/>
            </p:cNvSpPr>
            <p:nvPr/>
          </p:nvSpPr>
          <p:spPr bwMode="auto">
            <a:xfrm>
              <a:off x="2718" y="1854"/>
              <a:ext cx="27" cy="79"/>
            </a:xfrm>
            <a:custGeom>
              <a:avLst/>
              <a:gdLst>
                <a:gd name="T0" fmla="*/ 0 w 27"/>
                <a:gd name="T1" fmla="*/ 0 h 79"/>
                <a:gd name="T2" fmla="*/ 27 w 27"/>
                <a:gd name="T3" fmla="*/ 79 h 79"/>
              </a:gdLst>
              <a:ahLst/>
              <a:cxnLst>
                <a:cxn ang="0">
                  <a:pos x="T0" y="T1"/>
                </a:cxn>
                <a:cxn ang="0">
                  <a:pos x="T2" y="T3"/>
                </a:cxn>
              </a:cxnLst>
              <a:rect l="0" t="0" r="r" b="b"/>
              <a:pathLst>
                <a:path w="27" h="79">
                  <a:moveTo>
                    <a:pt x="0" y="0"/>
                  </a:moveTo>
                  <a:lnTo>
                    <a:pt x="27" y="79"/>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98" name="Freeform 219">
              <a:extLst>
                <a:ext uri="{FF2B5EF4-FFF2-40B4-BE49-F238E27FC236}">
                  <a16:creationId xmlns:a16="http://schemas.microsoft.com/office/drawing/2014/main" id="{0B0CC211-20BA-4DE0-B3A1-188F0674267C}"/>
                </a:ext>
              </a:extLst>
            </p:cNvPr>
            <p:cNvSpPr>
              <a:spLocks/>
            </p:cNvSpPr>
            <p:nvPr/>
          </p:nvSpPr>
          <p:spPr bwMode="auto">
            <a:xfrm>
              <a:off x="2744" y="1806"/>
              <a:ext cx="148" cy="127"/>
            </a:xfrm>
            <a:custGeom>
              <a:avLst/>
              <a:gdLst>
                <a:gd name="T0" fmla="*/ 0 w 148"/>
                <a:gd name="T1" fmla="*/ 127 h 127"/>
                <a:gd name="T2" fmla="*/ 148 w 148"/>
                <a:gd name="T3" fmla="*/ 0 h 127"/>
              </a:gdLst>
              <a:ahLst/>
              <a:cxnLst>
                <a:cxn ang="0">
                  <a:pos x="T0" y="T1"/>
                </a:cxn>
                <a:cxn ang="0">
                  <a:pos x="T2" y="T3"/>
                </a:cxn>
              </a:cxnLst>
              <a:rect l="0" t="0" r="r" b="b"/>
              <a:pathLst>
                <a:path w="148" h="127">
                  <a:moveTo>
                    <a:pt x="0" y="127"/>
                  </a:moveTo>
                  <a:lnTo>
                    <a:pt x="148" y="0"/>
                  </a:lnTo>
                </a:path>
              </a:pathLst>
            </a:custGeom>
            <a:noFill/>
            <a:ln w="25400">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pic>
        <p:nvPicPr>
          <p:cNvPr id="99" name="Picture 5">
            <a:extLst>
              <a:ext uri="{FF2B5EF4-FFF2-40B4-BE49-F238E27FC236}">
                <a16:creationId xmlns:a16="http://schemas.microsoft.com/office/drawing/2014/main" id="{30A98449-124D-4E77-BFA6-8573E25957FE}"/>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r="1260"/>
          <a:stretch>
            <a:fillRect/>
          </a:stretch>
        </p:blipFill>
        <p:spPr bwMode="auto">
          <a:xfrm>
            <a:off x="10696454" y="3720795"/>
            <a:ext cx="963893" cy="650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 name="Picture 8">
            <a:extLst>
              <a:ext uri="{FF2B5EF4-FFF2-40B4-BE49-F238E27FC236}">
                <a16:creationId xmlns:a16="http://schemas.microsoft.com/office/drawing/2014/main" id="{74DFBF39-5F8B-4340-B48D-752DB139F869}"/>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0691515" y="2136006"/>
            <a:ext cx="959417" cy="783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1" name="Picture 5">
            <a:extLst>
              <a:ext uri="{FF2B5EF4-FFF2-40B4-BE49-F238E27FC236}">
                <a16:creationId xmlns:a16="http://schemas.microsoft.com/office/drawing/2014/main" id="{B4392469-3CA7-4589-A99C-10E6DC94CABA}"/>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0682105" y="2975441"/>
            <a:ext cx="968574" cy="697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 name="Picture 6">
            <a:extLst>
              <a:ext uri="{FF2B5EF4-FFF2-40B4-BE49-F238E27FC236}">
                <a16:creationId xmlns:a16="http://schemas.microsoft.com/office/drawing/2014/main" id="{20983450-5785-4F43-9FDB-DFDA4E9F67F7}"/>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0682105" y="4520277"/>
            <a:ext cx="968574" cy="729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 name="Picture 11">
            <a:extLst>
              <a:ext uri="{FF2B5EF4-FFF2-40B4-BE49-F238E27FC236}">
                <a16:creationId xmlns:a16="http://schemas.microsoft.com/office/drawing/2014/main" id="{D171C530-4B8B-4F76-B3CF-F8CC1C6AF940}"/>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0698586" y="5324362"/>
            <a:ext cx="949472" cy="786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 name="Picture 17">
            <a:extLst>
              <a:ext uri="{FF2B5EF4-FFF2-40B4-BE49-F238E27FC236}">
                <a16:creationId xmlns:a16="http://schemas.microsoft.com/office/drawing/2014/main" id="{40C5ECDE-D743-44FB-9327-05573EF4B181}"/>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10671056" y="728678"/>
            <a:ext cx="959417" cy="609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7" name="Picture 6">
            <a:extLst>
              <a:ext uri="{FF2B5EF4-FFF2-40B4-BE49-F238E27FC236}">
                <a16:creationId xmlns:a16="http://schemas.microsoft.com/office/drawing/2014/main" id="{4C57DEAD-77DF-4876-8E2F-93E3217F3BE7}"/>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0682105" y="1381104"/>
            <a:ext cx="959417" cy="721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0" name="Picture 2" descr="Biodiversity and ecosystem loss - Home | Facebook">
            <a:extLst>
              <a:ext uri="{FF2B5EF4-FFF2-40B4-BE49-F238E27FC236}">
                <a16:creationId xmlns:a16="http://schemas.microsoft.com/office/drawing/2014/main" id="{11B66DAF-CEDD-4B49-8D9E-0D2E42A674DD}"/>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8315" y="729329"/>
            <a:ext cx="3517634" cy="1350694"/>
          </a:xfrm>
          <a:prstGeom prst="rect">
            <a:avLst/>
          </a:prstGeom>
          <a:noFill/>
          <a:extLst>
            <a:ext uri="{909E8E84-426E-40DD-AFC4-6F175D3DCCD1}">
              <a14:hiddenFill xmlns:a14="http://schemas.microsoft.com/office/drawing/2010/main">
                <a:solidFill>
                  <a:srgbClr val="FFFFFF"/>
                </a:solidFill>
              </a14:hiddenFill>
            </a:ext>
          </a:extLst>
        </p:spPr>
      </p:pic>
      <p:sp>
        <p:nvSpPr>
          <p:cNvPr id="113" name="Ορθογώνιο 112">
            <a:extLst>
              <a:ext uri="{FF2B5EF4-FFF2-40B4-BE49-F238E27FC236}">
                <a16:creationId xmlns:a16="http://schemas.microsoft.com/office/drawing/2014/main" id="{591ACB08-D07B-4930-AC83-59E5F0116F93}"/>
              </a:ext>
            </a:extLst>
          </p:cNvPr>
          <p:cNvSpPr/>
          <p:nvPr/>
        </p:nvSpPr>
        <p:spPr>
          <a:xfrm>
            <a:off x="15570" y="6464755"/>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pic>
        <p:nvPicPr>
          <p:cNvPr id="2" name="Εικόνα 1">
            <a:extLst>
              <a:ext uri="{FF2B5EF4-FFF2-40B4-BE49-F238E27FC236}">
                <a16:creationId xmlns:a16="http://schemas.microsoft.com/office/drawing/2014/main" id="{DD2059DC-D9D5-C943-92F4-20F52C7EB52A}"/>
              </a:ext>
            </a:extLst>
          </p:cNvPr>
          <p:cNvPicPr>
            <a:picLocks noChangeAspect="1"/>
          </p:cNvPicPr>
          <p:nvPr/>
        </p:nvPicPr>
        <p:blipFill>
          <a:blip r:embed="rId11"/>
          <a:stretch>
            <a:fillRect/>
          </a:stretch>
        </p:blipFill>
        <p:spPr>
          <a:xfrm>
            <a:off x="8527454" y="6083459"/>
            <a:ext cx="1811201" cy="739100"/>
          </a:xfrm>
          <a:prstGeom prst="rect">
            <a:avLst/>
          </a:prstGeom>
        </p:spPr>
      </p:pic>
      <p:sp>
        <p:nvSpPr>
          <p:cNvPr id="3" name="Ορθογώνιο 2">
            <a:extLst>
              <a:ext uri="{FF2B5EF4-FFF2-40B4-BE49-F238E27FC236}">
                <a16:creationId xmlns:a16="http://schemas.microsoft.com/office/drawing/2014/main" id="{8354F341-8C77-CCAA-973B-DB33AC695898}"/>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pic>
        <p:nvPicPr>
          <p:cNvPr id="4" name="Εικόνα 3">
            <a:extLst>
              <a:ext uri="{FF2B5EF4-FFF2-40B4-BE49-F238E27FC236}">
                <a16:creationId xmlns:a16="http://schemas.microsoft.com/office/drawing/2014/main" id="{DD3AF284-2168-336D-B288-031543992574}"/>
              </a:ext>
            </a:extLst>
          </p:cNvPr>
          <p:cNvPicPr>
            <a:picLocks noChangeAspect="1"/>
          </p:cNvPicPr>
          <p:nvPr/>
        </p:nvPicPr>
        <p:blipFill>
          <a:blip r:embed="rId12"/>
          <a:stretch>
            <a:fillRect/>
          </a:stretch>
        </p:blipFill>
        <p:spPr>
          <a:xfrm>
            <a:off x="15570" y="3638902"/>
            <a:ext cx="3424164" cy="2384728"/>
          </a:xfrm>
          <a:prstGeom prst="rect">
            <a:avLst/>
          </a:prstGeom>
        </p:spPr>
      </p:pic>
      <p:sp>
        <p:nvSpPr>
          <p:cNvPr id="5" name="Τίτλος 3">
            <a:extLst>
              <a:ext uri="{FF2B5EF4-FFF2-40B4-BE49-F238E27FC236}">
                <a16:creationId xmlns:a16="http://schemas.microsoft.com/office/drawing/2014/main" id="{6673582A-F3B3-9854-B768-C9E154E8EDE0}"/>
              </a:ext>
            </a:extLst>
          </p:cNvPr>
          <p:cNvSpPr txBox="1">
            <a:spLocks/>
          </p:cNvSpPr>
          <p:nvPr/>
        </p:nvSpPr>
        <p:spPr>
          <a:xfrm>
            <a:off x="32220" y="2080023"/>
            <a:ext cx="3375025" cy="1559040"/>
          </a:xfrm>
          <a:prstGeom prst="rect">
            <a:avLst/>
          </a:prstGeom>
        </p:spPr>
        <p:txBody>
          <a:bodyPr vert="horz" lIns="91440" tIns="45720" rIns="91440" bIns="45720" rtlCol="0" anchor="b" anchorCtr="0">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l-GR" spc="-100" dirty="0" err="1">
                <a:solidFill>
                  <a:schemeClr val="tx1">
                    <a:lumMod val="65000"/>
                    <a:lumOff val="35000"/>
                  </a:schemeClr>
                </a:solidFill>
              </a:rPr>
              <a:t>Οικοσυστημικές</a:t>
            </a:r>
            <a:r>
              <a:rPr lang="el-GR" spc="-100" dirty="0">
                <a:solidFill>
                  <a:schemeClr val="tx1">
                    <a:lumMod val="65000"/>
                    <a:lumOff val="35000"/>
                  </a:schemeClr>
                </a:solidFill>
              </a:rPr>
              <a:t> υπηρεσίες</a:t>
            </a:r>
          </a:p>
        </p:txBody>
      </p:sp>
    </p:spTree>
    <p:extLst>
      <p:ext uri="{BB962C8B-B14F-4D97-AF65-F5344CB8AC3E}">
        <p14:creationId xmlns:p14="http://schemas.microsoft.com/office/powerpoint/2010/main" val="2675695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57BCD32F-EBD6-4924-A737-8302840ECB19}"/>
              </a:ext>
            </a:extLst>
          </p:cNvPr>
          <p:cNvSpPr/>
          <p:nvPr/>
        </p:nvSpPr>
        <p:spPr>
          <a:xfrm>
            <a:off x="3549854" y="577987"/>
            <a:ext cx="7938522" cy="3970318"/>
          </a:xfrm>
          <a:prstGeom prst="rect">
            <a:avLst/>
          </a:prstGeom>
        </p:spPr>
        <p:txBody>
          <a:bodyPr wrap="square">
            <a:spAutoFit/>
          </a:bodyPr>
          <a:lstStyle/>
          <a:p>
            <a:pPr marL="285750" indent="-285750">
              <a:buFont typeface="Arial" panose="020B0604020202020204" pitchFamily="34" charset="0"/>
              <a:buChar char="•"/>
            </a:pPr>
            <a:r>
              <a:rPr lang="el-GR" dirty="0">
                <a:solidFill>
                  <a:srgbClr val="000000"/>
                </a:solidFill>
                <a:latin typeface="+mj-lt"/>
              </a:rPr>
              <a:t>Τα τελευταία χρόνια οι </a:t>
            </a:r>
            <a:r>
              <a:rPr lang="el-GR" b="1" dirty="0">
                <a:solidFill>
                  <a:srgbClr val="000000"/>
                </a:solidFill>
                <a:latin typeface="+mj-lt"/>
              </a:rPr>
              <a:t>οικοσυστημικές υπηρεσίες </a:t>
            </a:r>
            <a:r>
              <a:rPr lang="el-GR" dirty="0">
                <a:solidFill>
                  <a:srgbClr val="000000"/>
                </a:solidFill>
                <a:latin typeface="+mj-lt"/>
              </a:rPr>
              <a:t>αναδεικνύονται ως μία νέα και δυνητικά ισχυρή ιδέα για </a:t>
            </a:r>
            <a:r>
              <a:rPr lang="el-GR" b="1" dirty="0">
                <a:solidFill>
                  <a:srgbClr val="000000"/>
                </a:solidFill>
                <a:latin typeface="+mj-lt"/>
              </a:rPr>
              <a:t>την καθοδήγηση της βιώσιμης ανάπτυξης, καθώς και</a:t>
            </a:r>
            <a:r>
              <a:rPr lang="en-US" b="1" dirty="0">
                <a:solidFill>
                  <a:srgbClr val="000000"/>
                </a:solidFill>
                <a:latin typeface="+mj-lt"/>
              </a:rPr>
              <a:t> </a:t>
            </a:r>
            <a:r>
              <a:rPr lang="el-GR" b="1" dirty="0">
                <a:solidFill>
                  <a:srgbClr val="000000"/>
                </a:solidFill>
                <a:latin typeface="+mj-lt"/>
              </a:rPr>
              <a:t>για την ανάπτυξη δίκαιων στρατηγικών και πολιτικών αποφάσεων διαχείρισης των φυσικών πόρων </a:t>
            </a:r>
          </a:p>
          <a:p>
            <a:endParaRPr lang="el-GR" b="1" dirty="0">
              <a:solidFill>
                <a:srgbClr val="000000"/>
              </a:solidFill>
              <a:latin typeface="+mj-lt"/>
            </a:endParaRPr>
          </a:p>
          <a:p>
            <a:pPr marL="285750" indent="-285750">
              <a:buFont typeface="Arial" panose="020B0604020202020204" pitchFamily="34" charset="0"/>
              <a:buChar char="•"/>
            </a:pPr>
            <a:r>
              <a:rPr lang="el-GR" dirty="0">
                <a:latin typeface="+mj-lt"/>
              </a:rPr>
              <a:t>Οι οικοσυστημικές υπηρεσίες περιγράφουν:</a:t>
            </a:r>
          </a:p>
          <a:p>
            <a:pPr marL="742950" lvl="1" indent="-285750">
              <a:buFont typeface="Wingdings" panose="05000000000000000000" pitchFamily="2" charset="2"/>
              <a:buChar char="Ø"/>
            </a:pPr>
            <a:r>
              <a:rPr lang="el-GR" dirty="0">
                <a:latin typeface="+mj-lt"/>
              </a:rPr>
              <a:t>οφέλη που καρπώνονται οι άνθρωποι από το περιβάλλον, τα οποία περιλαμβάνουν αγαθά και υπηρεσίες που </a:t>
            </a:r>
            <a:r>
              <a:rPr lang="el-GR" b="1" dirty="0">
                <a:solidFill>
                  <a:srgbClr val="002060"/>
                </a:solidFill>
                <a:latin typeface="+mj-lt"/>
              </a:rPr>
              <a:t>μπορούν να μετρηθούν εύκολα </a:t>
            </a:r>
            <a:r>
              <a:rPr lang="el-GR" dirty="0">
                <a:latin typeface="+mj-lt"/>
              </a:rPr>
              <a:t>σε οικονομικούς όρους (π.χ. τρόφιμα, τουρισμός, πρώτες ύλες, κτλ.) </a:t>
            </a:r>
          </a:p>
          <a:p>
            <a:pPr marL="742950" lvl="1" indent="-285750">
              <a:buFont typeface="Wingdings" panose="05000000000000000000" pitchFamily="2" charset="2"/>
              <a:buChar char="Ø"/>
            </a:pPr>
            <a:r>
              <a:rPr lang="el-GR" dirty="0">
                <a:latin typeface="+mj-lt"/>
              </a:rPr>
              <a:t>οφέλη που </a:t>
            </a:r>
            <a:r>
              <a:rPr lang="el-GR" b="1" dirty="0">
                <a:solidFill>
                  <a:srgbClr val="FF0000"/>
                </a:solidFill>
                <a:latin typeface="+mj-lt"/>
              </a:rPr>
              <a:t>δεν μπορούν να μετρηθούν εύκολα </a:t>
            </a:r>
            <a:r>
              <a:rPr lang="el-GR" dirty="0">
                <a:latin typeface="+mj-lt"/>
              </a:rPr>
              <a:t>σε οικονομικούς όρους και πρέπει να υπολογιστούν με έμμεσο τρόπο οι αξίες τους (π.χ. αξία της υγείας, η αξία της δέσμευσης άνθρακα, η αξία της διατήρησης της βιοποικιλότητας, κτλ.)</a:t>
            </a:r>
          </a:p>
        </p:txBody>
      </p:sp>
      <p:sp>
        <p:nvSpPr>
          <p:cNvPr id="13" name="Ορθογώνιο 12">
            <a:extLst>
              <a:ext uri="{FF2B5EF4-FFF2-40B4-BE49-F238E27FC236}">
                <a16:creationId xmlns:a16="http://schemas.microsoft.com/office/drawing/2014/main" id="{C7238A11-FEA6-4135-A18A-1CC00F9AA350}"/>
              </a:ext>
            </a:extLst>
          </p:cNvPr>
          <p:cNvSpPr/>
          <p:nvPr/>
        </p:nvSpPr>
        <p:spPr>
          <a:xfrm>
            <a:off x="15570" y="6464755"/>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pic>
        <p:nvPicPr>
          <p:cNvPr id="15" name="Picture 2" descr="Biodiversity and ecosystem loss - Home | Facebook">
            <a:extLst>
              <a:ext uri="{FF2B5EF4-FFF2-40B4-BE49-F238E27FC236}">
                <a16:creationId xmlns:a16="http://schemas.microsoft.com/office/drawing/2014/main" id="{1E3E35ED-8CB2-46AF-87B4-D303BFEF040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15" y="729329"/>
            <a:ext cx="3517634" cy="1350694"/>
          </a:xfrm>
          <a:prstGeom prst="rect">
            <a:avLst/>
          </a:prstGeom>
          <a:noFill/>
          <a:extLst>
            <a:ext uri="{909E8E84-426E-40DD-AFC4-6F175D3DCCD1}">
              <a14:hiddenFill xmlns:a14="http://schemas.microsoft.com/office/drawing/2010/main">
                <a:solidFill>
                  <a:srgbClr val="FFFFFF"/>
                </a:solidFill>
              </a14:hiddenFill>
            </a:ext>
          </a:extLst>
        </p:spPr>
      </p:pic>
      <p:sp>
        <p:nvSpPr>
          <p:cNvPr id="16" name="Τίτλος 3">
            <a:extLst>
              <a:ext uri="{FF2B5EF4-FFF2-40B4-BE49-F238E27FC236}">
                <a16:creationId xmlns:a16="http://schemas.microsoft.com/office/drawing/2014/main" id="{772B5E14-21B9-41D6-B866-2CE1F4C5C2BF}"/>
              </a:ext>
            </a:extLst>
          </p:cNvPr>
          <p:cNvSpPr>
            <a:spLocks noGrp="1"/>
          </p:cNvSpPr>
          <p:nvPr>
            <p:ph type="title"/>
          </p:nvPr>
        </p:nvSpPr>
        <p:spPr>
          <a:xfrm>
            <a:off x="32220" y="1094300"/>
            <a:ext cx="3375025" cy="2544763"/>
          </a:xfrm>
        </p:spPr>
        <p:txBody>
          <a:bodyPr rtlCol="0">
            <a:normAutofit/>
          </a:bodyPr>
          <a:lstStyle/>
          <a:p>
            <a:pPr rtl="0"/>
            <a:r>
              <a:rPr lang="el-GR" sz="3600" dirty="0"/>
              <a:t>Οικοσυστημικές υπηρεσίες</a:t>
            </a:r>
          </a:p>
        </p:txBody>
      </p:sp>
      <p:cxnSp>
        <p:nvCxnSpPr>
          <p:cNvPr id="19" name="AutoShape 15">
            <a:extLst>
              <a:ext uri="{FF2B5EF4-FFF2-40B4-BE49-F238E27FC236}">
                <a16:creationId xmlns:a16="http://schemas.microsoft.com/office/drawing/2014/main" id="{9E087ABA-BF7C-430E-BDDA-89EB570E7388}"/>
              </a:ext>
            </a:extLst>
          </p:cNvPr>
          <p:cNvCxnSpPr>
            <a:cxnSpLocks noChangeShapeType="1"/>
          </p:cNvCxnSpPr>
          <p:nvPr/>
        </p:nvCxnSpPr>
        <p:spPr bwMode="auto">
          <a:xfrm rot="5400000">
            <a:off x="7808543" y="5173360"/>
            <a:ext cx="374650" cy="1584325"/>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20" name="Text Box 16">
            <a:extLst>
              <a:ext uri="{FF2B5EF4-FFF2-40B4-BE49-F238E27FC236}">
                <a16:creationId xmlns:a16="http://schemas.microsoft.com/office/drawing/2014/main" id="{E3F5A4CD-6F41-4047-9BED-AEF857074D15}"/>
              </a:ext>
            </a:extLst>
          </p:cNvPr>
          <p:cNvSpPr txBox="1">
            <a:spLocks noChangeArrowheads="1"/>
          </p:cNvSpPr>
          <p:nvPr/>
        </p:nvSpPr>
        <p:spPr bwMode="auto">
          <a:xfrm>
            <a:off x="7743455" y="5484156"/>
            <a:ext cx="2087562" cy="304800"/>
          </a:xfrm>
          <a:prstGeom prst="rect">
            <a:avLst/>
          </a:prstGeom>
          <a:solidFill>
            <a:srgbClr val="92D050"/>
          </a:solidFill>
          <a:ln>
            <a:noFill/>
          </a:ln>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50000"/>
              </a:spcBef>
              <a:buClrTx/>
              <a:buSzTx/>
              <a:buFontTx/>
              <a:buNone/>
            </a:pPr>
            <a:r>
              <a:rPr lang="el-GR" altLang="el-GR" sz="1400" dirty="0"/>
              <a:t>Μη Χρηστικές αξίες</a:t>
            </a:r>
          </a:p>
        </p:txBody>
      </p:sp>
      <p:sp>
        <p:nvSpPr>
          <p:cNvPr id="21" name="Text Box 17">
            <a:extLst>
              <a:ext uri="{FF2B5EF4-FFF2-40B4-BE49-F238E27FC236}">
                <a16:creationId xmlns:a16="http://schemas.microsoft.com/office/drawing/2014/main" id="{C50C425E-D4EA-4CB5-9D6C-33F968133E63}"/>
              </a:ext>
            </a:extLst>
          </p:cNvPr>
          <p:cNvSpPr txBox="1">
            <a:spLocks noChangeArrowheads="1"/>
          </p:cNvSpPr>
          <p:nvPr/>
        </p:nvSpPr>
        <p:spPr bwMode="auto">
          <a:xfrm>
            <a:off x="4287467" y="5484156"/>
            <a:ext cx="1800225" cy="304800"/>
          </a:xfrm>
          <a:prstGeom prst="rect">
            <a:avLst/>
          </a:prstGeom>
          <a:solidFill>
            <a:schemeClr val="accent5">
              <a:lumMod val="60000"/>
              <a:lumOff val="40000"/>
            </a:schemeClr>
          </a:solidFill>
          <a:ln>
            <a:noFill/>
          </a:ln>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50000"/>
              </a:spcBef>
              <a:buClrTx/>
              <a:buSzTx/>
              <a:buFontTx/>
              <a:buNone/>
            </a:pPr>
            <a:r>
              <a:rPr lang="el-GR" altLang="el-GR" sz="1400" dirty="0"/>
              <a:t>Χρηστικές αξίες</a:t>
            </a:r>
          </a:p>
        </p:txBody>
      </p:sp>
      <p:sp>
        <p:nvSpPr>
          <p:cNvPr id="22" name="Text Box 18">
            <a:extLst>
              <a:ext uri="{FF2B5EF4-FFF2-40B4-BE49-F238E27FC236}">
                <a16:creationId xmlns:a16="http://schemas.microsoft.com/office/drawing/2014/main" id="{CB419275-EF94-4361-8B78-A348F7B0F1F6}"/>
              </a:ext>
            </a:extLst>
          </p:cNvPr>
          <p:cNvSpPr txBox="1">
            <a:spLocks noChangeArrowheads="1"/>
          </p:cNvSpPr>
          <p:nvPr/>
        </p:nvSpPr>
        <p:spPr bwMode="auto">
          <a:xfrm>
            <a:off x="6014667" y="4907894"/>
            <a:ext cx="1800225" cy="304800"/>
          </a:xfrm>
          <a:prstGeom prst="rect">
            <a:avLst/>
          </a:prstGeom>
          <a:solidFill>
            <a:schemeClr val="accent1">
              <a:lumMod val="40000"/>
              <a:lumOff val="60000"/>
            </a:schemeClr>
          </a:solidFill>
          <a:ln>
            <a:noFill/>
          </a:ln>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50000"/>
              </a:spcBef>
              <a:buClrTx/>
              <a:buSzTx/>
              <a:buFontTx/>
              <a:buNone/>
            </a:pPr>
            <a:r>
              <a:rPr lang="el-GR" altLang="el-GR" sz="1400" b="1" dirty="0"/>
              <a:t>Συνολική αξία</a:t>
            </a:r>
          </a:p>
        </p:txBody>
      </p:sp>
      <p:sp>
        <p:nvSpPr>
          <p:cNvPr id="23" name="Text Box 19">
            <a:extLst>
              <a:ext uri="{FF2B5EF4-FFF2-40B4-BE49-F238E27FC236}">
                <a16:creationId xmlns:a16="http://schemas.microsoft.com/office/drawing/2014/main" id="{FCE63792-85A4-49AA-90B0-585BE23DC00F}"/>
              </a:ext>
            </a:extLst>
          </p:cNvPr>
          <p:cNvSpPr txBox="1">
            <a:spLocks noChangeArrowheads="1"/>
          </p:cNvSpPr>
          <p:nvPr/>
        </p:nvSpPr>
        <p:spPr bwMode="auto">
          <a:xfrm>
            <a:off x="3279405" y="6163606"/>
            <a:ext cx="1366837" cy="520700"/>
          </a:xfrm>
          <a:prstGeom prst="rect">
            <a:avLst/>
          </a:prstGeom>
          <a:solidFill>
            <a:schemeClr val="accent5">
              <a:lumMod val="60000"/>
              <a:lumOff val="40000"/>
            </a:schemeClr>
          </a:solidFill>
          <a:ln w="31750">
            <a:noFill/>
            <a:miter lim="800000"/>
            <a:headEnd/>
            <a:tailEnd/>
          </a:ln>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50000"/>
              </a:spcBef>
              <a:buClrTx/>
              <a:buSzTx/>
              <a:buFontTx/>
              <a:buNone/>
            </a:pPr>
            <a:r>
              <a:rPr lang="el-GR" altLang="el-GR" sz="1300"/>
              <a:t>Αξίες άμεσης χρήσης</a:t>
            </a:r>
          </a:p>
        </p:txBody>
      </p:sp>
      <p:sp>
        <p:nvSpPr>
          <p:cNvPr id="24" name="Text Box 20">
            <a:extLst>
              <a:ext uri="{FF2B5EF4-FFF2-40B4-BE49-F238E27FC236}">
                <a16:creationId xmlns:a16="http://schemas.microsoft.com/office/drawing/2014/main" id="{6DE4CCF1-E1B6-48C3-8F8C-09AA65D4E14E}"/>
              </a:ext>
            </a:extLst>
          </p:cNvPr>
          <p:cNvSpPr txBox="1">
            <a:spLocks noChangeArrowheads="1"/>
          </p:cNvSpPr>
          <p:nvPr/>
        </p:nvSpPr>
        <p:spPr bwMode="auto">
          <a:xfrm>
            <a:off x="4792292" y="6163606"/>
            <a:ext cx="1511300" cy="488950"/>
          </a:xfrm>
          <a:prstGeom prst="rect">
            <a:avLst/>
          </a:prstGeom>
          <a:solidFill>
            <a:schemeClr val="accent5">
              <a:lumMod val="60000"/>
              <a:lumOff val="40000"/>
            </a:schemeClr>
          </a:solidFill>
          <a:ln>
            <a:noFill/>
          </a:ln>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50000"/>
              </a:spcBef>
              <a:buClrTx/>
              <a:buSzTx/>
              <a:buFontTx/>
              <a:buNone/>
            </a:pPr>
            <a:r>
              <a:rPr lang="el-GR" altLang="el-GR" sz="1300"/>
              <a:t>Αξίες έμμεσης χρήσης</a:t>
            </a:r>
          </a:p>
        </p:txBody>
      </p:sp>
      <p:sp>
        <p:nvSpPr>
          <p:cNvPr id="25" name="Text Box 21">
            <a:extLst>
              <a:ext uri="{FF2B5EF4-FFF2-40B4-BE49-F238E27FC236}">
                <a16:creationId xmlns:a16="http://schemas.microsoft.com/office/drawing/2014/main" id="{00A8A393-B3B8-491C-9A8B-13BD09E3771C}"/>
              </a:ext>
            </a:extLst>
          </p:cNvPr>
          <p:cNvSpPr txBox="1">
            <a:spLocks noChangeArrowheads="1"/>
          </p:cNvSpPr>
          <p:nvPr/>
        </p:nvSpPr>
        <p:spPr bwMode="auto">
          <a:xfrm>
            <a:off x="6448055" y="6163606"/>
            <a:ext cx="1511300" cy="473075"/>
          </a:xfrm>
          <a:prstGeom prst="rect">
            <a:avLst/>
          </a:prstGeom>
          <a:solidFill>
            <a:srgbClr val="92D050"/>
          </a:solidFill>
          <a:ln>
            <a:noFill/>
          </a:ln>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l-GR" altLang="el-GR" sz="1300"/>
              <a:t>Αξία </a:t>
            </a:r>
            <a:r>
              <a:rPr lang="el-GR" altLang="el-GR" sz="1200"/>
              <a:t>μελλοντικής χρήσης</a:t>
            </a:r>
          </a:p>
        </p:txBody>
      </p:sp>
      <p:sp>
        <p:nvSpPr>
          <p:cNvPr id="26" name="Text Box 22">
            <a:extLst>
              <a:ext uri="{FF2B5EF4-FFF2-40B4-BE49-F238E27FC236}">
                <a16:creationId xmlns:a16="http://schemas.microsoft.com/office/drawing/2014/main" id="{F82D744E-BBFA-4D8E-92CB-FE9D41E8CD13}"/>
              </a:ext>
            </a:extLst>
          </p:cNvPr>
          <p:cNvSpPr txBox="1">
            <a:spLocks noChangeArrowheads="1"/>
          </p:cNvSpPr>
          <p:nvPr/>
        </p:nvSpPr>
        <p:spPr bwMode="auto">
          <a:xfrm>
            <a:off x="8103817" y="6163606"/>
            <a:ext cx="1727200" cy="488950"/>
          </a:xfrm>
          <a:prstGeom prst="rect">
            <a:avLst/>
          </a:prstGeom>
          <a:solidFill>
            <a:srgbClr val="92D050"/>
          </a:solidFill>
          <a:ln>
            <a:noFill/>
          </a:ln>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50000"/>
              </a:spcBef>
              <a:buClrTx/>
              <a:buSzTx/>
              <a:buFontTx/>
              <a:buNone/>
            </a:pPr>
            <a:r>
              <a:rPr lang="el-GR" altLang="el-GR" sz="1300"/>
              <a:t>Αξία κληροδοτήματος</a:t>
            </a:r>
          </a:p>
        </p:txBody>
      </p:sp>
      <p:sp>
        <p:nvSpPr>
          <p:cNvPr id="27" name="Text Box 23">
            <a:extLst>
              <a:ext uri="{FF2B5EF4-FFF2-40B4-BE49-F238E27FC236}">
                <a16:creationId xmlns:a16="http://schemas.microsoft.com/office/drawing/2014/main" id="{522D995C-0243-4187-A3F0-B518561B96F6}"/>
              </a:ext>
            </a:extLst>
          </p:cNvPr>
          <p:cNvSpPr txBox="1">
            <a:spLocks noChangeArrowheads="1"/>
          </p:cNvSpPr>
          <p:nvPr/>
        </p:nvSpPr>
        <p:spPr bwMode="auto">
          <a:xfrm>
            <a:off x="9904042" y="6163606"/>
            <a:ext cx="1727200" cy="488950"/>
          </a:xfrm>
          <a:prstGeom prst="rect">
            <a:avLst/>
          </a:prstGeom>
          <a:solidFill>
            <a:srgbClr val="92D050"/>
          </a:solidFill>
          <a:ln>
            <a:noFill/>
          </a:ln>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l-GR" altLang="el-GR" sz="1300"/>
              <a:t>Αξία </a:t>
            </a:r>
          </a:p>
          <a:p>
            <a:pPr algn="ctr" eaLnBrk="1" hangingPunct="1">
              <a:spcBef>
                <a:spcPct val="0"/>
              </a:spcBef>
              <a:buClrTx/>
              <a:buSzTx/>
              <a:buFontTx/>
              <a:buNone/>
            </a:pPr>
            <a:r>
              <a:rPr lang="el-GR" altLang="el-GR" sz="1300"/>
              <a:t>ύπαρξης</a:t>
            </a:r>
          </a:p>
        </p:txBody>
      </p:sp>
      <p:cxnSp>
        <p:nvCxnSpPr>
          <p:cNvPr id="28" name="AutoShape 24">
            <a:extLst>
              <a:ext uri="{FF2B5EF4-FFF2-40B4-BE49-F238E27FC236}">
                <a16:creationId xmlns:a16="http://schemas.microsoft.com/office/drawing/2014/main" id="{A3D61CCC-3DBB-400A-AC15-DBBB1FC62742}"/>
              </a:ext>
            </a:extLst>
          </p:cNvPr>
          <p:cNvCxnSpPr>
            <a:cxnSpLocks noChangeShapeType="1"/>
            <a:stCxn id="22" idx="1"/>
            <a:endCxn id="21" idx="0"/>
          </p:cNvCxnSpPr>
          <p:nvPr/>
        </p:nvCxnSpPr>
        <p:spPr bwMode="auto">
          <a:xfrm rot="10800000" flipV="1">
            <a:off x="5187580" y="5060294"/>
            <a:ext cx="827087" cy="423862"/>
          </a:xfrm>
          <a:prstGeom prst="bentConnector2">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29" name="AutoShape 25">
            <a:extLst>
              <a:ext uri="{FF2B5EF4-FFF2-40B4-BE49-F238E27FC236}">
                <a16:creationId xmlns:a16="http://schemas.microsoft.com/office/drawing/2014/main" id="{FD2B5F8C-EF95-494B-BF20-8B307F534836}"/>
              </a:ext>
            </a:extLst>
          </p:cNvPr>
          <p:cNvCxnSpPr>
            <a:cxnSpLocks noChangeShapeType="1"/>
            <a:stCxn id="22" idx="3"/>
            <a:endCxn id="20" idx="0"/>
          </p:cNvCxnSpPr>
          <p:nvPr/>
        </p:nvCxnSpPr>
        <p:spPr bwMode="auto">
          <a:xfrm>
            <a:off x="7814892" y="5060294"/>
            <a:ext cx="973138" cy="423862"/>
          </a:xfrm>
          <a:prstGeom prst="bentConnector2">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30" name="AutoShape 26">
            <a:extLst>
              <a:ext uri="{FF2B5EF4-FFF2-40B4-BE49-F238E27FC236}">
                <a16:creationId xmlns:a16="http://schemas.microsoft.com/office/drawing/2014/main" id="{312B296A-584E-4F6B-9E52-4684C208EB74}"/>
              </a:ext>
            </a:extLst>
          </p:cNvPr>
          <p:cNvCxnSpPr>
            <a:cxnSpLocks noChangeShapeType="1"/>
            <a:stCxn id="21" idx="2"/>
            <a:endCxn id="23" idx="0"/>
          </p:cNvCxnSpPr>
          <p:nvPr/>
        </p:nvCxnSpPr>
        <p:spPr bwMode="auto">
          <a:xfrm rot="5400000">
            <a:off x="4396211" y="5356362"/>
            <a:ext cx="358775" cy="1223963"/>
          </a:xfrm>
          <a:prstGeom prst="bentConnector3">
            <a:avLst>
              <a:gd name="adj1" fmla="val 52213"/>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1" name="AutoShape 27">
            <a:extLst>
              <a:ext uri="{FF2B5EF4-FFF2-40B4-BE49-F238E27FC236}">
                <a16:creationId xmlns:a16="http://schemas.microsoft.com/office/drawing/2014/main" id="{E4C4B970-CF6F-4513-9011-8451D285478C}"/>
              </a:ext>
            </a:extLst>
          </p:cNvPr>
          <p:cNvCxnSpPr>
            <a:cxnSpLocks noChangeShapeType="1"/>
            <a:stCxn id="21" idx="2"/>
            <a:endCxn id="24" idx="0"/>
          </p:cNvCxnSpPr>
          <p:nvPr/>
        </p:nvCxnSpPr>
        <p:spPr bwMode="auto">
          <a:xfrm rot="16200000" flipH="1">
            <a:off x="5180436" y="5796100"/>
            <a:ext cx="374650" cy="360362"/>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35" name="Line 31">
            <a:extLst>
              <a:ext uri="{FF2B5EF4-FFF2-40B4-BE49-F238E27FC236}">
                <a16:creationId xmlns:a16="http://schemas.microsoft.com/office/drawing/2014/main" id="{189CE4E1-554D-4C75-8508-6822BD31745D}"/>
              </a:ext>
            </a:extLst>
          </p:cNvPr>
          <p:cNvSpPr>
            <a:spLocks noChangeShapeType="1"/>
          </p:cNvSpPr>
          <p:nvPr/>
        </p:nvSpPr>
        <p:spPr bwMode="auto">
          <a:xfrm>
            <a:off x="6087692" y="5644494"/>
            <a:ext cx="574675"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l-GR"/>
          </a:p>
        </p:txBody>
      </p:sp>
      <p:sp>
        <p:nvSpPr>
          <p:cNvPr id="36" name="Line 32">
            <a:extLst>
              <a:ext uri="{FF2B5EF4-FFF2-40B4-BE49-F238E27FC236}">
                <a16:creationId xmlns:a16="http://schemas.microsoft.com/office/drawing/2014/main" id="{05407CC0-70FD-43F1-8E88-1720AD80B415}"/>
              </a:ext>
            </a:extLst>
          </p:cNvPr>
          <p:cNvSpPr>
            <a:spLocks noChangeShapeType="1"/>
          </p:cNvSpPr>
          <p:nvPr/>
        </p:nvSpPr>
        <p:spPr bwMode="auto">
          <a:xfrm>
            <a:off x="6662367" y="5644494"/>
            <a:ext cx="0" cy="504825"/>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l-GR"/>
          </a:p>
        </p:txBody>
      </p:sp>
      <p:grpSp>
        <p:nvGrpSpPr>
          <p:cNvPr id="37" name="Group 28">
            <a:extLst>
              <a:ext uri="{FF2B5EF4-FFF2-40B4-BE49-F238E27FC236}">
                <a16:creationId xmlns:a16="http://schemas.microsoft.com/office/drawing/2014/main" id="{252C0117-64C5-4770-88E0-6AD852522C8F}"/>
              </a:ext>
            </a:extLst>
          </p:cNvPr>
          <p:cNvGrpSpPr>
            <a:grpSpLocks/>
          </p:cNvGrpSpPr>
          <p:nvPr/>
        </p:nvGrpSpPr>
        <p:grpSpPr bwMode="auto">
          <a:xfrm>
            <a:off x="8791289" y="5774688"/>
            <a:ext cx="1979614" cy="452438"/>
            <a:chOff x="3900" y="1878"/>
            <a:chExt cx="1247" cy="285"/>
          </a:xfrm>
        </p:grpSpPr>
        <p:cxnSp>
          <p:nvCxnSpPr>
            <p:cNvPr id="38" name="AutoShape 29">
              <a:extLst>
                <a:ext uri="{FF2B5EF4-FFF2-40B4-BE49-F238E27FC236}">
                  <a16:creationId xmlns:a16="http://schemas.microsoft.com/office/drawing/2014/main" id="{4136515B-F732-497C-BC37-6200F820CEBC}"/>
                </a:ext>
              </a:extLst>
            </p:cNvPr>
            <p:cNvCxnSpPr>
              <a:cxnSpLocks noChangeShapeType="1"/>
            </p:cNvCxnSpPr>
            <p:nvPr/>
          </p:nvCxnSpPr>
          <p:spPr bwMode="auto">
            <a:xfrm rot="16200000" flipH="1">
              <a:off x="4406" y="1372"/>
              <a:ext cx="236" cy="1247"/>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39" name="Freeform 30">
              <a:extLst>
                <a:ext uri="{FF2B5EF4-FFF2-40B4-BE49-F238E27FC236}">
                  <a16:creationId xmlns:a16="http://schemas.microsoft.com/office/drawing/2014/main" id="{DDCA9933-49FB-4B53-A964-E009C6F06E43}"/>
                </a:ext>
              </a:extLst>
            </p:cNvPr>
            <p:cNvSpPr>
              <a:spLocks/>
            </p:cNvSpPr>
            <p:nvPr/>
          </p:nvSpPr>
          <p:spPr bwMode="auto">
            <a:xfrm>
              <a:off x="3900" y="2007"/>
              <a:ext cx="1" cy="156"/>
            </a:xfrm>
            <a:custGeom>
              <a:avLst/>
              <a:gdLst>
                <a:gd name="T0" fmla="*/ 0 w 1"/>
                <a:gd name="T1" fmla="*/ 0 h 156"/>
                <a:gd name="T2" fmla="*/ 0 w 1"/>
                <a:gd name="T3" fmla="*/ 156 h 156"/>
                <a:gd name="T4" fmla="*/ 0 60000 65536"/>
                <a:gd name="T5" fmla="*/ 0 60000 65536"/>
                <a:gd name="T6" fmla="*/ 0 w 1"/>
                <a:gd name="T7" fmla="*/ 0 h 156"/>
                <a:gd name="T8" fmla="*/ 1 w 1"/>
                <a:gd name="T9" fmla="*/ 156 h 156"/>
              </a:gdLst>
              <a:ahLst/>
              <a:cxnLst>
                <a:cxn ang="T4">
                  <a:pos x="T0" y="T1"/>
                </a:cxn>
                <a:cxn ang="T5">
                  <a:pos x="T2" y="T3"/>
                </a:cxn>
              </a:cxnLst>
              <a:rect l="T6" t="T7" r="T8" b="T9"/>
              <a:pathLst>
                <a:path w="1" h="156">
                  <a:moveTo>
                    <a:pt x="0" y="0"/>
                  </a:moveTo>
                  <a:lnTo>
                    <a:pt x="0" y="156"/>
                  </a:lnTo>
                </a:path>
              </a:pathLst>
            </a:custGeom>
            <a:solidFill>
              <a:srgbClr val="FFFF00"/>
            </a:solidFill>
            <a:ln w="9525">
              <a:solidFill>
                <a:schemeClr val="tx1"/>
              </a:solidFill>
              <a:round/>
              <a:headEnd/>
              <a:tailEnd type="triangle" w="med" len="med"/>
            </a:ln>
          </p:spPr>
          <p:txBody>
            <a:bodyPr/>
            <a:lstStyle/>
            <a:p>
              <a:endParaRPr lang="el-GR"/>
            </a:p>
          </p:txBody>
        </p:sp>
      </p:grpSp>
      <p:pic>
        <p:nvPicPr>
          <p:cNvPr id="4" name="Εικόνα 3">
            <a:extLst>
              <a:ext uri="{FF2B5EF4-FFF2-40B4-BE49-F238E27FC236}">
                <a16:creationId xmlns:a16="http://schemas.microsoft.com/office/drawing/2014/main" id="{54792D87-E922-6618-140B-B884B61D2C61}"/>
              </a:ext>
            </a:extLst>
          </p:cNvPr>
          <p:cNvPicPr>
            <a:picLocks noChangeAspect="1"/>
          </p:cNvPicPr>
          <p:nvPr/>
        </p:nvPicPr>
        <p:blipFill>
          <a:blip r:embed="rId4"/>
          <a:stretch>
            <a:fillRect/>
          </a:stretch>
        </p:blipFill>
        <p:spPr>
          <a:xfrm>
            <a:off x="10371747" y="6118900"/>
            <a:ext cx="1811201" cy="739100"/>
          </a:xfrm>
          <a:prstGeom prst="rect">
            <a:avLst/>
          </a:prstGeom>
        </p:spPr>
      </p:pic>
      <p:sp>
        <p:nvSpPr>
          <p:cNvPr id="5" name="Ορθογώνιο 4">
            <a:extLst>
              <a:ext uri="{FF2B5EF4-FFF2-40B4-BE49-F238E27FC236}">
                <a16:creationId xmlns:a16="http://schemas.microsoft.com/office/drawing/2014/main" id="{08A12A2F-4CD2-824F-4DB2-0B72DA61DEF7}"/>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pic>
        <p:nvPicPr>
          <p:cNvPr id="6" name="Εικόνα 5">
            <a:extLst>
              <a:ext uri="{FF2B5EF4-FFF2-40B4-BE49-F238E27FC236}">
                <a16:creationId xmlns:a16="http://schemas.microsoft.com/office/drawing/2014/main" id="{0A5F612D-FC81-5BEB-7CBF-CE119D571785}"/>
              </a:ext>
            </a:extLst>
          </p:cNvPr>
          <p:cNvPicPr>
            <a:picLocks noChangeAspect="1"/>
          </p:cNvPicPr>
          <p:nvPr/>
        </p:nvPicPr>
        <p:blipFill>
          <a:blip r:embed="rId5"/>
          <a:stretch>
            <a:fillRect/>
          </a:stretch>
        </p:blipFill>
        <p:spPr>
          <a:xfrm>
            <a:off x="15570" y="3638902"/>
            <a:ext cx="3424164" cy="2384728"/>
          </a:xfrm>
          <a:prstGeom prst="rect">
            <a:avLst/>
          </a:prstGeom>
        </p:spPr>
      </p:pic>
    </p:spTree>
    <p:extLst>
      <p:ext uri="{BB962C8B-B14F-4D97-AF65-F5344CB8AC3E}">
        <p14:creationId xmlns:p14="http://schemas.microsoft.com/office/powerpoint/2010/main" val="2470020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ChangeArrowheads="1"/>
          </p:cNvSpPr>
          <p:nvPr>
            <p:ph type="title"/>
          </p:nvPr>
        </p:nvSpPr>
        <p:spPr>
          <a:xfrm>
            <a:off x="2209825" y="267827"/>
            <a:ext cx="7772400" cy="487362"/>
          </a:xfrm>
        </p:spPr>
        <p:txBody>
          <a:bodyPr/>
          <a:lstStyle/>
          <a:p>
            <a:r>
              <a:rPr lang="el-GR" sz="2000" b="1" dirty="0">
                <a:latin typeface="+mn-lt"/>
              </a:rPr>
              <a:t>Η αξία των υγροτόπων και των παράκτιων περιοχών</a:t>
            </a:r>
          </a:p>
        </p:txBody>
      </p:sp>
      <p:sp>
        <p:nvSpPr>
          <p:cNvPr id="13" name="Rectangle 4">
            <a:extLst>
              <a:ext uri="{FF2B5EF4-FFF2-40B4-BE49-F238E27FC236}">
                <a16:creationId xmlns:a16="http://schemas.microsoft.com/office/drawing/2014/main" id="{177A8252-AEF5-4409-8CB4-807562373B48}"/>
              </a:ext>
            </a:extLst>
          </p:cNvPr>
          <p:cNvSpPr txBox="1">
            <a:spLocks noChangeArrowheads="1"/>
          </p:cNvSpPr>
          <p:nvPr/>
        </p:nvSpPr>
        <p:spPr bwMode="auto">
          <a:xfrm>
            <a:off x="3662370" y="770603"/>
            <a:ext cx="8136830" cy="504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itchFamily="2" charset="2"/>
              <a:buChar char="n"/>
              <a:defRPr sz="2600">
                <a:solidFill>
                  <a:schemeClr val="tx1"/>
                </a:solidFill>
                <a:latin typeface="+mn-lt"/>
              </a:defRPr>
            </a:lvl2pPr>
            <a:lvl3pPr marL="1143000" indent="-228600" algn="l" rtl="0" fontAlgn="base">
              <a:spcBef>
                <a:spcPct val="20000"/>
              </a:spcBef>
              <a:spcAft>
                <a:spcPct val="0"/>
              </a:spcAft>
              <a:buClr>
                <a:schemeClr val="folHlink"/>
              </a:buClr>
              <a:buSzPct val="55000"/>
              <a:buFont typeface="Wingdings" pitchFamily="2" charset="2"/>
              <a:buChar char="n"/>
              <a:defRPr sz="2300">
                <a:solidFill>
                  <a:schemeClr val="tx1"/>
                </a:solidFill>
                <a:latin typeface="+mn-lt"/>
              </a:defRPr>
            </a:lvl3pPr>
            <a:lvl4pPr marL="1600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a:lstStyle>
          <a:p>
            <a:pPr marL="0" indent="0">
              <a:lnSpc>
                <a:spcPct val="90000"/>
              </a:lnSpc>
              <a:buNone/>
            </a:pPr>
            <a:r>
              <a:rPr lang="el-GR" sz="1700" b="1" kern="0" dirty="0"/>
              <a:t>Κάθε οικοσύστημα παράγει διαφορετικές οικοσυστημικές υπηρεσίες</a:t>
            </a:r>
          </a:p>
        </p:txBody>
      </p:sp>
      <p:sp>
        <p:nvSpPr>
          <p:cNvPr id="6" name="Ορθογώνιο 5">
            <a:extLst>
              <a:ext uri="{FF2B5EF4-FFF2-40B4-BE49-F238E27FC236}">
                <a16:creationId xmlns:a16="http://schemas.microsoft.com/office/drawing/2014/main" id="{8EDCCFB1-534F-4E2C-A41F-D9A5F94C6B3B}"/>
              </a:ext>
            </a:extLst>
          </p:cNvPr>
          <p:cNvSpPr/>
          <p:nvPr/>
        </p:nvSpPr>
        <p:spPr>
          <a:xfrm>
            <a:off x="15570" y="6464755"/>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pic>
        <p:nvPicPr>
          <p:cNvPr id="7" name="Picture 2" descr="Biodiversity and ecosystem loss - Home | Facebook">
            <a:extLst>
              <a:ext uri="{FF2B5EF4-FFF2-40B4-BE49-F238E27FC236}">
                <a16:creationId xmlns:a16="http://schemas.microsoft.com/office/drawing/2014/main" id="{253614D5-CB81-4465-A3F8-DEA7FC8D7B6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15" y="729329"/>
            <a:ext cx="3517634" cy="1350694"/>
          </a:xfrm>
          <a:prstGeom prst="rect">
            <a:avLst/>
          </a:prstGeom>
          <a:noFill/>
          <a:extLst>
            <a:ext uri="{909E8E84-426E-40DD-AFC4-6F175D3DCCD1}">
              <a14:hiddenFill xmlns:a14="http://schemas.microsoft.com/office/drawing/2010/main">
                <a:solidFill>
                  <a:srgbClr val="FFFFFF"/>
                </a:solidFill>
              </a14:hiddenFill>
            </a:ext>
          </a:extLst>
        </p:spPr>
      </p:pic>
      <p:pic>
        <p:nvPicPr>
          <p:cNvPr id="8" name="Εικόνα 7">
            <a:extLst>
              <a:ext uri="{FF2B5EF4-FFF2-40B4-BE49-F238E27FC236}">
                <a16:creationId xmlns:a16="http://schemas.microsoft.com/office/drawing/2014/main" id="{DB979900-E63F-45F0-98E0-5DE98EB6348C}"/>
              </a:ext>
            </a:extLst>
          </p:cNvPr>
          <p:cNvPicPr>
            <a:picLocks noChangeAspect="1"/>
          </p:cNvPicPr>
          <p:nvPr/>
        </p:nvPicPr>
        <p:blipFill>
          <a:blip r:embed="rId4"/>
          <a:stretch>
            <a:fillRect/>
          </a:stretch>
        </p:blipFill>
        <p:spPr>
          <a:xfrm>
            <a:off x="3662369" y="1500200"/>
            <a:ext cx="7976453" cy="4626966"/>
          </a:xfrm>
          <a:prstGeom prst="rect">
            <a:avLst/>
          </a:prstGeom>
        </p:spPr>
      </p:pic>
      <p:pic>
        <p:nvPicPr>
          <p:cNvPr id="2" name="Εικόνα 1">
            <a:extLst>
              <a:ext uri="{FF2B5EF4-FFF2-40B4-BE49-F238E27FC236}">
                <a16:creationId xmlns:a16="http://schemas.microsoft.com/office/drawing/2014/main" id="{1EFD6C56-B09A-7DF2-9A75-CECFE65D7654}"/>
              </a:ext>
            </a:extLst>
          </p:cNvPr>
          <p:cNvPicPr>
            <a:picLocks noChangeAspect="1"/>
          </p:cNvPicPr>
          <p:nvPr/>
        </p:nvPicPr>
        <p:blipFill>
          <a:blip r:embed="rId5"/>
          <a:stretch>
            <a:fillRect/>
          </a:stretch>
        </p:blipFill>
        <p:spPr>
          <a:xfrm>
            <a:off x="10371747" y="6118900"/>
            <a:ext cx="1811201" cy="739100"/>
          </a:xfrm>
          <a:prstGeom prst="rect">
            <a:avLst/>
          </a:prstGeom>
        </p:spPr>
      </p:pic>
      <p:sp>
        <p:nvSpPr>
          <p:cNvPr id="4" name="Ορθογώνιο 3">
            <a:extLst>
              <a:ext uri="{FF2B5EF4-FFF2-40B4-BE49-F238E27FC236}">
                <a16:creationId xmlns:a16="http://schemas.microsoft.com/office/drawing/2014/main" id="{5CAE6192-2189-0901-858B-ABA379596D4C}"/>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pic>
        <p:nvPicPr>
          <p:cNvPr id="10" name="Εικόνα 9">
            <a:extLst>
              <a:ext uri="{FF2B5EF4-FFF2-40B4-BE49-F238E27FC236}">
                <a16:creationId xmlns:a16="http://schemas.microsoft.com/office/drawing/2014/main" id="{44582ECF-D61A-6755-CCDE-16884F398A6E}"/>
              </a:ext>
            </a:extLst>
          </p:cNvPr>
          <p:cNvPicPr>
            <a:picLocks noChangeAspect="1"/>
          </p:cNvPicPr>
          <p:nvPr/>
        </p:nvPicPr>
        <p:blipFill>
          <a:blip r:embed="rId6"/>
          <a:stretch>
            <a:fillRect/>
          </a:stretch>
        </p:blipFill>
        <p:spPr>
          <a:xfrm>
            <a:off x="15570" y="3638902"/>
            <a:ext cx="3424164" cy="2384728"/>
          </a:xfrm>
          <a:prstGeom prst="rect">
            <a:avLst/>
          </a:prstGeom>
        </p:spPr>
      </p:pic>
      <p:sp>
        <p:nvSpPr>
          <p:cNvPr id="11" name="Τίτλος 3">
            <a:extLst>
              <a:ext uri="{FF2B5EF4-FFF2-40B4-BE49-F238E27FC236}">
                <a16:creationId xmlns:a16="http://schemas.microsoft.com/office/drawing/2014/main" id="{5EB6AF30-B7BF-DCFD-BAC0-A9389E3DB51F}"/>
              </a:ext>
            </a:extLst>
          </p:cNvPr>
          <p:cNvSpPr txBox="1">
            <a:spLocks/>
          </p:cNvSpPr>
          <p:nvPr/>
        </p:nvSpPr>
        <p:spPr>
          <a:xfrm>
            <a:off x="32220" y="2080023"/>
            <a:ext cx="3375025" cy="1559040"/>
          </a:xfrm>
          <a:prstGeom prst="rect">
            <a:avLst/>
          </a:prstGeom>
        </p:spPr>
        <p:txBody>
          <a:bodyPr vert="horz" lIns="91440" tIns="45720" rIns="91440" bIns="45720" rtlCol="0" anchor="b" anchorCtr="0">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l-GR" spc="-100" dirty="0" err="1">
                <a:solidFill>
                  <a:schemeClr val="tx1">
                    <a:lumMod val="65000"/>
                    <a:lumOff val="35000"/>
                  </a:schemeClr>
                </a:solidFill>
              </a:rPr>
              <a:t>Οικοσυστημικές</a:t>
            </a:r>
            <a:r>
              <a:rPr lang="el-GR" spc="-100" dirty="0">
                <a:solidFill>
                  <a:schemeClr val="tx1">
                    <a:lumMod val="65000"/>
                    <a:lumOff val="35000"/>
                  </a:schemeClr>
                </a:solidFill>
              </a:rPr>
              <a:t> υπηρεσίες</a:t>
            </a:r>
          </a:p>
        </p:txBody>
      </p:sp>
    </p:spTree>
    <p:extLst>
      <p:ext uri="{BB962C8B-B14F-4D97-AF65-F5344CB8AC3E}">
        <p14:creationId xmlns:p14="http://schemas.microsoft.com/office/powerpoint/2010/main" val="1316382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ChangeArrowheads="1"/>
          </p:cNvSpPr>
          <p:nvPr>
            <p:ph type="title"/>
          </p:nvPr>
        </p:nvSpPr>
        <p:spPr>
          <a:xfrm>
            <a:off x="2209825" y="267827"/>
            <a:ext cx="7772400" cy="487362"/>
          </a:xfrm>
        </p:spPr>
        <p:txBody>
          <a:bodyPr/>
          <a:lstStyle/>
          <a:p>
            <a:r>
              <a:rPr lang="el-GR" sz="2000" b="1" dirty="0">
                <a:latin typeface="+mn-lt"/>
              </a:rPr>
              <a:t>Η αξία των υγροτόπων και των παράκτιων περιοχών</a:t>
            </a:r>
          </a:p>
        </p:txBody>
      </p:sp>
      <p:sp>
        <p:nvSpPr>
          <p:cNvPr id="13" name="Rectangle 4">
            <a:extLst>
              <a:ext uri="{FF2B5EF4-FFF2-40B4-BE49-F238E27FC236}">
                <a16:creationId xmlns:a16="http://schemas.microsoft.com/office/drawing/2014/main" id="{177A8252-AEF5-4409-8CB4-807562373B48}"/>
              </a:ext>
            </a:extLst>
          </p:cNvPr>
          <p:cNvSpPr txBox="1">
            <a:spLocks noChangeArrowheads="1"/>
          </p:cNvSpPr>
          <p:nvPr/>
        </p:nvSpPr>
        <p:spPr bwMode="auto">
          <a:xfrm>
            <a:off x="3662370" y="770603"/>
            <a:ext cx="8136830" cy="504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itchFamily="2" charset="2"/>
              <a:buChar char="n"/>
              <a:defRPr sz="2600">
                <a:solidFill>
                  <a:schemeClr val="tx1"/>
                </a:solidFill>
                <a:latin typeface="+mn-lt"/>
              </a:defRPr>
            </a:lvl2pPr>
            <a:lvl3pPr marL="1143000" indent="-228600" algn="l" rtl="0" fontAlgn="base">
              <a:spcBef>
                <a:spcPct val="20000"/>
              </a:spcBef>
              <a:spcAft>
                <a:spcPct val="0"/>
              </a:spcAft>
              <a:buClr>
                <a:schemeClr val="folHlink"/>
              </a:buClr>
              <a:buSzPct val="55000"/>
              <a:buFont typeface="Wingdings" pitchFamily="2" charset="2"/>
              <a:buChar char="n"/>
              <a:defRPr sz="2300">
                <a:solidFill>
                  <a:schemeClr val="tx1"/>
                </a:solidFill>
                <a:latin typeface="+mn-lt"/>
              </a:defRPr>
            </a:lvl3pPr>
            <a:lvl4pPr marL="1600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a:lstStyle>
          <a:p>
            <a:pPr marL="0" indent="0">
              <a:lnSpc>
                <a:spcPct val="90000"/>
              </a:lnSpc>
              <a:buNone/>
            </a:pPr>
            <a:r>
              <a:rPr lang="el-GR" sz="1700" b="1" kern="0" dirty="0" err="1"/>
              <a:t>Οικοσυστημικές</a:t>
            </a:r>
            <a:r>
              <a:rPr lang="el-GR" sz="1700" b="1" kern="0" dirty="0"/>
              <a:t> υπηρεσίες παράκτιου/θαλάσσιου χώρου</a:t>
            </a:r>
          </a:p>
        </p:txBody>
      </p:sp>
      <p:sp>
        <p:nvSpPr>
          <p:cNvPr id="6" name="Ορθογώνιο 5">
            <a:extLst>
              <a:ext uri="{FF2B5EF4-FFF2-40B4-BE49-F238E27FC236}">
                <a16:creationId xmlns:a16="http://schemas.microsoft.com/office/drawing/2014/main" id="{8EDCCFB1-534F-4E2C-A41F-D9A5F94C6B3B}"/>
              </a:ext>
            </a:extLst>
          </p:cNvPr>
          <p:cNvSpPr/>
          <p:nvPr/>
        </p:nvSpPr>
        <p:spPr>
          <a:xfrm>
            <a:off x="15570" y="6464755"/>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pic>
        <p:nvPicPr>
          <p:cNvPr id="7" name="Picture 2" descr="Biodiversity and ecosystem loss - Home | Facebook">
            <a:extLst>
              <a:ext uri="{FF2B5EF4-FFF2-40B4-BE49-F238E27FC236}">
                <a16:creationId xmlns:a16="http://schemas.microsoft.com/office/drawing/2014/main" id="{253614D5-CB81-4465-A3F8-DEA7FC8D7B6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15" y="729329"/>
            <a:ext cx="3517634" cy="1350694"/>
          </a:xfrm>
          <a:prstGeom prst="rect">
            <a:avLst/>
          </a:prstGeom>
          <a:noFill/>
          <a:extLst>
            <a:ext uri="{909E8E84-426E-40DD-AFC4-6F175D3DCCD1}">
              <a14:hiddenFill xmlns:a14="http://schemas.microsoft.com/office/drawing/2010/main">
                <a:solidFill>
                  <a:srgbClr val="FFFFFF"/>
                </a:solidFill>
              </a14:hiddenFill>
            </a:ext>
          </a:extLst>
        </p:spPr>
      </p:pic>
      <p:pic>
        <p:nvPicPr>
          <p:cNvPr id="2" name="Εικόνα 1">
            <a:extLst>
              <a:ext uri="{FF2B5EF4-FFF2-40B4-BE49-F238E27FC236}">
                <a16:creationId xmlns:a16="http://schemas.microsoft.com/office/drawing/2014/main" id="{1EFD6C56-B09A-7DF2-9A75-CECFE65D7654}"/>
              </a:ext>
            </a:extLst>
          </p:cNvPr>
          <p:cNvPicPr>
            <a:picLocks noChangeAspect="1"/>
          </p:cNvPicPr>
          <p:nvPr/>
        </p:nvPicPr>
        <p:blipFill>
          <a:blip r:embed="rId4"/>
          <a:stretch>
            <a:fillRect/>
          </a:stretch>
        </p:blipFill>
        <p:spPr>
          <a:xfrm>
            <a:off x="10371747" y="6118900"/>
            <a:ext cx="1811201" cy="739100"/>
          </a:xfrm>
          <a:prstGeom prst="rect">
            <a:avLst/>
          </a:prstGeom>
        </p:spPr>
      </p:pic>
      <p:sp>
        <p:nvSpPr>
          <p:cNvPr id="4" name="Ορθογώνιο 3">
            <a:extLst>
              <a:ext uri="{FF2B5EF4-FFF2-40B4-BE49-F238E27FC236}">
                <a16:creationId xmlns:a16="http://schemas.microsoft.com/office/drawing/2014/main" id="{5CAE6192-2189-0901-858B-ABA379596D4C}"/>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sp>
        <p:nvSpPr>
          <p:cNvPr id="11" name="Τίτλος 3">
            <a:extLst>
              <a:ext uri="{FF2B5EF4-FFF2-40B4-BE49-F238E27FC236}">
                <a16:creationId xmlns:a16="http://schemas.microsoft.com/office/drawing/2014/main" id="{5EB6AF30-B7BF-DCFD-BAC0-A9389E3DB51F}"/>
              </a:ext>
            </a:extLst>
          </p:cNvPr>
          <p:cNvSpPr txBox="1">
            <a:spLocks/>
          </p:cNvSpPr>
          <p:nvPr/>
        </p:nvSpPr>
        <p:spPr>
          <a:xfrm>
            <a:off x="32220" y="2080023"/>
            <a:ext cx="3375025" cy="1559040"/>
          </a:xfrm>
          <a:prstGeom prst="rect">
            <a:avLst/>
          </a:prstGeom>
        </p:spPr>
        <p:txBody>
          <a:bodyPr vert="horz" lIns="91440" tIns="45720" rIns="91440" bIns="45720" rtlCol="0" anchor="b" anchorCtr="0">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l-GR" spc="-100" dirty="0" err="1">
                <a:solidFill>
                  <a:schemeClr val="tx1">
                    <a:lumMod val="65000"/>
                    <a:lumOff val="35000"/>
                  </a:schemeClr>
                </a:solidFill>
              </a:rPr>
              <a:t>Οικοσυστημικές</a:t>
            </a:r>
            <a:r>
              <a:rPr lang="el-GR" spc="-100" dirty="0">
                <a:solidFill>
                  <a:schemeClr val="tx1">
                    <a:lumMod val="65000"/>
                    <a:lumOff val="35000"/>
                  </a:schemeClr>
                </a:solidFill>
              </a:rPr>
              <a:t> υπηρεσίες</a:t>
            </a:r>
          </a:p>
        </p:txBody>
      </p:sp>
      <p:pic>
        <p:nvPicPr>
          <p:cNvPr id="5" name="Εικόνα 4">
            <a:extLst>
              <a:ext uri="{FF2B5EF4-FFF2-40B4-BE49-F238E27FC236}">
                <a16:creationId xmlns:a16="http://schemas.microsoft.com/office/drawing/2014/main" id="{5494981B-4152-AD3F-80A7-59BC2138F3FF}"/>
              </a:ext>
            </a:extLst>
          </p:cNvPr>
          <p:cNvPicPr>
            <a:picLocks noChangeAspect="1"/>
          </p:cNvPicPr>
          <p:nvPr/>
        </p:nvPicPr>
        <p:blipFill>
          <a:blip r:embed="rId5"/>
          <a:stretch>
            <a:fillRect/>
          </a:stretch>
        </p:blipFill>
        <p:spPr>
          <a:xfrm>
            <a:off x="3415457" y="1123950"/>
            <a:ext cx="6010275" cy="5734050"/>
          </a:xfrm>
          <a:prstGeom prst="rect">
            <a:avLst/>
          </a:prstGeom>
        </p:spPr>
      </p:pic>
      <p:pic>
        <p:nvPicPr>
          <p:cNvPr id="14" name="Εικόνα 13">
            <a:extLst>
              <a:ext uri="{FF2B5EF4-FFF2-40B4-BE49-F238E27FC236}">
                <a16:creationId xmlns:a16="http://schemas.microsoft.com/office/drawing/2014/main" id="{7DE78C9D-588B-1E2E-5DA5-9396723689B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15" y="3793067"/>
            <a:ext cx="3461570" cy="2225295"/>
          </a:xfrm>
          <a:prstGeom prst="rect">
            <a:avLst/>
          </a:prstGeom>
        </p:spPr>
      </p:pic>
    </p:spTree>
    <p:extLst>
      <p:ext uri="{BB962C8B-B14F-4D97-AF65-F5344CB8AC3E}">
        <p14:creationId xmlns:p14="http://schemas.microsoft.com/office/powerpoint/2010/main" val="4075381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65148" y="1014043"/>
            <a:ext cx="3374586" cy="2544441"/>
          </a:xfrm>
        </p:spPr>
        <p:txBody>
          <a:bodyPr rtlCol="0">
            <a:normAutofit/>
          </a:bodyPr>
          <a:lstStyle/>
          <a:p>
            <a:pPr rtl="0"/>
            <a:r>
              <a:rPr lang="el-GR" sz="3200" dirty="0"/>
              <a:t>Οικονομική αποτίμηση</a:t>
            </a:r>
          </a:p>
        </p:txBody>
      </p:sp>
      <p:sp>
        <p:nvSpPr>
          <p:cNvPr id="2" name="Ορθογώνιο 1">
            <a:extLst>
              <a:ext uri="{FF2B5EF4-FFF2-40B4-BE49-F238E27FC236}">
                <a16:creationId xmlns:a16="http://schemas.microsoft.com/office/drawing/2014/main" id="{1F707A94-19EE-4685-A1B8-CB9FB74E0C46}"/>
              </a:ext>
            </a:extLst>
          </p:cNvPr>
          <p:cNvSpPr/>
          <p:nvPr/>
        </p:nvSpPr>
        <p:spPr>
          <a:xfrm>
            <a:off x="3509319" y="652879"/>
            <a:ext cx="7885890" cy="615553"/>
          </a:xfrm>
          <a:prstGeom prst="rect">
            <a:avLst/>
          </a:prstGeom>
        </p:spPr>
        <p:txBody>
          <a:bodyPr wrap="square">
            <a:spAutoFit/>
          </a:bodyPr>
          <a:lstStyle/>
          <a:p>
            <a:pPr fontAlgn="base"/>
            <a:br>
              <a:rPr lang="el-GR" dirty="0"/>
            </a:br>
            <a:endParaRPr lang="el-GR" sz="1600" dirty="0"/>
          </a:p>
        </p:txBody>
      </p:sp>
      <p:sp>
        <p:nvSpPr>
          <p:cNvPr id="5" name="Ορθογώνιο 4">
            <a:extLst>
              <a:ext uri="{FF2B5EF4-FFF2-40B4-BE49-F238E27FC236}">
                <a16:creationId xmlns:a16="http://schemas.microsoft.com/office/drawing/2014/main" id="{CE35B0BE-479A-4C7D-BCE6-00E5A5460B0A}"/>
              </a:ext>
            </a:extLst>
          </p:cNvPr>
          <p:cNvSpPr/>
          <p:nvPr/>
        </p:nvSpPr>
        <p:spPr>
          <a:xfrm>
            <a:off x="3439735" y="347970"/>
            <a:ext cx="8401166" cy="3486339"/>
          </a:xfrm>
          <a:prstGeom prst="rect">
            <a:avLst/>
          </a:prstGeom>
        </p:spPr>
        <p:txBody>
          <a:bodyPr wrap="square">
            <a:spAutoFit/>
          </a:bodyPr>
          <a:lstStyle/>
          <a:p>
            <a:r>
              <a:rPr lang="el-GR" b="1" dirty="0"/>
              <a:t>Η πρόκληση της οικονομικής αποτίμησης του περιβάλλοντος</a:t>
            </a:r>
          </a:p>
          <a:p>
            <a:endParaRPr lang="el-GR" sz="900" b="1" dirty="0"/>
          </a:p>
          <a:p>
            <a:pPr marL="342900" indent="-342900">
              <a:lnSpc>
                <a:spcPct val="110000"/>
              </a:lnSpc>
              <a:spcBef>
                <a:spcPct val="40000"/>
              </a:spcBef>
              <a:buFont typeface="Wingdings" pitchFamily="2" charset="2"/>
              <a:buChar char="Ø"/>
              <a:tabLst>
                <a:tab pos="180975" algn="l"/>
              </a:tabLst>
              <a:defRPr/>
            </a:pPr>
            <a:r>
              <a:rPr lang="el-GR" sz="1700" dirty="0"/>
              <a:t>Τα φυσικά οικοσυστήματα επιτελούν </a:t>
            </a:r>
            <a:r>
              <a:rPr lang="el-GR" sz="1700" b="1" dirty="0"/>
              <a:t>περισσότερες από μια λειτουργίες</a:t>
            </a:r>
            <a:r>
              <a:rPr lang="el-GR" sz="1700" dirty="0"/>
              <a:t> ταυτόχρονα και προσφέρουν πλήθος αξιών στον άνθρωπο</a:t>
            </a:r>
          </a:p>
          <a:p>
            <a:pPr marL="342900" indent="-342900">
              <a:lnSpc>
                <a:spcPct val="110000"/>
              </a:lnSpc>
              <a:spcBef>
                <a:spcPct val="40000"/>
              </a:spcBef>
              <a:buFont typeface="Wingdings" pitchFamily="2" charset="2"/>
              <a:buChar char="Ø"/>
              <a:tabLst>
                <a:tab pos="180975" algn="l"/>
              </a:tabLst>
              <a:defRPr/>
            </a:pPr>
            <a:r>
              <a:rPr lang="el-GR" sz="1700" dirty="0"/>
              <a:t>Οι </a:t>
            </a:r>
            <a:r>
              <a:rPr lang="el-GR" sz="1700" b="1" dirty="0"/>
              <a:t>αξίες που προκύπτουν αποτιμώνται συνήθως με</a:t>
            </a:r>
            <a:r>
              <a:rPr lang="el-GR" sz="1700" dirty="0"/>
              <a:t> </a:t>
            </a:r>
            <a:r>
              <a:rPr lang="el-GR" sz="1700" b="1" dirty="0"/>
              <a:t>διαφορετικές μεθόδους</a:t>
            </a:r>
            <a:r>
              <a:rPr lang="el-GR" sz="1700" dirty="0"/>
              <a:t> και εκφράζονται σε διαφορετικές μονάδες </a:t>
            </a:r>
            <a:r>
              <a:rPr lang="el-GR" sz="1700" dirty="0">
                <a:sym typeface="Wingdings" pitchFamily="2" charset="2"/>
              </a:rPr>
              <a:t> </a:t>
            </a:r>
            <a:r>
              <a:rPr lang="el-GR" sz="1700" dirty="0"/>
              <a:t>μετατροπή σε μια σταθερή μονάδα (€) ενέχει υποκειμενική κρίση και δεν είναι πάντοτε δυνατή</a:t>
            </a:r>
          </a:p>
          <a:p>
            <a:pPr marL="342900" indent="-342900">
              <a:lnSpc>
                <a:spcPct val="110000"/>
              </a:lnSpc>
              <a:spcBef>
                <a:spcPct val="40000"/>
              </a:spcBef>
              <a:buFont typeface="Wingdings" pitchFamily="2" charset="2"/>
              <a:buChar char="Ø"/>
              <a:tabLst>
                <a:tab pos="180975" algn="l"/>
              </a:tabLst>
              <a:defRPr/>
            </a:pPr>
            <a:r>
              <a:rPr lang="el-GR" sz="1700" b="1" dirty="0"/>
              <a:t>Οι οικονομικές αξίες του περιβάλλοντος συχνά δεν προστίθενται</a:t>
            </a:r>
            <a:r>
              <a:rPr lang="el-GR" sz="1700" dirty="0"/>
              <a:t> και η αλληλοεπικάλυψη των αξιών αυτών είναι συχνό πρόβλημα</a:t>
            </a:r>
          </a:p>
          <a:p>
            <a:pPr marL="342900" indent="-342900">
              <a:lnSpc>
                <a:spcPct val="110000"/>
              </a:lnSpc>
              <a:spcBef>
                <a:spcPct val="40000"/>
              </a:spcBef>
              <a:buFont typeface="Wingdings" pitchFamily="2" charset="2"/>
              <a:buChar char="Ø"/>
              <a:tabLst>
                <a:tab pos="180975" algn="l"/>
              </a:tabLst>
              <a:defRPr/>
            </a:pPr>
            <a:r>
              <a:rPr lang="el-GR" sz="1660" dirty="0"/>
              <a:t>Η χρήση του περιβάλλοντος για την επίτευξη οικονομικού οφέλους μπορεί να επιδράσει αρνητικά ή και θετικά </a:t>
            </a:r>
            <a:r>
              <a:rPr lang="el-GR" sz="1660" b="1" dirty="0"/>
              <a:t>στην ίδια την αξία χρήσης </a:t>
            </a:r>
            <a:r>
              <a:rPr lang="el-GR" sz="1660" dirty="0"/>
              <a:t>μετά από κάποιο χρονικό διάστημα</a:t>
            </a:r>
          </a:p>
        </p:txBody>
      </p:sp>
      <p:pic>
        <p:nvPicPr>
          <p:cNvPr id="9" name="Εικόνα 8">
            <a:extLst>
              <a:ext uri="{FF2B5EF4-FFF2-40B4-BE49-F238E27FC236}">
                <a16:creationId xmlns:a16="http://schemas.microsoft.com/office/drawing/2014/main" id="{F386075B-69E7-40DD-BB08-ACA19E55EE89}"/>
              </a:ext>
            </a:extLst>
          </p:cNvPr>
          <p:cNvPicPr>
            <a:picLocks noChangeAspect="1"/>
          </p:cNvPicPr>
          <p:nvPr/>
        </p:nvPicPr>
        <p:blipFill>
          <a:blip r:embed="rId3"/>
          <a:stretch>
            <a:fillRect/>
          </a:stretch>
        </p:blipFill>
        <p:spPr>
          <a:xfrm>
            <a:off x="4556025" y="3846516"/>
            <a:ext cx="3151698" cy="2957862"/>
          </a:xfrm>
          <a:prstGeom prst="rect">
            <a:avLst/>
          </a:prstGeom>
        </p:spPr>
      </p:pic>
      <p:sp>
        <p:nvSpPr>
          <p:cNvPr id="7" name="TextBox 6">
            <a:extLst>
              <a:ext uri="{FF2B5EF4-FFF2-40B4-BE49-F238E27FC236}">
                <a16:creationId xmlns:a16="http://schemas.microsoft.com/office/drawing/2014/main" id="{9FBC4A96-5369-4400-9174-C24EFB202DB5}"/>
              </a:ext>
            </a:extLst>
          </p:cNvPr>
          <p:cNvSpPr txBox="1"/>
          <p:nvPr/>
        </p:nvSpPr>
        <p:spPr>
          <a:xfrm>
            <a:off x="4770181" y="6499402"/>
            <a:ext cx="7404912" cy="307777"/>
          </a:xfrm>
          <a:prstGeom prst="rect">
            <a:avLst/>
          </a:prstGeom>
          <a:solidFill>
            <a:schemeClr val="bg1"/>
          </a:solidFill>
        </p:spPr>
        <p:txBody>
          <a:bodyPr wrap="none" rtlCol="0">
            <a:spAutoFit/>
          </a:bodyPr>
          <a:lstStyle/>
          <a:p>
            <a:r>
              <a:rPr lang="el-GR" sz="1400" dirty="0"/>
              <a:t>Εξάρτηση από τις </a:t>
            </a:r>
            <a:r>
              <a:rPr lang="el-GR" sz="1400" dirty="0" err="1"/>
              <a:t>οικοσυστημικές</a:t>
            </a:r>
            <a:r>
              <a:rPr lang="el-GR" sz="1400" dirty="0"/>
              <a:t> υπηρεσίες  (εξάρτηση από την κατάσταση του περιβάλλοντος)</a:t>
            </a:r>
          </a:p>
        </p:txBody>
      </p:sp>
      <p:sp>
        <p:nvSpPr>
          <p:cNvPr id="11" name="TextBox 10">
            <a:extLst>
              <a:ext uri="{FF2B5EF4-FFF2-40B4-BE49-F238E27FC236}">
                <a16:creationId xmlns:a16="http://schemas.microsoft.com/office/drawing/2014/main" id="{070D0055-2BD7-4CF4-9321-7620E17BB374}"/>
              </a:ext>
            </a:extLst>
          </p:cNvPr>
          <p:cNvSpPr txBox="1"/>
          <p:nvPr/>
        </p:nvSpPr>
        <p:spPr>
          <a:xfrm rot="16200000">
            <a:off x="3323709" y="4980376"/>
            <a:ext cx="2295729" cy="523220"/>
          </a:xfrm>
          <a:prstGeom prst="rect">
            <a:avLst/>
          </a:prstGeom>
          <a:solidFill>
            <a:schemeClr val="bg1"/>
          </a:solidFill>
        </p:spPr>
        <p:txBody>
          <a:bodyPr wrap="square" rtlCol="0">
            <a:spAutoFit/>
          </a:bodyPr>
          <a:lstStyle/>
          <a:p>
            <a:pPr algn="ctr"/>
            <a:r>
              <a:rPr lang="el-GR" sz="1400" dirty="0"/>
              <a:t>Επιπτώσεις στις οικοσυστημικές υπηρεσίες</a:t>
            </a:r>
          </a:p>
        </p:txBody>
      </p:sp>
      <p:sp>
        <p:nvSpPr>
          <p:cNvPr id="8" name="TextBox 7">
            <a:extLst>
              <a:ext uri="{FF2B5EF4-FFF2-40B4-BE49-F238E27FC236}">
                <a16:creationId xmlns:a16="http://schemas.microsoft.com/office/drawing/2014/main" id="{6E7CCBD1-DFA1-447A-8248-F95F760805EF}"/>
              </a:ext>
            </a:extLst>
          </p:cNvPr>
          <p:cNvSpPr txBox="1"/>
          <p:nvPr/>
        </p:nvSpPr>
        <p:spPr>
          <a:xfrm>
            <a:off x="7033328" y="4104532"/>
            <a:ext cx="880369" cy="276999"/>
          </a:xfrm>
          <a:prstGeom prst="rect">
            <a:avLst/>
          </a:prstGeom>
          <a:solidFill>
            <a:schemeClr val="bg1"/>
          </a:solidFill>
        </p:spPr>
        <p:txBody>
          <a:bodyPr wrap="none" rtlCol="0">
            <a:spAutoFit/>
          </a:bodyPr>
          <a:lstStyle/>
          <a:p>
            <a:r>
              <a:rPr lang="el-GR" sz="1200" dirty="0"/>
              <a:t>Αλιεύματα</a:t>
            </a:r>
          </a:p>
        </p:txBody>
      </p:sp>
      <p:sp>
        <p:nvSpPr>
          <p:cNvPr id="13" name="TextBox 12">
            <a:extLst>
              <a:ext uri="{FF2B5EF4-FFF2-40B4-BE49-F238E27FC236}">
                <a16:creationId xmlns:a16="http://schemas.microsoft.com/office/drawing/2014/main" id="{184E5A43-2CAD-4ADE-987A-E62601C6B2D6}"/>
              </a:ext>
            </a:extLst>
          </p:cNvPr>
          <p:cNvSpPr txBox="1"/>
          <p:nvPr/>
        </p:nvSpPr>
        <p:spPr>
          <a:xfrm>
            <a:off x="7099734" y="5186947"/>
            <a:ext cx="866648" cy="276999"/>
          </a:xfrm>
          <a:prstGeom prst="rect">
            <a:avLst/>
          </a:prstGeom>
          <a:solidFill>
            <a:schemeClr val="bg1"/>
          </a:solidFill>
        </p:spPr>
        <p:txBody>
          <a:bodyPr wrap="none" rtlCol="0">
            <a:spAutoFit/>
          </a:bodyPr>
          <a:lstStyle/>
          <a:p>
            <a:r>
              <a:rPr lang="el-GR" sz="1200" dirty="0"/>
              <a:t>Τουρισμός</a:t>
            </a:r>
          </a:p>
        </p:txBody>
      </p:sp>
      <p:sp>
        <p:nvSpPr>
          <p:cNvPr id="15" name="TextBox 14">
            <a:extLst>
              <a:ext uri="{FF2B5EF4-FFF2-40B4-BE49-F238E27FC236}">
                <a16:creationId xmlns:a16="http://schemas.microsoft.com/office/drawing/2014/main" id="{289C5D29-25E5-4A7C-8BA2-0CAEF39FB882}"/>
              </a:ext>
            </a:extLst>
          </p:cNvPr>
          <p:cNvSpPr txBox="1"/>
          <p:nvPr/>
        </p:nvSpPr>
        <p:spPr>
          <a:xfrm>
            <a:off x="5932295" y="5582409"/>
            <a:ext cx="1276311" cy="261610"/>
          </a:xfrm>
          <a:prstGeom prst="rect">
            <a:avLst/>
          </a:prstGeom>
          <a:solidFill>
            <a:schemeClr val="bg1"/>
          </a:solidFill>
        </p:spPr>
        <p:txBody>
          <a:bodyPr wrap="none" rtlCol="0">
            <a:spAutoFit/>
          </a:bodyPr>
          <a:lstStyle/>
          <a:p>
            <a:r>
              <a:rPr lang="el-GR" sz="1100" dirty="0"/>
              <a:t>ιχθυοκαλλιέργειες</a:t>
            </a:r>
          </a:p>
        </p:txBody>
      </p:sp>
      <p:sp>
        <p:nvSpPr>
          <p:cNvPr id="10" name="Οβάλ 9">
            <a:extLst>
              <a:ext uri="{FF2B5EF4-FFF2-40B4-BE49-F238E27FC236}">
                <a16:creationId xmlns:a16="http://schemas.microsoft.com/office/drawing/2014/main" id="{12390EBE-9DA3-42E6-8A14-1CA97D096F13}"/>
              </a:ext>
            </a:extLst>
          </p:cNvPr>
          <p:cNvSpPr/>
          <p:nvPr/>
        </p:nvSpPr>
        <p:spPr>
          <a:xfrm>
            <a:off x="5836200" y="5596926"/>
            <a:ext cx="96819" cy="123539"/>
          </a:xfrm>
          <a:prstGeom prst="ellipse">
            <a:avLst/>
          </a:prstGeom>
          <a:solidFill>
            <a:srgbClr val="5279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TextBox 15">
            <a:extLst>
              <a:ext uri="{FF2B5EF4-FFF2-40B4-BE49-F238E27FC236}">
                <a16:creationId xmlns:a16="http://schemas.microsoft.com/office/drawing/2014/main" id="{E89F129E-43FF-4DD1-B704-27C69D8B2E1B}"/>
              </a:ext>
            </a:extLst>
          </p:cNvPr>
          <p:cNvSpPr txBox="1"/>
          <p:nvPr/>
        </p:nvSpPr>
        <p:spPr>
          <a:xfrm>
            <a:off x="5439846" y="5026975"/>
            <a:ext cx="691215" cy="261610"/>
          </a:xfrm>
          <a:prstGeom prst="rect">
            <a:avLst/>
          </a:prstGeom>
          <a:solidFill>
            <a:schemeClr val="bg1"/>
          </a:solidFill>
        </p:spPr>
        <p:txBody>
          <a:bodyPr wrap="none" rtlCol="0">
            <a:spAutoFit/>
          </a:bodyPr>
          <a:lstStyle/>
          <a:p>
            <a:r>
              <a:rPr lang="el-GR" sz="1100" dirty="0"/>
              <a:t>ναυτιλία</a:t>
            </a:r>
          </a:p>
        </p:txBody>
      </p:sp>
      <p:sp>
        <p:nvSpPr>
          <p:cNvPr id="17" name="TextBox 16">
            <a:extLst>
              <a:ext uri="{FF2B5EF4-FFF2-40B4-BE49-F238E27FC236}">
                <a16:creationId xmlns:a16="http://schemas.microsoft.com/office/drawing/2014/main" id="{43050C7A-0890-4F16-B1F3-A1D512007C98}"/>
              </a:ext>
            </a:extLst>
          </p:cNvPr>
          <p:cNvSpPr txBox="1"/>
          <p:nvPr/>
        </p:nvSpPr>
        <p:spPr>
          <a:xfrm>
            <a:off x="5434276" y="5328058"/>
            <a:ext cx="736099" cy="261610"/>
          </a:xfrm>
          <a:prstGeom prst="rect">
            <a:avLst/>
          </a:prstGeom>
          <a:solidFill>
            <a:schemeClr val="bg1"/>
          </a:solidFill>
        </p:spPr>
        <p:txBody>
          <a:bodyPr wrap="square" rtlCol="0">
            <a:spAutoFit/>
          </a:bodyPr>
          <a:lstStyle/>
          <a:p>
            <a:r>
              <a:rPr lang="el-GR" sz="1100" dirty="0"/>
              <a:t>λιμάνια</a:t>
            </a:r>
          </a:p>
        </p:txBody>
      </p:sp>
      <p:sp>
        <p:nvSpPr>
          <p:cNvPr id="18" name="TextBox 17">
            <a:extLst>
              <a:ext uri="{FF2B5EF4-FFF2-40B4-BE49-F238E27FC236}">
                <a16:creationId xmlns:a16="http://schemas.microsoft.com/office/drawing/2014/main" id="{FE86F423-8F28-471F-BEA3-663495F5549A}"/>
              </a:ext>
            </a:extLst>
          </p:cNvPr>
          <p:cNvSpPr txBox="1"/>
          <p:nvPr/>
        </p:nvSpPr>
        <p:spPr>
          <a:xfrm>
            <a:off x="5200797" y="5579492"/>
            <a:ext cx="619080" cy="261610"/>
          </a:xfrm>
          <a:prstGeom prst="rect">
            <a:avLst/>
          </a:prstGeom>
          <a:solidFill>
            <a:schemeClr val="bg1"/>
          </a:solidFill>
        </p:spPr>
        <p:txBody>
          <a:bodyPr wrap="none" rtlCol="0">
            <a:spAutoFit/>
          </a:bodyPr>
          <a:lstStyle/>
          <a:p>
            <a:r>
              <a:rPr lang="el-GR" sz="1100" dirty="0"/>
              <a:t>ΑΠΕ      </a:t>
            </a:r>
          </a:p>
        </p:txBody>
      </p:sp>
      <p:sp>
        <p:nvSpPr>
          <p:cNvPr id="20" name="Ορθογώνιο 19">
            <a:extLst>
              <a:ext uri="{FF2B5EF4-FFF2-40B4-BE49-F238E27FC236}">
                <a16:creationId xmlns:a16="http://schemas.microsoft.com/office/drawing/2014/main" id="{FA4E6E40-CB72-4BF7-9B1A-817CB56EA856}"/>
              </a:ext>
            </a:extLst>
          </p:cNvPr>
          <p:cNvSpPr/>
          <p:nvPr/>
        </p:nvSpPr>
        <p:spPr>
          <a:xfrm>
            <a:off x="15570" y="6464755"/>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pic>
        <p:nvPicPr>
          <p:cNvPr id="12" name="Εικόνα 11">
            <a:extLst>
              <a:ext uri="{FF2B5EF4-FFF2-40B4-BE49-F238E27FC236}">
                <a16:creationId xmlns:a16="http://schemas.microsoft.com/office/drawing/2014/main" id="{1643D58D-AB21-3771-D434-FF958B5EB46A}"/>
              </a:ext>
            </a:extLst>
          </p:cNvPr>
          <p:cNvPicPr>
            <a:picLocks noChangeAspect="1"/>
          </p:cNvPicPr>
          <p:nvPr/>
        </p:nvPicPr>
        <p:blipFill>
          <a:blip r:embed="rId4"/>
          <a:stretch>
            <a:fillRect/>
          </a:stretch>
        </p:blipFill>
        <p:spPr>
          <a:xfrm>
            <a:off x="10380799" y="5710297"/>
            <a:ext cx="1811201" cy="739100"/>
          </a:xfrm>
          <a:prstGeom prst="rect">
            <a:avLst/>
          </a:prstGeom>
        </p:spPr>
      </p:pic>
      <p:sp>
        <p:nvSpPr>
          <p:cNvPr id="14" name="Ορθογώνιο 13">
            <a:extLst>
              <a:ext uri="{FF2B5EF4-FFF2-40B4-BE49-F238E27FC236}">
                <a16:creationId xmlns:a16="http://schemas.microsoft.com/office/drawing/2014/main" id="{1D805279-47AD-F7BB-8E54-1AED40CDBBD6}"/>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pic>
        <p:nvPicPr>
          <p:cNvPr id="22" name="Εικόνα 21">
            <a:extLst>
              <a:ext uri="{FF2B5EF4-FFF2-40B4-BE49-F238E27FC236}">
                <a16:creationId xmlns:a16="http://schemas.microsoft.com/office/drawing/2014/main" id="{F90A85C2-74C1-5CF0-F7E5-BA4DE392DD46}"/>
              </a:ext>
            </a:extLst>
          </p:cNvPr>
          <p:cNvPicPr>
            <a:picLocks noChangeAspect="1"/>
          </p:cNvPicPr>
          <p:nvPr/>
        </p:nvPicPr>
        <p:blipFill>
          <a:blip r:embed="rId5"/>
          <a:stretch>
            <a:fillRect/>
          </a:stretch>
        </p:blipFill>
        <p:spPr>
          <a:xfrm>
            <a:off x="15570" y="3638902"/>
            <a:ext cx="3424164" cy="2384728"/>
          </a:xfrm>
          <a:prstGeom prst="rect">
            <a:avLst/>
          </a:prstGeom>
        </p:spPr>
      </p:pic>
      <p:pic>
        <p:nvPicPr>
          <p:cNvPr id="3" name="Εικόνα 2">
            <a:extLst>
              <a:ext uri="{FF2B5EF4-FFF2-40B4-BE49-F238E27FC236}">
                <a16:creationId xmlns:a16="http://schemas.microsoft.com/office/drawing/2014/main" id="{DEE0BA3B-C045-EEE6-9FF9-56060F368EC9}"/>
              </a:ext>
            </a:extLst>
          </p:cNvPr>
          <p:cNvPicPr>
            <a:picLocks noChangeAspect="1"/>
          </p:cNvPicPr>
          <p:nvPr/>
        </p:nvPicPr>
        <p:blipFill>
          <a:blip r:embed="rId6"/>
          <a:stretch>
            <a:fillRect/>
          </a:stretch>
        </p:blipFill>
        <p:spPr>
          <a:xfrm>
            <a:off x="-19308" y="350047"/>
            <a:ext cx="3527096" cy="2254257"/>
          </a:xfrm>
          <a:prstGeom prst="rect">
            <a:avLst/>
          </a:prstGeom>
        </p:spPr>
      </p:pic>
    </p:spTree>
    <p:extLst>
      <p:ext uri="{BB962C8B-B14F-4D97-AF65-F5344CB8AC3E}">
        <p14:creationId xmlns:p14="http://schemas.microsoft.com/office/powerpoint/2010/main" val="899623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31140" y="1229892"/>
            <a:ext cx="3374586" cy="2544441"/>
          </a:xfrm>
        </p:spPr>
        <p:txBody>
          <a:bodyPr rtlCol="0">
            <a:normAutofit/>
          </a:bodyPr>
          <a:lstStyle/>
          <a:p>
            <a:pPr rtl="0"/>
            <a:r>
              <a:rPr lang="el-GR" sz="2800" dirty="0"/>
              <a:t>Οικοσυστημικές υπηρεσίες της Πιερίας</a:t>
            </a:r>
          </a:p>
        </p:txBody>
      </p:sp>
      <p:pic>
        <p:nvPicPr>
          <p:cNvPr id="8" name="Εικόνα 7">
            <a:extLst>
              <a:ext uri="{FF2B5EF4-FFF2-40B4-BE49-F238E27FC236}">
                <a16:creationId xmlns:a16="http://schemas.microsoft.com/office/drawing/2014/main" id="{A71554D9-A33D-41D3-9C5F-DC201B0B75C2}"/>
              </a:ext>
            </a:extLst>
          </p:cNvPr>
          <p:cNvPicPr>
            <a:picLocks noChangeAspect="1"/>
          </p:cNvPicPr>
          <p:nvPr/>
        </p:nvPicPr>
        <p:blipFill>
          <a:blip r:embed="rId3"/>
          <a:stretch>
            <a:fillRect/>
          </a:stretch>
        </p:blipFill>
        <p:spPr>
          <a:xfrm>
            <a:off x="-270" y="104355"/>
            <a:ext cx="3581603" cy="2504857"/>
          </a:xfrm>
          <a:prstGeom prst="rect">
            <a:avLst/>
          </a:prstGeom>
        </p:spPr>
      </p:pic>
      <p:sp>
        <p:nvSpPr>
          <p:cNvPr id="10" name="Ορθογώνιο 9">
            <a:extLst>
              <a:ext uri="{FF2B5EF4-FFF2-40B4-BE49-F238E27FC236}">
                <a16:creationId xmlns:a16="http://schemas.microsoft.com/office/drawing/2014/main" id="{BDA1A3C7-657F-4495-B436-2FADA0210D1A}"/>
              </a:ext>
            </a:extLst>
          </p:cNvPr>
          <p:cNvSpPr/>
          <p:nvPr/>
        </p:nvSpPr>
        <p:spPr>
          <a:xfrm>
            <a:off x="31140" y="6473278"/>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pic>
        <p:nvPicPr>
          <p:cNvPr id="2" name="Εικόνα 1">
            <a:extLst>
              <a:ext uri="{FF2B5EF4-FFF2-40B4-BE49-F238E27FC236}">
                <a16:creationId xmlns:a16="http://schemas.microsoft.com/office/drawing/2014/main" id="{4EC9CD92-0924-1178-022C-A445C83DA2A2}"/>
              </a:ext>
            </a:extLst>
          </p:cNvPr>
          <p:cNvPicPr>
            <a:picLocks noChangeAspect="1"/>
          </p:cNvPicPr>
          <p:nvPr/>
        </p:nvPicPr>
        <p:blipFill>
          <a:blip r:embed="rId4"/>
          <a:stretch>
            <a:fillRect/>
          </a:stretch>
        </p:blipFill>
        <p:spPr>
          <a:xfrm>
            <a:off x="10371747" y="6118900"/>
            <a:ext cx="1811201" cy="739100"/>
          </a:xfrm>
          <a:prstGeom prst="rect">
            <a:avLst/>
          </a:prstGeom>
        </p:spPr>
      </p:pic>
      <p:sp>
        <p:nvSpPr>
          <p:cNvPr id="7" name="Ορθογώνιο 6">
            <a:extLst>
              <a:ext uri="{FF2B5EF4-FFF2-40B4-BE49-F238E27FC236}">
                <a16:creationId xmlns:a16="http://schemas.microsoft.com/office/drawing/2014/main" id="{1D515D91-1778-802E-2ED5-DEFB872C5D23}"/>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pic>
        <p:nvPicPr>
          <p:cNvPr id="12" name="Εικόνα 11">
            <a:extLst>
              <a:ext uri="{FF2B5EF4-FFF2-40B4-BE49-F238E27FC236}">
                <a16:creationId xmlns:a16="http://schemas.microsoft.com/office/drawing/2014/main" id="{567EF29A-26E3-C4CF-CB69-C6433F77EB41}"/>
              </a:ext>
            </a:extLst>
          </p:cNvPr>
          <p:cNvPicPr>
            <a:picLocks noChangeAspect="1"/>
          </p:cNvPicPr>
          <p:nvPr/>
        </p:nvPicPr>
        <p:blipFill>
          <a:blip r:embed="rId5"/>
          <a:stretch>
            <a:fillRect/>
          </a:stretch>
        </p:blipFill>
        <p:spPr>
          <a:xfrm>
            <a:off x="-4224" y="3891947"/>
            <a:ext cx="3409950" cy="1743075"/>
          </a:xfrm>
          <a:prstGeom prst="rect">
            <a:avLst/>
          </a:prstGeom>
        </p:spPr>
      </p:pic>
      <p:pic>
        <p:nvPicPr>
          <p:cNvPr id="3" name="Εικόνα 2">
            <a:extLst>
              <a:ext uri="{FF2B5EF4-FFF2-40B4-BE49-F238E27FC236}">
                <a16:creationId xmlns:a16="http://schemas.microsoft.com/office/drawing/2014/main" id="{BC314F0D-068D-6C95-FD27-08C8F33DE66B}"/>
              </a:ext>
            </a:extLst>
          </p:cNvPr>
          <p:cNvPicPr>
            <a:picLocks noChangeAspect="1"/>
          </p:cNvPicPr>
          <p:nvPr/>
        </p:nvPicPr>
        <p:blipFill>
          <a:blip r:embed="rId6"/>
          <a:stretch>
            <a:fillRect/>
          </a:stretch>
        </p:blipFill>
        <p:spPr>
          <a:xfrm>
            <a:off x="3581333" y="403710"/>
            <a:ext cx="5857875" cy="6438900"/>
          </a:xfrm>
          <a:prstGeom prst="rect">
            <a:avLst/>
          </a:prstGeom>
        </p:spPr>
      </p:pic>
    </p:spTree>
    <p:extLst>
      <p:ext uri="{BB962C8B-B14F-4D97-AF65-F5344CB8AC3E}">
        <p14:creationId xmlns:p14="http://schemas.microsoft.com/office/powerpoint/2010/main" val="4122083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Ορθογώνιο 13">
            <a:extLst>
              <a:ext uri="{FF2B5EF4-FFF2-40B4-BE49-F238E27FC236}">
                <a16:creationId xmlns:a16="http://schemas.microsoft.com/office/drawing/2014/main" id="{0B90E393-A5B7-FE98-B56C-0B01594EE017}"/>
              </a:ext>
            </a:extLst>
          </p:cNvPr>
          <p:cNvSpPr/>
          <p:nvPr/>
        </p:nvSpPr>
        <p:spPr>
          <a:xfrm>
            <a:off x="3564538" y="4639116"/>
            <a:ext cx="7993063" cy="641222"/>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Ορθογώνιο 9">
            <a:extLst>
              <a:ext uri="{FF2B5EF4-FFF2-40B4-BE49-F238E27FC236}">
                <a16:creationId xmlns:a16="http://schemas.microsoft.com/office/drawing/2014/main" id="{68FEAA6A-5904-FE93-AD54-30819273C346}"/>
              </a:ext>
            </a:extLst>
          </p:cNvPr>
          <p:cNvSpPr/>
          <p:nvPr/>
        </p:nvSpPr>
        <p:spPr>
          <a:xfrm>
            <a:off x="3564539" y="2209561"/>
            <a:ext cx="7993063" cy="868490"/>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Ορθογώνιο 10">
            <a:extLst>
              <a:ext uri="{FF2B5EF4-FFF2-40B4-BE49-F238E27FC236}">
                <a16:creationId xmlns:a16="http://schemas.microsoft.com/office/drawing/2014/main" id="{B273EA23-22DB-4FE3-BA24-A81FFC4269BD}"/>
              </a:ext>
            </a:extLst>
          </p:cNvPr>
          <p:cNvSpPr/>
          <p:nvPr/>
        </p:nvSpPr>
        <p:spPr>
          <a:xfrm>
            <a:off x="15570" y="6464755"/>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sp>
        <p:nvSpPr>
          <p:cNvPr id="13" name="Τίτλος 3">
            <a:extLst>
              <a:ext uri="{FF2B5EF4-FFF2-40B4-BE49-F238E27FC236}">
                <a16:creationId xmlns:a16="http://schemas.microsoft.com/office/drawing/2014/main" id="{6AF6B554-3FAD-466C-9573-77F7F8429F57}"/>
              </a:ext>
            </a:extLst>
          </p:cNvPr>
          <p:cNvSpPr>
            <a:spLocks noGrp="1"/>
          </p:cNvSpPr>
          <p:nvPr>
            <p:ph type="title"/>
          </p:nvPr>
        </p:nvSpPr>
        <p:spPr>
          <a:xfrm>
            <a:off x="32220" y="1094300"/>
            <a:ext cx="3375025" cy="2544763"/>
          </a:xfrm>
        </p:spPr>
        <p:txBody>
          <a:bodyPr rtlCol="0">
            <a:normAutofit/>
          </a:bodyPr>
          <a:lstStyle/>
          <a:p>
            <a:pPr rtl="0"/>
            <a:r>
              <a:rPr lang="el-GR" sz="3200" dirty="0"/>
              <a:t>Οικονομική αποτίμηση</a:t>
            </a:r>
          </a:p>
        </p:txBody>
      </p:sp>
      <p:pic>
        <p:nvPicPr>
          <p:cNvPr id="4" name="Εικόνα 3">
            <a:extLst>
              <a:ext uri="{FF2B5EF4-FFF2-40B4-BE49-F238E27FC236}">
                <a16:creationId xmlns:a16="http://schemas.microsoft.com/office/drawing/2014/main" id="{2CDB31D8-CE1B-217A-5412-67948446F851}"/>
              </a:ext>
            </a:extLst>
          </p:cNvPr>
          <p:cNvPicPr>
            <a:picLocks noChangeAspect="1"/>
          </p:cNvPicPr>
          <p:nvPr/>
        </p:nvPicPr>
        <p:blipFill>
          <a:blip r:embed="rId3"/>
          <a:stretch>
            <a:fillRect/>
          </a:stretch>
        </p:blipFill>
        <p:spPr>
          <a:xfrm>
            <a:off x="10371747" y="6118900"/>
            <a:ext cx="1811201" cy="739100"/>
          </a:xfrm>
          <a:prstGeom prst="rect">
            <a:avLst/>
          </a:prstGeom>
        </p:spPr>
      </p:pic>
      <p:sp>
        <p:nvSpPr>
          <p:cNvPr id="5" name="Ορθογώνιο 4">
            <a:extLst>
              <a:ext uri="{FF2B5EF4-FFF2-40B4-BE49-F238E27FC236}">
                <a16:creationId xmlns:a16="http://schemas.microsoft.com/office/drawing/2014/main" id="{7AA28C76-E1FB-06A6-429A-7D56F0653D38}"/>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pic>
        <p:nvPicPr>
          <p:cNvPr id="7" name="Εικόνα 6">
            <a:extLst>
              <a:ext uri="{FF2B5EF4-FFF2-40B4-BE49-F238E27FC236}">
                <a16:creationId xmlns:a16="http://schemas.microsoft.com/office/drawing/2014/main" id="{5485E57C-6C56-8990-D220-39943569546D}"/>
              </a:ext>
            </a:extLst>
          </p:cNvPr>
          <p:cNvPicPr>
            <a:picLocks noChangeAspect="1"/>
          </p:cNvPicPr>
          <p:nvPr/>
        </p:nvPicPr>
        <p:blipFill>
          <a:blip r:embed="rId4"/>
          <a:stretch>
            <a:fillRect/>
          </a:stretch>
        </p:blipFill>
        <p:spPr>
          <a:xfrm>
            <a:off x="15570" y="3638902"/>
            <a:ext cx="3424164" cy="2384728"/>
          </a:xfrm>
          <a:prstGeom prst="rect">
            <a:avLst/>
          </a:prstGeom>
        </p:spPr>
      </p:pic>
      <p:sp>
        <p:nvSpPr>
          <p:cNvPr id="3" name="Text Box 5">
            <a:extLst>
              <a:ext uri="{FF2B5EF4-FFF2-40B4-BE49-F238E27FC236}">
                <a16:creationId xmlns:a16="http://schemas.microsoft.com/office/drawing/2014/main" id="{8D2675AE-C7EC-E061-429E-1A359E05AFA8}"/>
              </a:ext>
            </a:extLst>
          </p:cNvPr>
          <p:cNvSpPr txBox="1">
            <a:spLocks noChangeArrowheads="1"/>
          </p:cNvSpPr>
          <p:nvPr/>
        </p:nvSpPr>
        <p:spPr bwMode="auto">
          <a:xfrm>
            <a:off x="3564539" y="756584"/>
            <a:ext cx="7993063"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Aft>
                <a:spcPts val="1200"/>
              </a:spcAft>
            </a:pPr>
            <a:r>
              <a:rPr lang="el-GR" sz="1800" b="1" dirty="0"/>
              <a:t>Εκτίμηση της (συνολικής) αξίας του παράκτιου περιβάλλοντος</a:t>
            </a:r>
          </a:p>
          <a:p>
            <a:endParaRPr lang="el-GR" sz="1800" b="1" dirty="0"/>
          </a:p>
          <a:p>
            <a:endParaRPr lang="el-GR" sz="1600" dirty="0"/>
          </a:p>
        </p:txBody>
      </p:sp>
      <p:sp>
        <p:nvSpPr>
          <p:cNvPr id="9" name="Ορθογώνιο 8">
            <a:extLst>
              <a:ext uri="{FF2B5EF4-FFF2-40B4-BE49-F238E27FC236}">
                <a16:creationId xmlns:a16="http://schemas.microsoft.com/office/drawing/2014/main" id="{8085430B-2293-B01F-40D8-E56280740788}"/>
              </a:ext>
            </a:extLst>
          </p:cNvPr>
          <p:cNvSpPr/>
          <p:nvPr/>
        </p:nvSpPr>
        <p:spPr>
          <a:xfrm>
            <a:off x="3549854" y="1479784"/>
            <a:ext cx="8064499" cy="5016758"/>
          </a:xfrm>
          <a:prstGeom prst="rect">
            <a:avLst/>
          </a:prstGeom>
        </p:spPr>
        <p:txBody>
          <a:bodyPr wrap="square">
            <a:spAutoFit/>
          </a:bodyPr>
          <a:lstStyle/>
          <a:p>
            <a:pPr>
              <a:buClr>
                <a:schemeClr val="bg2"/>
              </a:buClr>
              <a:buSzPct val="80000"/>
              <a:buFont typeface="Wingdings" panose="05000000000000000000" pitchFamily="2" charset="2"/>
              <a:buNone/>
            </a:pPr>
            <a:r>
              <a:rPr lang="el-GR" altLang="el-GR" sz="1600" dirty="0">
                <a:latin typeface="+mn-lt"/>
              </a:rPr>
              <a:t>Η εκτίμηση της αξίας μιας παράκτιας περιοχής μπορεί να σχετίζεται με την εφαρμογή πολιτικών </a:t>
            </a:r>
            <a:r>
              <a:rPr lang="el-GR" altLang="el-GR" sz="1600" b="1" dirty="0">
                <a:latin typeface="+mn-lt"/>
              </a:rPr>
              <a:t>προστασίας ή αποκατάστασης </a:t>
            </a:r>
            <a:r>
              <a:rPr lang="el-GR" altLang="el-GR" sz="1600" dirty="0">
                <a:latin typeface="+mn-lt"/>
              </a:rPr>
              <a:t>των περιοχών αυτών:</a:t>
            </a:r>
          </a:p>
          <a:p>
            <a:pPr>
              <a:buClr>
                <a:schemeClr val="bg2"/>
              </a:buClr>
              <a:buSzPct val="80000"/>
              <a:buFont typeface="Wingdings" panose="05000000000000000000" pitchFamily="2" charset="2"/>
              <a:buNone/>
            </a:pPr>
            <a:endParaRPr lang="el-GR" altLang="el-GR" sz="1600" dirty="0">
              <a:latin typeface="+mn-lt"/>
            </a:endParaRPr>
          </a:p>
          <a:p>
            <a:pPr>
              <a:buClr>
                <a:schemeClr val="bg2"/>
              </a:buClr>
              <a:buSzPct val="80000"/>
              <a:buFont typeface="Wingdings" panose="05000000000000000000" pitchFamily="2" charset="2"/>
              <a:buNone/>
            </a:pPr>
            <a:r>
              <a:rPr lang="el-GR" altLang="el-GR" sz="1600" b="1" dirty="0">
                <a:latin typeface="+mn-lt"/>
              </a:rPr>
              <a:t>1</a:t>
            </a:r>
            <a:r>
              <a:rPr lang="el-GR" altLang="el-GR" sz="1600" b="1" baseline="30000" dirty="0">
                <a:latin typeface="+mn-lt"/>
              </a:rPr>
              <a:t>η</a:t>
            </a:r>
            <a:r>
              <a:rPr lang="el-GR" altLang="el-GR" sz="1600" b="1" dirty="0">
                <a:latin typeface="+mn-lt"/>
              </a:rPr>
              <a:t> προσέγγιση (αξία προστασίας): </a:t>
            </a:r>
            <a:r>
              <a:rPr lang="el-GR" altLang="el-GR" sz="1600" dirty="0">
                <a:latin typeface="+mn-lt"/>
              </a:rPr>
              <a:t>Μέσω της αξίας κάποιων αγαθών, η «παραγωγή» των οποίων προϋποθέτει ότι το περιβάλλον είναι και θα παραμείνει σε καλή οικολογική κατάσταση</a:t>
            </a:r>
          </a:p>
          <a:p>
            <a:pPr>
              <a:buClr>
                <a:schemeClr val="bg2"/>
              </a:buClr>
              <a:buSzPct val="80000"/>
            </a:pPr>
            <a:endParaRPr lang="el-GR" altLang="el-GR" sz="1600" b="1" dirty="0">
              <a:latin typeface="+mn-lt"/>
            </a:endParaRPr>
          </a:p>
          <a:p>
            <a:pPr>
              <a:buClr>
                <a:schemeClr val="bg2"/>
              </a:buClr>
              <a:buSzPct val="80000"/>
            </a:pPr>
            <a:r>
              <a:rPr lang="el-GR" altLang="el-GR" sz="1600" b="1" dirty="0">
                <a:latin typeface="+mn-lt"/>
              </a:rPr>
              <a:t>Παράδειγμα:</a:t>
            </a:r>
            <a:r>
              <a:rPr lang="el-GR" altLang="el-GR" sz="1600" dirty="0">
                <a:latin typeface="+mn-lt"/>
              </a:rPr>
              <a:t> Η αλιεία συγκεκριμένων θαλάσσιων ειδών προϋποθέτει </a:t>
            </a:r>
            <a:r>
              <a:rPr lang="el-GR" altLang="el-GR" sz="1600" b="1" dirty="0">
                <a:latin typeface="+mn-lt"/>
              </a:rPr>
              <a:t>συνθήκες οικολογικής ισορροπίας</a:t>
            </a:r>
            <a:r>
              <a:rPr lang="el-GR" altLang="el-GR" sz="1600" dirty="0">
                <a:latin typeface="+mn-lt"/>
              </a:rPr>
              <a:t> στα θαλάσσια/παράκτια οικοσυστήματα </a:t>
            </a:r>
            <a:r>
              <a:rPr lang="el-GR" altLang="el-GR" sz="1600" dirty="0">
                <a:latin typeface="+mn-lt"/>
                <a:sym typeface="Wingdings" panose="05000000000000000000" pitchFamily="2" charset="2"/>
              </a:rPr>
              <a:t> Η υφιστάμενη </a:t>
            </a:r>
            <a:r>
              <a:rPr lang="el-GR" altLang="el-GR" sz="1600" b="1" dirty="0">
                <a:latin typeface="+mn-lt"/>
                <a:sym typeface="Wingdings" panose="05000000000000000000" pitchFamily="2" charset="2"/>
              </a:rPr>
              <a:t>χρηματική αξία των αλιευμάτων</a:t>
            </a:r>
            <a:r>
              <a:rPr lang="el-GR" altLang="el-GR" sz="1600" dirty="0">
                <a:latin typeface="+mn-lt"/>
                <a:sym typeface="Wingdings" panose="05000000000000000000" pitchFamily="2" charset="2"/>
              </a:rPr>
              <a:t> μπορεί να αποτελέσει μέτρο εκτίμησης της</a:t>
            </a:r>
            <a:r>
              <a:rPr lang="el-GR" altLang="el-GR" sz="1600" b="1" dirty="0">
                <a:latin typeface="+mn-lt"/>
                <a:sym typeface="Wingdings" panose="05000000000000000000" pitchFamily="2" charset="2"/>
              </a:rPr>
              <a:t> αξίας προστασίας</a:t>
            </a:r>
            <a:r>
              <a:rPr lang="el-GR" altLang="el-GR" sz="1600" dirty="0">
                <a:latin typeface="+mn-lt"/>
                <a:sym typeface="Wingdings" panose="05000000000000000000" pitchFamily="2" charset="2"/>
              </a:rPr>
              <a:t> του εν λόγω οικοσυστήματος </a:t>
            </a:r>
            <a:r>
              <a:rPr lang="el-GR" altLang="el-GR" sz="1600" b="1" dirty="0">
                <a:latin typeface="+mn-lt"/>
                <a:sym typeface="Wingdings" panose="05000000000000000000" pitchFamily="2" charset="2"/>
              </a:rPr>
              <a:t>ή </a:t>
            </a:r>
            <a:r>
              <a:rPr lang="el-GR" altLang="el-GR" sz="1600" dirty="0">
                <a:latin typeface="+mn-lt"/>
                <a:sym typeface="Wingdings" panose="05000000000000000000" pitchFamily="2" charset="2"/>
              </a:rPr>
              <a:t>μέτρο εκτίμησης του </a:t>
            </a:r>
            <a:r>
              <a:rPr lang="el-GR" altLang="el-GR" sz="1600" b="1" dirty="0">
                <a:latin typeface="+mn-lt"/>
                <a:sym typeface="Wingdings" panose="05000000000000000000" pitchFamily="2" charset="2"/>
              </a:rPr>
              <a:t>περιβαλλοντικού κόστους υποβάθμισής του</a:t>
            </a:r>
          </a:p>
          <a:p>
            <a:pPr>
              <a:buClr>
                <a:schemeClr val="bg2"/>
              </a:buClr>
              <a:buSzPct val="80000"/>
            </a:pPr>
            <a:endParaRPr lang="el-GR" altLang="el-GR" sz="1600" dirty="0">
              <a:latin typeface="+mn-lt"/>
              <a:sym typeface="Wingdings" panose="05000000000000000000" pitchFamily="2" charset="2"/>
            </a:endParaRPr>
          </a:p>
          <a:p>
            <a:pPr>
              <a:buClr>
                <a:schemeClr val="bg2"/>
              </a:buClr>
              <a:buSzPct val="80000"/>
              <a:buFont typeface="Wingdings" panose="05000000000000000000" pitchFamily="2" charset="2"/>
              <a:buNone/>
            </a:pPr>
            <a:r>
              <a:rPr lang="el-GR" altLang="el-GR" sz="1600" b="1" dirty="0">
                <a:latin typeface="+mn-lt"/>
              </a:rPr>
              <a:t>2</a:t>
            </a:r>
            <a:r>
              <a:rPr lang="el-GR" altLang="el-GR" sz="1600" b="1" baseline="30000" dirty="0">
                <a:latin typeface="+mn-lt"/>
              </a:rPr>
              <a:t>η</a:t>
            </a:r>
            <a:r>
              <a:rPr lang="el-GR" altLang="el-GR" sz="1600" b="1" dirty="0">
                <a:latin typeface="+mn-lt"/>
              </a:rPr>
              <a:t> προσέγγιση (αξία αποκατάστασης):</a:t>
            </a:r>
            <a:r>
              <a:rPr lang="el-GR" altLang="el-GR" sz="1600" dirty="0">
                <a:latin typeface="+mn-lt"/>
              </a:rPr>
              <a:t>Μέσω της μειωμένης αξίας που έχουν σήμερα κάποια αγαθά/υπηρεσίες εξαιτίας της περιβαλλοντικής υποβάθμισης</a:t>
            </a:r>
          </a:p>
          <a:p>
            <a:pPr>
              <a:buClr>
                <a:schemeClr val="bg2"/>
              </a:buClr>
              <a:buSzPct val="80000"/>
              <a:buFont typeface="Wingdings" panose="05000000000000000000" pitchFamily="2" charset="2"/>
              <a:buNone/>
            </a:pPr>
            <a:endParaRPr lang="el-GR" altLang="el-GR" sz="1600" dirty="0">
              <a:latin typeface="+mn-lt"/>
            </a:endParaRPr>
          </a:p>
          <a:p>
            <a:pPr>
              <a:buClr>
                <a:schemeClr val="bg2"/>
              </a:buClr>
              <a:buSzPct val="80000"/>
            </a:pPr>
            <a:r>
              <a:rPr lang="el-GR" altLang="el-GR" sz="1600" b="1" dirty="0">
                <a:latin typeface="+mn-lt"/>
              </a:rPr>
              <a:t>Παράδειγμα: </a:t>
            </a:r>
            <a:r>
              <a:rPr lang="el-GR" altLang="el-GR" sz="1600" dirty="0">
                <a:latin typeface="+mn-lt"/>
              </a:rPr>
              <a:t>Σε έναν υποβαθμισμένο παράκτιο οικοσύστημα η αξία αναψυχής (π.χ. τουρισμός) είναι αρκετά περιορισμένη. Η περιβαλλοντική αξία μπορεί λοιπόν να μετρηθεί ως προς την ενδεχόμενη </a:t>
            </a:r>
            <a:r>
              <a:rPr lang="el-GR" altLang="el-GR" sz="1600" b="1" dirty="0">
                <a:latin typeface="+mn-lt"/>
              </a:rPr>
              <a:t>αύξηση των εσόδων από τον τουρισμό</a:t>
            </a:r>
            <a:r>
              <a:rPr lang="el-GR" altLang="el-GR" sz="1600" dirty="0">
                <a:latin typeface="+mn-lt"/>
              </a:rPr>
              <a:t> </a:t>
            </a:r>
            <a:r>
              <a:rPr lang="el-GR" altLang="el-GR" sz="1600" b="1" dirty="0">
                <a:latin typeface="+mn-lt"/>
              </a:rPr>
              <a:t>σε περίπτωση αποκατάστασης</a:t>
            </a:r>
            <a:r>
              <a:rPr lang="el-GR" altLang="el-GR" sz="1600" dirty="0">
                <a:latin typeface="+mn-lt"/>
              </a:rPr>
              <a:t> της περιοχής</a:t>
            </a:r>
            <a:r>
              <a:rPr lang="el-GR" altLang="el-GR" sz="1500" dirty="0">
                <a:latin typeface="+mn-lt"/>
              </a:rPr>
              <a:t>.</a:t>
            </a:r>
          </a:p>
        </p:txBody>
      </p:sp>
      <p:pic>
        <p:nvPicPr>
          <p:cNvPr id="6" name="Εικόνα 5">
            <a:extLst>
              <a:ext uri="{FF2B5EF4-FFF2-40B4-BE49-F238E27FC236}">
                <a16:creationId xmlns:a16="http://schemas.microsoft.com/office/drawing/2014/main" id="{C3F359A3-E511-560F-BC93-BFFA2B1E6218}"/>
              </a:ext>
            </a:extLst>
          </p:cNvPr>
          <p:cNvPicPr>
            <a:picLocks noChangeAspect="1"/>
          </p:cNvPicPr>
          <p:nvPr/>
        </p:nvPicPr>
        <p:blipFill>
          <a:blip r:embed="rId5"/>
          <a:stretch>
            <a:fillRect/>
          </a:stretch>
        </p:blipFill>
        <p:spPr>
          <a:xfrm>
            <a:off x="-19308" y="350047"/>
            <a:ext cx="3527096" cy="2254257"/>
          </a:xfrm>
          <a:prstGeom prst="rect">
            <a:avLst/>
          </a:prstGeom>
        </p:spPr>
      </p:pic>
    </p:spTree>
    <p:extLst>
      <p:ext uri="{BB962C8B-B14F-4D97-AF65-F5344CB8AC3E}">
        <p14:creationId xmlns:p14="http://schemas.microsoft.com/office/powerpoint/2010/main" val="3566105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Ορθογώνιο 10">
            <a:extLst>
              <a:ext uri="{FF2B5EF4-FFF2-40B4-BE49-F238E27FC236}">
                <a16:creationId xmlns:a16="http://schemas.microsoft.com/office/drawing/2014/main" id="{B273EA23-22DB-4FE3-BA24-A81FFC4269BD}"/>
              </a:ext>
            </a:extLst>
          </p:cNvPr>
          <p:cNvSpPr/>
          <p:nvPr/>
        </p:nvSpPr>
        <p:spPr>
          <a:xfrm>
            <a:off x="15570" y="6464755"/>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sp>
        <p:nvSpPr>
          <p:cNvPr id="13" name="Τίτλος 3">
            <a:extLst>
              <a:ext uri="{FF2B5EF4-FFF2-40B4-BE49-F238E27FC236}">
                <a16:creationId xmlns:a16="http://schemas.microsoft.com/office/drawing/2014/main" id="{6AF6B554-3FAD-466C-9573-77F7F8429F57}"/>
              </a:ext>
            </a:extLst>
          </p:cNvPr>
          <p:cNvSpPr>
            <a:spLocks noGrp="1"/>
          </p:cNvSpPr>
          <p:nvPr>
            <p:ph type="title"/>
          </p:nvPr>
        </p:nvSpPr>
        <p:spPr>
          <a:xfrm>
            <a:off x="32220" y="1094300"/>
            <a:ext cx="3375025" cy="2544763"/>
          </a:xfrm>
        </p:spPr>
        <p:txBody>
          <a:bodyPr rtlCol="0">
            <a:normAutofit/>
          </a:bodyPr>
          <a:lstStyle/>
          <a:p>
            <a:pPr rtl="0"/>
            <a:r>
              <a:rPr lang="el-GR" sz="3200" dirty="0"/>
              <a:t>Οικονομική αποτίμηση</a:t>
            </a:r>
          </a:p>
        </p:txBody>
      </p:sp>
      <p:pic>
        <p:nvPicPr>
          <p:cNvPr id="4" name="Εικόνα 3">
            <a:extLst>
              <a:ext uri="{FF2B5EF4-FFF2-40B4-BE49-F238E27FC236}">
                <a16:creationId xmlns:a16="http://schemas.microsoft.com/office/drawing/2014/main" id="{2CDB31D8-CE1B-217A-5412-67948446F851}"/>
              </a:ext>
            </a:extLst>
          </p:cNvPr>
          <p:cNvPicPr>
            <a:picLocks noChangeAspect="1"/>
          </p:cNvPicPr>
          <p:nvPr/>
        </p:nvPicPr>
        <p:blipFill>
          <a:blip r:embed="rId3"/>
          <a:stretch>
            <a:fillRect/>
          </a:stretch>
        </p:blipFill>
        <p:spPr>
          <a:xfrm>
            <a:off x="10371747" y="6118900"/>
            <a:ext cx="1811201" cy="739100"/>
          </a:xfrm>
          <a:prstGeom prst="rect">
            <a:avLst/>
          </a:prstGeom>
        </p:spPr>
      </p:pic>
      <p:sp>
        <p:nvSpPr>
          <p:cNvPr id="5" name="Ορθογώνιο 4">
            <a:extLst>
              <a:ext uri="{FF2B5EF4-FFF2-40B4-BE49-F238E27FC236}">
                <a16:creationId xmlns:a16="http://schemas.microsoft.com/office/drawing/2014/main" id="{7AA28C76-E1FB-06A6-429A-7D56F0653D38}"/>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pic>
        <p:nvPicPr>
          <p:cNvPr id="7" name="Εικόνα 6">
            <a:extLst>
              <a:ext uri="{FF2B5EF4-FFF2-40B4-BE49-F238E27FC236}">
                <a16:creationId xmlns:a16="http://schemas.microsoft.com/office/drawing/2014/main" id="{5485E57C-6C56-8990-D220-39943569546D}"/>
              </a:ext>
            </a:extLst>
          </p:cNvPr>
          <p:cNvPicPr>
            <a:picLocks noChangeAspect="1"/>
          </p:cNvPicPr>
          <p:nvPr/>
        </p:nvPicPr>
        <p:blipFill>
          <a:blip r:embed="rId4"/>
          <a:stretch>
            <a:fillRect/>
          </a:stretch>
        </p:blipFill>
        <p:spPr>
          <a:xfrm>
            <a:off x="15570" y="3638902"/>
            <a:ext cx="3424164" cy="2384728"/>
          </a:xfrm>
          <a:prstGeom prst="rect">
            <a:avLst/>
          </a:prstGeom>
        </p:spPr>
      </p:pic>
      <p:sp>
        <p:nvSpPr>
          <p:cNvPr id="3" name="Text Box 5">
            <a:extLst>
              <a:ext uri="{FF2B5EF4-FFF2-40B4-BE49-F238E27FC236}">
                <a16:creationId xmlns:a16="http://schemas.microsoft.com/office/drawing/2014/main" id="{8D2675AE-C7EC-E061-429E-1A359E05AFA8}"/>
              </a:ext>
            </a:extLst>
          </p:cNvPr>
          <p:cNvSpPr txBox="1">
            <a:spLocks noChangeArrowheads="1"/>
          </p:cNvSpPr>
          <p:nvPr/>
        </p:nvSpPr>
        <p:spPr bwMode="auto">
          <a:xfrm>
            <a:off x="3564539" y="756584"/>
            <a:ext cx="7993063"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Aft>
                <a:spcPts val="1200"/>
              </a:spcAft>
            </a:pPr>
            <a:r>
              <a:rPr lang="el-GR" b="1" dirty="0"/>
              <a:t>Παραδείγματα εκτίμησης της </a:t>
            </a:r>
            <a:r>
              <a:rPr lang="el-GR" sz="1800" b="1" dirty="0"/>
              <a:t>αξίας του παράκτιου περιβάλλοντος</a:t>
            </a:r>
          </a:p>
          <a:p>
            <a:endParaRPr lang="el-GR" sz="1800" b="1" dirty="0"/>
          </a:p>
          <a:p>
            <a:endParaRPr lang="el-GR" sz="1600" dirty="0"/>
          </a:p>
        </p:txBody>
      </p:sp>
      <p:sp>
        <p:nvSpPr>
          <p:cNvPr id="9" name="Ορθογώνιο 8">
            <a:extLst>
              <a:ext uri="{FF2B5EF4-FFF2-40B4-BE49-F238E27FC236}">
                <a16:creationId xmlns:a16="http://schemas.microsoft.com/office/drawing/2014/main" id="{8085430B-2293-B01F-40D8-E56280740788}"/>
              </a:ext>
            </a:extLst>
          </p:cNvPr>
          <p:cNvSpPr/>
          <p:nvPr/>
        </p:nvSpPr>
        <p:spPr>
          <a:xfrm>
            <a:off x="3463996" y="1305341"/>
            <a:ext cx="8064499" cy="4478149"/>
          </a:xfrm>
          <a:prstGeom prst="rect">
            <a:avLst/>
          </a:prstGeom>
        </p:spPr>
        <p:txBody>
          <a:bodyPr wrap="square">
            <a:spAutoFit/>
          </a:bodyPr>
          <a:lstStyle/>
          <a:p>
            <a:pPr marL="285750" indent="-285750">
              <a:buClr>
                <a:schemeClr val="tx1"/>
              </a:buClr>
              <a:buSzPct val="80000"/>
              <a:buFont typeface="Wingdings" panose="05000000000000000000" pitchFamily="2" charset="2"/>
              <a:buChar char="ü"/>
            </a:pPr>
            <a:r>
              <a:rPr lang="el-GR" altLang="el-GR" sz="1500" dirty="0">
                <a:latin typeface="+mn-lt"/>
              </a:rPr>
              <a:t>Εκτίμηση κόστους περιβαλλοντικού ατυ</a:t>
            </a:r>
            <a:r>
              <a:rPr lang="el-GR" altLang="el-GR" sz="1500" dirty="0"/>
              <a:t>χήματος στον παράκτιο-θαλάσσιο χώρο</a:t>
            </a:r>
          </a:p>
          <a:p>
            <a:pPr marL="285750" indent="-285750">
              <a:buClr>
                <a:schemeClr val="tx1"/>
              </a:buClr>
              <a:buSzPct val="80000"/>
              <a:buFont typeface="Wingdings" panose="05000000000000000000" pitchFamily="2" charset="2"/>
              <a:buChar char="ü"/>
            </a:pPr>
            <a:r>
              <a:rPr lang="el-GR" altLang="el-GR" sz="1500" dirty="0"/>
              <a:t>Εκτίμηση κόστους/αξίας αποκατάστασης παράκτιου περιβάλλοντος</a:t>
            </a:r>
          </a:p>
          <a:p>
            <a:pPr marL="285750" indent="-285750">
              <a:buClr>
                <a:schemeClr val="tx1"/>
              </a:buClr>
              <a:buSzPct val="80000"/>
              <a:buFont typeface="Wingdings" panose="05000000000000000000" pitchFamily="2" charset="2"/>
              <a:buChar char="ü"/>
            </a:pPr>
            <a:r>
              <a:rPr lang="el-GR" altLang="el-GR" sz="1500" dirty="0"/>
              <a:t>Εκτίμηση περιβαλλοντικού κόστους από συγκεκριμένη δραστηριότητα (π.χ. γεωργία) στα παράκτια οικοσυστήματα</a:t>
            </a:r>
          </a:p>
          <a:p>
            <a:pPr marL="285750" indent="-285750">
              <a:buClr>
                <a:schemeClr val="tx1"/>
              </a:buClr>
              <a:buSzPct val="80000"/>
              <a:buFont typeface="Wingdings" panose="05000000000000000000" pitchFamily="2" charset="2"/>
              <a:buChar char="ü"/>
            </a:pPr>
            <a:r>
              <a:rPr lang="el-GR" altLang="el-GR" sz="1500" dirty="0"/>
              <a:t>Εκτίμηση της αξίας βελτίωσης της ποιότητας του θαλασσινού νερού (για διάφορες δραστηριότητες όπως η αλιεία, ιχθυοκαλλιέργεια, ο τουρισμός, κτλ.) αλλά και για την αποφυγή ασθενειών που μπορεί να συνδέονται με κακή ποιότητα υδάτων.</a:t>
            </a:r>
          </a:p>
          <a:p>
            <a:pPr marL="285750" indent="-285750">
              <a:buClr>
                <a:schemeClr val="tx1"/>
              </a:buClr>
              <a:buSzPct val="80000"/>
              <a:buFont typeface="Wingdings" panose="05000000000000000000" pitchFamily="2" charset="2"/>
              <a:buChar char="ü"/>
            </a:pPr>
            <a:r>
              <a:rPr lang="el-GR" altLang="el-GR" sz="1500" dirty="0"/>
              <a:t>Εκτίμηση της αξίας ελεύθερης πρόσβασης και χρήσης του παράκτιου χώρου</a:t>
            </a:r>
          </a:p>
          <a:p>
            <a:pPr marL="285750" indent="-285750">
              <a:buClr>
                <a:schemeClr val="tx1"/>
              </a:buClr>
              <a:buSzPct val="80000"/>
              <a:buFont typeface="Wingdings" panose="05000000000000000000" pitchFamily="2" charset="2"/>
              <a:buChar char="ü"/>
            </a:pPr>
            <a:r>
              <a:rPr lang="el-GR" altLang="el-GR" sz="1500" dirty="0"/>
              <a:t>Εκτίμηση της αισθητικής αξίας ενός παράκτιου οικοσυστήματος</a:t>
            </a:r>
          </a:p>
          <a:p>
            <a:pPr marL="285750" indent="-285750">
              <a:buClr>
                <a:schemeClr val="tx1"/>
              </a:buClr>
              <a:buSzPct val="80000"/>
              <a:buFont typeface="Wingdings" panose="05000000000000000000" pitchFamily="2" charset="2"/>
              <a:buChar char="ü"/>
            </a:pPr>
            <a:r>
              <a:rPr lang="el-GR" altLang="el-GR" sz="1500" dirty="0"/>
              <a:t>Εκτίμηση του κόστους και του οφέλους από την οριοθέτηση μιας παράκτιας/θαλάσσιας ζώνης (περιοχής) προστασίας </a:t>
            </a:r>
          </a:p>
          <a:p>
            <a:pPr marL="285750" indent="-285750">
              <a:buClr>
                <a:schemeClr val="tx1"/>
              </a:buClr>
              <a:buSzPct val="80000"/>
              <a:buFont typeface="Wingdings" panose="05000000000000000000" pitchFamily="2" charset="2"/>
              <a:buChar char="ü"/>
            </a:pPr>
            <a:r>
              <a:rPr lang="el-GR" altLang="el-GR" sz="1500" dirty="0"/>
              <a:t>Εκτίμηση της αξίας προστασίας της βιοποικιλότητας και των σπάνιων ειδών μιας παράκτιας/θαλάσσιας περιοχής</a:t>
            </a:r>
          </a:p>
          <a:p>
            <a:pPr marL="285750" indent="-285750">
              <a:buClr>
                <a:schemeClr val="tx1"/>
              </a:buClr>
              <a:buSzPct val="80000"/>
              <a:buFont typeface="Wingdings" panose="05000000000000000000" pitchFamily="2" charset="2"/>
              <a:buChar char="ü"/>
            </a:pPr>
            <a:r>
              <a:rPr lang="el-GR" altLang="el-GR" sz="1500" dirty="0"/>
              <a:t>Εκτίμηση της αξίας προστασίας των ακτών από τη διάβρωση και τις πλημμύρες</a:t>
            </a:r>
          </a:p>
          <a:p>
            <a:pPr marL="285750" indent="-285750">
              <a:buClr>
                <a:schemeClr val="tx1"/>
              </a:buClr>
              <a:buSzPct val="80000"/>
              <a:buFont typeface="Wingdings" panose="05000000000000000000" pitchFamily="2" charset="2"/>
              <a:buChar char="ü"/>
            </a:pPr>
            <a:r>
              <a:rPr lang="el-GR" altLang="el-GR" sz="1500" dirty="0"/>
              <a:t>Εκτίμηση της αξίας βελτίωσης των υδάτων από φαινόμενα ευτροφισμού</a:t>
            </a:r>
          </a:p>
          <a:p>
            <a:pPr marL="285750" indent="-285750">
              <a:buClr>
                <a:schemeClr val="tx1"/>
              </a:buClr>
              <a:buSzPct val="80000"/>
              <a:buFont typeface="Wingdings" panose="05000000000000000000" pitchFamily="2" charset="2"/>
              <a:buChar char="ü"/>
            </a:pPr>
            <a:r>
              <a:rPr lang="el-GR" altLang="el-GR" sz="1500" dirty="0"/>
              <a:t>Εκτίμηση της αξίας προστασίας των υπόγειων υδάτων από την </a:t>
            </a:r>
            <a:r>
              <a:rPr lang="el-GR" altLang="el-GR" sz="1500" dirty="0" err="1"/>
              <a:t>υφαλμύρινση</a:t>
            </a:r>
            <a:endParaRPr lang="el-GR" altLang="el-GR" sz="1500" dirty="0"/>
          </a:p>
          <a:p>
            <a:pPr marL="285750" indent="-285750">
              <a:buClr>
                <a:schemeClr val="tx1"/>
              </a:buClr>
              <a:buSzPct val="80000"/>
              <a:buFont typeface="Wingdings" panose="05000000000000000000" pitchFamily="2" charset="2"/>
              <a:buChar char="ü"/>
            </a:pPr>
            <a:r>
              <a:rPr lang="el-GR" altLang="el-GR" sz="1500" dirty="0"/>
              <a:t>Αξία συγκράτησης/απορρόφησης άνθρακα σε ένα παράκτιο οικοσύστημα (π.χ. σε λιβάδια Ποσειδωνίας).</a:t>
            </a:r>
          </a:p>
          <a:p>
            <a:pPr marL="285750" indent="-285750">
              <a:buClr>
                <a:schemeClr val="tx1"/>
              </a:buClr>
              <a:buSzPct val="80000"/>
              <a:buFont typeface="Wingdings" panose="05000000000000000000" pitchFamily="2" charset="2"/>
              <a:buChar char="ü"/>
            </a:pPr>
            <a:r>
              <a:rPr lang="el-GR" altLang="el-GR" sz="1500" dirty="0">
                <a:latin typeface="+mn-lt"/>
              </a:rPr>
              <a:t>Εκτίμηση κόστους στον παράκτιο χώρο από</a:t>
            </a:r>
            <a:r>
              <a:rPr lang="el-GR" altLang="el-GR" sz="1500" dirty="0"/>
              <a:t> την κλιματική αλλαγή</a:t>
            </a:r>
            <a:endParaRPr lang="el-GR" altLang="el-GR" sz="1500" dirty="0">
              <a:latin typeface="+mn-lt"/>
            </a:endParaRPr>
          </a:p>
        </p:txBody>
      </p:sp>
      <p:pic>
        <p:nvPicPr>
          <p:cNvPr id="6" name="Εικόνα 5">
            <a:extLst>
              <a:ext uri="{FF2B5EF4-FFF2-40B4-BE49-F238E27FC236}">
                <a16:creationId xmlns:a16="http://schemas.microsoft.com/office/drawing/2014/main" id="{C3F359A3-E511-560F-BC93-BFFA2B1E6218}"/>
              </a:ext>
            </a:extLst>
          </p:cNvPr>
          <p:cNvPicPr>
            <a:picLocks noChangeAspect="1"/>
          </p:cNvPicPr>
          <p:nvPr/>
        </p:nvPicPr>
        <p:blipFill>
          <a:blip r:embed="rId5"/>
          <a:stretch>
            <a:fillRect/>
          </a:stretch>
        </p:blipFill>
        <p:spPr>
          <a:xfrm>
            <a:off x="-19308" y="350047"/>
            <a:ext cx="3527096" cy="2254257"/>
          </a:xfrm>
          <a:prstGeom prst="rect">
            <a:avLst/>
          </a:prstGeom>
        </p:spPr>
      </p:pic>
      <p:sp>
        <p:nvSpPr>
          <p:cNvPr id="8" name="TextBox 7">
            <a:extLst>
              <a:ext uri="{FF2B5EF4-FFF2-40B4-BE49-F238E27FC236}">
                <a16:creationId xmlns:a16="http://schemas.microsoft.com/office/drawing/2014/main" id="{E7AE3031-55F3-B912-B487-F1C0128ACCED}"/>
              </a:ext>
            </a:extLst>
          </p:cNvPr>
          <p:cNvSpPr txBox="1"/>
          <p:nvPr/>
        </p:nvSpPr>
        <p:spPr>
          <a:xfrm>
            <a:off x="3689430" y="5907787"/>
            <a:ext cx="6175094" cy="830997"/>
          </a:xfrm>
          <a:prstGeom prst="rect">
            <a:avLst/>
          </a:prstGeom>
          <a:noFill/>
        </p:spPr>
        <p:txBody>
          <a:bodyPr wrap="square">
            <a:spAutoFit/>
          </a:bodyPr>
          <a:lstStyle/>
          <a:p>
            <a:pPr>
              <a:buClr>
                <a:schemeClr val="tx1"/>
              </a:buClr>
              <a:buSzPct val="80000"/>
            </a:pPr>
            <a:r>
              <a:rPr lang="el-GR" altLang="el-GR" sz="1600" dirty="0">
                <a:solidFill>
                  <a:srgbClr val="0070C0"/>
                </a:solidFill>
                <a:latin typeface="+mn-lt"/>
              </a:rPr>
              <a:t>Αρκετές τέτοιες μελέτες έχουν γίνει τα τελευταία 20 χρόνια και στον ελληνικό παράκτιο χώρο, σε περιοχές όπως: Θερμαϊκός κόλπος, Λέσβος, Ζάκυνθος, Παγασητικός Κόλπος, Ρέθυμνο, Χαλκιδική</a:t>
            </a:r>
            <a:endParaRPr lang="el-GR" altLang="el-GR" sz="1600" dirty="0">
              <a:solidFill>
                <a:srgbClr val="0070C0"/>
              </a:solidFill>
            </a:endParaRPr>
          </a:p>
        </p:txBody>
      </p:sp>
    </p:spTree>
    <p:extLst>
      <p:ext uri="{BB962C8B-B14F-4D97-AF65-F5344CB8AC3E}">
        <p14:creationId xmlns:p14="http://schemas.microsoft.com/office/powerpoint/2010/main" val="2851771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31140" y="1578534"/>
            <a:ext cx="3374586" cy="2544441"/>
          </a:xfrm>
        </p:spPr>
        <p:txBody>
          <a:bodyPr rtlCol="0">
            <a:normAutofit/>
          </a:bodyPr>
          <a:lstStyle/>
          <a:p>
            <a:pPr rtl="0"/>
            <a:r>
              <a:rPr lang="el-GR" sz="3200" dirty="0"/>
              <a:t>Οικονομική αποτίμηση: Παραδείγματα</a:t>
            </a:r>
          </a:p>
        </p:txBody>
      </p:sp>
      <p:pic>
        <p:nvPicPr>
          <p:cNvPr id="8" name="Εικόνα 7">
            <a:extLst>
              <a:ext uri="{FF2B5EF4-FFF2-40B4-BE49-F238E27FC236}">
                <a16:creationId xmlns:a16="http://schemas.microsoft.com/office/drawing/2014/main" id="{A71554D9-A33D-41D3-9C5F-DC201B0B75C2}"/>
              </a:ext>
            </a:extLst>
          </p:cNvPr>
          <p:cNvPicPr>
            <a:picLocks noChangeAspect="1"/>
          </p:cNvPicPr>
          <p:nvPr/>
        </p:nvPicPr>
        <p:blipFill>
          <a:blip r:embed="rId3"/>
          <a:stretch>
            <a:fillRect/>
          </a:stretch>
        </p:blipFill>
        <p:spPr>
          <a:xfrm>
            <a:off x="-270" y="104355"/>
            <a:ext cx="3592361" cy="2504857"/>
          </a:xfrm>
          <a:prstGeom prst="rect">
            <a:avLst/>
          </a:prstGeom>
        </p:spPr>
      </p:pic>
      <p:sp>
        <p:nvSpPr>
          <p:cNvPr id="10" name="Ορθογώνιο 9">
            <a:extLst>
              <a:ext uri="{FF2B5EF4-FFF2-40B4-BE49-F238E27FC236}">
                <a16:creationId xmlns:a16="http://schemas.microsoft.com/office/drawing/2014/main" id="{BDA1A3C7-657F-4495-B436-2FADA0210D1A}"/>
              </a:ext>
            </a:extLst>
          </p:cNvPr>
          <p:cNvSpPr/>
          <p:nvPr/>
        </p:nvSpPr>
        <p:spPr>
          <a:xfrm>
            <a:off x="31140" y="6473278"/>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sp>
        <p:nvSpPr>
          <p:cNvPr id="12" name="Ορθογώνιο 11">
            <a:extLst>
              <a:ext uri="{FF2B5EF4-FFF2-40B4-BE49-F238E27FC236}">
                <a16:creationId xmlns:a16="http://schemas.microsoft.com/office/drawing/2014/main" id="{96C9F658-5B5C-B075-9157-5769035AC6DC}"/>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pic>
        <p:nvPicPr>
          <p:cNvPr id="15" name="Εικόνα 14">
            <a:extLst>
              <a:ext uri="{FF2B5EF4-FFF2-40B4-BE49-F238E27FC236}">
                <a16:creationId xmlns:a16="http://schemas.microsoft.com/office/drawing/2014/main" id="{31B3E65A-4DE4-0E19-2F60-0ED87DA904E9}"/>
              </a:ext>
            </a:extLst>
          </p:cNvPr>
          <p:cNvPicPr>
            <a:picLocks noChangeAspect="1"/>
          </p:cNvPicPr>
          <p:nvPr/>
        </p:nvPicPr>
        <p:blipFill>
          <a:blip r:embed="rId4"/>
          <a:stretch>
            <a:fillRect/>
          </a:stretch>
        </p:blipFill>
        <p:spPr>
          <a:xfrm>
            <a:off x="-4224" y="4189903"/>
            <a:ext cx="3409950" cy="1743075"/>
          </a:xfrm>
          <a:prstGeom prst="rect">
            <a:avLst/>
          </a:prstGeom>
        </p:spPr>
      </p:pic>
      <p:sp>
        <p:nvSpPr>
          <p:cNvPr id="3" name="Text Box 2">
            <a:extLst>
              <a:ext uri="{FF2B5EF4-FFF2-40B4-BE49-F238E27FC236}">
                <a16:creationId xmlns:a16="http://schemas.microsoft.com/office/drawing/2014/main" id="{CDAF55F0-EFD8-7C30-E6B1-DEEF400483A1}"/>
              </a:ext>
            </a:extLst>
          </p:cNvPr>
          <p:cNvSpPr txBox="1">
            <a:spLocks noChangeArrowheads="1"/>
          </p:cNvSpPr>
          <p:nvPr/>
        </p:nvSpPr>
        <p:spPr bwMode="auto">
          <a:xfrm>
            <a:off x="3559792" y="1193009"/>
            <a:ext cx="8137525"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a:spAutoFit/>
          </a:bodyPr>
          <a:lstStyle>
            <a:lvl1pPr marL="355600" indent="-355600" defTabSz="444500" eaLnBrk="0" hangingPunct="0">
              <a:defRPr>
                <a:solidFill>
                  <a:schemeClr val="tx1"/>
                </a:solidFill>
                <a:latin typeface="Arial" panose="020B0604020202020204" pitchFamily="34" charset="0"/>
              </a:defRPr>
            </a:lvl1pPr>
            <a:lvl2pPr marL="742950" indent="-285750" defTabSz="444500" eaLnBrk="0" hangingPunct="0">
              <a:defRPr>
                <a:solidFill>
                  <a:schemeClr val="tx1"/>
                </a:solidFill>
                <a:latin typeface="Arial" panose="020B0604020202020204" pitchFamily="34" charset="0"/>
              </a:defRPr>
            </a:lvl2pPr>
            <a:lvl3pPr marL="1143000" indent="-228600" defTabSz="444500" eaLnBrk="0" hangingPunct="0">
              <a:defRPr>
                <a:solidFill>
                  <a:schemeClr val="tx1"/>
                </a:solidFill>
                <a:latin typeface="Arial" panose="020B0604020202020204" pitchFamily="34" charset="0"/>
              </a:defRPr>
            </a:lvl3pPr>
            <a:lvl4pPr marL="1600200" indent="-228600" defTabSz="444500" eaLnBrk="0" hangingPunct="0">
              <a:defRPr>
                <a:solidFill>
                  <a:schemeClr val="tx1"/>
                </a:solidFill>
                <a:latin typeface="Arial" panose="020B0604020202020204" pitchFamily="34" charset="0"/>
              </a:defRPr>
            </a:lvl4pPr>
            <a:lvl5pPr marL="2057400" indent="-228600" defTabSz="444500" eaLnBrk="0" hangingPunct="0">
              <a:defRPr>
                <a:solidFill>
                  <a:schemeClr val="tx1"/>
                </a:solidFill>
                <a:latin typeface="Arial" panose="020B0604020202020204" pitchFamily="34" charset="0"/>
              </a:defRPr>
            </a:lvl5pPr>
            <a:lvl6pPr marL="2514600" indent="-228600" defTabSz="444500" eaLnBrk="0" fontAlgn="base" hangingPunct="0">
              <a:spcBef>
                <a:spcPct val="0"/>
              </a:spcBef>
              <a:spcAft>
                <a:spcPct val="0"/>
              </a:spcAft>
              <a:defRPr>
                <a:solidFill>
                  <a:schemeClr val="tx1"/>
                </a:solidFill>
                <a:latin typeface="Arial" panose="020B0604020202020204" pitchFamily="34" charset="0"/>
              </a:defRPr>
            </a:lvl6pPr>
            <a:lvl7pPr marL="2971800" indent="-228600" defTabSz="444500" eaLnBrk="0" fontAlgn="base" hangingPunct="0">
              <a:spcBef>
                <a:spcPct val="0"/>
              </a:spcBef>
              <a:spcAft>
                <a:spcPct val="0"/>
              </a:spcAft>
              <a:defRPr>
                <a:solidFill>
                  <a:schemeClr val="tx1"/>
                </a:solidFill>
                <a:latin typeface="Arial" panose="020B0604020202020204" pitchFamily="34" charset="0"/>
              </a:defRPr>
            </a:lvl7pPr>
            <a:lvl8pPr marL="3429000" indent="-228600" defTabSz="444500" eaLnBrk="0" fontAlgn="base" hangingPunct="0">
              <a:spcBef>
                <a:spcPct val="0"/>
              </a:spcBef>
              <a:spcAft>
                <a:spcPct val="0"/>
              </a:spcAft>
              <a:defRPr>
                <a:solidFill>
                  <a:schemeClr val="tx1"/>
                </a:solidFill>
                <a:latin typeface="Arial" panose="020B0604020202020204" pitchFamily="34" charset="0"/>
              </a:defRPr>
            </a:lvl8pPr>
            <a:lvl9pPr marL="3886200" indent="-228600" defTabSz="444500" eaLnBrk="0" fontAlgn="base" hangingPunct="0">
              <a:spcBef>
                <a:spcPct val="0"/>
              </a:spcBef>
              <a:spcAft>
                <a:spcPct val="0"/>
              </a:spcAft>
              <a:defRPr>
                <a:solidFill>
                  <a:schemeClr val="tx1"/>
                </a:solidFill>
                <a:latin typeface="Arial" panose="020B0604020202020204" pitchFamily="34" charset="0"/>
              </a:defRPr>
            </a:lvl9pPr>
          </a:lstStyle>
          <a:p>
            <a:pPr eaLnBrk="1" hangingPunct="1">
              <a:buSzPct val="95000"/>
              <a:buFontTx/>
              <a:buChar char="•"/>
            </a:pPr>
            <a:r>
              <a:rPr lang="el-GR" altLang="el-GR" sz="1600" dirty="0">
                <a:latin typeface="Tahoma" panose="020B0604030504040204" pitchFamily="34" charset="0"/>
              </a:rPr>
              <a:t>1989: Το πετρελαιοφόρο </a:t>
            </a:r>
            <a:r>
              <a:rPr lang="en-US" altLang="el-GR" sz="1600" dirty="0">
                <a:latin typeface="Tahoma" panose="020B0604030504040204" pitchFamily="34" charset="0"/>
              </a:rPr>
              <a:t>“</a:t>
            </a:r>
            <a:r>
              <a:rPr lang="el-GR" altLang="el-GR" sz="1600" dirty="0" err="1">
                <a:latin typeface="Tahoma" panose="020B0604030504040204" pitchFamily="34" charset="0"/>
              </a:rPr>
              <a:t>Exxon</a:t>
            </a:r>
            <a:r>
              <a:rPr lang="el-GR" altLang="el-GR" sz="1600" dirty="0">
                <a:latin typeface="Tahoma" panose="020B0604030504040204" pitchFamily="34" charset="0"/>
              </a:rPr>
              <a:t> </a:t>
            </a:r>
            <a:r>
              <a:rPr lang="el-GR" altLang="el-GR" sz="1600" dirty="0" err="1">
                <a:latin typeface="Tahoma" panose="020B0604030504040204" pitchFamily="34" charset="0"/>
              </a:rPr>
              <a:t>Valdez</a:t>
            </a:r>
            <a:r>
              <a:rPr lang="en-US" altLang="el-GR" sz="1600" dirty="0">
                <a:latin typeface="Tahoma" panose="020B0604030504040204" pitchFamily="34" charset="0"/>
              </a:rPr>
              <a:t>”</a:t>
            </a:r>
            <a:r>
              <a:rPr lang="el-GR" altLang="el-GR" sz="1600" dirty="0">
                <a:latin typeface="Tahoma" panose="020B0604030504040204" pitchFamily="34" charset="0"/>
              </a:rPr>
              <a:t> πέφτει πάνω σε ύφαλο κοντά στο λιμάνι </a:t>
            </a:r>
            <a:r>
              <a:rPr lang="el-GR" altLang="el-GR" sz="1600" dirty="0" err="1">
                <a:latin typeface="Tahoma" panose="020B0604030504040204" pitchFamily="34" charset="0"/>
              </a:rPr>
              <a:t>Valdez</a:t>
            </a:r>
            <a:r>
              <a:rPr lang="el-GR" altLang="el-GR" sz="1600" dirty="0">
                <a:latin typeface="Tahoma" panose="020B0604030504040204" pitchFamily="34" charset="0"/>
              </a:rPr>
              <a:t> της Αλάσκα</a:t>
            </a:r>
          </a:p>
          <a:p>
            <a:pPr eaLnBrk="1" hangingPunct="1">
              <a:buSzPct val="95000"/>
              <a:buFontTx/>
              <a:buChar char="•"/>
            </a:pPr>
            <a:endParaRPr lang="el-GR" altLang="el-GR" sz="900" dirty="0">
              <a:latin typeface="Tahoma" panose="020B0604030504040204" pitchFamily="34" charset="0"/>
            </a:endParaRPr>
          </a:p>
          <a:p>
            <a:pPr eaLnBrk="1" hangingPunct="1">
              <a:buSzPct val="95000"/>
              <a:buFontTx/>
              <a:buChar char="•"/>
            </a:pPr>
            <a:r>
              <a:rPr lang="el-GR" altLang="el-GR" sz="1600" dirty="0">
                <a:latin typeface="Tahoma" panose="020B0604030504040204" pitchFamily="34" charset="0"/>
              </a:rPr>
              <a:t>40 εκατομμύρια λίτρα πετρελαίου, περίπου το 1/5 του πετρελαίου που μετέφερε χύθηκαν στη θάλασσα (πορθμός </a:t>
            </a:r>
            <a:r>
              <a:rPr lang="el-GR" altLang="el-GR" sz="1600" dirty="0" err="1">
                <a:latin typeface="Tahoma" panose="020B0604030504040204" pitchFamily="34" charset="0"/>
              </a:rPr>
              <a:t>Prince</a:t>
            </a:r>
            <a:r>
              <a:rPr lang="el-GR" altLang="el-GR" sz="1600" dirty="0">
                <a:latin typeface="Tahoma" panose="020B0604030504040204" pitchFamily="34" charset="0"/>
              </a:rPr>
              <a:t> </a:t>
            </a:r>
            <a:r>
              <a:rPr lang="el-GR" altLang="el-GR" sz="1600" dirty="0" err="1">
                <a:latin typeface="Tahoma" panose="020B0604030504040204" pitchFamily="34" charset="0"/>
              </a:rPr>
              <a:t>William</a:t>
            </a:r>
            <a:r>
              <a:rPr lang="el-GR" altLang="el-GR" sz="1600" dirty="0">
                <a:latin typeface="Tahoma" panose="020B0604030504040204" pitchFamily="34" charset="0"/>
              </a:rPr>
              <a:t>)</a:t>
            </a:r>
          </a:p>
          <a:p>
            <a:pPr eaLnBrk="1" hangingPunct="1">
              <a:buSzPct val="95000"/>
              <a:buFontTx/>
              <a:buChar char="•"/>
            </a:pPr>
            <a:endParaRPr lang="el-GR" altLang="el-GR" sz="900" dirty="0">
              <a:latin typeface="Tahoma" panose="020B0604030504040204" pitchFamily="34" charset="0"/>
            </a:endParaRPr>
          </a:p>
          <a:p>
            <a:pPr eaLnBrk="1" hangingPunct="1">
              <a:buSzPct val="95000"/>
              <a:buFontTx/>
              <a:buChar char="•"/>
            </a:pPr>
            <a:r>
              <a:rPr lang="el-GR" altLang="el-GR" sz="1600" dirty="0">
                <a:latin typeface="Tahoma" panose="020B0604030504040204" pitchFamily="34" charset="0"/>
              </a:rPr>
              <a:t>Δημιουργία πετρελαιοκηλίδας κατά μήκος 1.700 </a:t>
            </a:r>
            <a:r>
              <a:rPr lang="el-GR" altLang="el-GR" sz="1600" dirty="0" err="1">
                <a:latin typeface="Tahoma" panose="020B0604030504040204" pitchFamily="34" charset="0"/>
              </a:rPr>
              <a:t>χλμ</a:t>
            </a:r>
            <a:r>
              <a:rPr lang="el-GR" altLang="el-GR" sz="1600" dirty="0">
                <a:latin typeface="Tahoma" panose="020B0604030504040204" pitchFamily="34" charset="0"/>
              </a:rPr>
              <a:t> στις ακτές της Αλάσκα</a:t>
            </a:r>
          </a:p>
        </p:txBody>
      </p:sp>
      <p:sp>
        <p:nvSpPr>
          <p:cNvPr id="7" name="Rectangle 3">
            <a:extLst>
              <a:ext uri="{FF2B5EF4-FFF2-40B4-BE49-F238E27FC236}">
                <a16:creationId xmlns:a16="http://schemas.microsoft.com/office/drawing/2014/main" id="{16613738-8161-E35E-DFF6-2A26D0C85FC1}"/>
              </a:ext>
            </a:extLst>
          </p:cNvPr>
          <p:cNvSpPr txBox="1">
            <a:spLocks noChangeArrowheads="1"/>
          </p:cNvSpPr>
          <p:nvPr/>
        </p:nvSpPr>
        <p:spPr>
          <a:xfrm>
            <a:off x="3775692" y="350046"/>
            <a:ext cx="8050212" cy="709107"/>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5900" b="0" kern="1200" spc="-100" baseline="0">
                <a:solidFill>
                  <a:schemeClr val="tx1">
                    <a:lumMod val="65000"/>
                    <a:lumOff val="35000"/>
                  </a:schemeClr>
                </a:solidFill>
                <a:latin typeface="+mj-lt"/>
                <a:ea typeface="+mj-ea"/>
                <a:cs typeface="+mj-cs"/>
              </a:defRPr>
            </a:lvl1pPr>
          </a:lstStyle>
          <a:p>
            <a:pPr>
              <a:lnSpc>
                <a:spcPct val="120000"/>
              </a:lnSpc>
            </a:pPr>
            <a:r>
              <a:rPr lang="el-GR" altLang="el-GR" sz="1800" b="1" dirty="0">
                <a:solidFill>
                  <a:schemeClr val="tx1"/>
                </a:solidFill>
              </a:rPr>
              <a:t>Παράδειγμα εφαρμογής οικονομικής αποτίμησης (1): </a:t>
            </a:r>
            <a:r>
              <a:rPr lang="el-GR" altLang="el-GR" sz="1800" dirty="0">
                <a:solidFill>
                  <a:schemeClr val="tx1"/>
                </a:solidFill>
              </a:rPr>
              <a:t>Αποτίμηση θαλάσσιων ατυχημάτων ρύπανσης - </a:t>
            </a:r>
            <a:r>
              <a:rPr lang="en-US" altLang="el-GR" sz="1800" dirty="0">
                <a:solidFill>
                  <a:schemeClr val="tx1"/>
                </a:solidFill>
              </a:rPr>
              <a:t>Exxon Valdez</a:t>
            </a:r>
            <a:endParaRPr lang="el-GR" altLang="el-GR" sz="1800" dirty="0">
              <a:solidFill>
                <a:schemeClr val="tx1"/>
              </a:solidFill>
            </a:endParaRPr>
          </a:p>
        </p:txBody>
      </p:sp>
      <p:pic>
        <p:nvPicPr>
          <p:cNvPr id="9" name="Picture 4" descr="exvaldez.jpg (33819 bytes)">
            <a:hlinkClick r:id="rId5"/>
            <a:extLst>
              <a:ext uri="{FF2B5EF4-FFF2-40B4-BE49-F238E27FC236}">
                <a16:creationId xmlns:a16="http://schemas.microsoft.com/office/drawing/2014/main" id="{B5BAB79E-0F2A-9FAD-4286-5F0AB75FA890}"/>
              </a:ext>
            </a:extLst>
          </p:cNvPr>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775692" y="2914364"/>
            <a:ext cx="2838450"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a:extLst>
              <a:ext uri="{FF2B5EF4-FFF2-40B4-BE49-F238E27FC236}">
                <a16:creationId xmlns:a16="http://schemas.microsoft.com/office/drawing/2014/main" id="{EDA33CD1-6E49-21DC-A61B-BDFCE801E7C6}"/>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267700" y="2721766"/>
            <a:ext cx="3924300"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6">
            <a:extLst>
              <a:ext uri="{FF2B5EF4-FFF2-40B4-BE49-F238E27FC236}">
                <a16:creationId xmlns:a16="http://schemas.microsoft.com/office/drawing/2014/main" id="{80AE425B-9AD2-CE6D-FD6C-6C34B11AD47E}"/>
              </a:ext>
            </a:extLst>
          </p:cNvPr>
          <p:cNvSpPr txBox="1">
            <a:spLocks noChangeArrowheads="1"/>
          </p:cNvSpPr>
          <p:nvPr/>
        </p:nvSpPr>
        <p:spPr bwMode="auto">
          <a:xfrm>
            <a:off x="3405726" y="4721444"/>
            <a:ext cx="5219700"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355600" indent="-176213"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l-GR" altLang="el-GR" sz="1600" dirty="0">
                <a:latin typeface="Tahoma" panose="020B0604030504040204" pitchFamily="34" charset="0"/>
              </a:rPr>
              <a:t>Μία από τις μεγαλύτερες οικολογικές καταστροφές     των ΗΠΑ με πολύ σοβαρές επιπτώσεις:</a:t>
            </a:r>
          </a:p>
          <a:p>
            <a:pPr lvl="1" eaLnBrk="1" hangingPunct="1"/>
            <a:endParaRPr lang="el-GR" altLang="el-GR" sz="1400" dirty="0">
              <a:latin typeface="Tahoma" panose="020B0604030504040204" pitchFamily="34" charset="0"/>
            </a:endParaRPr>
          </a:p>
          <a:p>
            <a:pPr lvl="1" eaLnBrk="1" hangingPunct="1">
              <a:buFontTx/>
              <a:buChar char="•"/>
            </a:pPr>
            <a:r>
              <a:rPr lang="el-GR" altLang="el-GR" sz="1400" dirty="0">
                <a:latin typeface="Tahoma" panose="020B0604030504040204" pitchFamily="34" charset="0"/>
              </a:rPr>
              <a:t>Στο θαλάσσιο οικοσύστημα και τους πληθυσμούς των θαλάσσιων θηλαστικών και των αλιευμάτων (σοβαρές οικονομικές επιπτώσεις στην αλιεία)</a:t>
            </a:r>
          </a:p>
          <a:p>
            <a:pPr lvl="1" eaLnBrk="1" hangingPunct="1">
              <a:buFontTx/>
              <a:buChar char="•"/>
            </a:pPr>
            <a:r>
              <a:rPr lang="el-GR" altLang="el-GR" sz="1400" dirty="0">
                <a:latin typeface="Tahoma" panose="020B0604030504040204" pitchFamily="34" charset="0"/>
              </a:rPr>
              <a:t>Στο παρθένο χερσαίο οικοσύστημα και ειδικότερα στους πληθυσμούς των πουλιών</a:t>
            </a:r>
          </a:p>
          <a:p>
            <a:pPr lvl="1" eaLnBrk="1" hangingPunct="1">
              <a:buFontTx/>
              <a:buChar char="•"/>
            </a:pPr>
            <a:r>
              <a:rPr lang="el-GR" altLang="el-GR" sz="1400" dirty="0">
                <a:latin typeface="Tahoma" panose="020B0604030504040204" pitchFamily="34" charset="0"/>
              </a:rPr>
              <a:t>Στον τουρισμό της ευρύτερης περιοχής</a:t>
            </a:r>
          </a:p>
        </p:txBody>
      </p:sp>
      <p:sp>
        <p:nvSpPr>
          <p:cNvPr id="18" name="TextBox 17">
            <a:extLst>
              <a:ext uri="{FF2B5EF4-FFF2-40B4-BE49-F238E27FC236}">
                <a16:creationId xmlns:a16="http://schemas.microsoft.com/office/drawing/2014/main" id="{0265E384-858A-ECDB-C47C-F733702CA352}"/>
              </a:ext>
            </a:extLst>
          </p:cNvPr>
          <p:cNvSpPr txBox="1"/>
          <p:nvPr/>
        </p:nvSpPr>
        <p:spPr>
          <a:xfrm>
            <a:off x="9157871" y="5952551"/>
            <a:ext cx="3002989" cy="861774"/>
          </a:xfrm>
          <a:prstGeom prst="rect">
            <a:avLst/>
          </a:prstGeom>
          <a:noFill/>
        </p:spPr>
        <p:txBody>
          <a:bodyPr wrap="square">
            <a:spAutoFit/>
          </a:bodyPr>
          <a:lstStyle/>
          <a:p>
            <a:pPr eaLnBrk="1" hangingPunct="1"/>
            <a:endParaRPr lang="el-GR" altLang="el-GR" sz="1400" dirty="0">
              <a:latin typeface="Tahoma" panose="020B0604030504040204" pitchFamily="34" charset="0"/>
            </a:endParaRPr>
          </a:p>
          <a:p>
            <a:pPr eaLnBrk="1" hangingPunct="1"/>
            <a:r>
              <a:rPr lang="el-GR" altLang="el-GR" sz="1800" b="1" dirty="0">
                <a:latin typeface="Tahoma" panose="020B0604030504040204" pitchFamily="34" charset="0"/>
              </a:rPr>
              <a:t>Συνολικό κόστος</a:t>
            </a:r>
            <a:r>
              <a:rPr lang="el-GR" altLang="el-GR" sz="1800" dirty="0">
                <a:latin typeface="Tahoma" panose="020B0604030504040204" pitchFamily="34" charset="0"/>
              </a:rPr>
              <a:t>= 2,75 δισεκατομμύρια δολάρια</a:t>
            </a:r>
          </a:p>
        </p:txBody>
      </p:sp>
    </p:spTree>
    <p:extLst>
      <p:ext uri="{BB962C8B-B14F-4D97-AF65-F5344CB8AC3E}">
        <p14:creationId xmlns:p14="http://schemas.microsoft.com/office/powerpoint/2010/main" val="2648205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2084" y="1595037"/>
            <a:ext cx="3374586" cy="2544441"/>
          </a:xfrm>
        </p:spPr>
        <p:txBody>
          <a:bodyPr rtlCol="0">
            <a:normAutofit/>
          </a:bodyPr>
          <a:lstStyle/>
          <a:p>
            <a:pPr rtl="0"/>
            <a:r>
              <a:rPr lang="el-GR" sz="3200" dirty="0"/>
              <a:t>Οικονομική αποτίμηση: Παραδείγματα</a:t>
            </a:r>
          </a:p>
        </p:txBody>
      </p:sp>
      <p:pic>
        <p:nvPicPr>
          <p:cNvPr id="8" name="Εικόνα 7">
            <a:extLst>
              <a:ext uri="{FF2B5EF4-FFF2-40B4-BE49-F238E27FC236}">
                <a16:creationId xmlns:a16="http://schemas.microsoft.com/office/drawing/2014/main" id="{A71554D9-A33D-41D3-9C5F-DC201B0B75C2}"/>
              </a:ext>
            </a:extLst>
          </p:cNvPr>
          <p:cNvPicPr>
            <a:picLocks noChangeAspect="1"/>
          </p:cNvPicPr>
          <p:nvPr/>
        </p:nvPicPr>
        <p:blipFill>
          <a:blip r:embed="rId3"/>
          <a:stretch>
            <a:fillRect/>
          </a:stretch>
        </p:blipFill>
        <p:spPr>
          <a:xfrm>
            <a:off x="-270" y="104355"/>
            <a:ext cx="3592361" cy="2504857"/>
          </a:xfrm>
          <a:prstGeom prst="rect">
            <a:avLst/>
          </a:prstGeom>
        </p:spPr>
      </p:pic>
      <p:sp>
        <p:nvSpPr>
          <p:cNvPr id="10" name="Ορθογώνιο 9">
            <a:extLst>
              <a:ext uri="{FF2B5EF4-FFF2-40B4-BE49-F238E27FC236}">
                <a16:creationId xmlns:a16="http://schemas.microsoft.com/office/drawing/2014/main" id="{BDA1A3C7-657F-4495-B436-2FADA0210D1A}"/>
              </a:ext>
            </a:extLst>
          </p:cNvPr>
          <p:cNvSpPr/>
          <p:nvPr/>
        </p:nvSpPr>
        <p:spPr>
          <a:xfrm>
            <a:off x="31140" y="6473278"/>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sp>
        <p:nvSpPr>
          <p:cNvPr id="12" name="Ορθογώνιο 11">
            <a:extLst>
              <a:ext uri="{FF2B5EF4-FFF2-40B4-BE49-F238E27FC236}">
                <a16:creationId xmlns:a16="http://schemas.microsoft.com/office/drawing/2014/main" id="{96C9F658-5B5C-B075-9157-5769035AC6DC}"/>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pic>
        <p:nvPicPr>
          <p:cNvPr id="15" name="Εικόνα 14">
            <a:extLst>
              <a:ext uri="{FF2B5EF4-FFF2-40B4-BE49-F238E27FC236}">
                <a16:creationId xmlns:a16="http://schemas.microsoft.com/office/drawing/2014/main" id="{31B3E65A-4DE4-0E19-2F60-0ED87DA904E9}"/>
              </a:ext>
            </a:extLst>
          </p:cNvPr>
          <p:cNvPicPr>
            <a:picLocks noChangeAspect="1"/>
          </p:cNvPicPr>
          <p:nvPr/>
        </p:nvPicPr>
        <p:blipFill>
          <a:blip r:embed="rId4"/>
          <a:stretch>
            <a:fillRect/>
          </a:stretch>
        </p:blipFill>
        <p:spPr>
          <a:xfrm>
            <a:off x="31140" y="4214113"/>
            <a:ext cx="3409950" cy="1743075"/>
          </a:xfrm>
          <a:prstGeom prst="rect">
            <a:avLst/>
          </a:prstGeom>
        </p:spPr>
      </p:pic>
      <p:sp>
        <p:nvSpPr>
          <p:cNvPr id="2" name="Text Box 4">
            <a:extLst>
              <a:ext uri="{FF2B5EF4-FFF2-40B4-BE49-F238E27FC236}">
                <a16:creationId xmlns:a16="http://schemas.microsoft.com/office/drawing/2014/main" id="{B93BAC0D-1143-E3F8-68BE-4D96B3F181F5}"/>
              </a:ext>
            </a:extLst>
          </p:cNvPr>
          <p:cNvSpPr txBox="1">
            <a:spLocks noChangeArrowheads="1"/>
          </p:cNvSpPr>
          <p:nvPr/>
        </p:nvSpPr>
        <p:spPr bwMode="auto">
          <a:xfrm>
            <a:off x="3437136" y="600023"/>
            <a:ext cx="8202991"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447675" indent="-268288"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l-GR" altLang="el-GR" sz="1600" b="1" dirty="0">
                <a:latin typeface="+mj-lt"/>
              </a:rPr>
              <a:t>Παράδειγμα εφαρμογής οικονομικής αποτίμησης (2): </a:t>
            </a:r>
            <a:r>
              <a:rPr lang="el-GR" altLang="el-GR" sz="1600" dirty="0">
                <a:latin typeface="+mj-lt"/>
              </a:rPr>
              <a:t>Αξία της ποιότητας του θαλασσινού νερού</a:t>
            </a:r>
            <a:r>
              <a:rPr lang="el-GR" altLang="el-GR" sz="1600" b="1" dirty="0">
                <a:latin typeface="+mj-lt"/>
              </a:rPr>
              <a:t> </a:t>
            </a:r>
          </a:p>
          <a:p>
            <a:pPr eaLnBrk="1" hangingPunct="1"/>
            <a:endParaRPr lang="el-GR" altLang="el-GR" sz="1600" b="1" dirty="0">
              <a:latin typeface="+mj-lt"/>
            </a:endParaRPr>
          </a:p>
          <a:p>
            <a:pPr eaLnBrk="1" hangingPunct="1"/>
            <a:endParaRPr lang="el-GR" altLang="el-GR" sz="1600" b="1" dirty="0">
              <a:latin typeface="+mj-lt"/>
            </a:endParaRPr>
          </a:p>
          <a:p>
            <a:pPr eaLnBrk="1" hangingPunct="1"/>
            <a:r>
              <a:rPr lang="el-GR" altLang="el-GR" sz="1600" b="1" dirty="0">
                <a:latin typeface="+mj-lt"/>
              </a:rPr>
              <a:t>Η επίδραση της ποιότητας του θαλασσινού νερού στις αξίες των ακινήτων </a:t>
            </a:r>
            <a:r>
              <a:rPr lang="el-GR" altLang="el-GR" sz="1600" dirty="0">
                <a:latin typeface="+mj-lt"/>
              </a:rPr>
              <a:t>(</a:t>
            </a:r>
            <a:r>
              <a:rPr lang="en-US" altLang="en-US" sz="1600" dirty="0">
                <a:latin typeface="+mj-lt"/>
              </a:rPr>
              <a:t>Leggett and </a:t>
            </a:r>
            <a:r>
              <a:rPr lang="en-US" altLang="en-US" sz="1600" dirty="0" err="1">
                <a:latin typeface="+mj-lt"/>
              </a:rPr>
              <a:t>Bockstael</a:t>
            </a:r>
            <a:r>
              <a:rPr lang="en-US" altLang="en-US" sz="1600" dirty="0">
                <a:latin typeface="+mj-lt"/>
              </a:rPr>
              <a:t>, 2000)</a:t>
            </a:r>
          </a:p>
          <a:p>
            <a:pPr eaLnBrk="1" hangingPunct="1"/>
            <a:endParaRPr lang="el-GR" altLang="el-GR" sz="1600" dirty="0">
              <a:latin typeface="+mj-lt"/>
            </a:endParaRPr>
          </a:p>
          <a:p>
            <a:pPr eaLnBrk="1" hangingPunct="1"/>
            <a:r>
              <a:rPr lang="el-GR" altLang="el-GR" sz="1600" dirty="0">
                <a:latin typeface="+mj-lt"/>
              </a:rPr>
              <a:t>Η ποιότητα νερού μετρήθηκε με βάση τα επίπεδα (συγκεντρώσεις) των κολοβακτηριδίων. Υψηλή παρουσία συγκεντρώσεων επηρεάζει τις δραστηριότητες αναψυχής που μπορούν να πραγματοποιηθούν στην περιοχή (λόγω δυσάρεστης οσμής αλλά και λόγω κινδύνων στην υγεία). 						</a:t>
            </a:r>
          </a:p>
          <a:p>
            <a:pPr eaLnBrk="1" hangingPunct="1"/>
            <a:endParaRPr lang="el-GR" altLang="el-GR" sz="1600" dirty="0">
              <a:latin typeface="+mj-lt"/>
            </a:endParaRPr>
          </a:p>
        </p:txBody>
      </p:sp>
      <p:pic>
        <p:nvPicPr>
          <p:cNvPr id="5" name="Picture 3">
            <a:extLst>
              <a:ext uri="{FF2B5EF4-FFF2-40B4-BE49-F238E27FC236}">
                <a16:creationId xmlns:a16="http://schemas.microsoft.com/office/drawing/2014/main" id="{772C7911-4199-449D-BE06-5891B86F266E}"/>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116663" y="2235200"/>
            <a:ext cx="3458830" cy="4394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A4551BBB-971C-D298-151F-DD132FAB3204}"/>
              </a:ext>
            </a:extLst>
          </p:cNvPr>
          <p:cNvSpPr txBox="1"/>
          <p:nvPr/>
        </p:nvSpPr>
        <p:spPr>
          <a:xfrm>
            <a:off x="3437136" y="3518623"/>
            <a:ext cx="3900667" cy="3139321"/>
          </a:xfrm>
          <a:prstGeom prst="rect">
            <a:avLst/>
          </a:prstGeom>
          <a:noFill/>
        </p:spPr>
        <p:txBody>
          <a:bodyPr wrap="square">
            <a:spAutoFit/>
          </a:bodyPr>
          <a:lstStyle/>
          <a:p>
            <a:pPr eaLnBrk="1" hangingPunct="1"/>
            <a:r>
              <a:rPr lang="el-GR" altLang="el-GR" sz="1800" dirty="0">
                <a:latin typeface="+mj-lt"/>
              </a:rPr>
              <a:t>Χρησιμοποιήθηκαν 104 σημεία δειγματοληψίας και δεδομένα από 1183 αγοραπωλησίες ακινήτων.</a:t>
            </a:r>
          </a:p>
          <a:p>
            <a:pPr marL="3135313" eaLnBrk="1" hangingPunct="1"/>
            <a:endParaRPr lang="el-GR" altLang="el-GR" sz="1800" dirty="0">
              <a:latin typeface="+mj-lt"/>
            </a:endParaRPr>
          </a:p>
          <a:p>
            <a:pPr eaLnBrk="1" hangingPunct="1"/>
            <a:r>
              <a:rPr lang="el-GR" altLang="el-GR" sz="1800" dirty="0">
                <a:latin typeface="+mj-lt"/>
              </a:rPr>
              <a:t>Εκτιμήθηκε ότι μια πολιτική προστασίας του θαλάσσιου περιβάλλοντος και μείωσης της ρύπανσης θα μπορούσε να αποφέρει αύξηση κατά 2% στη μέση αξία όλων των ακινήτων της περιοχής (</a:t>
            </a:r>
            <a:r>
              <a:rPr lang="el-GR" altLang="el-GR" sz="1800" b="1" dirty="0">
                <a:latin typeface="+mj-lt"/>
              </a:rPr>
              <a:t>12 </a:t>
            </a:r>
            <a:r>
              <a:rPr lang="el-GR" altLang="el-GR" sz="1800" b="1" dirty="0" err="1">
                <a:latin typeface="+mj-lt"/>
              </a:rPr>
              <a:t>εκατ</a:t>
            </a:r>
            <a:r>
              <a:rPr lang="el-GR" altLang="el-GR" sz="1800" b="1" dirty="0">
                <a:latin typeface="+mj-lt"/>
              </a:rPr>
              <a:t> $ για όλη την περιοχή</a:t>
            </a:r>
            <a:r>
              <a:rPr lang="el-GR" altLang="el-GR" sz="1800" dirty="0">
                <a:latin typeface="+mj-lt"/>
              </a:rPr>
              <a:t>)</a:t>
            </a:r>
          </a:p>
        </p:txBody>
      </p:sp>
    </p:spTree>
    <p:extLst>
      <p:ext uri="{BB962C8B-B14F-4D97-AF65-F5344CB8AC3E}">
        <p14:creationId xmlns:p14="http://schemas.microsoft.com/office/powerpoint/2010/main" val="1619780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31140" y="1229892"/>
            <a:ext cx="3374586" cy="2544441"/>
          </a:xfrm>
        </p:spPr>
        <p:txBody>
          <a:bodyPr rtlCol="0">
            <a:normAutofit/>
          </a:bodyPr>
          <a:lstStyle/>
          <a:p>
            <a:pPr rtl="0"/>
            <a:r>
              <a:rPr lang="el-GR" sz="3200" dirty="0"/>
              <a:t>Οικονομική αποτίμηση</a:t>
            </a:r>
          </a:p>
        </p:txBody>
      </p:sp>
      <p:pic>
        <p:nvPicPr>
          <p:cNvPr id="8" name="Εικόνα 7">
            <a:extLst>
              <a:ext uri="{FF2B5EF4-FFF2-40B4-BE49-F238E27FC236}">
                <a16:creationId xmlns:a16="http://schemas.microsoft.com/office/drawing/2014/main" id="{A71554D9-A33D-41D3-9C5F-DC201B0B75C2}"/>
              </a:ext>
            </a:extLst>
          </p:cNvPr>
          <p:cNvPicPr>
            <a:picLocks noChangeAspect="1"/>
          </p:cNvPicPr>
          <p:nvPr/>
        </p:nvPicPr>
        <p:blipFill>
          <a:blip r:embed="rId3"/>
          <a:stretch>
            <a:fillRect/>
          </a:stretch>
        </p:blipFill>
        <p:spPr>
          <a:xfrm>
            <a:off x="-270" y="104355"/>
            <a:ext cx="3592361" cy="2504857"/>
          </a:xfrm>
          <a:prstGeom prst="rect">
            <a:avLst/>
          </a:prstGeom>
        </p:spPr>
      </p:pic>
      <p:sp>
        <p:nvSpPr>
          <p:cNvPr id="10" name="Ορθογώνιο 9">
            <a:extLst>
              <a:ext uri="{FF2B5EF4-FFF2-40B4-BE49-F238E27FC236}">
                <a16:creationId xmlns:a16="http://schemas.microsoft.com/office/drawing/2014/main" id="{BDA1A3C7-657F-4495-B436-2FADA0210D1A}"/>
              </a:ext>
            </a:extLst>
          </p:cNvPr>
          <p:cNvSpPr/>
          <p:nvPr/>
        </p:nvSpPr>
        <p:spPr>
          <a:xfrm>
            <a:off x="31140" y="6473278"/>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sp>
        <p:nvSpPr>
          <p:cNvPr id="12" name="Ορθογώνιο 11">
            <a:extLst>
              <a:ext uri="{FF2B5EF4-FFF2-40B4-BE49-F238E27FC236}">
                <a16:creationId xmlns:a16="http://schemas.microsoft.com/office/drawing/2014/main" id="{96C9F658-5B5C-B075-9157-5769035AC6DC}"/>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sp>
        <p:nvSpPr>
          <p:cNvPr id="2" name="Text Box 4">
            <a:extLst>
              <a:ext uri="{FF2B5EF4-FFF2-40B4-BE49-F238E27FC236}">
                <a16:creationId xmlns:a16="http://schemas.microsoft.com/office/drawing/2014/main" id="{B93BAC0D-1143-E3F8-68BE-4D96B3F181F5}"/>
              </a:ext>
            </a:extLst>
          </p:cNvPr>
          <p:cNvSpPr txBox="1">
            <a:spLocks noChangeArrowheads="1"/>
          </p:cNvSpPr>
          <p:nvPr/>
        </p:nvSpPr>
        <p:spPr bwMode="auto">
          <a:xfrm>
            <a:off x="3405726" y="450332"/>
            <a:ext cx="8400451"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447675" indent="-268288"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l-GR" altLang="el-GR" b="1" dirty="0">
                <a:latin typeface="+mj-lt"/>
              </a:rPr>
              <a:t>ΕΡΕΥΝΕΣ ΣΧΕΤΙΚΕΣ ΜΕ ΤΙΣ ΟΙΚΟΣΥΣΤΗΜΙΚΕΣ ΥΠΗΡΕΣΙΕΣ ΚΑΙ ΤΙΣ ΑΞΙΕΣ ΤΟΥ ΠΑΡΑΚΤΙΟΥ/ΘΑΛΑΣΣΙΟΥ ΧΩΡΟΥ</a:t>
            </a:r>
          </a:p>
          <a:p>
            <a:pPr eaLnBrk="1" hangingPunct="1"/>
            <a:endParaRPr lang="el-GR" altLang="el-GR" sz="1600" b="1" dirty="0">
              <a:latin typeface="+mj-lt"/>
            </a:endParaRPr>
          </a:p>
          <a:p>
            <a:pPr eaLnBrk="1" hangingPunct="1"/>
            <a:endParaRPr lang="el-GR" altLang="el-GR" sz="1600" b="1" dirty="0">
              <a:latin typeface="+mj-lt"/>
            </a:endParaRPr>
          </a:p>
          <a:p>
            <a:pPr eaLnBrk="1" hangingPunct="1"/>
            <a:endParaRPr lang="el-GR" altLang="el-GR" sz="1600" dirty="0">
              <a:latin typeface="+mj-lt"/>
            </a:endParaRPr>
          </a:p>
          <a:p>
            <a:pPr eaLnBrk="1" hangingPunct="1"/>
            <a:r>
              <a:rPr lang="el-GR" altLang="el-GR" sz="1600" dirty="0">
                <a:latin typeface="+mj-lt"/>
              </a:rPr>
              <a:t>						</a:t>
            </a:r>
          </a:p>
          <a:p>
            <a:pPr eaLnBrk="1" hangingPunct="1"/>
            <a:endParaRPr lang="el-GR" altLang="el-GR" sz="1600" dirty="0">
              <a:latin typeface="+mj-lt"/>
            </a:endParaRPr>
          </a:p>
        </p:txBody>
      </p:sp>
      <p:sp>
        <p:nvSpPr>
          <p:cNvPr id="6" name="TextBox 5">
            <a:extLst>
              <a:ext uri="{FF2B5EF4-FFF2-40B4-BE49-F238E27FC236}">
                <a16:creationId xmlns:a16="http://schemas.microsoft.com/office/drawing/2014/main" id="{15019918-5B46-772B-473D-FE64AAF72ED5}"/>
              </a:ext>
            </a:extLst>
          </p:cNvPr>
          <p:cNvSpPr txBox="1"/>
          <p:nvPr/>
        </p:nvSpPr>
        <p:spPr>
          <a:xfrm>
            <a:off x="3581933" y="2166750"/>
            <a:ext cx="8048036" cy="1077218"/>
          </a:xfrm>
          <a:prstGeom prst="rect">
            <a:avLst/>
          </a:prstGeom>
          <a:noFill/>
        </p:spPr>
        <p:txBody>
          <a:bodyPr wrap="square">
            <a:spAutoFit/>
          </a:bodyPr>
          <a:lstStyle/>
          <a:p>
            <a:r>
              <a:rPr lang="en-US" sz="1600" b="0" i="0" dirty="0">
                <a:solidFill>
                  <a:srgbClr val="003366"/>
                </a:solidFill>
                <a:effectLst/>
                <a:latin typeface="+mj-lt"/>
              </a:rPr>
              <a:t>A</a:t>
            </a:r>
            <a:r>
              <a:rPr lang="el-GR" sz="1600" b="0" i="0" dirty="0" err="1">
                <a:solidFill>
                  <a:srgbClr val="003366"/>
                </a:solidFill>
                <a:effectLst/>
                <a:latin typeface="+mj-lt"/>
              </a:rPr>
              <a:t>νάπτυξη</a:t>
            </a:r>
            <a:r>
              <a:rPr lang="el-GR" sz="1600" b="0" i="0" dirty="0">
                <a:solidFill>
                  <a:srgbClr val="003366"/>
                </a:solidFill>
                <a:effectLst/>
                <a:latin typeface="+mj-lt"/>
              </a:rPr>
              <a:t> μιας αυτό-εξελισσόμενης, ολιστικής επιστημονικής προσέγγισης και υποστηρικτικών εργαλείων για την </a:t>
            </a:r>
            <a:r>
              <a:rPr lang="el-GR" sz="1600" b="1" i="0" dirty="0">
                <a:solidFill>
                  <a:srgbClr val="003366"/>
                </a:solidFill>
                <a:effectLst/>
                <a:latin typeface="+mj-lt"/>
              </a:rPr>
              <a:t>αποτίμηση διαφορετικών επιλογών βιώσιμης διαχείρισης</a:t>
            </a:r>
            <a:r>
              <a:rPr lang="el-GR" sz="1600" b="0" i="0" dirty="0">
                <a:solidFill>
                  <a:srgbClr val="003366"/>
                </a:solidFill>
                <a:effectLst/>
                <a:latin typeface="+mj-lt"/>
              </a:rPr>
              <a:t>, μέσω ισορροπημένης μελέτης των οικολογικών, κοινωνικών και οικονομικών παραγόντων των Συστημάτων Παράκτιας Ζώνης</a:t>
            </a:r>
            <a:endParaRPr lang="el-GR" sz="1600" dirty="0">
              <a:latin typeface="+mj-lt"/>
            </a:endParaRPr>
          </a:p>
        </p:txBody>
      </p:sp>
      <p:pic>
        <p:nvPicPr>
          <p:cNvPr id="2050" name="Picture 2">
            <a:extLst>
              <a:ext uri="{FF2B5EF4-FFF2-40B4-BE49-F238E27FC236}">
                <a16:creationId xmlns:a16="http://schemas.microsoft.com/office/drawing/2014/main" id="{77CD4A9E-A30C-D5CA-F733-BE95C873525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437136" y="1137314"/>
            <a:ext cx="8572500" cy="923925"/>
          </a:xfrm>
          <a:prstGeom prst="rect">
            <a:avLst/>
          </a:prstGeom>
          <a:noFill/>
          <a:extLst>
            <a:ext uri="{909E8E84-426E-40DD-AFC4-6F175D3DCCD1}">
              <a14:hiddenFill xmlns:a14="http://schemas.microsoft.com/office/drawing/2010/main">
                <a:solidFill>
                  <a:srgbClr val="FFFFFF"/>
                </a:solidFill>
              </a14:hiddenFill>
            </a:ext>
          </a:extLst>
        </p:spPr>
      </p:pic>
      <p:pic>
        <p:nvPicPr>
          <p:cNvPr id="17" name="Εικόνα 16">
            <a:extLst>
              <a:ext uri="{FF2B5EF4-FFF2-40B4-BE49-F238E27FC236}">
                <a16:creationId xmlns:a16="http://schemas.microsoft.com/office/drawing/2014/main" id="{5AA56D16-56FB-5331-98B1-F8706CCF112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7658" y="4122648"/>
            <a:ext cx="3962250" cy="2208594"/>
          </a:xfrm>
          <a:prstGeom prst="rect">
            <a:avLst/>
          </a:prstGeom>
        </p:spPr>
      </p:pic>
      <p:pic>
        <p:nvPicPr>
          <p:cNvPr id="19" name="Εικόνα 18">
            <a:extLst>
              <a:ext uri="{FF2B5EF4-FFF2-40B4-BE49-F238E27FC236}">
                <a16:creationId xmlns:a16="http://schemas.microsoft.com/office/drawing/2014/main" id="{AF29DEB2-C1B1-62C8-765A-F313D07CC373}"/>
              </a:ext>
            </a:extLst>
          </p:cNvPr>
          <p:cNvPicPr>
            <a:picLocks noChangeAspect="1"/>
          </p:cNvPicPr>
          <p:nvPr/>
        </p:nvPicPr>
        <p:blipFill>
          <a:blip r:embed="rId6"/>
          <a:stretch>
            <a:fillRect/>
          </a:stretch>
        </p:blipFill>
        <p:spPr>
          <a:xfrm>
            <a:off x="5749491" y="3924440"/>
            <a:ext cx="6007260" cy="2858627"/>
          </a:xfrm>
          <a:prstGeom prst="rect">
            <a:avLst/>
          </a:prstGeom>
        </p:spPr>
      </p:pic>
      <p:pic>
        <p:nvPicPr>
          <p:cNvPr id="21" name="Εικόνα 20">
            <a:extLst>
              <a:ext uri="{FF2B5EF4-FFF2-40B4-BE49-F238E27FC236}">
                <a16:creationId xmlns:a16="http://schemas.microsoft.com/office/drawing/2014/main" id="{6DF83824-725C-A397-FB50-79E8B742D659}"/>
              </a:ext>
            </a:extLst>
          </p:cNvPr>
          <p:cNvPicPr>
            <a:picLocks noChangeAspect="1"/>
          </p:cNvPicPr>
          <p:nvPr/>
        </p:nvPicPr>
        <p:blipFill>
          <a:blip r:embed="rId7"/>
          <a:stretch>
            <a:fillRect/>
          </a:stretch>
        </p:blipFill>
        <p:spPr>
          <a:xfrm>
            <a:off x="3405726" y="3275822"/>
            <a:ext cx="2342462" cy="1764076"/>
          </a:xfrm>
          <a:prstGeom prst="rect">
            <a:avLst/>
          </a:prstGeom>
        </p:spPr>
      </p:pic>
    </p:spTree>
    <p:extLst>
      <p:ext uri="{BB962C8B-B14F-4D97-AF65-F5344CB8AC3E}">
        <p14:creationId xmlns:p14="http://schemas.microsoft.com/office/powerpoint/2010/main" val="21926250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31140" y="1229892"/>
            <a:ext cx="3374586" cy="2544441"/>
          </a:xfrm>
        </p:spPr>
        <p:txBody>
          <a:bodyPr rtlCol="0">
            <a:normAutofit/>
          </a:bodyPr>
          <a:lstStyle/>
          <a:p>
            <a:pPr rtl="0"/>
            <a:r>
              <a:rPr lang="el-GR" sz="3200" dirty="0"/>
              <a:t>Οικονομική αποτίμηση</a:t>
            </a:r>
          </a:p>
        </p:txBody>
      </p:sp>
      <p:pic>
        <p:nvPicPr>
          <p:cNvPr id="8" name="Εικόνα 7">
            <a:extLst>
              <a:ext uri="{FF2B5EF4-FFF2-40B4-BE49-F238E27FC236}">
                <a16:creationId xmlns:a16="http://schemas.microsoft.com/office/drawing/2014/main" id="{A71554D9-A33D-41D3-9C5F-DC201B0B75C2}"/>
              </a:ext>
            </a:extLst>
          </p:cNvPr>
          <p:cNvPicPr>
            <a:picLocks noChangeAspect="1"/>
          </p:cNvPicPr>
          <p:nvPr/>
        </p:nvPicPr>
        <p:blipFill>
          <a:blip r:embed="rId3"/>
          <a:stretch>
            <a:fillRect/>
          </a:stretch>
        </p:blipFill>
        <p:spPr>
          <a:xfrm>
            <a:off x="-270" y="104355"/>
            <a:ext cx="3592361" cy="2504857"/>
          </a:xfrm>
          <a:prstGeom prst="rect">
            <a:avLst/>
          </a:prstGeom>
        </p:spPr>
      </p:pic>
      <p:sp>
        <p:nvSpPr>
          <p:cNvPr id="10" name="Ορθογώνιο 9">
            <a:extLst>
              <a:ext uri="{FF2B5EF4-FFF2-40B4-BE49-F238E27FC236}">
                <a16:creationId xmlns:a16="http://schemas.microsoft.com/office/drawing/2014/main" id="{BDA1A3C7-657F-4495-B436-2FADA0210D1A}"/>
              </a:ext>
            </a:extLst>
          </p:cNvPr>
          <p:cNvSpPr/>
          <p:nvPr/>
        </p:nvSpPr>
        <p:spPr>
          <a:xfrm>
            <a:off x="31140" y="6473278"/>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sp>
        <p:nvSpPr>
          <p:cNvPr id="12" name="Ορθογώνιο 11">
            <a:extLst>
              <a:ext uri="{FF2B5EF4-FFF2-40B4-BE49-F238E27FC236}">
                <a16:creationId xmlns:a16="http://schemas.microsoft.com/office/drawing/2014/main" id="{96C9F658-5B5C-B075-9157-5769035AC6DC}"/>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pic>
        <p:nvPicPr>
          <p:cNvPr id="5" name="Εικόνα 4">
            <a:extLst>
              <a:ext uri="{FF2B5EF4-FFF2-40B4-BE49-F238E27FC236}">
                <a16:creationId xmlns:a16="http://schemas.microsoft.com/office/drawing/2014/main" id="{F1EAD861-B8DE-E5AA-38C8-D12D0D68B80A}"/>
              </a:ext>
            </a:extLst>
          </p:cNvPr>
          <p:cNvPicPr>
            <a:picLocks noChangeAspect="1"/>
          </p:cNvPicPr>
          <p:nvPr/>
        </p:nvPicPr>
        <p:blipFill>
          <a:blip r:embed="rId4"/>
          <a:stretch>
            <a:fillRect/>
          </a:stretch>
        </p:blipFill>
        <p:spPr>
          <a:xfrm>
            <a:off x="0" y="3703220"/>
            <a:ext cx="3452202" cy="2841172"/>
          </a:xfrm>
          <a:prstGeom prst="rect">
            <a:avLst/>
          </a:prstGeom>
        </p:spPr>
      </p:pic>
      <p:pic>
        <p:nvPicPr>
          <p:cNvPr id="9" name="Εικόνα 8">
            <a:extLst>
              <a:ext uri="{FF2B5EF4-FFF2-40B4-BE49-F238E27FC236}">
                <a16:creationId xmlns:a16="http://schemas.microsoft.com/office/drawing/2014/main" id="{097C9410-12EB-9DC7-D561-612FEBE10AA1}"/>
              </a:ext>
            </a:extLst>
          </p:cNvPr>
          <p:cNvPicPr>
            <a:picLocks noChangeAspect="1"/>
          </p:cNvPicPr>
          <p:nvPr/>
        </p:nvPicPr>
        <p:blipFill>
          <a:blip r:embed="rId5"/>
          <a:stretch>
            <a:fillRect/>
          </a:stretch>
        </p:blipFill>
        <p:spPr>
          <a:xfrm>
            <a:off x="3592091" y="1302043"/>
            <a:ext cx="4928750" cy="5029200"/>
          </a:xfrm>
          <a:prstGeom prst="rect">
            <a:avLst/>
          </a:prstGeom>
        </p:spPr>
      </p:pic>
      <p:pic>
        <p:nvPicPr>
          <p:cNvPr id="13" name="Εικόνα 12">
            <a:extLst>
              <a:ext uri="{FF2B5EF4-FFF2-40B4-BE49-F238E27FC236}">
                <a16:creationId xmlns:a16="http://schemas.microsoft.com/office/drawing/2014/main" id="{575D00D2-DA9C-213B-E37D-1B10BBD90352}"/>
              </a:ext>
            </a:extLst>
          </p:cNvPr>
          <p:cNvPicPr>
            <a:picLocks noChangeAspect="1"/>
          </p:cNvPicPr>
          <p:nvPr/>
        </p:nvPicPr>
        <p:blipFill>
          <a:blip r:embed="rId6"/>
          <a:stretch>
            <a:fillRect/>
          </a:stretch>
        </p:blipFill>
        <p:spPr>
          <a:xfrm>
            <a:off x="8661226" y="1475066"/>
            <a:ext cx="3331316" cy="4856177"/>
          </a:xfrm>
          <a:prstGeom prst="rect">
            <a:avLst/>
          </a:prstGeom>
        </p:spPr>
      </p:pic>
      <p:sp>
        <p:nvSpPr>
          <p:cNvPr id="14" name="TextBox 13">
            <a:extLst>
              <a:ext uri="{FF2B5EF4-FFF2-40B4-BE49-F238E27FC236}">
                <a16:creationId xmlns:a16="http://schemas.microsoft.com/office/drawing/2014/main" id="{8EA1A7A4-388D-901D-8D62-0F424C182BAD}"/>
              </a:ext>
            </a:extLst>
          </p:cNvPr>
          <p:cNvSpPr txBox="1"/>
          <p:nvPr/>
        </p:nvSpPr>
        <p:spPr>
          <a:xfrm>
            <a:off x="8739800" y="6308250"/>
            <a:ext cx="3331316" cy="584775"/>
          </a:xfrm>
          <a:prstGeom prst="rect">
            <a:avLst/>
          </a:prstGeom>
          <a:noFill/>
        </p:spPr>
        <p:txBody>
          <a:bodyPr wrap="square" rtlCol="0">
            <a:spAutoFit/>
          </a:bodyPr>
          <a:lstStyle/>
          <a:p>
            <a:r>
              <a:rPr lang="el-GR" sz="1600" dirty="0"/>
              <a:t>Έρευνα αποτίμηση σεναρίων περιβαλλοντικής προστασίας</a:t>
            </a:r>
          </a:p>
        </p:txBody>
      </p:sp>
      <p:sp>
        <p:nvSpPr>
          <p:cNvPr id="15" name="Text Box 4">
            <a:extLst>
              <a:ext uri="{FF2B5EF4-FFF2-40B4-BE49-F238E27FC236}">
                <a16:creationId xmlns:a16="http://schemas.microsoft.com/office/drawing/2014/main" id="{C9545249-A6BD-1692-6FB4-BF9417DECFAF}"/>
              </a:ext>
            </a:extLst>
          </p:cNvPr>
          <p:cNvSpPr txBox="1">
            <a:spLocks noChangeArrowheads="1"/>
          </p:cNvSpPr>
          <p:nvPr/>
        </p:nvSpPr>
        <p:spPr bwMode="auto">
          <a:xfrm>
            <a:off x="3405726" y="450332"/>
            <a:ext cx="8400451"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447675" indent="-268288"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l-GR" altLang="el-GR" b="1" dirty="0">
                <a:latin typeface="+mj-lt"/>
              </a:rPr>
              <a:t>ΕΡΕΥΝΕΣ ΣΧΕΤΙΚΕΣ ΜΕ ΤΙΣ ΟΙΚΟΣΥΣΤΗΜΙΚΕΣ ΥΠΗΡΕΣΙΕΣ ΚΑΙ ΤΙΣ ΑΞΙΕΣ ΤΟΥ ΠΑΡΑΚΤΙΟΥ/ΘΑΛΑΣΣΙΟΥ ΧΩΡΟΥ</a:t>
            </a:r>
          </a:p>
          <a:p>
            <a:pPr eaLnBrk="1" hangingPunct="1"/>
            <a:endParaRPr lang="el-GR" altLang="el-GR" sz="1600" b="1" dirty="0">
              <a:latin typeface="+mj-lt"/>
            </a:endParaRPr>
          </a:p>
          <a:p>
            <a:pPr eaLnBrk="1" hangingPunct="1"/>
            <a:endParaRPr lang="el-GR" altLang="el-GR" sz="1600" b="1" dirty="0">
              <a:latin typeface="+mj-lt"/>
            </a:endParaRPr>
          </a:p>
          <a:p>
            <a:pPr eaLnBrk="1" hangingPunct="1"/>
            <a:endParaRPr lang="el-GR" altLang="el-GR" sz="1600" dirty="0">
              <a:latin typeface="+mj-lt"/>
            </a:endParaRPr>
          </a:p>
          <a:p>
            <a:pPr eaLnBrk="1" hangingPunct="1"/>
            <a:r>
              <a:rPr lang="el-GR" altLang="el-GR" sz="1600" dirty="0">
                <a:latin typeface="+mj-lt"/>
              </a:rPr>
              <a:t>						</a:t>
            </a:r>
          </a:p>
          <a:p>
            <a:pPr eaLnBrk="1" hangingPunct="1"/>
            <a:endParaRPr lang="el-GR" altLang="el-GR" sz="1600" dirty="0">
              <a:latin typeface="+mj-lt"/>
            </a:endParaRPr>
          </a:p>
        </p:txBody>
      </p:sp>
    </p:spTree>
    <p:extLst>
      <p:ext uri="{BB962C8B-B14F-4D97-AF65-F5344CB8AC3E}">
        <p14:creationId xmlns:p14="http://schemas.microsoft.com/office/powerpoint/2010/main" val="30650001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31140" y="1229892"/>
            <a:ext cx="3374586" cy="2544441"/>
          </a:xfrm>
        </p:spPr>
        <p:txBody>
          <a:bodyPr rtlCol="0">
            <a:normAutofit/>
          </a:bodyPr>
          <a:lstStyle/>
          <a:p>
            <a:pPr rtl="0"/>
            <a:r>
              <a:rPr lang="el-GR" sz="3200" dirty="0"/>
              <a:t>Οικονομική αποτίμηση</a:t>
            </a:r>
          </a:p>
        </p:txBody>
      </p:sp>
      <p:sp>
        <p:nvSpPr>
          <p:cNvPr id="10" name="Ορθογώνιο 9">
            <a:extLst>
              <a:ext uri="{FF2B5EF4-FFF2-40B4-BE49-F238E27FC236}">
                <a16:creationId xmlns:a16="http://schemas.microsoft.com/office/drawing/2014/main" id="{BDA1A3C7-657F-4495-B436-2FADA0210D1A}"/>
              </a:ext>
            </a:extLst>
          </p:cNvPr>
          <p:cNvSpPr/>
          <p:nvPr/>
        </p:nvSpPr>
        <p:spPr>
          <a:xfrm>
            <a:off x="31140" y="6473278"/>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sp>
        <p:nvSpPr>
          <p:cNvPr id="12" name="Ορθογώνιο 11">
            <a:extLst>
              <a:ext uri="{FF2B5EF4-FFF2-40B4-BE49-F238E27FC236}">
                <a16:creationId xmlns:a16="http://schemas.microsoft.com/office/drawing/2014/main" id="{96C9F658-5B5C-B075-9157-5769035AC6DC}"/>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pic>
        <p:nvPicPr>
          <p:cNvPr id="6" name="Εικόνα 5">
            <a:extLst>
              <a:ext uri="{FF2B5EF4-FFF2-40B4-BE49-F238E27FC236}">
                <a16:creationId xmlns:a16="http://schemas.microsoft.com/office/drawing/2014/main" id="{670F1C3F-7228-0326-E2D8-D71F11F369E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90007" y="3808692"/>
            <a:ext cx="2223609" cy="2630226"/>
          </a:xfrm>
          <a:prstGeom prst="rect">
            <a:avLst/>
          </a:prstGeom>
        </p:spPr>
      </p:pic>
      <p:pic>
        <p:nvPicPr>
          <p:cNvPr id="11" name="Εικόνα 10">
            <a:extLst>
              <a:ext uri="{FF2B5EF4-FFF2-40B4-BE49-F238E27FC236}">
                <a16:creationId xmlns:a16="http://schemas.microsoft.com/office/drawing/2014/main" id="{0DC6CA39-D024-FCBB-5399-EE252787327D}"/>
              </a:ext>
            </a:extLst>
          </p:cNvPr>
          <p:cNvPicPr>
            <a:picLocks noChangeAspect="1"/>
          </p:cNvPicPr>
          <p:nvPr/>
        </p:nvPicPr>
        <p:blipFill>
          <a:blip r:embed="rId4"/>
          <a:stretch>
            <a:fillRect/>
          </a:stretch>
        </p:blipFill>
        <p:spPr>
          <a:xfrm>
            <a:off x="32950" y="860696"/>
            <a:ext cx="2631125" cy="1891384"/>
          </a:xfrm>
          <a:prstGeom prst="rect">
            <a:avLst/>
          </a:prstGeom>
        </p:spPr>
      </p:pic>
      <p:pic>
        <p:nvPicPr>
          <p:cNvPr id="18" name="Εικόνα 17">
            <a:extLst>
              <a:ext uri="{FF2B5EF4-FFF2-40B4-BE49-F238E27FC236}">
                <a16:creationId xmlns:a16="http://schemas.microsoft.com/office/drawing/2014/main" id="{420070C5-DAF6-2306-DA24-521CBC439EFC}"/>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533536" y="1092268"/>
            <a:ext cx="5599136" cy="2618933"/>
          </a:xfrm>
          <a:prstGeom prst="rect">
            <a:avLst/>
          </a:prstGeom>
        </p:spPr>
      </p:pic>
      <p:pic>
        <p:nvPicPr>
          <p:cNvPr id="23" name="Εικόνα 22">
            <a:extLst>
              <a:ext uri="{FF2B5EF4-FFF2-40B4-BE49-F238E27FC236}">
                <a16:creationId xmlns:a16="http://schemas.microsoft.com/office/drawing/2014/main" id="{C4F157F7-AA39-30D2-4DCA-C691C6D21696}"/>
              </a:ext>
            </a:extLst>
          </p:cNvPr>
          <p:cNvPicPr>
            <a:picLocks noChangeAspect="1"/>
          </p:cNvPicPr>
          <p:nvPr/>
        </p:nvPicPr>
        <p:blipFill>
          <a:blip r:embed="rId6"/>
          <a:stretch>
            <a:fillRect/>
          </a:stretch>
        </p:blipFill>
        <p:spPr>
          <a:xfrm>
            <a:off x="7657791" y="3263703"/>
            <a:ext cx="1952858" cy="3571444"/>
          </a:xfrm>
          <a:prstGeom prst="rect">
            <a:avLst/>
          </a:prstGeom>
        </p:spPr>
      </p:pic>
      <p:pic>
        <p:nvPicPr>
          <p:cNvPr id="25" name="Εικόνα 24">
            <a:extLst>
              <a:ext uri="{FF2B5EF4-FFF2-40B4-BE49-F238E27FC236}">
                <a16:creationId xmlns:a16="http://schemas.microsoft.com/office/drawing/2014/main" id="{13713412-1FE2-C4A2-737F-0F3E8900223B}"/>
              </a:ext>
            </a:extLst>
          </p:cNvPr>
          <p:cNvPicPr>
            <a:picLocks noChangeAspect="1"/>
          </p:cNvPicPr>
          <p:nvPr/>
        </p:nvPicPr>
        <p:blipFill>
          <a:blip r:embed="rId7"/>
          <a:stretch>
            <a:fillRect/>
          </a:stretch>
        </p:blipFill>
        <p:spPr>
          <a:xfrm>
            <a:off x="9289102" y="3262730"/>
            <a:ext cx="2902897" cy="3580239"/>
          </a:xfrm>
          <a:prstGeom prst="rect">
            <a:avLst/>
          </a:prstGeom>
        </p:spPr>
      </p:pic>
      <p:pic>
        <p:nvPicPr>
          <p:cNvPr id="26" name="Εικόνα 25">
            <a:extLst>
              <a:ext uri="{FF2B5EF4-FFF2-40B4-BE49-F238E27FC236}">
                <a16:creationId xmlns:a16="http://schemas.microsoft.com/office/drawing/2014/main" id="{F82D2B75-EA37-1A69-8FFB-ED5CDC5E8C1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2800165" y="3808692"/>
            <a:ext cx="2208252" cy="2630226"/>
          </a:xfrm>
          <a:prstGeom prst="rect">
            <a:avLst/>
          </a:prstGeom>
        </p:spPr>
      </p:pic>
      <p:pic>
        <p:nvPicPr>
          <p:cNvPr id="27" name="Εικόνα 26">
            <a:extLst>
              <a:ext uri="{FF2B5EF4-FFF2-40B4-BE49-F238E27FC236}">
                <a16:creationId xmlns:a16="http://schemas.microsoft.com/office/drawing/2014/main" id="{E82BBD80-AE6D-513E-0F6D-99F3620D85FD}"/>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5204806" y="3808692"/>
            <a:ext cx="2188571" cy="2630226"/>
          </a:xfrm>
          <a:prstGeom prst="rect">
            <a:avLst/>
          </a:prstGeom>
        </p:spPr>
      </p:pic>
      <p:sp>
        <p:nvSpPr>
          <p:cNvPr id="28" name="Text Box 4">
            <a:extLst>
              <a:ext uri="{FF2B5EF4-FFF2-40B4-BE49-F238E27FC236}">
                <a16:creationId xmlns:a16="http://schemas.microsoft.com/office/drawing/2014/main" id="{BDDA52C8-883E-F91B-BEDA-D0453DE7F562}"/>
              </a:ext>
            </a:extLst>
          </p:cNvPr>
          <p:cNvSpPr txBox="1">
            <a:spLocks noChangeArrowheads="1"/>
          </p:cNvSpPr>
          <p:nvPr/>
        </p:nvSpPr>
        <p:spPr bwMode="auto">
          <a:xfrm>
            <a:off x="3405726" y="450332"/>
            <a:ext cx="8400451"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447675" indent="-268288"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l-GR" altLang="el-GR" b="1" dirty="0">
                <a:latin typeface="+mj-lt"/>
              </a:rPr>
              <a:t>ΕΡΕΥΝΕΣ ΣΧΕΤΙΚΕΣ ΜΕ ΤΙΣ ΟΙΚΟΣΥΣΤΗΜΙΚΕΣ ΥΠΗΡΕΣΙΕΣ ΚΑΙ ΤΙΣ ΑΞΙΕΣ ΤΟΥ ΠΑΡΑΚΤΙΟΥ/ΘΑΛΑΣΣΙΟΥ ΧΩΡΟΥ</a:t>
            </a:r>
          </a:p>
          <a:p>
            <a:pPr eaLnBrk="1" hangingPunct="1"/>
            <a:endParaRPr lang="el-GR" altLang="el-GR" sz="1600" b="1" dirty="0">
              <a:latin typeface="+mj-lt"/>
            </a:endParaRPr>
          </a:p>
          <a:p>
            <a:pPr eaLnBrk="1" hangingPunct="1"/>
            <a:endParaRPr lang="el-GR" altLang="el-GR" sz="1600" b="1" dirty="0">
              <a:latin typeface="+mj-lt"/>
            </a:endParaRPr>
          </a:p>
          <a:p>
            <a:pPr eaLnBrk="1" hangingPunct="1"/>
            <a:endParaRPr lang="el-GR" altLang="el-GR" sz="1600" dirty="0">
              <a:latin typeface="+mj-lt"/>
            </a:endParaRPr>
          </a:p>
          <a:p>
            <a:pPr eaLnBrk="1" hangingPunct="1"/>
            <a:r>
              <a:rPr lang="el-GR" altLang="el-GR" sz="1600" dirty="0">
                <a:latin typeface="+mj-lt"/>
              </a:rPr>
              <a:t>						</a:t>
            </a:r>
          </a:p>
          <a:p>
            <a:pPr eaLnBrk="1" hangingPunct="1"/>
            <a:endParaRPr lang="el-GR" altLang="el-GR" sz="1600" dirty="0">
              <a:latin typeface="+mj-lt"/>
            </a:endParaRPr>
          </a:p>
        </p:txBody>
      </p:sp>
    </p:spTree>
    <p:extLst>
      <p:ext uri="{BB962C8B-B14F-4D97-AF65-F5344CB8AC3E}">
        <p14:creationId xmlns:p14="http://schemas.microsoft.com/office/powerpoint/2010/main" val="20589874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31140" y="1229892"/>
            <a:ext cx="3374586" cy="2544441"/>
          </a:xfrm>
        </p:spPr>
        <p:txBody>
          <a:bodyPr rtlCol="0">
            <a:normAutofit/>
          </a:bodyPr>
          <a:lstStyle/>
          <a:p>
            <a:pPr rtl="0"/>
            <a:r>
              <a:rPr lang="el-GR" sz="3200" dirty="0"/>
              <a:t>Οικονομική αποτίμηση:</a:t>
            </a:r>
          </a:p>
        </p:txBody>
      </p:sp>
      <p:pic>
        <p:nvPicPr>
          <p:cNvPr id="8" name="Εικόνα 7">
            <a:extLst>
              <a:ext uri="{FF2B5EF4-FFF2-40B4-BE49-F238E27FC236}">
                <a16:creationId xmlns:a16="http://schemas.microsoft.com/office/drawing/2014/main" id="{A71554D9-A33D-41D3-9C5F-DC201B0B75C2}"/>
              </a:ext>
            </a:extLst>
          </p:cNvPr>
          <p:cNvPicPr>
            <a:picLocks noChangeAspect="1"/>
          </p:cNvPicPr>
          <p:nvPr/>
        </p:nvPicPr>
        <p:blipFill>
          <a:blip r:embed="rId3"/>
          <a:stretch>
            <a:fillRect/>
          </a:stretch>
        </p:blipFill>
        <p:spPr>
          <a:xfrm>
            <a:off x="-270" y="104355"/>
            <a:ext cx="3592361" cy="2504857"/>
          </a:xfrm>
          <a:prstGeom prst="rect">
            <a:avLst/>
          </a:prstGeom>
        </p:spPr>
      </p:pic>
      <p:sp>
        <p:nvSpPr>
          <p:cNvPr id="10" name="Ορθογώνιο 9">
            <a:extLst>
              <a:ext uri="{FF2B5EF4-FFF2-40B4-BE49-F238E27FC236}">
                <a16:creationId xmlns:a16="http://schemas.microsoft.com/office/drawing/2014/main" id="{BDA1A3C7-657F-4495-B436-2FADA0210D1A}"/>
              </a:ext>
            </a:extLst>
          </p:cNvPr>
          <p:cNvSpPr/>
          <p:nvPr/>
        </p:nvSpPr>
        <p:spPr>
          <a:xfrm>
            <a:off x="31140" y="6473278"/>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sp>
        <p:nvSpPr>
          <p:cNvPr id="12" name="Ορθογώνιο 11">
            <a:extLst>
              <a:ext uri="{FF2B5EF4-FFF2-40B4-BE49-F238E27FC236}">
                <a16:creationId xmlns:a16="http://schemas.microsoft.com/office/drawing/2014/main" id="{96C9F658-5B5C-B075-9157-5769035AC6DC}"/>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pic>
        <p:nvPicPr>
          <p:cNvPr id="3" name="Picture 3" descr="A turtle swimming in the water&#10;&#10;Description automatically generated with low confidence">
            <a:extLst>
              <a:ext uri="{FF2B5EF4-FFF2-40B4-BE49-F238E27FC236}">
                <a16:creationId xmlns:a16="http://schemas.microsoft.com/office/drawing/2014/main" id="{C5E5F79D-D411-371A-2E13-7BE2DE24FD18}"/>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113112" y="3842118"/>
            <a:ext cx="3210641" cy="2115503"/>
          </a:xfrm>
          <a:prstGeom prst="rect">
            <a:avLst/>
          </a:prstGeom>
          <a:noFill/>
          <a:ln>
            <a:noFill/>
          </a:ln>
          <a:extLst>
            <a:ext uri="{53640926-AAD7-44D8-BBD7-CCE9431645EC}">
              <a14:shadowObscured xmlns:a14="http://schemas.microsoft.com/office/drawing/2010/main"/>
            </a:ext>
          </a:extLst>
        </p:spPr>
      </p:pic>
      <p:sp>
        <p:nvSpPr>
          <p:cNvPr id="5" name="Text Box 5">
            <a:extLst>
              <a:ext uri="{FF2B5EF4-FFF2-40B4-BE49-F238E27FC236}">
                <a16:creationId xmlns:a16="http://schemas.microsoft.com/office/drawing/2014/main" id="{C10803B3-7D37-60DB-3D3C-4EC4FE43CC5B}"/>
              </a:ext>
            </a:extLst>
          </p:cNvPr>
          <p:cNvSpPr txBox="1"/>
          <p:nvPr/>
        </p:nvSpPr>
        <p:spPr>
          <a:xfrm>
            <a:off x="5589432" y="1706410"/>
            <a:ext cx="5595330" cy="139065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000" b="1" dirty="0">
                <a:effectLst/>
                <a:latin typeface="Century Gothic" panose="020B0502020202020204" pitchFamily="34" charset="0"/>
                <a:ea typeface="Calibri" panose="020F0502020204030204" pitchFamily="34" charset="0"/>
              </a:rPr>
              <a:t>Protecting Northeast Lemnos’ habitats</a:t>
            </a:r>
            <a:endParaRPr lang="el-GR" sz="2000" dirty="0">
              <a:effectLst/>
              <a:latin typeface="Calibri" panose="020F0502020204030204" pitchFamily="34" charset="0"/>
              <a:ea typeface="Calibri" panose="020F0502020204030204" pitchFamily="34" charset="0"/>
            </a:endParaRPr>
          </a:p>
        </p:txBody>
      </p:sp>
      <p:pic>
        <p:nvPicPr>
          <p:cNvPr id="7" name="Picture 4" descr="Logo&#10;&#10;Description automatically generated">
            <a:extLst>
              <a:ext uri="{FF2B5EF4-FFF2-40B4-BE49-F238E27FC236}">
                <a16:creationId xmlns:a16="http://schemas.microsoft.com/office/drawing/2014/main" id="{B2E0B65A-AD3D-CEC7-5AF8-010A90FBE45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166367" y="467950"/>
            <a:ext cx="2475865" cy="2158365"/>
          </a:xfrm>
          <a:prstGeom prst="rect">
            <a:avLst/>
          </a:prstGeom>
        </p:spPr>
      </p:pic>
      <p:sp>
        <p:nvSpPr>
          <p:cNvPr id="9" name="Text Box 5">
            <a:extLst>
              <a:ext uri="{FF2B5EF4-FFF2-40B4-BE49-F238E27FC236}">
                <a16:creationId xmlns:a16="http://schemas.microsoft.com/office/drawing/2014/main" id="{70667263-DA17-F0BF-4F67-33AF2D34718B}"/>
              </a:ext>
            </a:extLst>
          </p:cNvPr>
          <p:cNvSpPr txBox="1"/>
          <p:nvPr/>
        </p:nvSpPr>
        <p:spPr>
          <a:xfrm>
            <a:off x="113112" y="4932783"/>
            <a:ext cx="1972594" cy="109262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1200" b="1" dirty="0">
                <a:solidFill>
                  <a:schemeClr val="bg1"/>
                </a:solidFill>
                <a:effectLst/>
                <a:latin typeface="Century Gothic" panose="020B0502020202020204" pitchFamily="34" charset="0"/>
                <a:ea typeface="Calibri" panose="020F0502020204030204" pitchFamily="34" charset="0"/>
              </a:rPr>
              <a:t>Protecting Northeast Lemnos’ habitats</a:t>
            </a:r>
            <a:endParaRPr lang="el-GR" sz="1200" dirty="0">
              <a:solidFill>
                <a:schemeClr val="bg1"/>
              </a:solidFill>
              <a:effectLst/>
              <a:latin typeface="Calibri" panose="020F0502020204030204" pitchFamily="34" charset="0"/>
              <a:ea typeface="Calibri" panose="020F0502020204030204" pitchFamily="34" charset="0"/>
            </a:endParaRPr>
          </a:p>
        </p:txBody>
      </p:sp>
      <p:sp>
        <p:nvSpPr>
          <p:cNvPr id="14" name="TextBox 13">
            <a:extLst>
              <a:ext uri="{FF2B5EF4-FFF2-40B4-BE49-F238E27FC236}">
                <a16:creationId xmlns:a16="http://schemas.microsoft.com/office/drawing/2014/main" id="{3C9A82C1-2E09-FF55-7AF2-EC307A8DE670}"/>
              </a:ext>
            </a:extLst>
          </p:cNvPr>
          <p:cNvSpPr txBox="1"/>
          <p:nvPr/>
        </p:nvSpPr>
        <p:spPr>
          <a:xfrm>
            <a:off x="2934154" y="2691855"/>
            <a:ext cx="4539480" cy="3387338"/>
          </a:xfrm>
          <a:prstGeom prst="rect">
            <a:avLst/>
          </a:prstGeom>
          <a:noFill/>
        </p:spPr>
        <p:txBody>
          <a:bodyPr wrap="square">
            <a:spAutoFit/>
          </a:bodyPr>
          <a:lstStyle/>
          <a:p>
            <a:pPr marL="742950" lvl="1" indent="-285750">
              <a:lnSpc>
                <a:spcPct val="115000"/>
              </a:lnSpc>
              <a:spcAft>
                <a:spcPts val="1030"/>
              </a:spcAft>
              <a:buFont typeface="Arial" panose="020B0604020202020204" pitchFamily="34" charset="0"/>
              <a:buChar char="•"/>
              <a:tabLst>
                <a:tab pos="914400" algn="l"/>
              </a:tabLst>
            </a:pPr>
            <a:r>
              <a:rPr lang="el-GR" dirty="0">
                <a:effectLst/>
                <a:latin typeface="+mj-lt"/>
                <a:ea typeface="Times New Roman" panose="02020603050405020304" pitchFamily="18" charset="0"/>
              </a:rPr>
              <a:t>Εκτίμηση της χρηματικής αξίας του λιβαδιού Ποσειδωνίας στην ΝΑ Λήμνο, με βάση την αγοραία τιμή πιστωτικών μονάδων «μπλε άνθρακα»</a:t>
            </a:r>
            <a:endParaRPr lang="en-US" dirty="0">
              <a:effectLst/>
              <a:latin typeface="+mj-lt"/>
              <a:ea typeface="Times New Roman" panose="02020603050405020304" pitchFamily="18" charset="0"/>
            </a:endParaRPr>
          </a:p>
          <a:p>
            <a:pPr marL="742950" lvl="1" indent="-285750">
              <a:lnSpc>
                <a:spcPct val="115000"/>
              </a:lnSpc>
              <a:spcAft>
                <a:spcPts val="1030"/>
              </a:spcAft>
              <a:buFont typeface="Arial" panose="020B0604020202020204" pitchFamily="34" charset="0"/>
              <a:buChar char="•"/>
              <a:tabLst>
                <a:tab pos="914400" algn="l"/>
              </a:tabLst>
            </a:pPr>
            <a:r>
              <a:rPr lang="el-GR" dirty="0">
                <a:effectLst/>
                <a:latin typeface="+mj-lt"/>
                <a:ea typeface="Times New Roman" panose="02020603050405020304" pitchFamily="18" charset="0"/>
              </a:rPr>
              <a:t>Ανάλυση ευαισθησίας και </a:t>
            </a:r>
            <a:r>
              <a:rPr lang="el-GR" dirty="0">
                <a:latin typeface="+mj-lt"/>
                <a:ea typeface="Times New Roman" panose="02020603050405020304" pitchFamily="18" charset="0"/>
              </a:rPr>
              <a:t>διερεύνηση του οφέλους</a:t>
            </a:r>
            <a:r>
              <a:rPr lang="el-GR" dirty="0">
                <a:effectLst/>
                <a:latin typeface="+mj-lt"/>
                <a:ea typeface="Times New Roman" panose="02020603050405020304" pitchFamily="18" charset="0"/>
              </a:rPr>
              <a:t> μιας επένδυσης σε ένα πρόγραμμα «μπλε άνθρακα» (βάσει δραστηριοτήτων διατήρησης).</a:t>
            </a:r>
            <a:endParaRPr lang="el-GR" dirty="0">
              <a:effectLst/>
              <a:latin typeface="+mj-lt"/>
              <a:ea typeface="Calibri" panose="020F0502020204030204" pitchFamily="34" charset="0"/>
            </a:endParaRPr>
          </a:p>
        </p:txBody>
      </p:sp>
      <p:pic>
        <p:nvPicPr>
          <p:cNvPr id="16" name="Εικόνα 15">
            <a:extLst>
              <a:ext uri="{FF2B5EF4-FFF2-40B4-BE49-F238E27FC236}">
                <a16:creationId xmlns:a16="http://schemas.microsoft.com/office/drawing/2014/main" id="{FDEF792B-FFEF-D9A2-E0D5-0BC52E46A585}"/>
              </a:ext>
            </a:extLst>
          </p:cNvPr>
          <p:cNvPicPr>
            <a:picLocks noChangeAspect="1"/>
          </p:cNvPicPr>
          <p:nvPr/>
        </p:nvPicPr>
        <p:blipFill>
          <a:blip r:embed="rId6"/>
          <a:stretch>
            <a:fillRect/>
          </a:stretch>
        </p:blipFill>
        <p:spPr>
          <a:xfrm>
            <a:off x="7611197" y="2619660"/>
            <a:ext cx="4591201" cy="3575078"/>
          </a:xfrm>
          <a:prstGeom prst="rect">
            <a:avLst/>
          </a:prstGeom>
        </p:spPr>
      </p:pic>
      <p:sp>
        <p:nvSpPr>
          <p:cNvPr id="17" name="Text Box 4">
            <a:extLst>
              <a:ext uri="{FF2B5EF4-FFF2-40B4-BE49-F238E27FC236}">
                <a16:creationId xmlns:a16="http://schemas.microsoft.com/office/drawing/2014/main" id="{E346905C-FE19-043F-E312-0BB6FA2DD689}"/>
              </a:ext>
            </a:extLst>
          </p:cNvPr>
          <p:cNvSpPr txBox="1">
            <a:spLocks noChangeArrowheads="1"/>
          </p:cNvSpPr>
          <p:nvPr/>
        </p:nvSpPr>
        <p:spPr bwMode="auto">
          <a:xfrm>
            <a:off x="3592091" y="510038"/>
            <a:ext cx="8400451"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447675" indent="-268288"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l-GR" altLang="el-GR" b="1" dirty="0">
                <a:latin typeface="+mj-lt"/>
              </a:rPr>
              <a:t>ΕΡΕΥΝΕΣ ΣΧΕΤΙΚΕΣ ΜΕ ΤΙΣ ΟΙΚΟΣΥΣΤΗΜΙΚΕΣ ΥΠΗΡΕΣΙΕΣ ΚΑΙ ΤΙΣ ΑΞΙΕΣ ΤΟΥ ΠΑΡΑΚΤΙΟΥ/ΘΑΛΑΣΣΙΟΥ ΧΩΡΟΥ</a:t>
            </a:r>
          </a:p>
          <a:p>
            <a:pPr eaLnBrk="1" hangingPunct="1"/>
            <a:endParaRPr lang="el-GR" altLang="el-GR" sz="1600" b="1" dirty="0">
              <a:latin typeface="+mj-lt"/>
            </a:endParaRPr>
          </a:p>
          <a:p>
            <a:pPr eaLnBrk="1" hangingPunct="1"/>
            <a:endParaRPr lang="el-GR" altLang="el-GR" sz="1600" b="1" dirty="0">
              <a:latin typeface="+mj-lt"/>
            </a:endParaRPr>
          </a:p>
          <a:p>
            <a:pPr eaLnBrk="1" hangingPunct="1"/>
            <a:endParaRPr lang="el-GR" altLang="el-GR" sz="1600" dirty="0">
              <a:latin typeface="+mj-lt"/>
            </a:endParaRPr>
          </a:p>
          <a:p>
            <a:pPr eaLnBrk="1" hangingPunct="1"/>
            <a:r>
              <a:rPr lang="el-GR" altLang="el-GR" sz="1600" dirty="0">
                <a:latin typeface="+mj-lt"/>
              </a:rPr>
              <a:t>						</a:t>
            </a:r>
          </a:p>
          <a:p>
            <a:pPr eaLnBrk="1" hangingPunct="1"/>
            <a:endParaRPr lang="el-GR" altLang="el-GR" sz="1600" dirty="0">
              <a:latin typeface="+mj-lt"/>
            </a:endParaRPr>
          </a:p>
        </p:txBody>
      </p:sp>
    </p:spTree>
    <p:extLst>
      <p:ext uri="{BB962C8B-B14F-4D97-AF65-F5344CB8AC3E}">
        <p14:creationId xmlns:p14="http://schemas.microsoft.com/office/powerpoint/2010/main" val="27423238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Εικόνα 14">
            <a:extLst>
              <a:ext uri="{FF2B5EF4-FFF2-40B4-BE49-F238E27FC236}">
                <a16:creationId xmlns:a16="http://schemas.microsoft.com/office/drawing/2014/main" id="{A47A2974-40AE-BAFB-D1E7-643384DF13C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19744" y="4248789"/>
            <a:ext cx="2588855" cy="2689043"/>
          </a:xfrm>
          <a:prstGeom prst="rect">
            <a:avLst/>
          </a:prstGeom>
        </p:spPr>
      </p:pic>
      <p:sp>
        <p:nvSpPr>
          <p:cNvPr id="2" name="Ορθογώνιο 1">
            <a:extLst>
              <a:ext uri="{FF2B5EF4-FFF2-40B4-BE49-F238E27FC236}">
                <a16:creationId xmlns:a16="http://schemas.microsoft.com/office/drawing/2014/main" id="{1F707A94-19EE-4685-A1B8-CB9FB74E0C46}"/>
              </a:ext>
            </a:extLst>
          </p:cNvPr>
          <p:cNvSpPr/>
          <p:nvPr/>
        </p:nvSpPr>
        <p:spPr>
          <a:xfrm>
            <a:off x="6105488" y="5011122"/>
            <a:ext cx="4751401" cy="1754326"/>
          </a:xfrm>
          <a:prstGeom prst="rect">
            <a:avLst/>
          </a:prstGeom>
        </p:spPr>
        <p:txBody>
          <a:bodyPr wrap="square">
            <a:spAutoFit/>
          </a:bodyPr>
          <a:lstStyle/>
          <a:p>
            <a:pPr fontAlgn="base"/>
            <a:r>
              <a:rPr lang="el-GR" dirty="0"/>
              <a:t>Κόστος προστασίας των ακτών από διάβρωση/από φερτά υλικά</a:t>
            </a:r>
            <a:endParaRPr lang="en-US" dirty="0"/>
          </a:p>
          <a:p>
            <a:pPr fontAlgn="base"/>
            <a:r>
              <a:rPr lang="el-GR" dirty="0"/>
              <a:t> </a:t>
            </a:r>
          </a:p>
          <a:p>
            <a:pPr fontAlgn="base"/>
            <a:r>
              <a:rPr lang="en-US" dirty="0"/>
              <a:t>vs </a:t>
            </a:r>
          </a:p>
          <a:p>
            <a:pPr fontAlgn="base"/>
            <a:endParaRPr lang="el-GR" dirty="0"/>
          </a:p>
          <a:p>
            <a:pPr fontAlgn="base"/>
            <a:r>
              <a:rPr lang="el-GR" dirty="0"/>
              <a:t>Όφελος λήψης μέτρων προστασίας</a:t>
            </a:r>
          </a:p>
        </p:txBody>
      </p:sp>
      <p:sp>
        <p:nvSpPr>
          <p:cNvPr id="9" name="Τίτλος 3">
            <a:extLst>
              <a:ext uri="{FF2B5EF4-FFF2-40B4-BE49-F238E27FC236}">
                <a16:creationId xmlns:a16="http://schemas.microsoft.com/office/drawing/2014/main" id="{09C09E4F-FF3B-4F28-8A3B-A97F5E67B477}"/>
              </a:ext>
            </a:extLst>
          </p:cNvPr>
          <p:cNvSpPr txBox="1">
            <a:spLocks/>
          </p:cNvSpPr>
          <p:nvPr/>
        </p:nvSpPr>
        <p:spPr>
          <a:xfrm>
            <a:off x="-53750" y="2200599"/>
            <a:ext cx="3374586" cy="254444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900" b="0" kern="1200" spc="-100" baseline="0">
                <a:solidFill>
                  <a:schemeClr val="tx1">
                    <a:lumMod val="65000"/>
                    <a:lumOff val="35000"/>
                  </a:schemeClr>
                </a:solidFill>
                <a:latin typeface="+mj-lt"/>
                <a:ea typeface="+mj-ea"/>
                <a:cs typeface="+mj-cs"/>
              </a:defRPr>
            </a:lvl1pPr>
          </a:lstStyle>
          <a:p>
            <a:r>
              <a:rPr lang="el-GR" sz="2800" dirty="0"/>
              <a:t>Αποτίμηση </a:t>
            </a:r>
            <a:r>
              <a:rPr lang="el-GR" sz="2800" dirty="0" err="1"/>
              <a:t>οικοσυστημικών</a:t>
            </a:r>
            <a:r>
              <a:rPr lang="el-GR" sz="2800" dirty="0"/>
              <a:t> υπηρεσιών στον παράκτιο χώρο της Πιερίας</a:t>
            </a:r>
          </a:p>
        </p:txBody>
      </p:sp>
      <p:pic>
        <p:nvPicPr>
          <p:cNvPr id="11" name="Εικόνα 10">
            <a:extLst>
              <a:ext uri="{FF2B5EF4-FFF2-40B4-BE49-F238E27FC236}">
                <a16:creationId xmlns:a16="http://schemas.microsoft.com/office/drawing/2014/main" id="{94D173A8-8FFC-4885-A3CB-766EE16BCB8F}"/>
              </a:ext>
            </a:extLst>
          </p:cNvPr>
          <p:cNvPicPr>
            <a:picLocks noChangeAspect="1"/>
          </p:cNvPicPr>
          <p:nvPr/>
        </p:nvPicPr>
        <p:blipFill>
          <a:blip r:embed="rId4"/>
          <a:stretch>
            <a:fillRect/>
          </a:stretch>
        </p:blipFill>
        <p:spPr>
          <a:xfrm>
            <a:off x="-269" y="104355"/>
            <a:ext cx="3509588" cy="2504857"/>
          </a:xfrm>
          <a:prstGeom prst="rect">
            <a:avLst/>
          </a:prstGeom>
        </p:spPr>
      </p:pic>
      <p:sp>
        <p:nvSpPr>
          <p:cNvPr id="13" name="Ορθογώνιο 12">
            <a:extLst>
              <a:ext uri="{FF2B5EF4-FFF2-40B4-BE49-F238E27FC236}">
                <a16:creationId xmlns:a16="http://schemas.microsoft.com/office/drawing/2014/main" id="{C729563E-1B73-4E8A-9EB6-1FF09F167757}"/>
              </a:ext>
            </a:extLst>
          </p:cNvPr>
          <p:cNvSpPr/>
          <p:nvPr/>
        </p:nvSpPr>
        <p:spPr>
          <a:xfrm>
            <a:off x="31140" y="6473278"/>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pic>
        <p:nvPicPr>
          <p:cNvPr id="5" name="Εικόνα 4">
            <a:extLst>
              <a:ext uri="{FF2B5EF4-FFF2-40B4-BE49-F238E27FC236}">
                <a16:creationId xmlns:a16="http://schemas.microsoft.com/office/drawing/2014/main" id="{1A051E8B-8D73-D8DD-84AB-29F938521184}"/>
              </a:ext>
            </a:extLst>
          </p:cNvPr>
          <p:cNvPicPr>
            <a:picLocks noChangeAspect="1"/>
          </p:cNvPicPr>
          <p:nvPr/>
        </p:nvPicPr>
        <p:blipFill>
          <a:blip r:embed="rId5"/>
          <a:stretch>
            <a:fillRect/>
          </a:stretch>
        </p:blipFill>
        <p:spPr>
          <a:xfrm>
            <a:off x="10371747" y="6118900"/>
            <a:ext cx="1811201" cy="739100"/>
          </a:xfrm>
          <a:prstGeom prst="rect">
            <a:avLst/>
          </a:prstGeom>
        </p:spPr>
      </p:pic>
      <p:sp>
        <p:nvSpPr>
          <p:cNvPr id="6" name="Ορθογώνιο 5">
            <a:extLst>
              <a:ext uri="{FF2B5EF4-FFF2-40B4-BE49-F238E27FC236}">
                <a16:creationId xmlns:a16="http://schemas.microsoft.com/office/drawing/2014/main" id="{D3B70FCB-0037-7ED4-4CEB-177E7F6CAAF8}"/>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pic>
        <p:nvPicPr>
          <p:cNvPr id="8" name="Εικόνα 7">
            <a:extLst>
              <a:ext uri="{FF2B5EF4-FFF2-40B4-BE49-F238E27FC236}">
                <a16:creationId xmlns:a16="http://schemas.microsoft.com/office/drawing/2014/main" id="{90EF4FD0-FD9D-6ECD-00A3-4E68567E3C7A}"/>
              </a:ext>
            </a:extLst>
          </p:cNvPr>
          <p:cNvPicPr>
            <a:picLocks noChangeAspect="1"/>
          </p:cNvPicPr>
          <p:nvPr/>
        </p:nvPicPr>
        <p:blipFill>
          <a:blip r:embed="rId6"/>
          <a:stretch>
            <a:fillRect/>
          </a:stretch>
        </p:blipFill>
        <p:spPr>
          <a:xfrm>
            <a:off x="9210134" y="499294"/>
            <a:ext cx="2067213" cy="3591426"/>
          </a:xfrm>
          <a:prstGeom prst="rect">
            <a:avLst/>
          </a:prstGeom>
        </p:spPr>
      </p:pic>
      <p:sp>
        <p:nvSpPr>
          <p:cNvPr id="12" name="TextBox 11">
            <a:extLst>
              <a:ext uri="{FF2B5EF4-FFF2-40B4-BE49-F238E27FC236}">
                <a16:creationId xmlns:a16="http://schemas.microsoft.com/office/drawing/2014/main" id="{A63A50BA-2ECB-AC35-E18F-604549871112}"/>
              </a:ext>
            </a:extLst>
          </p:cNvPr>
          <p:cNvSpPr txBox="1"/>
          <p:nvPr/>
        </p:nvSpPr>
        <p:spPr>
          <a:xfrm>
            <a:off x="10756715" y="1356783"/>
            <a:ext cx="1468690" cy="2308324"/>
          </a:xfrm>
          <a:prstGeom prst="rect">
            <a:avLst/>
          </a:prstGeom>
          <a:solidFill>
            <a:schemeClr val="bg1"/>
          </a:solidFill>
          <a:ln>
            <a:noFill/>
          </a:ln>
        </p:spPr>
        <p:txBody>
          <a:bodyPr wrap="square">
            <a:spAutoFit/>
          </a:bodyPr>
          <a:lstStyle/>
          <a:p>
            <a:pPr fontAlgn="base"/>
            <a:r>
              <a:rPr lang="el-GR" sz="1600" b="0" i="0" dirty="0">
                <a:solidFill>
                  <a:srgbClr val="333333"/>
                </a:solidFill>
                <a:effectLst/>
                <a:latin typeface="+mj-lt"/>
              </a:rPr>
              <a:t>Λιβάδια Ποσειδωνίας/προστασία θαλάσσιου περιβάλλοντος</a:t>
            </a:r>
          </a:p>
          <a:p>
            <a:pPr fontAlgn="base"/>
            <a:endParaRPr lang="el-GR" sz="1600" dirty="0">
              <a:solidFill>
                <a:srgbClr val="333333"/>
              </a:solidFill>
              <a:latin typeface="+mj-lt"/>
            </a:endParaRPr>
          </a:p>
          <a:p>
            <a:pPr fontAlgn="base"/>
            <a:r>
              <a:rPr lang="en-US" sz="1600" dirty="0">
                <a:solidFill>
                  <a:srgbClr val="333333"/>
                </a:solidFill>
                <a:latin typeface="+mj-lt"/>
              </a:rPr>
              <a:t>vs </a:t>
            </a:r>
            <a:endParaRPr lang="el-GR" sz="1600" dirty="0">
              <a:solidFill>
                <a:srgbClr val="333333"/>
              </a:solidFill>
              <a:latin typeface="+mj-lt"/>
            </a:endParaRPr>
          </a:p>
          <a:p>
            <a:pPr fontAlgn="base"/>
            <a:endParaRPr lang="el-GR" sz="1600" dirty="0">
              <a:solidFill>
                <a:srgbClr val="333333"/>
              </a:solidFill>
              <a:latin typeface="+mj-lt"/>
            </a:endParaRPr>
          </a:p>
          <a:p>
            <a:pPr fontAlgn="base"/>
            <a:r>
              <a:rPr lang="el-GR" sz="1600" dirty="0">
                <a:solidFill>
                  <a:srgbClr val="333333"/>
                </a:solidFill>
                <a:latin typeface="+mj-lt"/>
              </a:rPr>
              <a:t>Αλιεία</a:t>
            </a:r>
            <a:endParaRPr lang="el-GR" sz="1600" i="0" dirty="0">
              <a:solidFill>
                <a:srgbClr val="333333"/>
              </a:solidFill>
              <a:effectLst/>
              <a:latin typeface="+mj-lt"/>
            </a:endParaRPr>
          </a:p>
        </p:txBody>
      </p:sp>
      <p:pic>
        <p:nvPicPr>
          <p:cNvPr id="10" name="Εικόνα 9">
            <a:extLst>
              <a:ext uri="{FF2B5EF4-FFF2-40B4-BE49-F238E27FC236}">
                <a16:creationId xmlns:a16="http://schemas.microsoft.com/office/drawing/2014/main" id="{9551AF0A-047B-87E4-F2F5-B71EEB28C7C9}"/>
              </a:ext>
            </a:extLst>
          </p:cNvPr>
          <p:cNvPicPr>
            <a:picLocks noChangeAspect="1"/>
          </p:cNvPicPr>
          <p:nvPr/>
        </p:nvPicPr>
        <p:blipFill>
          <a:blip r:embed="rId7"/>
          <a:stretch>
            <a:fillRect/>
          </a:stretch>
        </p:blipFill>
        <p:spPr>
          <a:xfrm>
            <a:off x="4536180" y="458014"/>
            <a:ext cx="2619375" cy="3590925"/>
          </a:xfrm>
          <a:prstGeom prst="rect">
            <a:avLst/>
          </a:prstGeom>
        </p:spPr>
      </p:pic>
      <p:pic>
        <p:nvPicPr>
          <p:cNvPr id="17" name="Εικόνα 16">
            <a:extLst>
              <a:ext uri="{FF2B5EF4-FFF2-40B4-BE49-F238E27FC236}">
                <a16:creationId xmlns:a16="http://schemas.microsoft.com/office/drawing/2014/main" id="{E88577A1-833D-49F0-867D-3A253B138C52}"/>
              </a:ext>
            </a:extLst>
          </p:cNvPr>
          <p:cNvPicPr>
            <a:picLocks noChangeAspect="1"/>
          </p:cNvPicPr>
          <p:nvPr/>
        </p:nvPicPr>
        <p:blipFill>
          <a:blip r:embed="rId8"/>
          <a:stretch>
            <a:fillRect/>
          </a:stretch>
        </p:blipFill>
        <p:spPr>
          <a:xfrm>
            <a:off x="3320836" y="458014"/>
            <a:ext cx="1467084" cy="2912530"/>
          </a:xfrm>
          <a:prstGeom prst="rect">
            <a:avLst/>
          </a:prstGeom>
        </p:spPr>
      </p:pic>
      <p:sp>
        <p:nvSpPr>
          <p:cNvPr id="18" name="TextBox 17">
            <a:extLst>
              <a:ext uri="{FF2B5EF4-FFF2-40B4-BE49-F238E27FC236}">
                <a16:creationId xmlns:a16="http://schemas.microsoft.com/office/drawing/2014/main" id="{3B2A3C72-FB51-A039-A8F4-9DF800572130}"/>
              </a:ext>
            </a:extLst>
          </p:cNvPr>
          <p:cNvSpPr txBox="1"/>
          <p:nvPr/>
        </p:nvSpPr>
        <p:spPr>
          <a:xfrm>
            <a:off x="7155555" y="1261625"/>
            <a:ext cx="1848961" cy="2062103"/>
          </a:xfrm>
          <a:prstGeom prst="rect">
            <a:avLst/>
          </a:prstGeom>
          <a:noFill/>
        </p:spPr>
        <p:txBody>
          <a:bodyPr wrap="square">
            <a:spAutoFit/>
          </a:bodyPr>
          <a:lstStyle/>
          <a:p>
            <a:pPr fontAlgn="base"/>
            <a:r>
              <a:rPr lang="el-GR" sz="1600" dirty="0">
                <a:solidFill>
                  <a:srgbClr val="333333"/>
                </a:solidFill>
                <a:latin typeface="+mj-lt"/>
              </a:rPr>
              <a:t>Βέλτιστη/βιώσιμη διαχείριση αλιείας,</a:t>
            </a:r>
          </a:p>
          <a:p>
            <a:pPr fontAlgn="base"/>
            <a:r>
              <a:rPr lang="el-GR" sz="1600" dirty="0">
                <a:solidFill>
                  <a:srgbClr val="333333"/>
                </a:solidFill>
                <a:latin typeface="+mj-lt"/>
              </a:rPr>
              <a:t>Ιχθυοκαλλιέργειας, </a:t>
            </a:r>
            <a:r>
              <a:rPr lang="el-GR" sz="1600" dirty="0" err="1">
                <a:solidFill>
                  <a:srgbClr val="333333"/>
                </a:solidFill>
                <a:latin typeface="+mj-lt"/>
              </a:rPr>
              <a:t>μυδοκαλλιέργειας</a:t>
            </a:r>
            <a:endParaRPr lang="el-GR" sz="1600" dirty="0">
              <a:solidFill>
                <a:srgbClr val="333333"/>
              </a:solidFill>
              <a:latin typeface="+mj-lt"/>
            </a:endParaRPr>
          </a:p>
          <a:p>
            <a:pPr fontAlgn="base"/>
            <a:endParaRPr lang="el-GR" sz="1600" i="0" dirty="0">
              <a:solidFill>
                <a:srgbClr val="333333"/>
              </a:solidFill>
              <a:effectLst/>
              <a:latin typeface="+mj-lt"/>
            </a:endParaRPr>
          </a:p>
          <a:p>
            <a:pPr fontAlgn="base"/>
            <a:r>
              <a:rPr lang="el-GR" sz="1600" i="0" dirty="0">
                <a:solidFill>
                  <a:srgbClr val="333333"/>
                </a:solidFill>
                <a:effectLst/>
                <a:latin typeface="+mj-lt"/>
              </a:rPr>
              <a:t>Αλιεία και </a:t>
            </a:r>
            <a:r>
              <a:rPr lang="el-GR" sz="1600" dirty="0">
                <a:solidFill>
                  <a:srgbClr val="333333"/>
                </a:solidFill>
                <a:latin typeface="+mj-lt"/>
              </a:rPr>
              <a:t>θαλάσσιο περιβάλλον</a:t>
            </a:r>
            <a:endParaRPr lang="el-GR" sz="1600" i="0" dirty="0">
              <a:solidFill>
                <a:srgbClr val="333333"/>
              </a:solidFill>
              <a:effectLst/>
              <a:latin typeface="+mj-lt"/>
            </a:endParaRPr>
          </a:p>
        </p:txBody>
      </p:sp>
    </p:spTree>
    <p:extLst>
      <p:ext uri="{BB962C8B-B14F-4D97-AF65-F5344CB8AC3E}">
        <p14:creationId xmlns:p14="http://schemas.microsoft.com/office/powerpoint/2010/main" val="3230547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Τίτλος 3">
            <a:extLst>
              <a:ext uri="{FF2B5EF4-FFF2-40B4-BE49-F238E27FC236}">
                <a16:creationId xmlns:a16="http://schemas.microsoft.com/office/drawing/2014/main" id="{09C09E4F-FF3B-4F28-8A3B-A97F5E67B477}"/>
              </a:ext>
            </a:extLst>
          </p:cNvPr>
          <p:cNvSpPr txBox="1">
            <a:spLocks/>
          </p:cNvSpPr>
          <p:nvPr/>
        </p:nvSpPr>
        <p:spPr>
          <a:xfrm>
            <a:off x="-53750" y="2200599"/>
            <a:ext cx="3374586" cy="254444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900" b="0" kern="1200" spc="-100" baseline="0">
                <a:solidFill>
                  <a:schemeClr val="tx1">
                    <a:lumMod val="65000"/>
                    <a:lumOff val="35000"/>
                  </a:schemeClr>
                </a:solidFill>
                <a:latin typeface="+mj-lt"/>
                <a:ea typeface="+mj-ea"/>
                <a:cs typeface="+mj-cs"/>
              </a:defRPr>
            </a:lvl1pPr>
          </a:lstStyle>
          <a:p>
            <a:r>
              <a:rPr lang="el-GR" sz="2800" dirty="0"/>
              <a:t>Αποτίμηση </a:t>
            </a:r>
            <a:r>
              <a:rPr lang="el-GR" sz="2800" dirty="0" err="1"/>
              <a:t>οικοσυστημικών</a:t>
            </a:r>
            <a:r>
              <a:rPr lang="el-GR" sz="2800" dirty="0"/>
              <a:t> υπηρεσιών στον παράκτιο χώρο της Πιερίας</a:t>
            </a:r>
          </a:p>
        </p:txBody>
      </p:sp>
      <p:pic>
        <p:nvPicPr>
          <p:cNvPr id="11" name="Εικόνα 10">
            <a:extLst>
              <a:ext uri="{FF2B5EF4-FFF2-40B4-BE49-F238E27FC236}">
                <a16:creationId xmlns:a16="http://schemas.microsoft.com/office/drawing/2014/main" id="{94D173A8-8FFC-4885-A3CB-766EE16BCB8F}"/>
              </a:ext>
            </a:extLst>
          </p:cNvPr>
          <p:cNvPicPr>
            <a:picLocks noChangeAspect="1"/>
          </p:cNvPicPr>
          <p:nvPr/>
        </p:nvPicPr>
        <p:blipFill>
          <a:blip r:embed="rId3"/>
          <a:stretch>
            <a:fillRect/>
          </a:stretch>
        </p:blipFill>
        <p:spPr>
          <a:xfrm>
            <a:off x="-269" y="104355"/>
            <a:ext cx="3509588" cy="2504857"/>
          </a:xfrm>
          <a:prstGeom prst="rect">
            <a:avLst/>
          </a:prstGeom>
        </p:spPr>
      </p:pic>
      <p:sp>
        <p:nvSpPr>
          <p:cNvPr id="13" name="Ορθογώνιο 12">
            <a:extLst>
              <a:ext uri="{FF2B5EF4-FFF2-40B4-BE49-F238E27FC236}">
                <a16:creationId xmlns:a16="http://schemas.microsoft.com/office/drawing/2014/main" id="{C729563E-1B73-4E8A-9EB6-1FF09F167757}"/>
              </a:ext>
            </a:extLst>
          </p:cNvPr>
          <p:cNvSpPr/>
          <p:nvPr/>
        </p:nvSpPr>
        <p:spPr>
          <a:xfrm>
            <a:off x="31140" y="6473278"/>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pic>
        <p:nvPicPr>
          <p:cNvPr id="5" name="Εικόνα 4">
            <a:extLst>
              <a:ext uri="{FF2B5EF4-FFF2-40B4-BE49-F238E27FC236}">
                <a16:creationId xmlns:a16="http://schemas.microsoft.com/office/drawing/2014/main" id="{1A051E8B-8D73-D8DD-84AB-29F938521184}"/>
              </a:ext>
            </a:extLst>
          </p:cNvPr>
          <p:cNvPicPr>
            <a:picLocks noChangeAspect="1"/>
          </p:cNvPicPr>
          <p:nvPr/>
        </p:nvPicPr>
        <p:blipFill>
          <a:blip r:embed="rId4"/>
          <a:stretch>
            <a:fillRect/>
          </a:stretch>
        </p:blipFill>
        <p:spPr>
          <a:xfrm>
            <a:off x="10371747" y="6118900"/>
            <a:ext cx="1811201" cy="739100"/>
          </a:xfrm>
          <a:prstGeom prst="rect">
            <a:avLst/>
          </a:prstGeom>
        </p:spPr>
      </p:pic>
      <p:sp>
        <p:nvSpPr>
          <p:cNvPr id="6" name="Ορθογώνιο 5">
            <a:extLst>
              <a:ext uri="{FF2B5EF4-FFF2-40B4-BE49-F238E27FC236}">
                <a16:creationId xmlns:a16="http://schemas.microsoft.com/office/drawing/2014/main" id="{D3B70FCB-0037-7ED4-4CEB-177E7F6CAAF8}"/>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pic>
        <p:nvPicPr>
          <p:cNvPr id="1026" name="Picture 2" descr="Γενικός Τουριστικός Οδηγός του Νομού Πιερίας - Pieria Tourism">
            <a:extLst>
              <a:ext uri="{FF2B5EF4-FFF2-40B4-BE49-F238E27FC236}">
                <a16:creationId xmlns:a16="http://schemas.microsoft.com/office/drawing/2014/main" id="{6646D710-E44B-D274-2D30-B7DF475CBBC7}"/>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515368" y="504029"/>
            <a:ext cx="2568035" cy="359142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9D21FA1D-7619-C1FF-16C6-41DD11E17646}"/>
              </a:ext>
            </a:extLst>
          </p:cNvPr>
          <p:cNvSpPr txBox="1"/>
          <p:nvPr/>
        </p:nvSpPr>
        <p:spPr>
          <a:xfrm>
            <a:off x="6083403" y="958964"/>
            <a:ext cx="2067213" cy="1477328"/>
          </a:xfrm>
          <a:prstGeom prst="rect">
            <a:avLst/>
          </a:prstGeom>
          <a:noFill/>
        </p:spPr>
        <p:txBody>
          <a:bodyPr wrap="square">
            <a:spAutoFit/>
          </a:bodyPr>
          <a:lstStyle/>
          <a:p>
            <a:pPr fontAlgn="base"/>
            <a:r>
              <a:rPr lang="el-GR" b="0" i="0" dirty="0">
                <a:solidFill>
                  <a:srgbClr val="333333"/>
                </a:solidFill>
                <a:effectLst/>
              </a:rPr>
              <a:t>Τουρισμός</a:t>
            </a:r>
            <a:r>
              <a:rPr lang="en-US" b="0" i="0" dirty="0">
                <a:solidFill>
                  <a:srgbClr val="333333"/>
                </a:solidFill>
                <a:effectLst/>
              </a:rPr>
              <a:t> </a:t>
            </a:r>
            <a:endParaRPr lang="el-GR" b="0" i="0" dirty="0">
              <a:solidFill>
                <a:srgbClr val="333333"/>
              </a:solidFill>
              <a:effectLst/>
            </a:endParaRPr>
          </a:p>
          <a:p>
            <a:pPr fontAlgn="base"/>
            <a:endParaRPr lang="el-GR" dirty="0">
              <a:solidFill>
                <a:srgbClr val="333333"/>
              </a:solidFill>
            </a:endParaRPr>
          </a:p>
          <a:p>
            <a:pPr fontAlgn="base"/>
            <a:r>
              <a:rPr lang="en-US" b="0" i="0" dirty="0">
                <a:solidFill>
                  <a:srgbClr val="333333"/>
                </a:solidFill>
                <a:effectLst/>
              </a:rPr>
              <a:t>vs </a:t>
            </a:r>
            <a:endParaRPr lang="el-GR" b="0" i="0" dirty="0">
              <a:solidFill>
                <a:srgbClr val="333333"/>
              </a:solidFill>
              <a:effectLst/>
            </a:endParaRPr>
          </a:p>
          <a:p>
            <a:pPr fontAlgn="base"/>
            <a:endParaRPr lang="el-GR" dirty="0">
              <a:solidFill>
                <a:srgbClr val="333333"/>
              </a:solidFill>
            </a:endParaRPr>
          </a:p>
          <a:p>
            <a:pPr fontAlgn="base"/>
            <a:r>
              <a:rPr lang="el-GR" dirty="0">
                <a:solidFill>
                  <a:srgbClr val="333333"/>
                </a:solidFill>
              </a:rPr>
              <a:t>Π</a:t>
            </a:r>
            <a:r>
              <a:rPr lang="el-GR" b="0" i="0" dirty="0">
                <a:solidFill>
                  <a:srgbClr val="333333"/>
                </a:solidFill>
                <a:effectLst/>
              </a:rPr>
              <a:t>εριβάλλον</a:t>
            </a:r>
            <a:endParaRPr lang="el-GR" b="1" i="0" dirty="0">
              <a:solidFill>
                <a:srgbClr val="333333"/>
              </a:solidFill>
              <a:effectLst/>
            </a:endParaRPr>
          </a:p>
        </p:txBody>
      </p:sp>
      <p:pic>
        <p:nvPicPr>
          <p:cNvPr id="3" name="Εικόνα 2">
            <a:extLst>
              <a:ext uri="{FF2B5EF4-FFF2-40B4-BE49-F238E27FC236}">
                <a16:creationId xmlns:a16="http://schemas.microsoft.com/office/drawing/2014/main" id="{F5C57C56-2D8A-B1A0-D777-163C4DA79F9E}"/>
              </a:ext>
            </a:extLst>
          </p:cNvPr>
          <p:cNvPicPr>
            <a:picLocks noChangeAspect="1"/>
          </p:cNvPicPr>
          <p:nvPr/>
        </p:nvPicPr>
        <p:blipFill>
          <a:blip r:embed="rId6"/>
          <a:stretch>
            <a:fillRect/>
          </a:stretch>
        </p:blipFill>
        <p:spPr>
          <a:xfrm>
            <a:off x="7809091" y="715181"/>
            <a:ext cx="3914775" cy="2609850"/>
          </a:xfrm>
          <a:prstGeom prst="rect">
            <a:avLst/>
          </a:prstGeom>
        </p:spPr>
      </p:pic>
      <p:sp>
        <p:nvSpPr>
          <p:cNvPr id="4" name="TextBox 3">
            <a:extLst>
              <a:ext uri="{FF2B5EF4-FFF2-40B4-BE49-F238E27FC236}">
                <a16:creationId xmlns:a16="http://schemas.microsoft.com/office/drawing/2014/main" id="{70F6405E-11B0-52E1-2F18-103832A4B9A3}"/>
              </a:ext>
            </a:extLst>
          </p:cNvPr>
          <p:cNvSpPr txBox="1"/>
          <p:nvPr/>
        </p:nvSpPr>
        <p:spPr>
          <a:xfrm>
            <a:off x="7699265" y="3415948"/>
            <a:ext cx="4024601" cy="923330"/>
          </a:xfrm>
          <a:prstGeom prst="rect">
            <a:avLst/>
          </a:prstGeom>
          <a:noFill/>
        </p:spPr>
        <p:txBody>
          <a:bodyPr wrap="square">
            <a:spAutoFit/>
          </a:bodyPr>
          <a:lstStyle/>
          <a:p>
            <a:pPr fontAlgn="base"/>
            <a:r>
              <a:rPr lang="el-GR" b="0" i="0" dirty="0">
                <a:solidFill>
                  <a:srgbClr val="333333"/>
                </a:solidFill>
                <a:effectLst/>
              </a:rPr>
              <a:t>Τουρισμός </a:t>
            </a:r>
            <a:r>
              <a:rPr lang="en-US" b="0" i="0" dirty="0">
                <a:solidFill>
                  <a:srgbClr val="333333"/>
                </a:solidFill>
                <a:effectLst/>
              </a:rPr>
              <a:t>vs </a:t>
            </a:r>
            <a:r>
              <a:rPr lang="el-GR" b="0" i="0" dirty="0">
                <a:solidFill>
                  <a:srgbClr val="333333"/>
                </a:solidFill>
                <a:effectLst/>
              </a:rPr>
              <a:t>άλλες παραγωγικές δραστηριότητες</a:t>
            </a:r>
          </a:p>
          <a:p>
            <a:pPr fontAlgn="base"/>
            <a:endParaRPr lang="el-GR" dirty="0">
              <a:solidFill>
                <a:srgbClr val="333333"/>
              </a:solidFill>
            </a:endParaRPr>
          </a:p>
        </p:txBody>
      </p:sp>
      <p:pic>
        <p:nvPicPr>
          <p:cNvPr id="4102" name="Picture 6" descr="Απίστευτες εικόνες: Αφανίστηκαν παραλίες στο Δήλεσι – Φερτά υλικά και  παντού φίδια - ΤΑ ΝΕΑ">
            <a:extLst>
              <a:ext uri="{FF2B5EF4-FFF2-40B4-BE49-F238E27FC236}">
                <a16:creationId xmlns:a16="http://schemas.microsoft.com/office/drawing/2014/main" id="{E9F23D9F-911F-B5AE-0C34-D26F7854D515}"/>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5766084" y="4676131"/>
            <a:ext cx="1486360" cy="1981813"/>
          </a:xfrm>
          <a:prstGeom prst="rect">
            <a:avLst/>
          </a:prstGeom>
          <a:noFill/>
          <a:extLst>
            <a:ext uri="{909E8E84-426E-40DD-AFC4-6F175D3DCCD1}">
              <a14:hiddenFill xmlns:a14="http://schemas.microsoft.com/office/drawing/2010/main">
                <a:solidFill>
                  <a:srgbClr val="FFFFFF"/>
                </a:solidFill>
              </a14:hiddenFill>
            </a:ext>
          </a:extLst>
        </p:spPr>
      </p:pic>
      <p:pic>
        <p:nvPicPr>
          <p:cNvPr id="10" name="Εικόνα 9">
            <a:extLst>
              <a:ext uri="{FF2B5EF4-FFF2-40B4-BE49-F238E27FC236}">
                <a16:creationId xmlns:a16="http://schemas.microsoft.com/office/drawing/2014/main" id="{A118863D-A348-D9E8-25C8-8919C9C46762}"/>
              </a:ext>
            </a:extLst>
          </p:cNvPr>
          <p:cNvPicPr>
            <a:picLocks noChangeAspect="1"/>
          </p:cNvPicPr>
          <p:nvPr/>
        </p:nvPicPr>
        <p:blipFill>
          <a:blip r:embed="rId8"/>
          <a:stretch>
            <a:fillRect/>
          </a:stretch>
        </p:blipFill>
        <p:spPr>
          <a:xfrm>
            <a:off x="3552577" y="4639976"/>
            <a:ext cx="2066925" cy="2066925"/>
          </a:xfrm>
          <a:prstGeom prst="rect">
            <a:avLst/>
          </a:prstGeom>
        </p:spPr>
      </p:pic>
      <p:sp>
        <p:nvSpPr>
          <p:cNvPr id="16" name="TextBox 15">
            <a:extLst>
              <a:ext uri="{FF2B5EF4-FFF2-40B4-BE49-F238E27FC236}">
                <a16:creationId xmlns:a16="http://schemas.microsoft.com/office/drawing/2014/main" id="{DFAD7956-9D5A-DFB0-7411-1BFCD1E4E967}"/>
              </a:ext>
            </a:extLst>
          </p:cNvPr>
          <p:cNvSpPr txBox="1"/>
          <p:nvPr/>
        </p:nvSpPr>
        <p:spPr>
          <a:xfrm>
            <a:off x="7399026" y="5230161"/>
            <a:ext cx="4024601" cy="646331"/>
          </a:xfrm>
          <a:prstGeom prst="rect">
            <a:avLst/>
          </a:prstGeom>
          <a:noFill/>
        </p:spPr>
        <p:txBody>
          <a:bodyPr wrap="square">
            <a:spAutoFit/>
          </a:bodyPr>
          <a:lstStyle/>
          <a:p>
            <a:pPr fontAlgn="base"/>
            <a:r>
              <a:rPr lang="el-GR" dirty="0">
                <a:solidFill>
                  <a:srgbClr val="333333"/>
                </a:solidFill>
              </a:rPr>
              <a:t>Γεωργική δραστηριότητα </a:t>
            </a:r>
            <a:r>
              <a:rPr lang="en-US" dirty="0">
                <a:solidFill>
                  <a:srgbClr val="333333"/>
                </a:solidFill>
              </a:rPr>
              <a:t>vs</a:t>
            </a:r>
            <a:r>
              <a:rPr lang="el-GR" dirty="0">
                <a:solidFill>
                  <a:srgbClr val="333333"/>
                </a:solidFill>
              </a:rPr>
              <a:t> και θαλάσσιο/παράκτιο περιβάλλον</a:t>
            </a:r>
          </a:p>
        </p:txBody>
      </p:sp>
    </p:spTree>
    <p:extLst>
      <p:ext uri="{BB962C8B-B14F-4D97-AF65-F5344CB8AC3E}">
        <p14:creationId xmlns:p14="http://schemas.microsoft.com/office/powerpoint/2010/main" val="22882877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Ορθογώνιο 10">
            <a:extLst>
              <a:ext uri="{FF2B5EF4-FFF2-40B4-BE49-F238E27FC236}">
                <a16:creationId xmlns:a16="http://schemas.microsoft.com/office/drawing/2014/main" id="{B273EA23-22DB-4FE3-BA24-A81FFC4269BD}"/>
              </a:ext>
            </a:extLst>
          </p:cNvPr>
          <p:cNvSpPr/>
          <p:nvPr/>
        </p:nvSpPr>
        <p:spPr>
          <a:xfrm>
            <a:off x="15570" y="6464755"/>
            <a:ext cx="1811201" cy="369332"/>
          </a:xfrm>
          <a:prstGeom prst="rect">
            <a:avLst/>
          </a:prstGeom>
        </p:spPr>
        <p:txBody>
          <a:bodyPr wrap="none">
            <a:spAutoFit/>
          </a:bodyPr>
          <a:lstStyle/>
          <a:p>
            <a:r>
              <a:rPr lang="el-GR" dirty="0">
                <a:solidFill>
                  <a:schemeClr val="tx1">
                    <a:lumMod val="50000"/>
                    <a:lumOff val="50000"/>
                  </a:schemeClr>
                </a:solidFill>
              </a:rPr>
              <a:t>Δ. Λατινόπουλος</a:t>
            </a:r>
          </a:p>
        </p:txBody>
      </p:sp>
      <p:sp>
        <p:nvSpPr>
          <p:cNvPr id="13" name="Τίτλος 3">
            <a:extLst>
              <a:ext uri="{FF2B5EF4-FFF2-40B4-BE49-F238E27FC236}">
                <a16:creationId xmlns:a16="http://schemas.microsoft.com/office/drawing/2014/main" id="{6AF6B554-3FAD-466C-9573-77F7F8429F57}"/>
              </a:ext>
            </a:extLst>
          </p:cNvPr>
          <p:cNvSpPr>
            <a:spLocks noGrp="1"/>
          </p:cNvSpPr>
          <p:nvPr>
            <p:ph type="title"/>
          </p:nvPr>
        </p:nvSpPr>
        <p:spPr>
          <a:xfrm>
            <a:off x="-33816" y="2825030"/>
            <a:ext cx="3375025" cy="2544763"/>
          </a:xfrm>
        </p:spPr>
        <p:txBody>
          <a:bodyPr rtlCol="0">
            <a:normAutofit/>
          </a:bodyPr>
          <a:lstStyle/>
          <a:p>
            <a:r>
              <a:rPr lang="el-GR" sz="3200" dirty="0"/>
              <a:t>Αποτίμηση </a:t>
            </a:r>
            <a:r>
              <a:rPr lang="el-GR" sz="3200" dirty="0" err="1"/>
              <a:t>οικοσυστημικών</a:t>
            </a:r>
            <a:r>
              <a:rPr lang="el-GR" sz="3200" dirty="0"/>
              <a:t> υπηρεσιών στον παράκτιο χώρο της Πιερίας</a:t>
            </a:r>
          </a:p>
        </p:txBody>
      </p:sp>
      <p:pic>
        <p:nvPicPr>
          <p:cNvPr id="4" name="Εικόνα 3">
            <a:extLst>
              <a:ext uri="{FF2B5EF4-FFF2-40B4-BE49-F238E27FC236}">
                <a16:creationId xmlns:a16="http://schemas.microsoft.com/office/drawing/2014/main" id="{2CDB31D8-CE1B-217A-5412-67948446F851}"/>
              </a:ext>
            </a:extLst>
          </p:cNvPr>
          <p:cNvPicPr>
            <a:picLocks noChangeAspect="1"/>
          </p:cNvPicPr>
          <p:nvPr/>
        </p:nvPicPr>
        <p:blipFill>
          <a:blip r:embed="rId3"/>
          <a:stretch>
            <a:fillRect/>
          </a:stretch>
        </p:blipFill>
        <p:spPr>
          <a:xfrm>
            <a:off x="10371747" y="6118900"/>
            <a:ext cx="1811201" cy="739100"/>
          </a:xfrm>
          <a:prstGeom prst="rect">
            <a:avLst/>
          </a:prstGeom>
        </p:spPr>
      </p:pic>
      <p:sp>
        <p:nvSpPr>
          <p:cNvPr id="5" name="Ορθογώνιο 4">
            <a:extLst>
              <a:ext uri="{FF2B5EF4-FFF2-40B4-BE49-F238E27FC236}">
                <a16:creationId xmlns:a16="http://schemas.microsoft.com/office/drawing/2014/main" id="{7AA28C76-E1FB-06A6-429A-7D56F0653D38}"/>
              </a:ext>
            </a:extLst>
          </p:cNvPr>
          <p:cNvSpPr/>
          <p:nvPr/>
        </p:nvSpPr>
        <p:spPr>
          <a:xfrm>
            <a:off x="2085706" y="42270"/>
            <a:ext cx="10139699" cy="307777"/>
          </a:xfrm>
          <a:prstGeom prst="rect">
            <a:avLst/>
          </a:prstGeom>
        </p:spPr>
        <p:txBody>
          <a:bodyPr wrap="none">
            <a:spAutoFit/>
          </a:bodyPr>
          <a:lstStyle/>
          <a:p>
            <a:r>
              <a:rPr lang="el-GR" sz="1400" dirty="0">
                <a:solidFill>
                  <a:schemeClr val="tx1">
                    <a:lumMod val="50000"/>
                    <a:lumOff val="50000"/>
                  </a:schemeClr>
                </a:solidFill>
              </a:rPr>
              <a:t>Η αποτίμηση της αξίας του παράκτιου περιβάλλοντος και του κόστους υποβάθμισής του βάσει των </a:t>
            </a:r>
            <a:r>
              <a:rPr lang="el-GR" sz="1400" dirty="0" err="1">
                <a:solidFill>
                  <a:schemeClr val="tx1">
                    <a:lumMod val="50000"/>
                    <a:lumOff val="50000"/>
                  </a:schemeClr>
                </a:solidFill>
              </a:rPr>
              <a:t>οικοσυστημικών</a:t>
            </a:r>
            <a:r>
              <a:rPr lang="el-GR" sz="1400" dirty="0">
                <a:solidFill>
                  <a:schemeClr val="tx1">
                    <a:lumMod val="50000"/>
                    <a:lumOff val="50000"/>
                  </a:schemeClr>
                </a:solidFill>
              </a:rPr>
              <a:t> του  υπηρεσιών</a:t>
            </a:r>
          </a:p>
        </p:txBody>
      </p:sp>
      <p:pic>
        <p:nvPicPr>
          <p:cNvPr id="6" name="Εικόνα 5">
            <a:extLst>
              <a:ext uri="{FF2B5EF4-FFF2-40B4-BE49-F238E27FC236}">
                <a16:creationId xmlns:a16="http://schemas.microsoft.com/office/drawing/2014/main" id="{C3F359A3-E511-560F-BC93-BFFA2B1E6218}"/>
              </a:ext>
            </a:extLst>
          </p:cNvPr>
          <p:cNvPicPr>
            <a:picLocks noChangeAspect="1"/>
          </p:cNvPicPr>
          <p:nvPr/>
        </p:nvPicPr>
        <p:blipFill>
          <a:blip r:embed="rId4"/>
          <a:stretch>
            <a:fillRect/>
          </a:stretch>
        </p:blipFill>
        <p:spPr>
          <a:xfrm>
            <a:off x="-19308" y="350047"/>
            <a:ext cx="3527096" cy="2254257"/>
          </a:xfrm>
          <a:prstGeom prst="rect">
            <a:avLst/>
          </a:prstGeom>
        </p:spPr>
      </p:pic>
      <p:sp>
        <p:nvSpPr>
          <p:cNvPr id="8" name="TextBox 7">
            <a:extLst>
              <a:ext uri="{FF2B5EF4-FFF2-40B4-BE49-F238E27FC236}">
                <a16:creationId xmlns:a16="http://schemas.microsoft.com/office/drawing/2014/main" id="{E7AE3031-55F3-B912-B487-F1C0128ACCED}"/>
              </a:ext>
            </a:extLst>
          </p:cNvPr>
          <p:cNvSpPr txBox="1"/>
          <p:nvPr/>
        </p:nvSpPr>
        <p:spPr>
          <a:xfrm>
            <a:off x="3791367" y="3638902"/>
            <a:ext cx="6175094" cy="276999"/>
          </a:xfrm>
          <a:prstGeom prst="rect">
            <a:avLst/>
          </a:prstGeom>
          <a:noFill/>
        </p:spPr>
        <p:txBody>
          <a:bodyPr wrap="square">
            <a:spAutoFit/>
          </a:bodyPr>
          <a:lstStyle/>
          <a:p>
            <a:pPr>
              <a:buClr>
                <a:schemeClr val="tx1"/>
              </a:buClr>
              <a:buSzPct val="80000"/>
            </a:pPr>
            <a:r>
              <a:rPr lang="el-GR" altLang="el-GR" sz="1200" dirty="0">
                <a:solidFill>
                  <a:srgbClr val="0070C0"/>
                </a:solidFill>
                <a:latin typeface="+mn-lt"/>
              </a:rPr>
              <a:t>Πηγ</a:t>
            </a:r>
            <a:r>
              <a:rPr lang="el-GR" altLang="el-GR" sz="1200" dirty="0">
                <a:solidFill>
                  <a:srgbClr val="0070C0"/>
                </a:solidFill>
              </a:rPr>
              <a:t>ή: Τράπεζα της Ελλάδας (2010)</a:t>
            </a:r>
          </a:p>
        </p:txBody>
      </p:sp>
      <p:pic>
        <p:nvPicPr>
          <p:cNvPr id="10" name="Εικόνα 9">
            <a:extLst>
              <a:ext uri="{FF2B5EF4-FFF2-40B4-BE49-F238E27FC236}">
                <a16:creationId xmlns:a16="http://schemas.microsoft.com/office/drawing/2014/main" id="{2C5AA24F-7553-21E1-949D-3B45A684B15F}"/>
              </a:ext>
            </a:extLst>
          </p:cNvPr>
          <p:cNvPicPr>
            <a:picLocks noChangeAspect="1"/>
          </p:cNvPicPr>
          <p:nvPr/>
        </p:nvPicPr>
        <p:blipFill>
          <a:blip r:embed="rId5"/>
          <a:stretch>
            <a:fillRect/>
          </a:stretch>
        </p:blipFill>
        <p:spPr>
          <a:xfrm>
            <a:off x="3491262" y="990582"/>
            <a:ext cx="8278380" cy="2648320"/>
          </a:xfrm>
          <a:prstGeom prst="rect">
            <a:avLst/>
          </a:prstGeom>
        </p:spPr>
      </p:pic>
      <p:sp>
        <p:nvSpPr>
          <p:cNvPr id="14" name="TextBox 13">
            <a:extLst>
              <a:ext uri="{FF2B5EF4-FFF2-40B4-BE49-F238E27FC236}">
                <a16:creationId xmlns:a16="http://schemas.microsoft.com/office/drawing/2014/main" id="{D49955E8-341A-A00E-E841-1A7D5FC6CED6}"/>
              </a:ext>
            </a:extLst>
          </p:cNvPr>
          <p:cNvSpPr txBox="1"/>
          <p:nvPr/>
        </p:nvSpPr>
        <p:spPr>
          <a:xfrm>
            <a:off x="7779282" y="4097412"/>
            <a:ext cx="4090505" cy="830997"/>
          </a:xfrm>
          <a:prstGeom prst="rect">
            <a:avLst/>
          </a:prstGeom>
          <a:noFill/>
        </p:spPr>
        <p:txBody>
          <a:bodyPr wrap="square">
            <a:spAutoFit/>
          </a:bodyPr>
          <a:lstStyle/>
          <a:p>
            <a:pPr>
              <a:buClr>
                <a:schemeClr val="tx1"/>
              </a:buClr>
              <a:buSzPct val="80000"/>
            </a:pPr>
            <a:r>
              <a:rPr lang="el-GR" altLang="el-GR" sz="1600" dirty="0">
                <a:latin typeface="+mn-lt"/>
              </a:rPr>
              <a:t>Εκτίμηση κόστους στον παράκτιο χώρο από</a:t>
            </a:r>
            <a:r>
              <a:rPr lang="el-GR" altLang="el-GR" sz="1600" dirty="0"/>
              <a:t> την κλιματική αλλαγή (από την ενδεχόμενη άνοδο της στάθμης της θάλασσας)</a:t>
            </a:r>
            <a:endParaRPr lang="el-GR" altLang="el-GR" sz="1600" dirty="0">
              <a:latin typeface="+mn-lt"/>
            </a:endParaRPr>
          </a:p>
        </p:txBody>
      </p:sp>
      <p:pic>
        <p:nvPicPr>
          <p:cNvPr id="16" name="Εικόνα 15">
            <a:extLst>
              <a:ext uri="{FF2B5EF4-FFF2-40B4-BE49-F238E27FC236}">
                <a16:creationId xmlns:a16="http://schemas.microsoft.com/office/drawing/2014/main" id="{D48EA6E5-32CB-9F42-A2F2-8ABC69247FDF}"/>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591805" y="4115765"/>
            <a:ext cx="4090505" cy="2699965"/>
          </a:xfrm>
          <a:prstGeom prst="rect">
            <a:avLst/>
          </a:prstGeom>
        </p:spPr>
      </p:pic>
    </p:spTree>
    <p:extLst>
      <p:ext uri="{BB962C8B-B14F-4D97-AF65-F5344CB8AC3E}">
        <p14:creationId xmlns:p14="http://schemas.microsoft.com/office/powerpoint/2010/main" val="2709681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Πλαίσιο">
  <a:themeElements>
    <a:clrScheme name="Fram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39D77354-939E-4A26-AE51-B3F9618B14B7}"/>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Έγγραφο" ma:contentTypeID="0x010100E99DB7F57E1EEA449CED69A3C73E62E5" ma:contentTypeVersion="14" ma:contentTypeDescription="Δημιουργία νέου εγγράφου" ma:contentTypeScope="" ma:versionID="a82a9f5ff28bcc976d953b9c2b752ed6">
  <xsd:schema xmlns:xsd="http://www.w3.org/2001/XMLSchema" xmlns:xs="http://www.w3.org/2001/XMLSchema" xmlns:p="http://schemas.microsoft.com/office/2006/metadata/properties" xmlns:ns2="3ecd1078-138c-43fb-a741-bd65204cd2cd" xmlns:ns3="e483d0ea-396e-4f61-acbc-a3e2eeaec88d" targetNamespace="http://schemas.microsoft.com/office/2006/metadata/properties" ma:root="true" ma:fieldsID="e98babe6a6931efe839e95a2e8467967" ns2:_="" ns3:_="">
    <xsd:import namespace="3ecd1078-138c-43fb-a741-bd65204cd2cd"/>
    <xsd:import namespace="e483d0ea-396e-4f61-acbc-a3e2eeaec88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ObjectDetectorVers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cd1078-138c-43fb-a741-bd65204cd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Ετικέτες εικόνας" ma:readOnly="false" ma:fieldId="{5cf76f15-5ced-4ddc-b409-7134ff3c332f}" ma:taxonomyMulti="true" ma:sspId="d346ff95-fc5f-4731-a034-4745909bddfd"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483d0ea-396e-4f61-acbc-a3e2eeaec88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9f54c344-0e81-4c7d-aee7-8fec02f69b33}" ma:internalName="TaxCatchAll" ma:showField="CatchAllData" ma:web="e483d0ea-396e-4f61-acbc-a3e2eeaec88d">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Κοινή χρήση με"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Κοινή χρήση με λεπτομέρειες"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ecd1078-138c-43fb-a741-bd65204cd2cd">
      <Terms xmlns="http://schemas.microsoft.com/office/infopath/2007/PartnerControls"/>
    </lcf76f155ced4ddcb4097134ff3c332f>
    <TaxCatchAll xmlns="e483d0ea-396e-4f61-acbc-a3e2eeaec88d" xsi:nil="true"/>
  </documentManagement>
</p:properties>
</file>

<file path=customXml/itemProps1.xml><?xml version="1.0" encoding="utf-8"?>
<ds:datastoreItem xmlns:ds="http://schemas.openxmlformats.org/officeDocument/2006/customXml" ds:itemID="{14FC5FED-C108-4FF6-9CC6-83BA001AE1A4}"/>
</file>

<file path=customXml/itemProps2.xml><?xml version="1.0" encoding="utf-8"?>
<ds:datastoreItem xmlns:ds="http://schemas.openxmlformats.org/officeDocument/2006/customXml" ds:itemID="{52B8C3CD-6620-403E-A4CC-D0D85F8863CB}"/>
</file>

<file path=customXml/itemProps3.xml><?xml version="1.0" encoding="utf-8"?>
<ds:datastoreItem xmlns:ds="http://schemas.openxmlformats.org/officeDocument/2006/customXml" ds:itemID="{3B3F7BE8-F75E-4AEB-934B-06E700E2F515}"/>
</file>

<file path=docProps/app.xml><?xml version="1.0" encoding="utf-8"?>
<Properties xmlns="http://schemas.openxmlformats.org/officeDocument/2006/extended-properties" xmlns:vt="http://schemas.openxmlformats.org/officeDocument/2006/docPropsVTypes">
  <Template>Πλαίσιο</Template>
  <TotalTime>1034</TotalTime>
  <Words>2180</Words>
  <Application>Microsoft Office PowerPoint</Application>
  <PresentationFormat>Ευρεία οθόνη</PresentationFormat>
  <Paragraphs>281</Paragraphs>
  <Slides>25</Slides>
  <Notes>24</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25</vt:i4>
      </vt:variant>
    </vt:vector>
  </HeadingPairs>
  <TitlesOfParts>
    <vt:vector size="33" baseType="lpstr">
      <vt:lpstr>Arial</vt:lpstr>
      <vt:lpstr>Calibri</vt:lpstr>
      <vt:lpstr>Century Gothic</vt:lpstr>
      <vt:lpstr>Corbel</vt:lpstr>
      <vt:lpstr>Tahoma</vt:lpstr>
      <vt:lpstr>Wingdings</vt:lpstr>
      <vt:lpstr>Wingdings 2</vt:lpstr>
      <vt:lpstr>Πλαίσιο</vt:lpstr>
      <vt:lpstr>Η βιώσιμη ανάπτυξη υπό το πρίσμα της οικονομίας και της οικολογίας:</vt:lpstr>
      <vt:lpstr>Αξίες οικοσυστημάτων</vt:lpstr>
      <vt:lpstr>Αξίες οικοσυστημάτων</vt:lpstr>
      <vt:lpstr>Οικοσυστημικές υπηρεσίες</vt:lpstr>
      <vt:lpstr>Οικοσυστημικές υπηρεσίες</vt:lpstr>
      <vt:lpstr>Οικοσυστημικές υπηρεσίες</vt:lpstr>
      <vt:lpstr>Οικοσυστημικές υπηρεσίες</vt:lpstr>
      <vt:lpstr>Η αξία των υγροτόπων και των παράκτιων περιοχών</vt:lpstr>
      <vt:lpstr>Παρουσίαση του PowerPoint</vt:lpstr>
      <vt:lpstr>Οικοσυστημικές υπηρεσίες</vt:lpstr>
      <vt:lpstr>Η αξία των υγροτόπων και των παράκτιων περιοχών</vt:lpstr>
      <vt:lpstr>Η αξία των υγροτόπων και των παράκτιων περιοχών</vt:lpstr>
      <vt:lpstr>Οικονομική αποτίμηση</vt:lpstr>
      <vt:lpstr>Οικοσυστημικές υπηρεσίες της Πιερίας</vt:lpstr>
      <vt:lpstr>Οικονομική αποτίμηση</vt:lpstr>
      <vt:lpstr>Οικονομική αποτίμηση</vt:lpstr>
      <vt:lpstr>Οικονομική αποτίμηση: Παραδείγματα</vt:lpstr>
      <vt:lpstr>Οικονομική αποτίμηση: Παραδείγματα</vt:lpstr>
      <vt:lpstr>Οικονομική αποτίμηση</vt:lpstr>
      <vt:lpstr>Οικονομική αποτίμηση</vt:lpstr>
      <vt:lpstr>Οικονομική αποτίμηση</vt:lpstr>
      <vt:lpstr>Οικονομική αποτίμηση:</vt:lpstr>
      <vt:lpstr>Παρουσίαση του PowerPoint</vt:lpstr>
      <vt:lpstr>Παρουσίαση του PowerPoint</vt:lpstr>
      <vt:lpstr>Αποτίμηση οικοσυστημικών υπηρεσιών στον παράκτιο χώρο της Πιερίας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Οι οικοσυστημικές υπηρεσίες του Ερημίτη</dc:title>
  <dc:creator>Dionysios Latinopoulos</dc:creator>
  <cp:lastModifiedBy>dionysis latinopoulos</cp:lastModifiedBy>
  <cp:revision>62</cp:revision>
  <dcterms:created xsi:type="dcterms:W3CDTF">2022-05-31T14:07:21Z</dcterms:created>
  <dcterms:modified xsi:type="dcterms:W3CDTF">2023-11-22T15:32:20Z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0x010100E99DB7F57E1EEA449CED69A3C73E62E5</vt:lpwstr>
  </property>
</Properties>
</file>