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42"/>
    <p:sldId id="257" r:id="rId43"/>
    <p:sldId id="258" r:id="rId44"/>
    <p:sldId id="259" r:id="rId45"/>
    <p:sldId id="260" r:id="rId46"/>
    <p:sldId id="261" r:id="rId47"/>
    <p:sldId id="262" r:id="rId48"/>
    <p:sldId id="263" r:id="rId49"/>
    <p:sldId id="264" r:id="rId50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Garet" charset="1" panose="00000000000000000000"/>
      <p:regular r:id="rId10"/>
    </p:embeddedFont>
    <p:embeddedFont>
      <p:font typeface="Garet Bold" charset="1" panose="00000000000000000000"/>
      <p:regular r:id="rId11"/>
    </p:embeddedFont>
    <p:embeddedFont>
      <p:font typeface="Canva Sans" charset="1" panose="020B0503030501040103"/>
      <p:regular r:id="rId12"/>
    </p:embeddedFont>
    <p:embeddedFont>
      <p:font typeface="Canva Sans Bold" charset="1" panose="020B0803030501040103"/>
      <p:regular r:id="rId13"/>
    </p:embeddedFont>
    <p:embeddedFont>
      <p:font typeface="Canva Sans Italics" charset="1" panose="020B0503030501040103"/>
      <p:regular r:id="rId14"/>
    </p:embeddedFont>
    <p:embeddedFont>
      <p:font typeface="Canva Sans Bold Italics" charset="1" panose="020B0803030501040103"/>
      <p:regular r:id="rId15"/>
    </p:embeddedFont>
    <p:embeddedFont>
      <p:font typeface="Canva Sans Medium" charset="1" panose="020B0603030501040103"/>
      <p:regular r:id="rId16"/>
    </p:embeddedFont>
    <p:embeddedFont>
      <p:font typeface="Canva Sans Medium Italics" charset="1" panose="020B0603030501040103"/>
      <p:regular r:id="rId17"/>
    </p:embeddedFont>
    <p:embeddedFont>
      <p:font typeface="Aileron" charset="1" panose="00000500000000000000"/>
      <p:regular r:id="rId18"/>
    </p:embeddedFont>
    <p:embeddedFont>
      <p:font typeface="Aileron Bold" charset="1" panose="00000800000000000000"/>
      <p:regular r:id="rId19"/>
    </p:embeddedFont>
    <p:embeddedFont>
      <p:font typeface="Aileron Italics" charset="1" panose="00000500000000000000"/>
      <p:regular r:id="rId20"/>
    </p:embeddedFont>
    <p:embeddedFont>
      <p:font typeface="Aileron Bold Italics" charset="1" panose="00000800000000000000"/>
      <p:regular r:id="rId21"/>
    </p:embeddedFont>
    <p:embeddedFont>
      <p:font typeface="Aileron Thin" charset="1" panose="00000300000000000000"/>
      <p:regular r:id="rId22"/>
    </p:embeddedFont>
    <p:embeddedFont>
      <p:font typeface="Aileron Thin Italics" charset="1" panose="00000300000000000000"/>
      <p:regular r:id="rId23"/>
    </p:embeddedFont>
    <p:embeddedFont>
      <p:font typeface="Aileron Light" charset="1" panose="00000400000000000000"/>
      <p:regular r:id="rId24"/>
    </p:embeddedFont>
    <p:embeddedFont>
      <p:font typeface="Aileron Light Italics" charset="1" panose="00000400000000000000"/>
      <p:regular r:id="rId25"/>
    </p:embeddedFont>
    <p:embeddedFont>
      <p:font typeface="Aileron Ultra-Bold" charset="1" panose="00000A00000000000000"/>
      <p:regular r:id="rId26"/>
    </p:embeddedFont>
    <p:embeddedFont>
      <p:font typeface="Aileron Ultra-Bold Italics" charset="1" panose="00000A00000000000000"/>
      <p:regular r:id="rId27"/>
    </p:embeddedFont>
    <p:embeddedFont>
      <p:font typeface="Aileron Heavy" charset="1" panose="00000A00000000000000"/>
      <p:regular r:id="rId28"/>
    </p:embeddedFont>
    <p:embeddedFont>
      <p:font typeface="Aileron Heavy Italics" charset="1" panose="00000A00000000000000"/>
      <p:regular r:id="rId29"/>
    </p:embeddedFont>
    <p:embeddedFont>
      <p:font typeface="Open Sauce" charset="1" panose="00000500000000000000"/>
      <p:regular r:id="rId30"/>
    </p:embeddedFont>
    <p:embeddedFont>
      <p:font typeface="Open Sauce Bold" charset="1" panose="00000800000000000000"/>
      <p:regular r:id="rId31"/>
    </p:embeddedFont>
    <p:embeddedFont>
      <p:font typeface="Open Sauce Italics" charset="1" panose="00000500000000000000"/>
      <p:regular r:id="rId32"/>
    </p:embeddedFont>
    <p:embeddedFont>
      <p:font typeface="Open Sauce Bold Italics" charset="1" panose="00000800000000000000"/>
      <p:regular r:id="rId33"/>
    </p:embeddedFont>
    <p:embeddedFont>
      <p:font typeface="Open Sauce Light" charset="1" panose="00000400000000000000"/>
      <p:regular r:id="rId34"/>
    </p:embeddedFont>
    <p:embeddedFont>
      <p:font typeface="Open Sauce Light Italics" charset="1" panose="00000400000000000000"/>
      <p:regular r:id="rId35"/>
    </p:embeddedFont>
    <p:embeddedFont>
      <p:font typeface="Open Sauce Medium" charset="1" panose="00000600000000000000"/>
      <p:regular r:id="rId36"/>
    </p:embeddedFont>
    <p:embeddedFont>
      <p:font typeface="Open Sauce Medium Italics" charset="1" panose="00000600000000000000"/>
      <p:regular r:id="rId37"/>
    </p:embeddedFont>
    <p:embeddedFont>
      <p:font typeface="Open Sauce Semi-Bold" charset="1" panose="00000700000000000000"/>
      <p:regular r:id="rId38"/>
    </p:embeddedFont>
    <p:embeddedFont>
      <p:font typeface="Open Sauce Semi-Bold Italics" charset="1" panose="00000700000000000000"/>
      <p:regular r:id="rId39"/>
    </p:embeddedFont>
    <p:embeddedFont>
      <p:font typeface="Open Sauce Heavy" charset="1" panose="00000A00000000000000"/>
      <p:regular r:id="rId40"/>
    </p:embeddedFont>
    <p:embeddedFont>
      <p:font typeface="Open Sauce Heavy Italics" charset="1" panose="00000A0000000000000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3.fntdata"/><Relationship Id="rId18" Type="http://schemas.openxmlformats.org/officeDocument/2006/relationships/font" Target="fonts/font18.fntdata"/><Relationship Id="rId26" Type="http://schemas.openxmlformats.org/officeDocument/2006/relationships/font" Target="fonts/font26.fntdata"/><Relationship Id="rId39" Type="http://schemas.openxmlformats.org/officeDocument/2006/relationships/font" Target="fonts/font39.fntdata"/><Relationship Id="rId21" Type="http://schemas.openxmlformats.org/officeDocument/2006/relationships/font" Target="fonts/font21.fntdata"/><Relationship Id="rId34" Type="http://schemas.openxmlformats.org/officeDocument/2006/relationships/font" Target="fonts/font34.fntdata"/><Relationship Id="rId42" Type="http://schemas.openxmlformats.org/officeDocument/2006/relationships/slide" Target="slides/slide1.xml"/><Relationship Id="rId47" Type="http://schemas.openxmlformats.org/officeDocument/2006/relationships/slide" Target="slides/slide6.xml"/><Relationship Id="rId50" Type="http://schemas.openxmlformats.org/officeDocument/2006/relationships/slide" Target="slides/slide9.xml"/><Relationship Id="rId7" Type="http://schemas.openxmlformats.org/officeDocument/2006/relationships/font" Target="fonts/font7.fntdata"/><Relationship Id="rId16" Type="http://schemas.openxmlformats.org/officeDocument/2006/relationships/font" Target="fonts/font16.fntdata"/><Relationship Id="rId2" Type="http://schemas.openxmlformats.org/officeDocument/2006/relationships/presProps" Target="presProps.xml"/><Relationship Id="rId29" Type="http://schemas.openxmlformats.org/officeDocument/2006/relationships/font" Target="fonts/font29.fntdata"/><Relationship Id="rId11" Type="http://schemas.openxmlformats.org/officeDocument/2006/relationships/font" Target="fonts/font11.fntdata"/><Relationship Id="rId24" Type="http://schemas.openxmlformats.org/officeDocument/2006/relationships/font" Target="fonts/font24.fntdata"/><Relationship Id="rId32" Type="http://schemas.openxmlformats.org/officeDocument/2006/relationships/font" Target="fonts/font32.fntdata"/><Relationship Id="rId37" Type="http://schemas.openxmlformats.org/officeDocument/2006/relationships/font" Target="fonts/font37.fntdata"/><Relationship Id="rId40" Type="http://schemas.openxmlformats.org/officeDocument/2006/relationships/font" Target="fonts/font40.fntdata"/><Relationship Id="rId45" Type="http://schemas.openxmlformats.org/officeDocument/2006/relationships/slide" Target="slides/slide4.xml"/><Relationship Id="rId53" Type="http://schemas.openxmlformats.org/officeDocument/2006/relationships/customXml" Target="../customXml/item3.xml"/><Relationship Id="rId5" Type="http://schemas.openxmlformats.org/officeDocument/2006/relationships/tableStyles" Target="tableStyles.xml"/><Relationship Id="rId10" Type="http://schemas.openxmlformats.org/officeDocument/2006/relationships/font" Target="fonts/font10.fntdata"/><Relationship Id="rId19" Type="http://schemas.openxmlformats.org/officeDocument/2006/relationships/font" Target="fonts/font19.fntdata"/><Relationship Id="rId31" Type="http://schemas.openxmlformats.org/officeDocument/2006/relationships/font" Target="fonts/font31.fntdata"/><Relationship Id="rId44" Type="http://schemas.openxmlformats.org/officeDocument/2006/relationships/slide" Target="slides/slide3.xml"/><Relationship Id="rId52" Type="http://schemas.openxmlformats.org/officeDocument/2006/relationships/customXml" Target="../customXml/item2.xml"/><Relationship Id="rId14" Type="http://schemas.openxmlformats.org/officeDocument/2006/relationships/font" Target="fonts/font14.fntdata"/><Relationship Id="rId22" Type="http://schemas.openxmlformats.org/officeDocument/2006/relationships/font" Target="fonts/font22.fntdata"/><Relationship Id="rId27" Type="http://schemas.openxmlformats.org/officeDocument/2006/relationships/font" Target="fonts/font27.fntdata"/><Relationship Id="rId30" Type="http://schemas.openxmlformats.org/officeDocument/2006/relationships/font" Target="fonts/font30.fntdata"/><Relationship Id="rId35" Type="http://schemas.openxmlformats.org/officeDocument/2006/relationships/font" Target="fonts/font35.fntdata"/><Relationship Id="rId4" Type="http://schemas.openxmlformats.org/officeDocument/2006/relationships/theme" Target="theme/theme1.xml"/><Relationship Id="rId43" Type="http://schemas.openxmlformats.org/officeDocument/2006/relationships/slide" Target="slides/slide2.xml"/><Relationship Id="rId48" Type="http://schemas.openxmlformats.org/officeDocument/2006/relationships/slide" Target="slides/slide7.xml"/><Relationship Id="rId9" Type="http://schemas.openxmlformats.org/officeDocument/2006/relationships/font" Target="fonts/font9.fntdata"/><Relationship Id="rId8" Type="http://schemas.openxmlformats.org/officeDocument/2006/relationships/font" Target="fonts/font8.fntdata"/><Relationship Id="rId51" Type="http://schemas.openxmlformats.org/officeDocument/2006/relationships/customXml" Target="../customXml/item1.xml"/><Relationship Id="rId3" Type="http://schemas.openxmlformats.org/officeDocument/2006/relationships/viewProps" Target="viewProps.xml"/><Relationship Id="rId12" Type="http://schemas.openxmlformats.org/officeDocument/2006/relationships/font" Target="fonts/font12.fntdata"/><Relationship Id="rId17" Type="http://schemas.openxmlformats.org/officeDocument/2006/relationships/font" Target="fonts/font17.fntdata"/><Relationship Id="rId25" Type="http://schemas.openxmlformats.org/officeDocument/2006/relationships/font" Target="fonts/font25.fntdata"/><Relationship Id="rId33" Type="http://schemas.openxmlformats.org/officeDocument/2006/relationships/font" Target="fonts/font33.fntdata"/><Relationship Id="rId38" Type="http://schemas.openxmlformats.org/officeDocument/2006/relationships/font" Target="fonts/font38.fntdata"/><Relationship Id="rId46" Type="http://schemas.openxmlformats.org/officeDocument/2006/relationships/slide" Target="slides/slide5.xml"/><Relationship Id="rId20" Type="http://schemas.openxmlformats.org/officeDocument/2006/relationships/font" Target="fonts/font20.fntdata"/><Relationship Id="rId41" Type="http://schemas.openxmlformats.org/officeDocument/2006/relationships/font" Target="fonts/font41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6.fntdata"/><Relationship Id="rId15" Type="http://schemas.openxmlformats.org/officeDocument/2006/relationships/font" Target="fonts/font15.fntdata"/><Relationship Id="rId23" Type="http://schemas.openxmlformats.org/officeDocument/2006/relationships/font" Target="fonts/font23.fntdata"/><Relationship Id="rId28" Type="http://schemas.openxmlformats.org/officeDocument/2006/relationships/font" Target="fonts/font28.fntdata"/><Relationship Id="rId36" Type="http://schemas.openxmlformats.org/officeDocument/2006/relationships/font" Target="fonts/font36.fntdata"/><Relationship Id="rId49" Type="http://schemas.openxmlformats.org/officeDocument/2006/relationships/slide" Target="slides/slide8.xml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9.png" Type="http://schemas.openxmlformats.org/officeDocument/2006/relationships/image"/><Relationship Id="rId15" Target="../media/image20.svg" Type="http://schemas.openxmlformats.org/officeDocument/2006/relationships/image"/><Relationship Id="rId16" Target="../media/image21.png" Type="http://schemas.openxmlformats.org/officeDocument/2006/relationships/image"/><Relationship Id="rId17" Target="../media/image22.svg" Type="http://schemas.openxmlformats.org/officeDocument/2006/relationships/image"/><Relationship Id="rId18" Target="../media/image23.jpeg" Type="http://schemas.openxmlformats.org/officeDocument/2006/relationships/image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3.sv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jpe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35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svg" Type="http://schemas.openxmlformats.org/officeDocument/2006/relationships/image"/><Relationship Id="rId11" Target="../media/image45.png" Type="http://schemas.openxmlformats.org/officeDocument/2006/relationships/image"/><Relationship Id="rId12" Target="../media/image46.svg" Type="http://schemas.openxmlformats.org/officeDocument/2006/relationships/image"/><Relationship Id="rId2" Target="../media/image36.png" Type="http://schemas.openxmlformats.org/officeDocument/2006/relationships/image"/><Relationship Id="rId3" Target="../media/image37.png" Type="http://schemas.openxmlformats.org/officeDocument/2006/relationships/image"/><Relationship Id="rId4" Target="../media/image38.svg" Type="http://schemas.openxmlformats.org/officeDocument/2006/relationships/image"/><Relationship Id="rId5" Target="../media/image39.png" Type="http://schemas.openxmlformats.org/officeDocument/2006/relationships/image"/><Relationship Id="rId6" Target="../media/image40.svg" Type="http://schemas.openxmlformats.org/officeDocument/2006/relationships/image"/><Relationship Id="rId7" Target="../media/image41.png" Type="http://schemas.openxmlformats.org/officeDocument/2006/relationships/image"/><Relationship Id="rId8" Target="../media/image42.svg" Type="http://schemas.openxmlformats.org/officeDocument/2006/relationships/image"/><Relationship Id="rId9" Target="../media/image43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47.png" Type="http://schemas.openxmlformats.org/officeDocument/2006/relationships/image"/><Relationship Id="rId4" Target="../media/image48.svg" Type="http://schemas.openxmlformats.org/officeDocument/2006/relationships/image"/><Relationship Id="rId5" Target="../media/image49.jpeg" Type="http://schemas.openxmlformats.org/officeDocument/2006/relationships/image"/><Relationship Id="rId6" Target="../media/image50.jpeg" Type="http://schemas.openxmlformats.org/officeDocument/2006/relationships/image"/><Relationship Id="rId7" Target="../media/image51.jpeg" Type="http://schemas.openxmlformats.org/officeDocument/2006/relationships/image"/><Relationship Id="rId8" Target="../media/image52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47.png" Type="http://schemas.openxmlformats.org/officeDocument/2006/relationships/image"/><Relationship Id="rId4" Target="../media/image48.svg" Type="http://schemas.openxmlformats.org/officeDocument/2006/relationships/image"/><Relationship Id="rId5" Target="../media/image53.jpeg" Type="http://schemas.openxmlformats.org/officeDocument/2006/relationships/image"/><Relationship Id="rId6" Target="../media/image54.jpeg" Type="http://schemas.openxmlformats.org/officeDocument/2006/relationships/image"/><Relationship Id="rId7" Target="../media/image55.jpe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56.png" Type="http://schemas.openxmlformats.org/officeDocument/2006/relationships/image"/><Relationship Id="rId8" Target="../media/image5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4557075" cy="10287000"/>
          </a:xfrm>
          <a:custGeom>
            <a:avLst/>
            <a:gdLst/>
            <a:ahLst/>
            <a:cxnLst/>
            <a:rect r="r" b="b" t="t" l="l"/>
            <a:pathLst>
              <a:path h="10287000" w="14557075">
                <a:moveTo>
                  <a:pt x="0" y="0"/>
                </a:moveTo>
                <a:lnTo>
                  <a:pt x="14557075" y="0"/>
                </a:lnTo>
                <a:lnTo>
                  <a:pt x="145570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780053" y="-514350"/>
            <a:ext cx="4455372" cy="4408727"/>
            <a:chOff x="0" y="0"/>
            <a:chExt cx="1173431" cy="116114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73431" cy="1161146"/>
            </a:xfrm>
            <a:custGeom>
              <a:avLst/>
              <a:gdLst/>
              <a:ahLst/>
              <a:cxnLst/>
              <a:rect r="r" b="b" t="t" l="l"/>
              <a:pathLst>
                <a:path h="1161146" w="1173431">
                  <a:moveTo>
                    <a:pt x="0" y="0"/>
                  </a:moveTo>
                  <a:lnTo>
                    <a:pt x="1173431" y="0"/>
                  </a:lnTo>
                  <a:lnTo>
                    <a:pt x="1173431" y="1161146"/>
                  </a:lnTo>
                  <a:lnTo>
                    <a:pt x="0" y="11611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0"/>
              <a:ext cx="1173431" cy="11611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3696182" y="0"/>
            <a:ext cx="4591818" cy="3894377"/>
          </a:xfrm>
          <a:custGeom>
            <a:avLst/>
            <a:gdLst/>
            <a:ahLst/>
            <a:cxnLst/>
            <a:rect r="r" b="b" t="t" l="l"/>
            <a:pathLst>
              <a:path h="3894377" w="4591818">
                <a:moveTo>
                  <a:pt x="0" y="0"/>
                </a:moveTo>
                <a:lnTo>
                  <a:pt x="4591818" y="0"/>
                </a:lnTo>
                <a:lnTo>
                  <a:pt x="4591818" y="3894377"/>
                </a:lnTo>
                <a:lnTo>
                  <a:pt x="0" y="38943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854612" y="8551611"/>
            <a:ext cx="1308217" cy="1074904"/>
          </a:xfrm>
          <a:custGeom>
            <a:avLst/>
            <a:gdLst/>
            <a:ahLst/>
            <a:cxnLst/>
            <a:rect r="r" b="b" t="t" l="l"/>
            <a:pathLst>
              <a:path h="1074904" w="1308217">
                <a:moveTo>
                  <a:pt x="0" y="0"/>
                </a:moveTo>
                <a:lnTo>
                  <a:pt x="1308217" y="0"/>
                </a:lnTo>
                <a:lnTo>
                  <a:pt x="1308217" y="1074904"/>
                </a:lnTo>
                <a:lnTo>
                  <a:pt x="0" y="10749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969787" y="8551611"/>
            <a:ext cx="1691308" cy="1074904"/>
          </a:xfrm>
          <a:custGeom>
            <a:avLst/>
            <a:gdLst/>
            <a:ahLst/>
            <a:cxnLst/>
            <a:rect r="r" b="b" t="t" l="l"/>
            <a:pathLst>
              <a:path h="1074904" w="1691308">
                <a:moveTo>
                  <a:pt x="0" y="0"/>
                </a:moveTo>
                <a:lnTo>
                  <a:pt x="1691307" y="0"/>
                </a:lnTo>
                <a:lnTo>
                  <a:pt x="1691307" y="1074904"/>
                </a:lnTo>
                <a:lnTo>
                  <a:pt x="0" y="10749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4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237227" y="8551611"/>
            <a:ext cx="1468267" cy="999237"/>
          </a:xfrm>
          <a:custGeom>
            <a:avLst/>
            <a:gdLst/>
            <a:ahLst/>
            <a:cxnLst/>
            <a:rect r="r" b="b" t="t" l="l"/>
            <a:pathLst>
              <a:path h="999237" w="1468267">
                <a:moveTo>
                  <a:pt x="0" y="0"/>
                </a:moveTo>
                <a:lnTo>
                  <a:pt x="1468267" y="0"/>
                </a:lnTo>
                <a:lnTo>
                  <a:pt x="1468267" y="999237"/>
                </a:lnTo>
                <a:lnTo>
                  <a:pt x="0" y="9992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421226" y="9712240"/>
            <a:ext cx="6717654" cy="252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80"/>
              </a:lnSpc>
            </a:pPr>
            <a:r>
              <a:rPr lang="en-US" sz="1557" spc="38">
                <a:solidFill>
                  <a:srgbClr val="1C2120"/>
                </a:solidFill>
                <a:latin typeface="Garet"/>
              </a:rPr>
              <a:t>Με τη συγχρηματοδότηση της Ελλάδας και της Ευρωπαϊκής Ένωσης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6720897" y="8294917"/>
            <a:ext cx="1567103" cy="1926766"/>
          </a:xfrm>
          <a:custGeom>
            <a:avLst/>
            <a:gdLst/>
            <a:ahLst/>
            <a:cxnLst/>
            <a:rect r="r" b="b" t="t" l="l"/>
            <a:pathLst>
              <a:path h="1926766" w="1567103">
                <a:moveTo>
                  <a:pt x="0" y="0"/>
                </a:moveTo>
                <a:lnTo>
                  <a:pt x="1567103" y="0"/>
                </a:lnTo>
                <a:lnTo>
                  <a:pt x="1567103" y="1926766"/>
                </a:lnTo>
                <a:lnTo>
                  <a:pt x="0" y="192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16397" y="4099839"/>
            <a:ext cx="16255207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2C92D5"/>
                </a:solidFill>
                <a:latin typeface="Canva Sans Bold"/>
              </a:rPr>
              <a:t> «Θαλάσσιο Περιβάλλον, Παράκτιες Απειλές και Αλιεία»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59334" y="5067300"/>
            <a:ext cx="15769333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71BED3"/>
                </a:solidFill>
                <a:latin typeface="Canva Sans Bold"/>
              </a:rPr>
              <a:t>ΔΡΑΣΗ 3.4: 6η Θεματική Εκδήλωση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71BED3"/>
                </a:solidFill>
                <a:latin typeface="Canva Sans Bold"/>
              </a:rPr>
              <a:t>Θέμα:  «Παράκτιες Απειλές και Περιβαλλοντικές Επιπτώσεις»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3200011" y="5602667"/>
            <a:ext cx="1284917" cy="57150"/>
          </a:xfrm>
          <a:prstGeom prst="line">
            <a:avLst/>
          </a:prstGeom>
          <a:ln cap="flat" w="57150">
            <a:solidFill>
              <a:srgbClr val="86EAE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5867039" y="5602667"/>
            <a:ext cx="1260757" cy="57150"/>
          </a:xfrm>
          <a:prstGeom prst="line">
            <a:avLst/>
          </a:prstGeom>
          <a:ln cap="flat" w="57150">
            <a:solidFill>
              <a:srgbClr val="3EDAD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8509907" y="5602667"/>
            <a:ext cx="1285875" cy="57150"/>
          </a:xfrm>
          <a:prstGeom prst="line">
            <a:avLst/>
          </a:prstGeom>
          <a:ln cap="flat" w="57150">
            <a:solidFill>
              <a:srgbClr val="18AFD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11177893" y="5602667"/>
            <a:ext cx="1201605" cy="57150"/>
          </a:xfrm>
          <a:prstGeom prst="line">
            <a:avLst/>
          </a:prstGeom>
          <a:ln cap="flat" w="57150">
            <a:solidFill>
              <a:srgbClr val="1C88C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rot="0">
            <a:off x="13761610" y="5602667"/>
            <a:ext cx="1317078" cy="0"/>
          </a:xfrm>
          <a:prstGeom prst="line">
            <a:avLst/>
          </a:prstGeom>
          <a:ln cap="flat" w="57150">
            <a:solidFill>
              <a:srgbClr val="13538A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1817900" y="4940186"/>
            <a:ext cx="1382111" cy="1382111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6EAE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4484928" y="4940186"/>
            <a:ext cx="1382111" cy="1382111"/>
            <a:chOff x="0" y="0"/>
            <a:chExt cx="1842815" cy="1842815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1842815" cy="1842815"/>
              <a:chOff x="0" y="0"/>
              <a:chExt cx="812800" cy="8128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3EDAD8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4" id="14"/>
            <p:cNvSpPr/>
            <p:nvPr/>
          </p:nvSpPr>
          <p:spPr>
            <a:xfrm flipH="false" flipV="false" rot="0">
              <a:off x="416564" y="577196"/>
              <a:ext cx="1009686" cy="688422"/>
            </a:xfrm>
            <a:custGeom>
              <a:avLst/>
              <a:gdLst/>
              <a:ahLst/>
              <a:cxnLst/>
              <a:rect r="r" b="b" t="t" l="l"/>
              <a:pathLst>
                <a:path h="688422" w="1009686">
                  <a:moveTo>
                    <a:pt x="0" y="0"/>
                  </a:moveTo>
                  <a:lnTo>
                    <a:pt x="1009686" y="0"/>
                  </a:lnTo>
                  <a:lnTo>
                    <a:pt x="1009686" y="688423"/>
                  </a:lnTo>
                  <a:lnTo>
                    <a:pt x="0" y="688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7127796" y="4940186"/>
            <a:ext cx="1382111" cy="1382111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795782" y="4940186"/>
            <a:ext cx="1382111" cy="1382111"/>
            <a:chOff x="0" y="0"/>
            <a:chExt cx="1842815" cy="1842815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0" y="0"/>
              <a:ext cx="1842815" cy="1842815"/>
              <a:chOff x="0" y="0"/>
              <a:chExt cx="812800" cy="81280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8AFD6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22" id="22"/>
            <p:cNvSpPr/>
            <p:nvPr/>
          </p:nvSpPr>
          <p:spPr>
            <a:xfrm flipH="false" flipV="false" rot="0">
              <a:off x="529899" y="569050"/>
              <a:ext cx="783017" cy="704715"/>
            </a:xfrm>
            <a:custGeom>
              <a:avLst/>
              <a:gdLst/>
              <a:ahLst/>
              <a:cxnLst/>
              <a:rect r="r" b="b" t="t" l="l"/>
              <a:pathLst>
                <a:path h="704715" w="783017">
                  <a:moveTo>
                    <a:pt x="0" y="0"/>
                  </a:moveTo>
                  <a:lnTo>
                    <a:pt x="783017" y="0"/>
                  </a:lnTo>
                  <a:lnTo>
                    <a:pt x="783017" y="704715"/>
                  </a:lnTo>
                  <a:lnTo>
                    <a:pt x="0" y="70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2379498" y="4940186"/>
            <a:ext cx="1382111" cy="1382111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88C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5078687" y="4940186"/>
            <a:ext cx="1382111" cy="1382111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538A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1936667" y="4940186"/>
            <a:ext cx="1163180" cy="1271867"/>
          </a:xfrm>
          <a:custGeom>
            <a:avLst/>
            <a:gdLst/>
            <a:ahLst/>
            <a:cxnLst/>
            <a:rect r="r" b="b" t="t" l="l"/>
            <a:pathLst>
              <a:path h="1271867" w="1163180">
                <a:moveTo>
                  <a:pt x="0" y="0"/>
                </a:moveTo>
                <a:lnTo>
                  <a:pt x="1163180" y="0"/>
                </a:lnTo>
                <a:lnTo>
                  <a:pt x="1163180" y="1271867"/>
                </a:lnTo>
                <a:lnTo>
                  <a:pt x="0" y="12718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4796624" y="5069250"/>
            <a:ext cx="743861" cy="1142803"/>
          </a:xfrm>
          <a:custGeom>
            <a:avLst/>
            <a:gdLst/>
            <a:ahLst/>
            <a:cxnLst/>
            <a:rect r="r" b="b" t="t" l="l"/>
            <a:pathLst>
              <a:path h="1142803" w="743861">
                <a:moveTo>
                  <a:pt x="0" y="0"/>
                </a:moveTo>
                <a:lnTo>
                  <a:pt x="743861" y="0"/>
                </a:lnTo>
                <a:lnTo>
                  <a:pt x="743861" y="1142803"/>
                </a:lnTo>
                <a:lnTo>
                  <a:pt x="0" y="11428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0">
            <a:off x="7127796" y="4939742"/>
            <a:ext cx="1382111" cy="1382111"/>
            <a:chOff x="0" y="0"/>
            <a:chExt cx="1842815" cy="1842815"/>
          </a:xfrm>
        </p:grpSpPr>
        <p:grpSp>
          <p:nvGrpSpPr>
            <p:cNvPr name="Group 32" id="32"/>
            <p:cNvGrpSpPr/>
            <p:nvPr/>
          </p:nvGrpSpPr>
          <p:grpSpPr>
            <a:xfrm rot="0">
              <a:off x="0" y="0"/>
              <a:ext cx="1842815" cy="1842815"/>
              <a:chOff x="0" y="0"/>
              <a:chExt cx="812800" cy="812800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35" id="35"/>
            <p:cNvSpPr/>
            <p:nvPr/>
          </p:nvSpPr>
          <p:spPr>
            <a:xfrm flipH="false" flipV="false" rot="0">
              <a:off x="577832" y="426002"/>
              <a:ext cx="687150" cy="933167"/>
            </a:xfrm>
            <a:custGeom>
              <a:avLst/>
              <a:gdLst/>
              <a:ahLst/>
              <a:cxnLst/>
              <a:rect r="r" b="b" t="t" l="l"/>
              <a:pathLst>
                <a:path h="933167" w="687150">
                  <a:moveTo>
                    <a:pt x="0" y="0"/>
                  </a:moveTo>
                  <a:lnTo>
                    <a:pt x="687151" y="0"/>
                  </a:lnTo>
                  <a:lnTo>
                    <a:pt x="687151" y="933167"/>
                  </a:lnTo>
                  <a:lnTo>
                    <a:pt x="0" y="9331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36" id="36"/>
          <p:cNvSpPr/>
          <p:nvPr/>
        </p:nvSpPr>
        <p:spPr>
          <a:xfrm flipH="false" flipV="false" rot="0">
            <a:off x="10136645" y="5143500"/>
            <a:ext cx="864632" cy="867787"/>
          </a:xfrm>
          <a:custGeom>
            <a:avLst/>
            <a:gdLst/>
            <a:ahLst/>
            <a:cxnLst/>
            <a:rect r="r" b="b" t="t" l="l"/>
            <a:pathLst>
              <a:path h="867787" w="864632">
                <a:moveTo>
                  <a:pt x="0" y="0"/>
                </a:moveTo>
                <a:lnTo>
                  <a:pt x="864632" y="0"/>
                </a:lnTo>
                <a:lnTo>
                  <a:pt x="864632" y="867787"/>
                </a:lnTo>
                <a:lnTo>
                  <a:pt x="0" y="86778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7" id="37"/>
          <p:cNvGrpSpPr/>
          <p:nvPr/>
        </p:nvGrpSpPr>
        <p:grpSpPr>
          <a:xfrm rot="0">
            <a:off x="9795782" y="4940186"/>
            <a:ext cx="1382111" cy="1382111"/>
            <a:chOff x="0" y="0"/>
            <a:chExt cx="1842815" cy="1842815"/>
          </a:xfrm>
        </p:grpSpPr>
        <p:grpSp>
          <p:nvGrpSpPr>
            <p:cNvPr name="Group 38" id="38"/>
            <p:cNvGrpSpPr/>
            <p:nvPr/>
          </p:nvGrpSpPr>
          <p:grpSpPr>
            <a:xfrm rot="0">
              <a:off x="0" y="0"/>
              <a:ext cx="1842815" cy="1842815"/>
              <a:chOff x="0" y="0"/>
              <a:chExt cx="812800" cy="812800"/>
            </a:xfrm>
          </p:grpSpPr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8AFD6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41" id="41"/>
            <p:cNvSpPr/>
            <p:nvPr/>
          </p:nvSpPr>
          <p:spPr>
            <a:xfrm flipH="false" flipV="false" rot="0">
              <a:off x="416564" y="577196"/>
              <a:ext cx="1009686" cy="688422"/>
            </a:xfrm>
            <a:custGeom>
              <a:avLst/>
              <a:gdLst/>
              <a:ahLst/>
              <a:cxnLst/>
              <a:rect r="r" b="b" t="t" l="l"/>
              <a:pathLst>
                <a:path h="688422" w="1009686">
                  <a:moveTo>
                    <a:pt x="0" y="0"/>
                  </a:moveTo>
                  <a:lnTo>
                    <a:pt x="1009686" y="0"/>
                  </a:lnTo>
                  <a:lnTo>
                    <a:pt x="1009686" y="688423"/>
                  </a:lnTo>
                  <a:lnTo>
                    <a:pt x="0" y="688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42" id="42"/>
          <p:cNvSpPr/>
          <p:nvPr/>
        </p:nvSpPr>
        <p:spPr>
          <a:xfrm flipH="false" flipV="false" rot="0">
            <a:off x="12722398" y="5221759"/>
            <a:ext cx="794278" cy="818076"/>
          </a:xfrm>
          <a:custGeom>
            <a:avLst/>
            <a:gdLst/>
            <a:ahLst/>
            <a:cxnLst/>
            <a:rect r="r" b="b" t="t" l="l"/>
            <a:pathLst>
              <a:path h="818076" w="794278">
                <a:moveTo>
                  <a:pt x="0" y="0"/>
                </a:moveTo>
                <a:lnTo>
                  <a:pt x="794278" y="0"/>
                </a:lnTo>
                <a:lnTo>
                  <a:pt x="794278" y="818076"/>
                </a:lnTo>
                <a:lnTo>
                  <a:pt x="0" y="81807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3" id="43"/>
          <p:cNvSpPr txBox="true"/>
          <p:nvPr/>
        </p:nvSpPr>
        <p:spPr>
          <a:xfrm rot="0">
            <a:off x="1049421" y="6722347"/>
            <a:ext cx="2636684" cy="664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800" spc="26">
                <a:solidFill>
                  <a:srgbClr val="191919"/>
                </a:solidFill>
                <a:latin typeface="Canva Sans"/>
              </a:rPr>
              <a:t>ΠΡΟΠΑΡΑΣΚΕΥΑΣΤΙΚΗ ΦΑΣΗ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497096" y="4112527"/>
            <a:ext cx="2042322" cy="379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045BA6"/>
                </a:solidFill>
                <a:latin typeface="Canva Sans Bold"/>
              </a:rPr>
              <a:t>Π.Ε. 1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4133780" y="6723236"/>
            <a:ext cx="2069549" cy="321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800" spc="26">
                <a:solidFill>
                  <a:srgbClr val="191919"/>
                </a:solidFill>
                <a:latin typeface="Canva Sans"/>
              </a:rPr>
              <a:t>ΣΥΝΤΟΝΙΣΜΟΣ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4147393" y="4112527"/>
            <a:ext cx="2042322" cy="379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045BA6"/>
                </a:solidFill>
                <a:latin typeface="Canva Sans Bold"/>
              </a:rPr>
              <a:t>Π.Ε. 2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6647554" y="6722347"/>
            <a:ext cx="2342595" cy="664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800" spc="26">
                <a:solidFill>
                  <a:srgbClr val="191919"/>
                </a:solidFill>
                <a:latin typeface="Canva Sans"/>
              </a:rPr>
              <a:t>ΔΗΜΙΟΙΟΤΗΤΑ ΕΥΑΙΣΘΗΤΟΠΟΙΗΣΗ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6797690" y="4112527"/>
            <a:ext cx="2042322" cy="379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045BA6"/>
                </a:solidFill>
                <a:latin typeface="Canva Sans Bold"/>
              </a:rPr>
              <a:t>Π.Ε. 3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9465677" y="6723236"/>
            <a:ext cx="2042322" cy="664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800" spc="26">
                <a:solidFill>
                  <a:srgbClr val="191919"/>
                </a:solidFill>
                <a:latin typeface="Canva Sans"/>
              </a:rPr>
              <a:t>ΠΑΡΑΤΗΡΗΤΗΡΙΟ ΘΑΛΑΣΣΑΣ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9447987" y="4112527"/>
            <a:ext cx="2042322" cy="379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045BA6"/>
                </a:solidFill>
                <a:latin typeface="Canva Sans Bold"/>
              </a:rPr>
              <a:t>Π.Ε. 4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2024947" y="6722347"/>
            <a:ext cx="2091214" cy="664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800" spc="26">
                <a:solidFill>
                  <a:srgbClr val="191919"/>
                </a:solidFill>
                <a:latin typeface="Canva Sans"/>
              </a:rPr>
              <a:t>ΠΑΡΑΓΩΓΗ ΝΤΟΚΙΜΑΝΤΕΡ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2049393" y="4112527"/>
            <a:ext cx="2042322" cy="379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045BA6"/>
                </a:solidFill>
                <a:latin typeface="Canva Sans Bold"/>
              </a:rPr>
              <a:t>Π.Ε. 5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4748582" y="6723236"/>
            <a:ext cx="2042322" cy="1350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800" spc="26">
                <a:solidFill>
                  <a:srgbClr val="191919"/>
                </a:solidFill>
                <a:latin typeface="Canva Sans"/>
              </a:rPr>
              <a:t>ΠΥΛΩΤΙΚΕΣ ΔΡΑΣΕΙΣ ΣΕ ΠΑΡΑΛΙΕΣ ΚΑΙ ΨΑΡΟΧΩΡΙΑ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4748582" y="4113416"/>
            <a:ext cx="2042322" cy="379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045BA6"/>
                </a:solidFill>
                <a:latin typeface="Canva Sans Bold"/>
              </a:rPr>
              <a:t>Π.Ε. 6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3287377" y="1028700"/>
            <a:ext cx="11724140" cy="162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spc="107">
                <a:solidFill>
                  <a:srgbClr val="0F93C8"/>
                </a:solidFill>
                <a:latin typeface="Canva Sans Bold"/>
              </a:rPr>
              <a:t>ΠΑΡΟΥΣΙΑΣΗ</a:t>
            </a:r>
          </a:p>
          <a:p>
            <a:pPr algn="ctr">
              <a:lnSpc>
                <a:spcPts val="4320"/>
              </a:lnSpc>
            </a:pPr>
            <a:r>
              <a:rPr lang="en-US" sz="3600" spc="107">
                <a:solidFill>
                  <a:srgbClr val="0F93C8"/>
                </a:solidFill>
                <a:latin typeface="Canva Sans Bold"/>
              </a:rPr>
              <a:t>ΔΡΑΣΕΩΝ</a:t>
            </a:r>
          </a:p>
          <a:p>
            <a:pPr algn="ctr">
              <a:lnSpc>
                <a:spcPts val="4320"/>
              </a:lnSpc>
            </a:pPr>
            <a:r>
              <a:rPr lang="en-US" sz="3600" spc="107">
                <a:solidFill>
                  <a:srgbClr val="0F93C8"/>
                </a:solidFill>
                <a:latin typeface="Canva Sans Bold"/>
              </a:rPr>
              <a:t> ΣΧΕΔΙΟΥ ΔΙΑΤΟΠΙΚΗΣ ΣΥΝΕΡΓΑΣΙΑΣ</a:t>
            </a:r>
          </a:p>
        </p:txBody>
      </p:sp>
      <p:sp>
        <p:nvSpPr>
          <p:cNvPr name="Freeform 56" id="56"/>
          <p:cNvSpPr/>
          <p:nvPr/>
        </p:nvSpPr>
        <p:spPr>
          <a:xfrm flipH="false" flipV="false" rot="0">
            <a:off x="15421587" y="5143500"/>
            <a:ext cx="747594" cy="919858"/>
          </a:xfrm>
          <a:custGeom>
            <a:avLst/>
            <a:gdLst/>
            <a:ahLst/>
            <a:cxnLst/>
            <a:rect r="r" b="b" t="t" l="l"/>
            <a:pathLst>
              <a:path h="919858" w="747594">
                <a:moveTo>
                  <a:pt x="0" y="0"/>
                </a:moveTo>
                <a:lnTo>
                  <a:pt x="747594" y="0"/>
                </a:lnTo>
                <a:lnTo>
                  <a:pt x="747594" y="919858"/>
                </a:lnTo>
                <a:lnTo>
                  <a:pt x="0" y="91985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7" id="57"/>
          <p:cNvSpPr/>
          <p:nvPr/>
        </p:nvSpPr>
        <p:spPr>
          <a:xfrm flipH="false" flipV="false" rot="0">
            <a:off x="0" y="0"/>
            <a:ext cx="3966775" cy="1720955"/>
          </a:xfrm>
          <a:custGeom>
            <a:avLst/>
            <a:gdLst/>
            <a:ahLst/>
            <a:cxnLst/>
            <a:rect r="r" b="b" t="t" l="l"/>
            <a:pathLst>
              <a:path h="1720955" w="3966775">
                <a:moveTo>
                  <a:pt x="0" y="0"/>
                </a:moveTo>
                <a:lnTo>
                  <a:pt x="3966775" y="0"/>
                </a:lnTo>
                <a:lnTo>
                  <a:pt x="3966775" y="1720955"/>
                </a:lnTo>
                <a:lnTo>
                  <a:pt x="0" y="172095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159728" y="3574441"/>
            <a:ext cx="0" cy="4676296"/>
          </a:xfrm>
          <a:prstGeom prst="line">
            <a:avLst/>
          </a:prstGeom>
          <a:ln cap="flat" w="47625">
            <a:solidFill>
              <a:srgbClr val="1C88C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7780685" y="5864964"/>
            <a:ext cx="4026849" cy="2598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40"/>
              </a:lnSpc>
            </a:pPr>
            <a:r>
              <a:rPr lang="en-US" sz="3000">
                <a:solidFill>
                  <a:srgbClr val="191919"/>
                </a:solidFill>
                <a:latin typeface="Canva Sans"/>
              </a:rPr>
              <a:t>·Ενέργεια 3.4: Θεματικές ενημερωτικές εκδηλώσεις</a:t>
            </a:r>
          </a:p>
          <a:p>
            <a:pPr algn="ctr" marL="0" indent="0" lvl="0">
              <a:lnSpc>
                <a:spcPts val="4140"/>
              </a:lnSpc>
              <a:spcBef>
                <a:spcPct val="0"/>
              </a:spcBef>
            </a:pPr>
            <a:r>
              <a:rPr lang="en-US" sz="3000">
                <a:solidFill>
                  <a:srgbClr val="191919"/>
                </a:solidFill>
                <a:latin typeface="Canva Sans"/>
              </a:rPr>
              <a:t>(σήμερα)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288262" y="3838895"/>
            <a:ext cx="837406" cy="1212035"/>
          </a:xfrm>
          <a:custGeom>
            <a:avLst/>
            <a:gdLst/>
            <a:ahLst/>
            <a:cxnLst/>
            <a:rect r="r" b="b" t="t" l="l"/>
            <a:pathLst>
              <a:path h="1212035" w="837406">
                <a:moveTo>
                  <a:pt x="0" y="0"/>
                </a:moveTo>
                <a:lnTo>
                  <a:pt x="837406" y="0"/>
                </a:lnTo>
                <a:lnTo>
                  <a:pt x="837406" y="1212036"/>
                </a:lnTo>
                <a:lnTo>
                  <a:pt x="0" y="12120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198148" y="3849337"/>
            <a:ext cx="1197170" cy="1210374"/>
          </a:xfrm>
          <a:custGeom>
            <a:avLst/>
            <a:gdLst/>
            <a:ahLst/>
            <a:cxnLst/>
            <a:rect r="r" b="b" t="t" l="l"/>
            <a:pathLst>
              <a:path h="1210374" w="1197170">
                <a:moveTo>
                  <a:pt x="0" y="0"/>
                </a:moveTo>
                <a:lnTo>
                  <a:pt x="1197170" y="0"/>
                </a:lnTo>
                <a:lnTo>
                  <a:pt x="1197170" y="1210374"/>
                </a:lnTo>
                <a:lnTo>
                  <a:pt x="0" y="12103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6150721">
            <a:off x="6080933" y="4579544"/>
            <a:ext cx="13544802" cy="1127911"/>
          </a:xfrm>
          <a:custGeom>
            <a:avLst/>
            <a:gdLst/>
            <a:ahLst/>
            <a:cxnLst/>
            <a:rect r="r" b="b" t="t" l="l"/>
            <a:pathLst>
              <a:path h="1127911" w="13544802">
                <a:moveTo>
                  <a:pt x="0" y="0"/>
                </a:moveTo>
                <a:lnTo>
                  <a:pt x="13544801" y="0"/>
                </a:lnTo>
                <a:lnTo>
                  <a:pt x="13544801" y="1127912"/>
                </a:lnTo>
                <a:lnTo>
                  <a:pt x="0" y="11279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37172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1807534" y="0"/>
            <a:ext cx="6254290" cy="10287000"/>
            <a:chOff x="0" y="0"/>
            <a:chExt cx="3860673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860673" cy="6350000"/>
            </a:xfrm>
            <a:custGeom>
              <a:avLst/>
              <a:gdLst/>
              <a:ahLst/>
              <a:cxnLst/>
              <a:rect r="r" b="b" t="t" l="l"/>
              <a:pathLst>
                <a:path h="6350000" w="3860673">
                  <a:moveTo>
                    <a:pt x="3860673" y="0"/>
                  </a:moveTo>
                  <a:lnTo>
                    <a:pt x="2341753" y="6350000"/>
                  </a:lnTo>
                  <a:lnTo>
                    <a:pt x="0" y="6350000"/>
                  </a:lnTo>
                  <a:lnTo>
                    <a:pt x="1518920" y="0"/>
                  </a:lnTo>
                  <a:lnTo>
                    <a:pt x="3860673" y="0"/>
                  </a:lnTo>
                  <a:close/>
                </a:path>
              </a:pathLst>
            </a:custGeom>
            <a:blipFill>
              <a:blip r:embed="rId7"/>
              <a:stretch>
                <a:fillRect l="-73205" t="0" r="-73205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-4615544">
            <a:off x="10510810" y="5041623"/>
            <a:ext cx="13544802" cy="1127911"/>
          </a:xfrm>
          <a:custGeom>
            <a:avLst/>
            <a:gdLst/>
            <a:ahLst/>
            <a:cxnLst/>
            <a:rect r="r" b="b" t="t" l="l"/>
            <a:pathLst>
              <a:path h="1127911" w="13544802">
                <a:moveTo>
                  <a:pt x="0" y="0"/>
                </a:moveTo>
                <a:lnTo>
                  <a:pt x="13544801" y="0"/>
                </a:lnTo>
                <a:lnTo>
                  <a:pt x="13544801" y="1127912"/>
                </a:lnTo>
                <a:lnTo>
                  <a:pt x="0" y="11279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37172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1274507">
            <a:off x="4108367" y="3212491"/>
            <a:ext cx="922523" cy="2108625"/>
          </a:xfrm>
          <a:custGeom>
            <a:avLst/>
            <a:gdLst/>
            <a:ahLst/>
            <a:cxnLst/>
            <a:rect r="r" b="b" t="t" l="l"/>
            <a:pathLst>
              <a:path h="2108625" w="922523">
                <a:moveTo>
                  <a:pt x="0" y="0"/>
                </a:moveTo>
                <a:lnTo>
                  <a:pt x="922524" y="0"/>
                </a:lnTo>
                <a:lnTo>
                  <a:pt x="922524" y="2108625"/>
                </a:lnTo>
                <a:lnTo>
                  <a:pt x="0" y="21086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1028700"/>
            <a:ext cx="12510456" cy="1828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13538A"/>
                </a:solidFill>
                <a:latin typeface="Canva Sans Bold"/>
              </a:rPr>
              <a:t>Π.Ε. 3 ΣΤΟΧΟΙ/ ΕΠΙΔΙΩΚΟΜΕΝΑ ΑΠΟΤΕΛΕΣΜΑΤΑ:</a:t>
            </a:r>
          </a:p>
          <a:p>
            <a:pPr algn="ctr">
              <a:lnSpc>
                <a:spcPts val="3600"/>
              </a:lnSpc>
            </a:pPr>
          </a:p>
          <a:p>
            <a:pPr algn="ctr" marL="0" indent="0" lvl="0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13538A"/>
                </a:solidFill>
                <a:latin typeface="Canva Sans Bold"/>
              </a:rPr>
              <a:t>Η ΠΡΟΒΟΛΗ ΤΩΝ ΣΤΟΧΩΝ ΚΑΙ ΤΩΝ ΕΝΕΡΓΕΙΩΝ ΤΟΥ ΣΧΕΔΙΟΥ ΣΥΝΕΡΓΑΣΙΑΣ ΚΑΙ Η ΔΙΑΧΥΣΗ ΤΩΝ ΑΠΟΤΕΛΕΣΜΑΤΩΝ ΤΟΥ.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184724" y="5864964"/>
            <a:ext cx="4026849" cy="3122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140"/>
              </a:lnSpc>
              <a:spcBef>
                <a:spcPct val="0"/>
              </a:spcBef>
            </a:pPr>
            <a:r>
              <a:rPr lang="en-US" sz="3000">
                <a:solidFill>
                  <a:srgbClr val="191919"/>
                </a:solidFill>
                <a:latin typeface="Canva Sans"/>
              </a:rPr>
              <a:t>Ενέργεια 3.2: Δημιουργία προωθητικού υλικού (κοινή ενέργεια με άλλους εταίρους σχεδίου)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8691235" y="3493385"/>
            <a:ext cx="2031459" cy="1846781"/>
          </a:xfrm>
          <a:custGeom>
            <a:avLst/>
            <a:gdLst/>
            <a:ahLst/>
            <a:cxnLst/>
            <a:rect r="r" b="b" t="t" l="l"/>
            <a:pathLst>
              <a:path h="1846781" w="2031459">
                <a:moveTo>
                  <a:pt x="0" y="0"/>
                </a:moveTo>
                <a:lnTo>
                  <a:pt x="2031459" y="0"/>
                </a:lnTo>
                <a:lnTo>
                  <a:pt x="2031459" y="1846781"/>
                </a:lnTo>
                <a:lnTo>
                  <a:pt x="0" y="18467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028700" y="3392195"/>
          <a:ext cx="16192500" cy="6562725"/>
        </p:xfrm>
        <a:graphic>
          <a:graphicData uri="http://schemas.openxmlformats.org/drawingml/2006/table">
            <a:tbl>
              <a:tblPr/>
              <a:tblGrid>
                <a:gridCol w="5397500"/>
                <a:gridCol w="5397500"/>
                <a:gridCol w="5397500"/>
              </a:tblGrid>
              <a:tr h="246697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00"/>
                        </a:lnSpc>
                        <a:defRPr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Canva Sans Bold"/>
                        </a:rPr>
                        <a:t>ΕΝEΡΓΕΙΑ 4.1: ΣΥΝAΝΤΗΣΗ ΣΤΡΟΓΓΥΛHΣ ΤΡΑΠΕΖΗΣ ΤΟΠΙΚΩΝ ΦΟΡΕΩΝ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666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DDE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00"/>
                        </a:lnSpc>
                        <a:defRPr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Canva Sans Bold"/>
                        </a:rPr>
                        <a:t>ΕΝΕΡΓΕΙΑ 4.2: ΣΥΝΑΝΤHΣΕΙΣ ΜΕ ΕΠΑΓΓΕΛΜΑΤIΕΣ ΑΛΙΕIΣ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666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666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C9E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00"/>
                        </a:lnSpc>
                        <a:defRPr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Canva Sans"/>
                        </a:rPr>
                        <a:t>ΕΝΕΡΓΕΙΑ 4.3: ΣΥΓΓΡΑΦΗ ΚΑΙ ΕΚΔΟΣΗ ΟΔΗΓΟΥ«ΑΛΙΕΙΑ ΚΑΙ ΘΑΛΑΣΣΙΟ ΠΕΡΙΒΑΛΛΟΝ»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666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38A"/>
                    </a:solidFill>
                  </a:tcPr>
                </a:tc>
              </a:tr>
              <a:tr h="409575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spc="44">
                          <a:solidFill>
                            <a:srgbClr val="000000"/>
                          </a:solidFill>
                          <a:latin typeface="Canva Sans"/>
                        </a:rPr>
                        <a:t>ΠΡΑΓΜΑΤΟΠΟΙΗΘΗΚΕ ΣΤΙΣ 27 ΙΟΥΝΙΟΥ ΣΤΗΝ ΚΑΤΕΡΙΝΗ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666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spc="44">
                          <a:solidFill>
                            <a:srgbClr val="000000"/>
                          </a:solidFill>
                          <a:latin typeface="Canva Sans"/>
                        </a:rPr>
                        <a:t>ΠΡΑΓΜΑΤΟΠΟΙΗΘΗΚΕ ΣΤΗΝ ΠΑΡΑΛΙΑ ΚΑΤΕΡΙΝΗΣ ΣΤΙΣ 4 ΜΑΙΟΥ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666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666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spc="44">
                          <a:solidFill>
                            <a:srgbClr val="000000"/>
                          </a:solidFill>
                          <a:latin typeface="Canva Sans"/>
                        </a:rPr>
                        <a:t>ΚΟΙΝΗ ΔΡΑΣΗ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666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2"/>
                    </a:solidFill>
                  </a:tcPr>
                </a:tc>
              </a:tr>
            </a:tbl>
          </a:graphicData>
        </a:graphic>
      </p:graphicFrame>
      <p:grpSp>
        <p:nvGrpSpPr>
          <p:cNvPr name="Group 3" id="3"/>
          <p:cNvGrpSpPr/>
          <p:nvPr/>
        </p:nvGrpSpPr>
        <p:grpSpPr>
          <a:xfrm rot="-10800000">
            <a:off x="2196390" y="5105400"/>
            <a:ext cx="782604" cy="372887"/>
            <a:chOff x="0" y="0"/>
            <a:chExt cx="609111" cy="29022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09110" cy="290223"/>
            </a:xfrm>
            <a:custGeom>
              <a:avLst/>
              <a:gdLst/>
              <a:ahLst/>
              <a:cxnLst/>
              <a:rect r="r" b="b" t="t" l="l"/>
              <a:pathLst>
                <a:path h="290223" w="609110">
                  <a:moveTo>
                    <a:pt x="304555" y="0"/>
                  </a:moveTo>
                  <a:lnTo>
                    <a:pt x="609110" y="290223"/>
                  </a:lnTo>
                  <a:lnTo>
                    <a:pt x="0" y="290223"/>
                  </a:lnTo>
                  <a:lnTo>
                    <a:pt x="304555" y="0"/>
                  </a:lnTo>
                  <a:close/>
                </a:path>
              </a:pathLst>
            </a:custGeom>
            <a:solidFill>
              <a:srgbClr val="78DDE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95174" y="96646"/>
              <a:ext cx="418763" cy="172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0800000">
            <a:off x="5474544" y="5105400"/>
            <a:ext cx="782604" cy="372887"/>
            <a:chOff x="0" y="0"/>
            <a:chExt cx="609111" cy="29022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09110" cy="290223"/>
            </a:xfrm>
            <a:custGeom>
              <a:avLst/>
              <a:gdLst/>
              <a:ahLst/>
              <a:cxnLst/>
              <a:rect r="r" b="b" t="t" l="l"/>
              <a:pathLst>
                <a:path h="290223" w="609110">
                  <a:moveTo>
                    <a:pt x="304555" y="0"/>
                  </a:moveTo>
                  <a:lnTo>
                    <a:pt x="609110" y="290223"/>
                  </a:lnTo>
                  <a:lnTo>
                    <a:pt x="0" y="290223"/>
                  </a:lnTo>
                  <a:lnTo>
                    <a:pt x="304555" y="0"/>
                  </a:lnTo>
                  <a:close/>
                </a:path>
              </a:pathLst>
            </a:custGeom>
            <a:solidFill>
              <a:srgbClr val="36D1D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95174" y="96646"/>
              <a:ext cx="418763" cy="172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-10800000">
            <a:off x="8752698" y="5105400"/>
            <a:ext cx="782604" cy="372887"/>
            <a:chOff x="0" y="0"/>
            <a:chExt cx="609111" cy="29022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09110" cy="290223"/>
            </a:xfrm>
            <a:custGeom>
              <a:avLst/>
              <a:gdLst/>
              <a:ahLst/>
              <a:cxnLst/>
              <a:rect r="r" b="b" t="t" l="l"/>
              <a:pathLst>
                <a:path h="290223" w="609110">
                  <a:moveTo>
                    <a:pt x="304555" y="0"/>
                  </a:moveTo>
                  <a:lnTo>
                    <a:pt x="609110" y="290223"/>
                  </a:lnTo>
                  <a:lnTo>
                    <a:pt x="0" y="290223"/>
                  </a:lnTo>
                  <a:lnTo>
                    <a:pt x="304555" y="0"/>
                  </a:ln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95174" y="96646"/>
              <a:ext cx="418763" cy="172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-10800000">
            <a:off x="11925657" y="5105400"/>
            <a:ext cx="782604" cy="372887"/>
            <a:chOff x="0" y="0"/>
            <a:chExt cx="609111" cy="29022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09110" cy="290223"/>
            </a:xfrm>
            <a:custGeom>
              <a:avLst/>
              <a:gdLst/>
              <a:ahLst/>
              <a:cxnLst/>
              <a:rect r="r" b="b" t="t" l="l"/>
              <a:pathLst>
                <a:path h="290223" w="609110">
                  <a:moveTo>
                    <a:pt x="304555" y="0"/>
                  </a:moveTo>
                  <a:lnTo>
                    <a:pt x="609110" y="290223"/>
                  </a:lnTo>
                  <a:lnTo>
                    <a:pt x="0" y="290223"/>
                  </a:lnTo>
                  <a:lnTo>
                    <a:pt x="304555" y="0"/>
                  </a:ln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95174" y="96646"/>
              <a:ext cx="418763" cy="172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-10800000">
            <a:off x="15207795" y="5105400"/>
            <a:ext cx="782604" cy="372887"/>
            <a:chOff x="0" y="0"/>
            <a:chExt cx="609111" cy="29022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09110" cy="290223"/>
            </a:xfrm>
            <a:custGeom>
              <a:avLst/>
              <a:gdLst/>
              <a:ahLst/>
              <a:cxnLst/>
              <a:rect r="r" b="b" t="t" l="l"/>
              <a:pathLst>
                <a:path h="290223" w="609110">
                  <a:moveTo>
                    <a:pt x="304555" y="0"/>
                  </a:moveTo>
                  <a:lnTo>
                    <a:pt x="609110" y="290223"/>
                  </a:lnTo>
                  <a:lnTo>
                    <a:pt x="0" y="290223"/>
                  </a:lnTo>
                  <a:lnTo>
                    <a:pt x="304555" y="0"/>
                  </a:lnTo>
                  <a:close/>
                </a:path>
              </a:pathLst>
            </a:custGeom>
            <a:solidFill>
              <a:srgbClr val="13538A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95174" y="96646"/>
              <a:ext cx="418763" cy="172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28700" y="451358"/>
            <a:ext cx="16192500" cy="2632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0"/>
              </a:lnSpc>
            </a:pPr>
            <a:r>
              <a:rPr lang="en-US" sz="2700">
                <a:solidFill>
                  <a:srgbClr val="0F93C8"/>
                </a:solidFill>
                <a:latin typeface="Canva Sans Bold"/>
              </a:rPr>
              <a:t>ΠΕ 4 : Παρατηρητήριο Θάλασσας</a:t>
            </a:r>
          </a:p>
          <a:p>
            <a:pPr algn="ctr">
              <a:lnSpc>
                <a:spcPts val="3510"/>
              </a:lnSpc>
            </a:pPr>
            <a:r>
              <a:rPr lang="en-US" sz="2700">
                <a:solidFill>
                  <a:srgbClr val="0F93C8"/>
                </a:solidFill>
                <a:latin typeface="Canva Sans Bold"/>
              </a:rPr>
              <a:t>Στόχοι/ Επιδιωκόμενα αποτελέσματα:</a:t>
            </a:r>
          </a:p>
          <a:p>
            <a:pPr algn="ctr" marL="0" indent="0" lvl="0">
              <a:lnSpc>
                <a:spcPts val="3510"/>
              </a:lnSpc>
            </a:pPr>
            <a:r>
              <a:rPr lang="en-US" sz="2700">
                <a:solidFill>
                  <a:srgbClr val="0F93C8"/>
                </a:solidFill>
                <a:latin typeface="Canva Sans Bold"/>
              </a:rPr>
              <a:t>·Η ανάπτυξη διαλόγου μεταξύ ερευνητικών και τοπικών φορέων και η σύνταξη στοχευμένων προτάσεων ανά περιοχή για το θέμα της θαλάσσιας μόλυνσης και της κλιματικής αλλαγής και των επιπτώσεών τους στην κοινωνική και οικονομική ζωή των περιοχών παρέμβασης των ΟΤΔ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7C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14350" y="485775"/>
            <a:ext cx="17259300" cy="9286429"/>
            <a:chOff x="0" y="0"/>
            <a:chExt cx="4545659" cy="244580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45659" cy="2445808"/>
            </a:xfrm>
            <a:custGeom>
              <a:avLst/>
              <a:gdLst/>
              <a:ahLst/>
              <a:cxnLst/>
              <a:rect r="r" b="b" t="t" l="l"/>
              <a:pathLst>
                <a:path h="2445808" w="4545659">
                  <a:moveTo>
                    <a:pt x="8971" y="0"/>
                  </a:moveTo>
                  <a:lnTo>
                    <a:pt x="4536688" y="0"/>
                  </a:lnTo>
                  <a:cubicBezTo>
                    <a:pt x="4541643" y="0"/>
                    <a:pt x="4545659" y="4017"/>
                    <a:pt x="4545659" y="8971"/>
                  </a:cubicBezTo>
                  <a:lnTo>
                    <a:pt x="4545659" y="2436837"/>
                  </a:lnTo>
                  <a:cubicBezTo>
                    <a:pt x="4545659" y="2441792"/>
                    <a:pt x="4541643" y="2445808"/>
                    <a:pt x="4536688" y="2445808"/>
                  </a:cubicBezTo>
                  <a:lnTo>
                    <a:pt x="8971" y="2445808"/>
                  </a:lnTo>
                  <a:cubicBezTo>
                    <a:pt x="4017" y="2445808"/>
                    <a:pt x="0" y="2441792"/>
                    <a:pt x="0" y="2436837"/>
                  </a:cubicBezTo>
                  <a:lnTo>
                    <a:pt x="0" y="8971"/>
                  </a:lnTo>
                  <a:cubicBezTo>
                    <a:pt x="0" y="4017"/>
                    <a:pt x="4017" y="0"/>
                    <a:pt x="897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545659" cy="2493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700687" y="5010150"/>
            <a:ext cx="14886627" cy="424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F93C8"/>
                </a:solidFill>
                <a:latin typeface="Canva Sans Bold"/>
              </a:rPr>
              <a:t>ΠΕ 5 : Παραγωγή ντοκιμαντέρ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F93C8"/>
                </a:solidFill>
                <a:latin typeface="Canva Sans Bold"/>
              </a:rPr>
              <a:t>Στόχοι/ Επιδιωκόμενα αποτελέσματα: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F93C8"/>
                </a:solidFill>
                <a:latin typeface="Canva Sans Bold"/>
              </a:rPr>
              <a:t>·Η απεικόνιση των προβλημάτων που αντιμετωπίζει ο τομέας της αλιείας λόγω της περιβαλλοντικής κρίσης μέσα από τα μάτια των ίδιων των αλιέων και η προβολή των προτάσεών τους για την επίλυση των προβλημάτων που τους αφορούν.</a:t>
            </a:r>
          </a:p>
          <a:p>
            <a:pPr algn="ctr">
              <a:lnSpc>
                <a:spcPts val="4200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452013" y="1028700"/>
            <a:ext cx="3383974" cy="2897527"/>
          </a:xfrm>
          <a:custGeom>
            <a:avLst/>
            <a:gdLst/>
            <a:ahLst/>
            <a:cxnLst/>
            <a:rect r="r" b="b" t="t" l="l"/>
            <a:pathLst>
              <a:path h="2897527" w="3383974">
                <a:moveTo>
                  <a:pt x="0" y="0"/>
                </a:moveTo>
                <a:lnTo>
                  <a:pt x="3383974" y="0"/>
                </a:lnTo>
                <a:lnTo>
                  <a:pt x="3383974" y="2897527"/>
                </a:lnTo>
                <a:lnTo>
                  <a:pt x="0" y="28975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3086100"/>
            <a:chOff x="0" y="0"/>
            <a:chExt cx="4816593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8AFD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4816593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34925" y="455295"/>
            <a:ext cx="15618150" cy="2242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3000" spc="105">
                <a:solidFill>
                  <a:srgbClr val="FFFFFF"/>
                </a:solidFill>
                <a:latin typeface="Canva Sans"/>
              </a:rPr>
              <a:t>ΠΕ 6 : Πιλοτικές δράσεις σε παραλίες και ψαροχώρια</a:t>
            </a:r>
          </a:p>
          <a:p>
            <a:pPr algn="ctr">
              <a:lnSpc>
                <a:spcPts val="2970"/>
              </a:lnSpc>
            </a:pPr>
            <a:r>
              <a:rPr lang="en-US" sz="3000" spc="105">
                <a:solidFill>
                  <a:srgbClr val="FFFFFF"/>
                </a:solidFill>
                <a:latin typeface="Canva Sans"/>
              </a:rPr>
              <a:t>Στόχοι/ Επιδιωκόμενα αποτελέσματα:</a:t>
            </a:r>
          </a:p>
          <a:p>
            <a:pPr algn="ctr" marL="0" indent="0" lvl="0">
              <a:lnSpc>
                <a:spcPts val="2970"/>
              </a:lnSpc>
              <a:spcBef>
                <a:spcPct val="0"/>
              </a:spcBef>
            </a:pPr>
            <a:r>
              <a:rPr lang="en-US" sz="3000" spc="105">
                <a:solidFill>
                  <a:srgbClr val="FFFFFF"/>
                </a:solidFill>
                <a:latin typeface="Canva Sans"/>
              </a:rPr>
              <a:t>·Η ευαισθητοποίηση όλης της τοπικής κοινωνίας των περιοχών παρέμβασης των ΟΤΔ για τους στόχους του σχεδίουσυνεργασίας μέσα από τη διοργάνωση συμμετοχικών εκδηλώσεων. Μακροπρόθεσμος στόχος είναι η διοργάνωση των προτεινόμενων δράσεων σε ετήσια βάση.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1586068" y="-1808676"/>
            <a:ext cx="3172137" cy="4114800"/>
          </a:xfrm>
          <a:custGeom>
            <a:avLst/>
            <a:gdLst/>
            <a:ahLst/>
            <a:cxnLst/>
            <a:rect r="r" b="b" t="t" l="l"/>
            <a:pathLst>
              <a:path h="4114800" w="3172137">
                <a:moveTo>
                  <a:pt x="0" y="0"/>
                </a:moveTo>
                <a:lnTo>
                  <a:pt x="3172136" y="0"/>
                </a:lnTo>
                <a:lnTo>
                  <a:pt x="31721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874585" y="9258300"/>
            <a:ext cx="3806571" cy="2083232"/>
          </a:xfrm>
          <a:custGeom>
            <a:avLst/>
            <a:gdLst/>
            <a:ahLst/>
            <a:cxnLst/>
            <a:rect r="r" b="b" t="t" l="l"/>
            <a:pathLst>
              <a:path h="2083232" w="3806571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84715" y="-413585"/>
            <a:ext cx="3806571" cy="2083232"/>
          </a:xfrm>
          <a:custGeom>
            <a:avLst/>
            <a:gdLst/>
            <a:ahLst/>
            <a:cxnLst/>
            <a:rect r="r" b="b" t="t" l="l"/>
            <a:pathLst>
              <a:path h="2083232" w="3806571">
                <a:moveTo>
                  <a:pt x="0" y="0"/>
                </a:moveTo>
                <a:lnTo>
                  <a:pt x="3806570" y="0"/>
                </a:lnTo>
                <a:lnTo>
                  <a:pt x="3806570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86068" y="3765858"/>
            <a:ext cx="6314193" cy="2755284"/>
          </a:xfrm>
          <a:custGeom>
            <a:avLst/>
            <a:gdLst/>
            <a:ahLst/>
            <a:cxnLst/>
            <a:rect r="r" b="b" t="t" l="l"/>
            <a:pathLst>
              <a:path h="2755284" w="6314193">
                <a:moveTo>
                  <a:pt x="0" y="0"/>
                </a:moveTo>
                <a:lnTo>
                  <a:pt x="6314193" y="0"/>
                </a:lnTo>
                <a:lnTo>
                  <a:pt x="6314193" y="2755284"/>
                </a:lnTo>
                <a:lnTo>
                  <a:pt x="0" y="27552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387360" y="3535837"/>
            <a:ext cx="2772602" cy="2985305"/>
          </a:xfrm>
          <a:custGeom>
            <a:avLst/>
            <a:gdLst/>
            <a:ahLst/>
            <a:cxnLst/>
            <a:rect r="r" b="b" t="t" l="l"/>
            <a:pathLst>
              <a:path h="2985305" w="2772602">
                <a:moveTo>
                  <a:pt x="0" y="0"/>
                </a:moveTo>
                <a:lnTo>
                  <a:pt x="2772603" y="0"/>
                </a:lnTo>
                <a:lnTo>
                  <a:pt x="2772603" y="2985305"/>
                </a:lnTo>
                <a:lnTo>
                  <a:pt x="0" y="298530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22842" y="6812216"/>
            <a:ext cx="8040645" cy="1828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spc="150">
                <a:solidFill>
                  <a:srgbClr val="0F93C8"/>
                </a:solidFill>
                <a:latin typeface="Canva Sans"/>
              </a:rPr>
              <a:t>·Ενέργεια 6.1: Δημιουργία και τοποθέτηση καλλιτεχνικών κατασκευών για τη συλλογή απορριμμάτων</a:t>
            </a:r>
          </a:p>
          <a:p>
            <a:pPr algn="ctr">
              <a:lnSpc>
                <a:spcPts val="360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0594248" y="7040816"/>
            <a:ext cx="6358827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spc="150">
                <a:solidFill>
                  <a:srgbClr val="0F93C8"/>
                </a:solidFill>
                <a:latin typeface="Canva Sans"/>
              </a:rPr>
              <a:t>Ενέργεια 6.2: Διαδραστικές εκδηλώσεις σε παραλίεςκαι ψαροχώρια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28002" y="0"/>
            <a:ext cx="19048322" cy="3086100"/>
            <a:chOff x="0" y="0"/>
            <a:chExt cx="501684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016842" cy="812800"/>
            </a:xfrm>
            <a:custGeom>
              <a:avLst/>
              <a:gdLst/>
              <a:ahLst/>
              <a:cxnLst/>
              <a:rect r="r" b="b" t="t" l="l"/>
              <a:pathLst>
                <a:path h="812800" w="5016842">
                  <a:moveTo>
                    <a:pt x="0" y="0"/>
                  </a:moveTo>
                  <a:lnTo>
                    <a:pt x="5016842" y="0"/>
                  </a:lnTo>
                  <a:lnTo>
                    <a:pt x="501684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5016842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408481" y="-2153153"/>
            <a:ext cx="4116356" cy="4116356"/>
          </a:xfrm>
          <a:custGeom>
            <a:avLst/>
            <a:gdLst/>
            <a:ahLst/>
            <a:cxnLst/>
            <a:rect r="r" b="b" t="t" l="l"/>
            <a:pathLst>
              <a:path h="4116356" w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602379" y="0"/>
            <a:ext cx="3256087" cy="3256087"/>
          </a:xfrm>
          <a:custGeom>
            <a:avLst/>
            <a:gdLst/>
            <a:ahLst/>
            <a:cxnLst/>
            <a:rect r="r" b="b" t="t" l="l"/>
            <a:pathLst>
              <a:path h="3256087" w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62253" y="366908"/>
            <a:ext cx="2941503" cy="3922003"/>
          </a:xfrm>
          <a:custGeom>
            <a:avLst/>
            <a:gdLst/>
            <a:ahLst/>
            <a:cxnLst/>
            <a:rect r="r" b="b" t="t" l="l"/>
            <a:pathLst>
              <a:path h="3922003" w="2941503">
                <a:moveTo>
                  <a:pt x="0" y="0"/>
                </a:moveTo>
                <a:lnTo>
                  <a:pt x="2941503" y="0"/>
                </a:lnTo>
                <a:lnTo>
                  <a:pt x="2941503" y="3922004"/>
                </a:lnTo>
                <a:lnTo>
                  <a:pt x="0" y="39220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431154">
            <a:off x="6188672" y="3177394"/>
            <a:ext cx="6617975" cy="4877428"/>
          </a:xfrm>
          <a:custGeom>
            <a:avLst/>
            <a:gdLst/>
            <a:ahLst/>
            <a:cxnLst/>
            <a:rect r="r" b="b" t="t" l="l"/>
            <a:pathLst>
              <a:path h="4877428" w="6617975">
                <a:moveTo>
                  <a:pt x="0" y="0"/>
                </a:moveTo>
                <a:lnTo>
                  <a:pt x="6617975" y="0"/>
                </a:lnTo>
                <a:lnTo>
                  <a:pt x="6617975" y="4877428"/>
                </a:lnTo>
                <a:lnTo>
                  <a:pt x="0" y="487742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591477" y="3944074"/>
            <a:ext cx="4696523" cy="7359879"/>
          </a:xfrm>
          <a:custGeom>
            <a:avLst/>
            <a:gdLst/>
            <a:ahLst/>
            <a:cxnLst/>
            <a:rect r="r" b="b" t="t" l="l"/>
            <a:pathLst>
              <a:path h="7359879" w="4696523">
                <a:moveTo>
                  <a:pt x="0" y="0"/>
                </a:moveTo>
                <a:lnTo>
                  <a:pt x="4696523" y="0"/>
                </a:lnTo>
                <a:lnTo>
                  <a:pt x="4696523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93836" y="4643183"/>
            <a:ext cx="3910945" cy="5214593"/>
          </a:xfrm>
          <a:custGeom>
            <a:avLst/>
            <a:gdLst/>
            <a:ahLst/>
            <a:cxnLst/>
            <a:rect r="r" b="b" t="t" l="l"/>
            <a:pathLst>
              <a:path h="5214593" w="3910945">
                <a:moveTo>
                  <a:pt x="0" y="0"/>
                </a:moveTo>
                <a:lnTo>
                  <a:pt x="3910944" y="0"/>
                </a:lnTo>
                <a:lnTo>
                  <a:pt x="3910944" y="5214593"/>
                </a:lnTo>
                <a:lnTo>
                  <a:pt x="0" y="52145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786123" y="952500"/>
            <a:ext cx="10713642" cy="1375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18AFD6"/>
                </a:solidFill>
                <a:latin typeface="Canva Sans Bold"/>
              </a:rPr>
              <a:t>ΠΑΙΧΝΙΔΙΑ ΣΤΗ ΘΑΛΑΣΣΑ ΣΕ ΣΥΝΕΡΓΑΣΙΑ ΜΕ ΤΟ ΝΟΚΑΤ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28002" y="0"/>
            <a:ext cx="19048322" cy="2546858"/>
            <a:chOff x="0" y="0"/>
            <a:chExt cx="5016842" cy="6707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016842" cy="670777"/>
            </a:xfrm>
            <a:custGeom>
              <a:avLst/>
              <a:gdLst/>
              <a:ahLst/>
              <a:cxnLst/>
              <a:rect r="r" b="b" t="t" l="l"/>
              <a:pathLst>
                <a:path h="670777" w="5016842">
                  <a:moveTo>
                    <a:pt x="0" y="0"/>
                  </a:moveTo>
                  <a:lnTo>
                    <a:pt x="5016842" y="0"/>
                  </a:lnTo>
                  <a:lnTo>
                    <a:pt x="5016842" y="670777"/>
                  </a:lnTo>
                  <a:lnTo>
                    <a:pt x="0" y="67077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5016842" cy="6898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408481" y="-2153153"/>
            <a:ext cx="4116356" cy="4116356"/>
          </a:xfrm>
          <a:custGeom>
            <a:avLst/>
            <a:gdLst/>
            <a:ahLst/>
            <a:cxnLst/>
            <a:rect r="r" b="b" t="t" l="l"/>
            <a:pathLst>
              <a:path h="4116356" w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602379" y="0"/>
            <a:ext cx="3256087" cy="3256087"/>
          </a:xfrm>
          <a:custGeom>
            <a:avLst/>
            <a:gdLst/>
            <a:ahLst/>
            <a:cxnLst/>
            <a:rect r="r" b="b" t="t" l="l"/>
            <a:pathLst>
              <a:path h="3256087" w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203543">
            <a:off x="153938" y="2210056"/>
            <a:ext cx="4814028" cy="3209352"/>
          </a:xfrm>
          <a:custGeom>
            <a:avLst/>
            <a:gdLst/>
            <a:ahLst/>
            <a:cxnLst/>
            <a:rect r="r" b="b" t="t" l="l"/>
            <a:pathLst>
              <a:path h="3209352" w="4814028">
                <a:moveTo>
                  <a:pt x="0" y="0"/>
                </a:moveTo>
                <a:lnTo>
                  <a:pt x="4814028" y="0"/>
                </a:lnTo>
                <a:lnTo>
                  <a:pt x="4814028" y="3209352"/>
                </a:lnTo>
                <a:lnTo>
                  <a:pt x="0" y="32093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383776">
            <a:off x="9864846" y="2064891"/>
            <a:ext cx="8146008" cy="5430672"/>
          </a:xfrm>
          <a:custGeom>
            <a:avLst/>
            <a:gdLst/>
            <a:ahLst/>
            <a:cxnLst/>
            <a:rect r="r" b="b" t="t" l="l"/>
            <a:pathLst>
              <a:path h="5430672" w="8146008">
                <a:moveTo>
                  <a:pt x="0" y="0"/>
                </a:moveTo>
                <a:lnTo>
                  <a:pt x="8146008" y="0"/>
                </a:lnTo>
                <a:lnTo>
                  <a:pt x="8146008" y="5430672"/>
                </a:lnTo>
                <a:lnTo>
                  <a:pt x="0" y="5430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350199" y="5868435"/>
            <a:ext cx="6627847" cy="4418565"/>
          </a:xfrm>
          <a:custGeom>
            <a:avLst/>
            <a:gdLst/>
            <a:ahLst/>
            <a:cxnLst/>
            <a:rect r="r" b="b" t="t" l="l"/>
            <a:pathLst>
              <a:path h="4418565" w="6627847">
                <a:moveTo>
                  <a:pt x="0" y="0"/>
                </a:moveTo>
                <a:lnTo>
                  <a:pt x="6627847" y="0"/>
                </a:lnTo>
                <a:lnTo>
                  <a:pt x="6627847" y="4418565"/>
                </a:lnTo>
                <a:lnTo>
                  <a:pt x="0" y="44185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786123" y="952500"/>
            <a:ext cx="10713642" cy="1375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045BA6"/>
                </a:solidFill>
                <a:latin typeface="Canva Sans Bold"/>
              </a:rPr>
              <a:t>ΨΑΡΟΜΑΓΕΙΡΕΜΑΤΑ ΜΕ ΤΟ CHEF ΣΩΤΗΡΗ ΕΥΑΓΓΕΛΟΥ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4557075" cy="10287000"/>
          </a:xfrm>
          <a:custGeom>
            <a:avLst/>
            <a:gdLst/>
            <a:ahLst/>
            <a:cxnLst/>
            <a:rect r="r" b="b" t="t" l="l"/>
            <a:pathLst>
              <a:path h="10287000" w="14557075">
                <a:moveTo>
                  <a:pt x="0" y="0"/>
                </a:moveTo>
                <a:lnTo>
                  <a:pt x="14557075" y="0"/>
                </a:lnTo>
                <a:lnTo>
                  <a:pt x="145570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144000" y="-628650"/>
            <a:ext cx="6284287" cy="4408727"/>
            <a:chOff x="0" y="0"/>
            <a:chExt cx="1655121" cy="116114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55121" cy="1161146"/>
            </a:xfrm>
            <a:custGeom>
              <a:avLst/>
              <a:gdLst/>
              <a:ahLst/>
              <a:cxnLst/>
              <a:rect r="r" b="b" t="t" l="l"/>
              <a:pathLst>
                <a:path h="1161146" w="1655121">
                  <a:moveTo>
                    <a:pt x="0" y="0"/>
                  </a:moveTo>
                  <a:lnTo>
                    <a:pt x="1655121" y="0"/>
                  </a:lnTo>
                  <a:lnTo>
                    <a:pt x="1655121" y="1161146"/>
                  </a:lnTo>
                  <a:lnTo>
                    <a:pt x="0" y="11611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0"/>
              <a:ext cx="1655121" cy="11611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854612" y="8551611"/>
            <a:ext cx="1308217" cy="1074904"/>
          </a:xfrm>
          <a:custGeom>
            <a:avLst/>
            <a:gdLst/>
            <a:ahLst/>
            <a:cxnLst/>
            <a:rect r="r" b="b" t="t" l="l"/>
            <a:pathLst>
              <a:path h="1074904" w="1308217">
                <a:moveTo>
                  <a:pt x="0" y="0"/>
                </a:moveTo>
                <a:lnTo>
                  <a:pt x="1308217" y="0"/>
                </a:lnTo>
                <a:lnTo>
                  <a:pt x="1308217" y="1074904"/>
                </a:lnTo>
                <a:lnTo>
                  <a:pt x="0" y="10749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969787" y="8551611"/>
            <a:ext cx="1691308" cy="1074904"/>
          </a:xfrm>
          <a:custGeom>
            <a:avLst/>
            <a:gdLst/>
            <a:ahLst/>
            <a:cxnLst/>
            <a:rect r="r" b="b" t="t" l="l"/>
            <a:pathLst>
              <a:path h="1074904" w="1691308">
                <a:moveTo>
                  <a:pt x="0" y="0"/>
                </a:moveTo>
                <a:lnTo>
                  <a:pt x="1691307" y="0"/>
                </a:lnTo>
                <a:lnTo>
                  <a:pt x="1691307" y="1074904"/>
                </a:lnTo>
                <a:lnTo>
                  <a:pt x="0" y="10749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74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237227" y="8551611"/>
            <a:ext cx="1468267" cy="999237"/>
          </a:xfrm>
          <a:custGeom>
            <a:avLst/>
            <a:gdLst/>
            <a:ahLst/>
            <a:cxnLst/>
            <a:rect r="r" b="b" t="t" l="l"/>
            <a:pathLst>
              <a:path h="999237" w="1468267">
                <a:moveTo>
                  <a:pt x="0" y="0"/>
                </a:moveTo>
                <a:lnTo>
                  <a:pt x="1468267" y="0"/>
                </a:lnTo>
                <a:lnTo>
                  <a:pt x="1468267" y="999237"/>
                </a:lnTo>
                <a:lnTo>
                  <a:pt x="0" y="9992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421226" y="9712240"/>
            <a:ext cx="6717654" cy="252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80"/>
              </a:lnSpc>
            </a:pPr>
            <a:r>
              <a:rPr lang="en-US" sz="1557" spc="38">
                <a:solidFill>
                  <a:srgbClr val="1C2120"/>
                </a:solidFill>
                <a:latin typeface="Garet"/>
              </a:rPr>
              <a:t>Με τη συγχρηματοδότηση της Ελλάδας και της Ευρωπαϊκής Ένωσης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6720897" y="8294917"/>
            <a:ext cx="1567103" cy="1926766"/>
          </a:xfrm>
          <a:custGeom>
            <a:avLst/>
            <a:gdLst/>
            <a:ahLst/>
            <a:cxnLst/>
            <a:rect r="r" b="b" t="t" l="l"/>
            <a:pathLst>
              <a:path h="1926766" w="1567103">
                <a:moveTo>
                  <a:pt x="0" y="0"/>
                </a:moveTo>
                <a:lnTo>
                  <a:pt x="1567103" y="0"/>
                </a:lnTo>
                <a:lnTo>
                  <a:pt x="1567103" y="1926766"/>
                </a:lnTo>
                <a:lnTo>
                  <a:pt x="0" y="19267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22324" y="5067300"/>
            <a:ext cx="8114904" cy="1562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2C92D5"/>
                </a:solidFill>
                <a:latin typeface="Canva Sans Bold"/>
              </a:rPr>
              <a:t>Ας ξεκινήσουμε τη θεματική</a:t>
            </a:r>
          </a:p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2C92D5"/>
                </a:solidFill>
                <a:latin typeface="Canva Sans Bold"/>
              </a:rPr>
              <a:t>μας εκδήλωση!!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328612" y="1271553"/>
            <a:ext cx="2456927" cy="3871947"/>
          </a:xfrm>
          <a:custGeom>
            <a:avLst/>
            <a:gdLst/>
            <a:ahLst/>
            <a:cxnLst/>
            <a:rect r="r" b="b" t="t" l="l"/>
            <a:pathLst>
              <a:path h="3871947" w="2456927">
                <a:moveTo>
                  <a:pt x="0" y="0"/>
                </a:moveTo>
                <a:lnTo>
                  <a:pt x="2456927" y="0"/>
                </a:lnTo>
                <a:lnTo>
                  <a:pt x="2456927" y="3871947"/>
                </a:lnTo>
                <a:lnTo>
                  <a:pt x="0" y="387194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E99DB7F57E1EEA449CED69A3C73E62E5" ma:contentTypeVersion="14" ma:contentTypeDescription="Δημιουργία νέου εγγράφου" ma:contentTypeScope="" ma:versionID="a82a9f5ff28bcc976d953b9c2b752ed6">
  <xsd:schema xmlns:xsd="http://www.w3.org/2001/XMLSchema" xmlns:xs="http://www.w3.org/2001/XMLSchema" xmlns:p="http://schemas.microsoft.com/office/2006/metadata/properties" xmlns:ns2="3ecd1078-138c-43fb-a741-bd65204cd2cd" xmlns:ns3="e483d0ea-396e-4f61-acbc-a3e2eeaec88d" targetNamespace="http://schemas.microsoft.com/office/2006/metadata/properties" ma:root="true" ma:fieldsID="e98babe6a6931efe839e95a2e8467967" ns2:_="" ns3:_="">
    <xsd:import namespace="3ecd1078-138c-43fb-a741-bd65204cd2cd"/>
    <xsd:import namespace="e483d0ea-396e-4f61-acbc-a3e2eeaec8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1078-138c-43fb-a741-bd65204cd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d346ff95-fc5f-4731-a034-4745909bdd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3d0ea-396e-4f61-acbc-a3e2eeaec8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f54c344-0e81-4c7d-aee7-8fec02f69b33}" ma:internalName="TaxCatchAll" ma:showField="CatchAllData" ma:web="e483d0ea-396e-4f61-acbc-a3e2eeaec8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cd1078-138c-43fb-a741-bd65204cd2cd">
      <Terms xmlns="http://schemas.microsoft.com/office/infopath/2007/PartnerControls"/>
    </lcf76f155ced4ddcb4097134ff3c332f>
    <TaxCatchAll xmlns="e483d0ea-396e-4f61-acbc-a3e2eeaec88d" xsi:nil="true"/>
  </documentManagement>
</p:properties>
</file>

<file path=customXml/itemProps1.xml><?xml version="1.0" encoding="utf-8"?>
<ds:datastoreItem xmlns:ds="http://schemas.openxmlformats.org/officeDocument/2006/customXml" ds:itemID="{563FD7D8-456A-4142-B13A-A582A548A8FC}"/>
</file>

<file path=customXml/itemProps2.xml><?xml version="1.0" encoding="utf-8"?>
<ds:datastoreItem xmlns:ds="http://schemas.openxmlformats.org/officeDocument/2006/customXml" ds:itemID="{69B184D1-1038-4B98-A1FC-32BF21C94A1C}"/>
</file>

<file path=customXml/itemProps3.xml><?xml version="1.0" encoding="utf-8"?>
<ds:datastoreItem xmlns:ds="http://schemas.openxmlformats.org/officeDocument/2006/customXml" ds:itemID="{F2B5B238-5278-40CF-9713-1AB994B8633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 by Step Process Chart Visual Charts Presentation in Blue White Teal Simple Style</dc:title>
  <cp:revision>1</cp:revision>
  <dcterms:created xsi:type="dcterms:W3CDTF">2006-08-16T00:00:00Z</dcterms:created>
  <dcterms:modified xsi:type="dcterms:W3CDTF">2011-08-01T06:04:30Z</dcterms:modified>
  <dc:identifier>DAF05zq6XNs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0x010100E99DB7F57E1EEA449CED69A3C73E62E5</vt:lpwstr>
  </property>
</Properties>
</file>