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9"/>
  </p:notesMasterIdLst>
  <p:sldIdLst>
    <p:sldId id="304" r:id="rId3"/>
    <p:sldId id="272" r:id="rId4"/>
    <p:sldId id="271" r:id="rId5"/>
    <p:sldId id="262" r:id="rId6"/>
    <p:sldId id="260" r:id="rId7"/>
    <p:sldId id="263" r:id="rId8"/>
    <p:sldId id="264" r:id="rId9"/>
    <p:sldId id="282" r:id="rId10"/>
    <p:sldId id="265" r:id="rId11"/>
    <p:sldId id="274" r:id="rId12"/>
    <p:sldId id="275" r:id="rId13"/>
    <p:sldId id="283" r:id="rId14"/>
    <p:sldId id="278" r:id="rId15"/>
    <p:sldId id="284" r:id="rId16"/>
    <p:sldId id="273" r:id="rId17"/>
    <p:sldId id="305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C8C93"/>
    <a:srgbClr val="0C1554"/>
    <a:srgbClr val="FFA5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customXml" Target="../customXml/item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ustomXml" Target="../customXml/item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63E7A3-7A42-426D-9CEB-875DB968E3FF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AE8DAD-DB0A-4D5D-837A-3F6BA3CDC1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001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1D703D5E-78D8-4AFC-A2CA-8F0AAB35C8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F46E14F-2551-4806-B773-75C589889618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7FD25EDA-643E-42AC-A2AD-C9C5432ADA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9740B672-149D-42B2-8388-E275AFD9CB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F2EA8-68FF-4F87-9A38-2DD5100A3371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4441-88D6-433B-B206-42ADCABC5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393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F2EA8-68FF-4F87-9A38-2DD5100A3371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4441-88D6-433B-B206-42ADCABC5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115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F2EA8-68FF-4F87-9A38-2DD5100A3371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4441-88D6-433B-B206-42ADCABC5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48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F2EA8-68FF-4F87-9A38-2DD5100A3371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4441-88D6-433B-B206-42ADCABC5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217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F2EA8-68FF-4F87-9A38-2DD5100A3371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4441-88D6-433B-B206-42ADCABC5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129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F2EA8-68FF-4F87-9A38-2DD5100A3371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4441-88D6-433B-B206-42ADCABC5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937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F2EA8-68FF-4F87-9A38-2DD5100A3371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4441-88D6-433B-B206-42ADCABC5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928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F2EA8-68FF-4F87-9A38-2DD5100A3371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4441-88D6-433B-B206-42ADCABC5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551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1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F2EA8-68FF-4F87-9A38-2DD5100A3371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4441-88D6-433B-B206-42ADCABC5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242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F2EA8-68FF-4F87-9A38-2DD5100A3371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4441-88D6-433B-B206-42ADCABC5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140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F2EA8-68FF-4F87-9A38-2DD5100A3371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4441-88D6-433B-B206-42ADCABC5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5436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9D7719-FA22-499A-894D-BB11BB0C6B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0D893F6-2B9F-4F10-8BDD-08CA086B3E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2829FE0-154A-4DA1-8435-74F075048C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8D68AB-B856-47D3-87CC-528672F5097B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2067654333"/>
      </p:ext>
    </p:extLst>
  </p:cSld>
  <p:clrMapOvr>
    <a:masterClrMapping/>
  </p:clrMapOvr>
  <p:transition>
    <p:pull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648F183-B602-4F3D-AE31-C621BA0E31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85D81FA-43AD-4219-A914-C318083C11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7C1042B-6534-4E11-882F-372EC3C312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DC936A-C106-4B28-96F0-A9635A70AE5F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2521677286"/>
      </p:ext>
    </p:extLst>
  </p:cSld>
  <p:clrMapOvr>
    <a:masterClrMapping/>
  </p:clrMapOvr>
  <p:transition>
    <p:pull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74F56E1-F3F7-45F4-848C-C2CCD20639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65D68D9-75D0-44C0-8AB0-272B243A02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142FA3C-7A32-4312-8139-6D6797F8166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EB5E11-A1BB-4FB7-A962-A05AF7AFB421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1815193868"/>
      </p:ext>
    </p:extLst>
  </p:cSld>
  <p:clrMapOvr>
    <a:masterClrMapping/>
  </p:clrMapOvr>
  <p:transition>
    <p:pull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2287" y="1125538"/>
            <a:ext cx="5369983" cy="5000625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5467" y="1125538"/>
            <a:ext cx="5372100" cy="5000625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3DD3FC-3BC8-480E-96F9-E3416C4656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B13CF7-BCD8-477E-97F2-E39D48B3D6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9C9395-0B1D-4C12-9FFA-A2644144F7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9CAE01-12C7-427B-90BF-D7A0AD45F515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4259095295"/>
      </p:ext>
    </p:extLst>
  </p:cSld>
  <p:clrMapOvr>
    <a:masterClrMapping/>
  </p:clrMapOvr>
  <p:transition>
    <p:pull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B9ABE1F-3D34-4415-8DC4-28337054A8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72B6CE4-4171-48BA-AA6C-5AB8D757BE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2DD192B-09C5-470F-A2C7-51F14CE6C6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0BD464-525E-4718-AE9B-77F03D13FED0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265306196"/>
      </p:ext>
    </p:extLst>
  </p:cSld>
  <p:clrMapOvr>
    <a:masterClrMapping/>
  </p:clrMapOvr>
  <p:transition>
    <p:pull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98FD2CF-BA4D-4741-9127-92BE200B1E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6A5A67F-3DC9-49DF-A42E-2C9CBBE016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BDF8379-D65A-431F-AC3B-760991450A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E495C-5270-4F41-A9D4-08D4EAF665D5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184567504"/>
      </p:ext>
    </p:extLst>
  </p:cSld>
  <p:clrMapOvr>
    <a:masterClrMapping/>
  </p:clrMapOvr>
  <p:transition>
    <p:pull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CD218E9-FDAA-4F94-BBE6-AD1D92258C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AE2AC51-6070-4678-9284-836C66EE8C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C0AFC72-51CF-407B-B444-4FDFB1D155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734D37-F63B-48FE-9CF0-CE118DBC646F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3514459965"/>
      </p:ext>
    </p:extLst>
  </p:cSld>
  <p:clrMapOvr>
    <a:masterClrMapping/>
  </p:clrMapOvr>
  <p:transition>
    <p:pull dir="r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F4E85C-555D-4E7D-8446-9506FAC3B8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0313C0-F3E7-4145-813E-D7239E0012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A3ABD8-1F07-4F8C-86A8-BBEE13FC5C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4B939-52A2-404D-BC47-3B14D455D85F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1174360638"/>
      </p:ext>
    </p:extLst>
  </p:cSld>
  <p:clrMapOvr>
    <a:masterClrMapping/>
  </p:clrMapOvr>
  <p:transition>
    <p:pull dir="r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l-G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634D52-58C8-44C1-933D-CC0E1B1790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BC7F1B-5577-4CA7-870F-6E6CD5A08A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D772D2-5075-4B3F-B62B-75595D1CCC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CCE05A-063B-4A86-8DF9-32C0751E4E9D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3437281164"/>
      </p:ext>
    </p:extLst>
  </p:cSld>
  <p:clrMapOvr>
    <a:masterClrMapping/>
  </p:clrMapOvr>
  <p:transition>
    <p:pull dir="r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F10EB77-261C-4C7B-B89A-CD60751DE4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8C49BD8-10A1-4AA4-B158-0DA1C7F70C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0EE690A-9CAC-4C63-8D52-A956D9A4C6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D410E9-A131-47CD-B2A3-78E2C58C1FD3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904886552"/>
      </p:ext>
    </p:extLst>
  </p:cSld>
  <p:clrMapOvr>
    <a:masterClrMapping/>
  </p:clrMapOvr>
  <p:transition>
    <p:pull dir="r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30220" y="188913"/>
            <a:ext cx="2927349" cy="59372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3935" y="188913"/>
            <a:ext cx="8583084" cy="59372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3D61985-EED7-41EA-BB6C-14DF1DE60E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78AAD18-79C9-4148-A0AC-B1005297DE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9F15D60-9451-487C-85A5-7F13B6AE18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9805D4-B582-4BB7-807A-D359B028D6F3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1746457191"/>
      </p:ext>
    </p:extLst>
  </p:cSld>
  <p:clrMapOvr>
    <a:masterClrMapping/>
  </p:clrMapOvr>
  <p:transition>
    <p:pull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F2EA8-68FF-4F87-9A38-2DD5100A3371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B14441-88D6-433B-B206-42ADCABC5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498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DAE5417-2C77-4EF5-9E70-57A8821400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44465" y="188915"/>
            <a:ext cx="11712575" cy="70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4" tIns="45702" rIns="91404" bIns="4570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9D6D2D1-ACBB-4205-9C95-A53B23EDC6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4" y="1125538"/>
            <a:ext cx="10944225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4" tIns="45702" rIns="91404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n-US"/>
              <a:t>Click to edit Master text styles</a:t>
            </a:r>
          </a:p>
          <a:p>
            <a:pPr lvl="1"/>
            <a:r>
              <a:rPr lang="el-GR" altLang="en-US"/>
              <a:t>Second level</a:t>
            </a:r>
          </a:p>
          <a:p>
            <a:pPr lvl="2"/>
            <a:r>
              <a:rPr lang="el-GR" altLang="en-US"/>
              <a:t>Third level</a:t>
            </a:r>
          </a:p>
          <a:p>
            <a:pPr lvl="3"/>
            <a:r>
              <a:rPr lang="el-GR" altLang="en-US"/>
              <a:t>Fourth level</a:t>
            </a:r>
          </a:p>
          <a:p>
            <a:pPr lvl="4"/>
            <a:r>
              <a:rPr lang="el-GR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5F302A5-4F74-4A9B-94FD-40D13771CC5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4" tIns="45702" rIns="91404" bIns="45702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750">
                <a:latin typeface="+mn-lt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D048539-807B-4533-90A9-40E9AE0F9B7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4" tIns="45702" rIns="91404" bIns="45702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50">
                <a:latin typeface="+mn-lt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3D889CB-539C-4228-B7AF-F4F3D7118FE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4" tIns="45702" rIns="91404" bIns="4570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5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2136EE96-65F6-4977-99A3-C680BD28DCA2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454494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pull dir="r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2250" b="1">
          <a:solidFill>
            <a:srgbClr val="0099CC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50" b="1">
          <a:solidFill>
            <a:srgbClr val="0099CC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50" b="1">
          <a:solidFill>
            <a:srgbClr val="0099CC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50" b="1">
          <a:solidFill>
            <a:srgbClr val="0099CC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50" b="1">
          <a:solidFill>
            <a:srgbClr val="0099CC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5pPr>
      <a:lvl6pPr marL="342900" algn="l" rtl="0" fontAlgn="base">
        <a:spcBef>
          <a:spcPct val="0"/>
        </a:spcBef>
        <a:spcAft>
          <a:spcPct val="0"/>
        </a:spcAft>
        <a:defRPr sz="2250" b="1">
          <a:solidFill>
            <a:srgbClr val="0099CC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6pPr>
      <a:lvl7pPr marL="685800" algn="l" rtl="0" fontAlgn="base">
        <a:spcBef>
          <a:spcPct val="0"/>
        </a:spcBef>
        <a:spcAft>
          <a:spcPct val="0"/>
        </a:spcAft>
        <a:defRPr sz="2250" b="1">
          <a:solidFill>
            <a:srgbClr val="0099CC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7pPr>
      <a:lvl8pPr marL="1028700" algn="l" rtl="0" fontAlgn="base">
        <a:spcBef>
          <a:spcPct val="0"/>
        </a:spcBef>
        <a:spcAft>
          <a:spcPct val="0"/>
        </a:spcAft>
        <a:defRPr sz="2250" b="1">
          <a:solidFill>
            <a:srgbClr val="0099CC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8pPr>
      <a:lvl9pPr marL="1371600" algn="l" rtl="0" fontAlgn="base">
        <a:spcBef>
          <a:spcPct val="0"/>
        </a:spcBef>
        <a:spcAft>
          <a:spcPct val="0"/>
        </a:spcAft>
        <a:defRPr sz="2250" b="1">
          <a:solidFill>
            <a:srgbClr val="0099CC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sz="1800" b="1">
          <a:solidFill>
            <a:srgbClr val="0066CC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1725">
          <a:solidFill>
            <a:srgbClr val="0066CC"/>
          </a:solidFill>
          <a:latin typeface="+mn-lt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 sz="1650">
          <a:solidFill>
            <a:srgbClr val="0066CC"/>
          </a:solidFill>
          <a:latin typeface="+mn-lt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75">
          <a:solidFill>
            <a:schemeClr val="tx1"/>
          </a:solidFill>
          <a:latin typeface="+mn-lt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rgbClr val="0099CC"/>
          </a:solidFill>
          <a:latin typeface="+mn-lt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rgbClr val="0099CC"/>
          </a:solidFill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rgbClr val="0099CC"/>
          </a:solidFill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rgbClr val="0099CC"/>
          </a:solidFill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rgbClr val="0099CC"/>
          </a:solidFill>
          <a:latin typeface="+mn-lt"/>
        </a:defRPr>
      </a:lvl9pPr>
    </p:bodyStyle>
    <p:otherStyle>
      <a:defPPr>
        <a:defRPr lang="el-G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0820FD80-74F1-4792-9246-4AFDAF3713E6}"/>
              </a:ext>
            </a:extLst>
          </p:cNvPr>
          <p:cNvSpPr txBox="1"/>
          <p:nvPr/>
        </p:nvSpPr>
        <p:spPr>
          <a:xfrm>
            <a:off x="0" y="6540627"/>
            <a:ext cx="12192000" cy="307777"/>
          </a:xfrm>
          <a:prstGeom prst="rect">
            <a:avLst/>
          </a:prstGeom>
          <a:solidFill>
            <a:srgbClr val="3C8C9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1400" i="1" dirty="0">
                <a:solidFill>
                  <a:schemeClr val="bg1"/>
                </a:solidFill>
              </a:rPr>
              <a:t>ς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1895499B-6374-4589-9681-02525BB36C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27643" y="416656"/>
            <a:ext cx="2936715" cy="117688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E08BDA3-B5EC-4E59-A5A8-019B7AD42195}"/>
              </a:ext>
            </a:extLst>
          </p:cNvPr>
          <p:cNvSpPr txBox="1"/>
          <p:nvPr/>
        </p:nvSpPr>
        <p:spPr>
          <a:xfrm>
            <a:off x="2188756" y="1596647"/>
            <a:ext cx="7814473" cy="46166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4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Επιπτώσεις του λαγοκέφαλου στην μικρή παράκτια αλιεία</a:t>
            </a:r>
            <a:endParaRPr lang="en-US" sz="2400" b="1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D55BB6-92F6-41D4-BEC1-A174FB01B55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27"/>
          <a:stretch/>
        </p:blipFill>
        <p:spPr>
          <a:xfrm>
            <a:off x="1148110" y="2552072"/>
            <a:ext cx="1838246" cy="1451707"/>
          </a:xfrm>
          <a:prstGeom prst="rect">
            <a:avLst/>
          </a:prstGeom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29766B-FFD1-411A-A8CC-57A976BAE29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46" t="11442" r="21032" b="36702"/>
          <a:stretch/>
        </p:blipFill>
        <p:spPr>
          <a:xfrm>
            <a:off x="8925352" y="4679243"/>
            <a:ext cx="2758370" cy="1185921"/>
          </a:xfrm>
          <a:prstGeom prst="rect">
            <a:avLst/>
          </a:prstGeom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0F2E50D-A9F3-4907-8F3D-44A63B0359C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84" b="4589"/>
          <a:stretch/>
        </p:blipFill>
        <p:spPr>
          <a:xfrm>
            <a:off x="9490719" y="2365719"/>
            <a:ext cx="1878677" cy="1423471"/>
          </a:xfrm>
          <a:prstGeom prst="rect">
            <a:avLst/>
          </a:prstGeom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F6E5DB7-D8A3-4FF7-BE5A-ABF448C8C130}"/>
              </a:ext>
            </a:extLst>
          </p:cNvPr>
          <p:cNvSpPr txBox="1"/>
          <p:nvPr/>
        </p:nvSpPr>
        <p:spPr>
          <a:xfrm>
            <a:off x="4297679" y="5804928"/>
            <a:ext cx="3015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Π. Περιστεράκη- Γ. Χρηστίδης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BC5E92-E3F1-456D-A74D-72138F3C05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71524" y="2912194"/>
            <a:ext cx="4448939" cy="250678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DD3C7FD-1CB9-498A-BFEC-98DD3D5FA6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110" y="4433829"/>
            <a:ext cx="1678169" cy="1676748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9F7B63C-F86C-4D64-B0DD-84683E8FFE32}"/>
              </a:ext>
            </a:extLst>
          </p:cNvPr>
          <p:cNvSpPr txBox="1"/>
          <p:nvPr/>
        </p:nvSpPr>
        <p:spPr>
          <a:xfrm>
            <a:off x="0" y="-1"/>
            <a:ext cx="12192000" cy="400110"/>
          </a:xfrm>
          <a:prstGeom prst="rect">
            <a:avLst/>
          </a:prstGeom>
          <a:solidFill>
            <a:srgbClr val="3C8C9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pull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0FBF3C0D-C0BB-996C-4D01-636585F231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5694" y="3664504"/>
            <a:ext cx="6089622" cy="29993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9036C4-5805-4C9D-D17F-4328AD5A6CB6}"/>
              </a:ext>
            </a:extLst>
          </p:cNvPr>
          <p:cNvSpPr txBox="1"/>
          <p:nvPr/>
        </p:nvSpPr>
        <p:spPr>
          <a:xfrm>
            <a:off x="0" y="-1"/>
            <a:ext cx="12192000" cy="400110"/>
          </a:xfrm>
          <a:prstGeom prst="rect">
            <a:avLst/>
          </a:prstGeom>
          <a:solidFill>
            <a:srgbClr val="3C8C9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2000" b="1" dirty="0">
                <a:solidFill>
                  <a:schemeClr val="bg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Εισαγωγή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C4C1AC-2E20-192A-4F20-9336A982FE4D}"/>
              </a:ext>
            </a:extLst>
          </p:cNvPr>
          <p:cNvSpPr txBox="1"/>
          <p:nvPr/>
        </p:nvSpPr>
        <p:spPr>
          <a:xfrm>
            <a:off x="-1" y="6701671"/>
            <a:ext cx="12191999" cy="153888"/>
          </a:xfrm>
          <a:prstGeom prst="rect">
            <a:avLst/>
          </a:prstGeom>
          <a:solidFill>
            <a:srgbClr val="3C8C9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l-GR" sz="400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2579F8-FFA0-012D-2E6B-F5EE43B1A6EC}"/>
              </a:ext>
            </a:extLst>
          </p:cNvPr>
          <p:cNvSpPr txBox="1"/>
          <p:nvPr/>
        </p:nvSpPr>
        <p:spPr>
          <a:xfrm>
            <a:off x="1010300" y="860157"/>
            <a:ext cx="42346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44" indent="-285744">
              <a:buFont typeface="Wingdings" panose="05000000000000000000" pitchFamily="2" charset="2"/>
              <a:buChar char="Ø"/>
            </a:pPr>
            <a:r>
              <a:rPr lang="el-GR" dirty="0">
                <a:ea typeface="Calibri" panose="020F0502020204030204" pitchFamily="34" charset="0"/>
                <a:cs typeface="Calibri" panose="020F0502020204030204" pitchFamily="34" charset="0"/>
              </a:rPr>
              <a:t>Πρώτες καταγραφές: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C6E99D-557F-6AE4-0AFE-3681263928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175" y="630130"/>
            <a:ext cx="6447705" cy="309365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9177635-2E90-3D5C-FC7C-EE93410F32C2}"/>
              </a:ext>
            </a:extLst>
          </p:cNvPr>
          <p:cNvSpPr txBox="1"/>
          <p:nvPr/>
        </p:nvSpPr>
        <p:spPr>
          <a:xfrm>
            <a:off x="1173024" y="2037132"/>
            <a:ext cx="39067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l-GR" dirty="0">
                <a:ea typeface="Calibri" panose="020F0502020204030204" pitchFamily="34" charset="0"/>
                <a:cs typeface="Calibri" panose="020F0502020204030204" pitchFamily="34" charset="0"/>
              </a:rPr>
              <a:t>Ελλάδα</a:t>
            </a:r>
            <a:r>
              <a:rPr lang="en-US" dirty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dirty="0">
                <a:ea typeface="Calibri" panose="020F0502020204030204" pitchFamily="34" charset="0"/>
                <a:cs typeface="Calibri" panose="020F0502020204030204" pitchFamily="34" charset="0"/>
              </a:rPr>
              <a:t>2005 </a:t>
            </a:r>
            <a:r>
              <a:rPr lang="en-US" dirty="0"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l-GR" dirty="0">
                <a:ea typeface="Calibri" panose="020F0502020204030204" pitchFamily="34" charset="0"/>
                <a:cs typeface="Calibri" panose="020F0502020204030204" pitchFamily="34" charset="0"/>
              </a:rPr>
              <a:t>Β. Κρήτη</a:t>
            </a:r>
            <a:r>
              <a:rPr lang="en-US" dirty="0"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714E56-B36F-7986-A773-7611A4C4EC87}"/>
              </a:ext>
            </a:extLst>
          </p:cNvPr>
          <p:cNvSpPr txBox="1"/>
          <p:nvPr/>
        </p:nvSpPr>
        <p:spPr>
          <a:xfrm>
            <a:off x="1003079" y="405259"/>
            <a:ext cx="46920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1" u="sng" dirty="0">
                <a:ea typeface="Calibri" panose="020F0502020204030204" pitchFamily="34" charset="0"/>
                <a:cs typeface="Calibri" panose="020F0502020204030204" pitchFamily="34" charset="0"/>
              </a:rPr>
              <a:t>Ο </a:t>
            </a:r>
            <a:r>
              <a:rPr lang="el-GR" b="1" u="sng" dirty="0" err="1">
                <a:ea typeface="Calibri" panose="020F0502020204030204" pitchFamily="34" charset="0"/>
                <a:cs typeface="Calibri" panose="020F0502020204030204" pitchFamily="34" charset="0"/>
              </a:rPr>
              <a:t>εισβολικός</a:t>
            </a:r>
            <a:r>
              <a:rPr lang="el-GR" b="1" u="sng" dirty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b="1" u="sng" dirty="0" err="1">
                <a:ea typeface="Calibri" panose="020F0502020204030204" pitchFamily="34" charset="0"/>
                <a:cs typeface="Calibri" panose="020F0502020204030204" pitchFamily="34" charset="0"/>
              </a:rPr>
              <a:t>λαγοκέφαλος</a:t>
            </a:r>
            <a:r>
              <a:rPr lang="el-GR" b="1" u="sng" dirty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u="sng" dirty="0" err="1">
                <a:ea typeface="Calibri" panose="020F0502020204030204" pitchFamily="34" charset="0"/>
                <a:cs typeface="Calibri" panose="020F0502020204030204" pitchFamily="34" charset="0"/>
              </a:rPr>
              <a:t>L.sceleratus</a:t>
            </a:r>
            <a:endParaRPr lang="en-US" b="1" i="1" u="sng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1649E4-F8CD-E6F9-AFC6-BC9A2FE44A3B}"/>
              </a:ext>
            </a:extLst>
          </p:cNvPr>
          <p:cNvSpPr/>
          <p:nvPr/>
        </p:nvSpPr>
        <p:spPr>
          <a:xfrm>
            <a:off x="9981815" y="2563296"/>
            <a:ext cx="506028" cy="21544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3597C1-4C28-0A65-EDDB-AA086CDA2D3E}"/>
              </a:ext>
            </a:extLst>
          </p:cNvPr>
          <p:cNvSpPr txBox="1"/>
          <p:nvPr/>
        </p:nvSpPr>
        <p:spPr>
          <a:xfrm>
            <a:off x="1009097" y="2960446"/>
            <a:ext cx="4199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u="sng" dirty="0" err="1"/>
              <a:t>Λαγοκέφαλος</a:t>
            </a:r>
            <a:r>
              <a:rPr lang="el-GR" b="1" u="sng" dirty="0"/>
              <a:t> </a:t>
            </a:r>
            <a:r>
              <a:rPr lang="en-US" b="1" u="sng" dirty="0"/>
              <a:t>VS </a:t>
            </a:r>
            <a:r>
              <a:rPr lang="el-GR" b="1" u="sng" dirty="0"/>
              <a:t>Παράκτια αλιεία</a:t>
            </a:r>
            <a:endParaRPr lang="en-US" b="1" u="sng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EE534D-7CE1-5CD7-37BC-6F00CA5DA9E3}"/>
              </a:ext>
            </a:extLst>
          </p:cNvPr>
          <p:cNvSpPr txBox="1"/>
          <p:nvPr/>
        </p:nvSpPr>
        <p:spPr>
          <a:xfrm>
            <a:off x="1003076" y="4385537"/>
            <a:ext cx="1812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44" indent="-285744">
              <a:buFont typeface="Wingdings" panose="05000000000000000000" pitchFamily="2" charset="2"/>
              <a:buChar char="Ø"/>
            </a:pPr>
            <a:r>
              <a:rPr lang="el-GR" dirty="0"/>
              <a:t>Ισχυρά δόντια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2C9624-9792-55D9-721F-F4C55778BC96}"/>
              </a:ext>
            </a:extLst>
          </p:cNvPr>
          <p:cNvSpPr txBox="1"/>
          <p:nvPr/>
        </p:nvSpPr>
        <p:spPr>
          <a:xfrm>
            <a:off x="1010300" y="4944861"/>
            <a:ext cx="4076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indent="-285744">
              <a:buFont typeface="Wingdings" panose="05000000000000000000" pitchFamily="2" charset="2"/>
              <a:buChar char="Ø"/>
            </a:pPr>
            <a:r>
              <a:rPr lang="el-GR" dirty="0"/>
              <a:t>Καταστροφή αλιευτικών εργαλείων και εμπορικών αλιευμάτων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CB6C627-61CE-BA90-5307-8A9FA78620C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602" t="36023" r="10251"/>
          <a:stretch/>
        </p:blipFill>
        <p:spPr>
          <a:xfrm>
            <a:off x="6803416" y="3974705"/>
            <a:ext cx="2015421" cy="1312856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C982280-B815-ADCB-4AE7-DF9C53DD6543}"/>
              </a:ext>
            </a:extLst>
          </p:cNvPr>
          <p:cNvCxnSpPr>
            <a:cxnSpLocks/>
          </p:cNvCxnSpPr>
          <p:nvPr/>
        </p:nvCxnSpPr>
        <p:spPr>
          <a:xfrm>
            <a:off x="10234829" y="2778740"/>
            <a:ext cx="0" cy="126522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D0B5AEEC-271D-FC3A-5AA1-D386E2E6691C}"/>
              </a:ext>
            </a:extLst>
          </p:cNvPr>
          <p:cNvSpPr txBox="1"/>
          <p:nvPr/>
        </p:nvSpPr>
        <p:spPr>
          <a:xfrm>
            <a:off x="1010296" y="5785698"/>
            <a:ext cx="4076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indent="-285744">
              <a:buFont typeface="Wingdings" panose="05000000000000000000" pitchFamily="2" charset="2"/>
              <a:buChar char="Ø"/>
            </a:pPr>
            <a:r>
              <a:rPr lang="el-GR" dirty="0"/>
              <a:t>Επιπλέον εργατοώρες για την επισκευή των αλιευτικών εργαλείων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B8333A3-01F9-443C-EEDA-8E9AE869A36F}"/>
              </a:ext>
            </a:extLst>
          </p:cNvPr>
          <p:cNvSpPr txBox="1"/>
          <p:nvPr/>
        </p:nvSpPr>
        <p:spPr>
          <a:xfrm>
            <a:off x="1173028" y="1448003"/>
            <a:ext cx="39035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l-GR" dirty="0">
                <a:ea typeface="Calibri" panose="020F0502020204030204" pitchFamily="34" charset="0"/>
                <a:cs typeface="Calibri" panose="020F0502020204030204" pitchFamily="34" charset="0"/>
              </a:rPr>
              <a:t>Μεσόγειος 2003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D056F39-BAA2-B4A7-0FC5-8FFD7A2224E2}"/>
              </a:ext>
            </a:extLst>
          </p:cNvPr>
          <p:cNvSpPr txBox="1"/>
          <p:nvPr/>
        </p:nvSpPr>
        <p:spPr>
          <a:xfrm>
            <a:off x="1010296" y="3546148"/>
            <a:ext cx="40663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indent="-285744">
              <a:buFont typeface="Wingdings" panose="05000000000000000000" pitchFamily="2" charset="2"/>
              <a:buChar char="Ø"/>
            </a:pPr>
            <a:r>
              <a:rPr lang="el-GR" dirty="0"/>
              <a:t>Πλήττει τη βιωσιμότητα του κλάδου στην Α. Μεσόγειο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56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62847B7-E9FC-1A6C-57F8-C8B990C3ABFF}"/>
              </a:ext>
            </a:extLst>
          </p:cNvPr>
          <p:cNvSpPr txBox="1"/>
          <p:nvPr/>
        </p:nvSpPr>
        <p:spPr>
          <a:xfrm>
            <a:off x="1524000" y="451509"/>
            <a:ext cx="9144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44" indent="-285744">
              <a:buFont typeface="Wingdings" panose="05000000000000000000" pitchFamily="2" charset="2"/>
              <a:buChar char="Ø"/>
            </a:pP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</a:rPr>
              <a:t>Οι </a:t>
            </a:r>
            <a:r>
              <a:rPr lang="el-GR" b="1" dirty="0">
                <a:latin typeface="Calibri" panose="020F0502020204030204" pitchFamily="34" charset="0"/>
                <a:ea typeface="Calibri" panose="020F0502020204030204" pitchFamily="34" charset="0"/>
              </a:rPr>
              <a:t>ποσοτικές εκτιμήσεις του οικονομικού αντίκτυπου 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</a:rPr>
              <a:t>των επιπτώσεων του </a:t>
            </a:r>
            <a:r>
              <a:rPr lang="el-GR" dirty="0" err="1">
                <a:latin typeface="Calibri" panose="020F0502020204030204" pitchFamily="34" charset="0"/>
                <a:ea typeface="Calibri" panose="020F0502020204030204" pitchFamily="34" charset="0"/>
              </a:rPr>
              <a:t>λαγοκέφαλου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</a:rPr>
              <a:t> στην παράκτια αλιεία είναι </a:t>
            </a:r>
            <a:r>
              <a:rPr lang="el-GR" b="1" dirty="0">
                <a:latin typeface="Calibri" panose="020F0502020204030204" pitchFamily="34" charset="0"/>
                <a:ea typeface="Calibri" panose="020F0502020204030204" pitchFamily="34" charset="0"/>
              </a:rPr>
              <a:t>περιορισμένες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</a:rPr>
              <a:t> στις χώρες της Μεσογείου (</a:t>
            </a:r>
            <a:r>
              <a:rPr lang="el-GR" dirty="0" err="1">
                <a:latin typeface="Calibri" panose="020F0502020204030204" pitchFamily="34" charset="0"/>
                <a:ea typeface="Calibri" panose="020F0502020204030204" pitchFamily="34" charset="0"/>
              </a:rPr>
              <a:t>Ünal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</a:rPr>
              <a:t>et al</a:t>
            </a:r>
            <a:r>
              <a:rPr lang="el-GR" i="1" dirty="0"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</a:rPr>
              <a:t> 2015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,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l-GR" dirty="0" err="1">
                <a:latin typeface="Calibri" panose="020F0502020204030204" pitchFamily="34" charset="0"/>
                <a:ea typeface="Calibri" panose="020F0502020204030204" pitchFamily="34" charset="0"/>
              </a:rPr>
              <a:t>Ünal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</a:rPr>
              <a:t> &amp;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G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</a:rPr>
              <a:t>ö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</a:rPr>
              <a:t>nc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</a:rPr>
              <a:t>ü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o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</a:rPr>
              <a:t>ğ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</a:rPr>
              <a:t>lu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</a:rPr>
              <a:t>Bodur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</a:rPr>
              <a:t> 2017). 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31FEF5-8DA2-D6DA-9A4A-727C2EAE6EC0}"/>
              </a:ext>
            </a:extLst>
          </p:cNvPr>
          <p:cNvSpPr txBox="1"/>
          <p:nvPr/>
        </p:nvSpPr>
        <p:spPr>
          <a:xfrm>
            <a:off x="1524001" y="1511251"/>
            <a:ext cx="81915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44" indent="-285744">
              <a:buFont typeface="Wingdings" panose="05000000000000000000" pitchFamily="2" charset="2"/>
              <a:buChar char="Ø"/>
            </a:pPr>
            <a:r>
              <a:rPr lang="el-GR" b="1" dirty="0">
                <a:latin typeface="Calibri" panose="020F0502020204030204" pitchFamily="34" charset="0"/>
                <a:ea typeface="Calibri" panose="020F0502020204030204" pitchFamily="34" charset="0"/>
              </a:rPr>
              <a:t>Αλλαγές στην αλιευτική τους τακτική 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</a:rPr>
              <a:t>με στόχο την αποφυγή αλληλεπίδρασης λαγοκέφαλου-αλιευτικών εργαλείων </a:t>
            </a:r>
            <a:r>
              <a:rPr lang="el-GR" b="1" dirty="0">
                <a:latin typeface="Calibri" panose="020F0502020204030204" pitchFamily="34" charset="0"/>
                <a:ea typeface="Calibri" panose="020F0502020204030204" pitchFamily="34" charset="0"/>
              </a:rPr>
              <a:t>δεν είχαν καταγραφεί μέχρι σήμερα.</a:t>
            </a:r>
            <a:endParaRPr lang="en-US" b="1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D84938F-94CB-8E17-1918-194069D2B929}"/>
              </a:ext>
            </a:extLst>
          </p:cNvPr>
          <p:cNvCxnSpPr/>
          <p:nvPr/>
        </p:nvCxnSpPr>
        <p:spPr>
          <a:xfrm>
            <a:off x="1524000" y="2313987"/>
            <a:ext cx="9144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EEB68D9-B144-FF2B-1A24-157A7C2639B2}"/>
              </a:ext>
            </a:extLst>
          </p:cNvPr>
          <p:cNvSpPr txBox="1"/>
          <p:nvPr/>
        </p:nvSpPr>
        <p:spPr>
          <a:xfrm>
            <a:off x="5669156" y="2375965"/>
            <a:ext cx="872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u="sng" dirty="0"/>
              <a:t>Σκοπός</a:t>
            </a:r>
            <a:endParaRPr lang="en-US" b="1" u="sng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0A93E1-9717-88AB-2FAD-B2A51D1EC462}"/>
              </a:ext>
            </a:extLst>
          </p:cNvPr>
          <p:cNvSpPr txBox="1"/>
          <p:nvPr/>
        </p:nvSpPr>
        <p:spPr>
          <a:xfrm>
            <a:off x="1525717" y="2838319"/>
            <a:ext cx="396990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dirty="0"/>
              <a:t>Εκτίμηση των οικονομικών επιπτώσεων του λαγοκέφαλου στην παράκτια αλιεία στις Ελληνικές θάλασσες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698D7E-0FA1-1C8A-B3C5-DE33ACAD260D}"/>
              </a:ext>
            </a:extLst>
          </p:cNvPr>
          <p:cNvSpPr txBox="1"/>
          <p:nvPr/>
        </p:nvSpPr>
        <p:spPr>
          <a:xfrm>
            <a:off x="6756983" y="2850368"/>
            <a:ext cx="34696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dirty="0"/>
              <a:t>Καταγραφή αλλαγών στην αλιευτική τακτική εξαιτίας της παρουσίας του είδους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3E63AC4-3767-A1B7-5519-1AA97D0D1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395" y="3880554"/>
            <a:ext cx="3248555" cy="243975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7E3D505-ADE3-3DAE-47EF-9DB0FDD7CF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937" t="19981" r="3279" b="55189"/>
          <a:stretch/>
        </p:blipFill>
        <p:spPr>
          <a:xfrm>
            <a:off x="2183591" y="5995923"/>
            <a:ext cx="808603" cy="63759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4CCEE92-658C-098D-EB51-C0F537C312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937" t="19981" r="3279" b="55189"/>
          <a:stretch/>
        </p:blipFill>
        <p:spPr>
          <a:xfrm>
            <a:off x="2992195" y="5995923"/>
            <a:ext cx="808603" cy="63759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875AB18-2BCA-3B29-E836-5393A31907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937" t="19981" r="3279" b="55189"/>
          <a:stretch/>
        </p:blipFill>
        <p:spPr>
          <a:xfrm>
            <a:off x="3773551" y="5996056"/>
            <a:ext cx="808603" cy="63759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53A9499-AEA3-11DE-CB9B-721F15B54D7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356"/>
          <a:stretch/>
        </p:blipFill>
        <p:spPr>
          <a:xfrm>
            <a:off x="6678022" y="3880555"/>
            <a:ext cx="3627589" cy="243416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6F7D4FE-8376-4CDA-A012-9C0E4E43B7BB}"/>
              </a:ext>
            </a:extLst>
          </p:cNvPr>
          <p:cNvSpPr txBox="1"/>
          <p:nvPr/>
        </p:nvSpPr>
        <p:spPr>
          <a:xfrm>
            <a:off x="-1" y="6701671"/>
            <a:ext cx="12191999" cy="153888"/>
          </a:xfrm>
          <a:prstGeom prst="rect">
            <a:avLst/>
          </a:prstGeom>
          <a:solidFill>
            <a:srgbClr val="3C8C9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l-GR" sz="400" i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B8549C-004F-4F5A-B72F-7D803C7C9A38}"/>
              </a:ext>
            </a:extLst>
          </p:cNvPr>
          <p:cNvSpPr txBox="1"/>
          <p:nvPr/>
        </p:nvSpPr>
        <p:spPr>
          <a:xfrm>
            <a:off x="0" y="-1"/>
            <a:ext cx="12192000" cy="400110"/>
          </a:xfrm>
          <a:prstGeom prst="rect">
            <a:avLst/>
          </a:prstGeom>
          <a:solidFill>
            <a:srgbClr val="3C8C9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2000" b="1" dirty="0">
                <a:solidFill>
                  <a:schemeClr val="bg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Εισαγωγή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560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244E7A6-A238-4285-9046-7649706EF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893" y="333504"/>
            <a:ext cx="2468217" cy="35967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ADBA073-23F4-41E7-BAB9-EDEA9C569EA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5" t="11136" r="7888" b="3779"/>
          <a:stretch/>
        </p:blipFill>
        <p:spPr>
          <a:xfrm>
            <a:off x="7289064" y="3786619"/>
            <a:ext cx="4382119" cy="28815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DA7052B-6011-45BC-860E-54A7CBECF1E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3" t="12886" r="25243" b="3972"/>
          <a:stretch/>
        </p:blipFill>
        <p:spPr>
          <a:xfrm>
            <a:off x="8226659" y="425737"/>
            <a:ext cx="3427111" cy="351670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7D8AF9D-F0B4-4A8A-9063-7AF79BB112B6}"/>
              </a:ext>
            </a:extLst>
          </p:cNvPr>
          <p:cNvSpPr txBox="1"/>
          <p:nvPr/>
        </p:nvSpPr>
        <p:spPr>
          <a:xfrm>
            <a:off x="8959735" y="1519328"/>
            <a:ext cx="693276" cy="1200329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6901BD-4864-4C19-BAC2-7F2C9D7286F7}"/>
              </a:ext>
            </a:extLst>
          </p:cNvPr>
          <p:cNvSpPr txBox="1"/>
          <p:nvPr/>
        </p:nvSpPr>
        <p:spPr>
          <a:xfrm rot="5400000">
            <a:off x="10154207" y="2656052"/>
            <a:ext cx="511703" cy="9233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l-GR" dirty="0"/>
          </a:p>
          <a:p>
            <a:endParaRPr lang="el-GR" dirty="0"/>
          </a:p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0E79BA7-ABB8-420E-AF97-10E492422A9C}"/>
              </a:ext>
            </a:extLst>
          </p:cNvPr>
          <p:cNvSpPr txBox="1"/>
          <p:nvPr/>
        </p:nvSpPr>
        <p:spPr>
          <a:xfrm rot="5400000">
            <a:off x="10505012" y="1922556"/>
            <a:ext cx="511703" cy="923330"/>
          </a:xfrm>
          <a:prstGeom prst="rect">
            <a:avLst/>
          </a:prstGeom>
          <a:noFill/>
          <a:ln w="28575">
            <a:solidFill>
              <a:srgbClr val="FFA500"/>
            </a:solidFill>
          </a:ln>
        </p:spPr>
        <p:txBody>
          <a:bodyPr wrap="square" rtlCol="0">
            <a:spAutoFit/>
          </a:bodyPr>
          <a:lstStyle/>
          <a:p>
            <a:endParaRPr lang="el-GR" dirty="0"/>
          </a:p>
          <a:p>
            <a:endParaRPr lang="el-GR" dirty="0"/>
          </a:p>
          <a:p>
            <a:endParaRPr lang="el-GR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9B5A4EC-0268-4A14-967C-17879E1FFA39}"/>
              </a:ext>
            </a:extLst>
          </p:cNvPr>
          <p:cNvCxnSpPr>
            <a:cxnSpLocks/>
            <a:stCxn id="12" idx="1"/>
            <a:endCxn id="6" idx="3"/>
          </p:cNvCxnSpPr>
          <p:nvPr/>
        </p:nvCxnSpPr>
        <p:spPr>
          <a:xfrm flipH="1">
            <a:off x="7193110" y="2119493"/>
            <a:ext cx="1766625" cy="12377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5FCD8A4-3F3E-486D-9AEB-DDAC801DD545}"/>
              </a:ext>
            </a:extLst>
          </p:cNvPr>
          <p:cNvCxnSpPr>
            <a:cxnSpLocks/>
            <a:stCxn id="13" idx="3"/>
          </p:cNvCxnSpPr>
          <p:nvPr/>
        </p:nvCxnSpPr>
        <p:spPr>
          <a:xfrm>
            <a:off x="10410057" y="3373571"/>
            <a:ext cx="0" cy="56887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6C9D6D4-3C5B-420C-BAF9-C303F7B9832E}"/>
              </a:ext>
            </a:extLst>
          </p:cNvPr>
          <p:cNvCxnSpPr>
            <a:cxnSpLocks/>
          </p:cNvCxnSpPr>
          <p:nvPr/>
        </p:nvCxnSpPr>
        <p:spPr>
          <a:xfrm flipH="1">
            <a:off x="6584280" y="2631005"/>
            <a:ext cx="3729823" cy="1620003"/>
          </a:xfrm>
          <a:prstGeom prst="line">
            <a:avLst/>
          </a:prstGeom>
          <a:ln w="28575">
            <a:solidFill>
              <a:srgbClr val="FFA5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9E9F87F8-F7A9-4DDB-93F9-E8296B464C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7773" y="3942445"/>
            <a:ext cx="4808037" cy="2738267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7AB4F090-9B5A-4E0D-A3DA-3EABA656BD90}"/>
              </a:ext>
            </a:extLst>
          </p:cNvPr>
          <p:cNvSpPr txBox="1"/>
          <p:nvPr/>
        </p:nvSpPr>
        <p:spPr>
          <a:xfrm>
            <a:off x="0" y="-1"/>
            <a:ext cx="12192000" cy="400110"/>
          </a:xfrm>
          <a:prstGeom prst="rect">
            <a:avLst/>
          </a:prstGeom>
          <a:solidFill>
            <a:srgbClr val="3C8C9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2000" b="1" dirty="0">
                <a:solidFill>
                  <a:schemeClr val="bg1"/>
                </a:solidFill>
                <a:cs typeface="Calibri" panose="020F0502020204030204" pitchFamily="34" charset="0"/>
              </a:rPr>
              <a:t>Υλικά και Μέθοδοι: Ερωτηματολόγια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F7BD3A-A6DD-4855-89D8-9D5FB16285FE}"/>
              </a:ext>
            </a:extLst>
          </p:cNvPr>
          <p:cNvSpPr txBox="1"/>
          <p:nvPr/>
        </p:nvSpPr>
        <p:spPr>
          <a:xfrm>
            <a:off x="1168894" y="837021"/>
            <a:ext cx="31486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1" u="sng" dirty="0"/>
              <a:t>Συλλογή δεδομένων</a:t>
            </a:r>
            <a:endParaRPr lang="en-US" b="1" u="sng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9408088-C300-4E16-A17E-301021850E1E}"/>
              </a:ext>
            </a:extLst>
          </p:cNvPr>
          <p:cNvSpPr txBox="1"/>
          <p:nvPr/>
        </p:nvSpPr>
        <p:spPr>
          <a:xfrm>
            <a:off x="1168892" y="1763324"/>
            <a:ext cx="34225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44" indent="-285744">
              <a:buFont typeface="Wingdings" panose="05000000000000000000" pitchFamily="2" charset="2"/>
              <a:buChar char="Ø"/>
            </a:pPr>
            <a:r>
              <a:rPr lang="el-GR" dirty="0">
                <a:latin typeface="Calibri" panose="020F0502020204030204" pitchFamily="34" charset="0"/>
                <a:ea typeface="TimesNewRomanPSMT"/>
              </a:rPr>
              <a:t>Συνεντεύξεις με 165 παράκτιους αλιείς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BF5E4EE-1227-4C54-A3AE-BDC3DCA47A03}"/>
              </a:ext>
            </a:extLst>
          </p:cNvPr>
          <p:cNvSpPr txBox="1"/>
          <p:nvPr/>
        </p:nvSpPr>
        <p:spPr>
          <a:xfrm>
            <a:off x="1151314" y="2863059"/>
            <a:ext cx="3166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44" indent="-285744">
              <a:buFont typeface="Wingdings" panose="05000000000000000000" pitchFamily="2" charset="2"/>
              <a:buChar char="Ø"/>
            </a:pPr>
            <a:r>
              <a:rPr lang="el-GR" dirty="0"/>
              <a:t>Περίοδος: 5</a:t>
            </a:r>
            <a:r>
              <a:rPr lang="en-US" dirty="0"/>
              <a:t>/</a:t>
            </a:r>
            <a:r>
              <a:rPr lang="el-GR" dirty="0"/>
              <a:t>2020 – 12</a:t>
            </a:r>
            <a:r>
              <a:rPr lang="en-US" dirty="0"/>
              <a:t>/</a:t>
            </a:r>
            <a:r>
              <a:rPr lang="el-GR" dirty="0"/>
              <a:t>2022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F4B207C-75D6-47DC-BC47-B20354F0A858}"/>
              </a:ext>
            </a:extLst>
          </p:cNvPr>
          <p:cNvSpPr txBox="1"/>
          <p:nvPr/>
        </p:nvSpPr>
        <p:spPr>
          <a:xfrm>
            <a:off x="-1" y="6701671"/>
            <a:ext cx="12191999" cy="153888"/>
          </a:xfrm>
          <a:prstGeom prst="rect">
            <a:avLst/>
          </a:prstGeom>
          <a:solidFill>
            <a:srgbClr val="3C8C9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l-GR" sz="400" i="1" dirty="0"/>
          </a:p>
        </p:txBody>
      </p:sp>
    </p:spTree>
    <p:extLst>
      <p:ext uri="{BB962C8B-B14F-4D97-AF65-F5344CB8AC3E}">
        <p14:creationId xmlns:p14="http://schemas.microsoft.com/office/powerpoint/2010/main" val="325970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6C0BF11-D052-4189-A441-E38D1882D3A3}"/>
              </a:ext>
            </a:extLst>
          </p:cNvPr>
          <p:cNvSpPr txBox="1"/>
          <p:nvPr/>
        </p:nvSpPr>
        <p:spPr>
          <a:xfrm>
            <a:off x="1257673" y="467272"/>
            <a:ext cx="1890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u="sng" dirty="0"/>
              <a:t>Τύποι δεδομένων</a:t>
            </a:r>
            <a:endParaRPr lang="en-US" b="1" u="sng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337206-A002-404E-A9B5-BF8DEFFE0BE1}"/>
              </a:ext>
            </a:extLst>
          </p:cNvPr>
          <p:cNvSpPr txBox="1"/>
          <p:nvPr/>
        </p:nvSpPr>
        <p:spPr>
          <a:xfrm>
            <a:off x="1257677" y="3003261"/>
            <a:ext cx="2572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44" indent="-285744">
              <a:buFont typeface="Wingdings" panose="05000000000000000000" pitchFamily="2" charset="2"/>
              <a:buChar char="Ø"/>
            </a:pPr>
            <a:r>
              <a:rPr lang="el-GR" dirty="0"/>
              <a:t>Οικονομικές απώλειες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A8F913-A3CA-4F19-A135-CABC4DF75D7A}"/>
              </a:ext>
            </a:extLst>
          </p:cNvPr>
          <p:cNvSpPr txBox="1"/>
          <p:nvPr/>
        </p:nvSpPr>
        <p:spPr>
          <a:xfrm>
            <a:off x="1500335" y="4590326"/>
            <a:ext cx="45953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</a:rPr>
              <a:t>Επιπλέον εργασία/μήνα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F82FC2-98C0-45EC-AF11-D28E5ADF2C41}"/>
              </a:ext>
            </a:extLst>
          </p:cNvPr>
          <p:cNvSpPr txBox="1"/>
          <p:nvPr/>
        </p:nvSpPr>
        <p:spPr>
          <a:xfrm>
            <a:off x="1500335" y="3663740"/>
            <a:ext cx="37345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</a:rPr>
              <a:t>Επιπλέον ετήσιο κόστος για αλιευτικά εργαλεία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A869947-A3E1-4E32-BA05-52BDEAF98267}"/>
              </a:ext>
            </a:extLst>
          </p:cNvPr>
          <p:cNvSpPr txBox="1"/>
          <p:nvPr/>
        </p:nvSpPr>
        <p:spPr>
          <a:xfrm>
            <a:off x="1500335" y="5229991"/>
            <a:ext cx="32918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</a:rPr>
              <a:t>Ημερήσια απώλεια εμπορικών αλιευμάτων (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kg)</a:t>
            </a:r>
            <a:endParaRPr lang="el-GR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3CEBB3A-0C65-4484-8765-EC3FE6CEA395}"/>
              </a:ext>
            </a:extLst>
          </p:cNvPr>
          <p:cNvSpPr txBox="1"/>
          <p:nvPr/>
        </p:nvSpPr>
        <p:spPr>
          <a:xfrm>
            <a:off x="1239917" y="6181389"/>
            <a:ext cx="46080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44" indent="-285744">
              <a:buFont typeface="Wingdings" panose="05000000000000000000" pitchFamily="2" charset="2"/>
              <a:buChar char="Ø"/>
            </a:pP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</a:rPr>
              <a:t>Αλλαγές στην αλιευτική τακτική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7B51E56-C955-48A9-83F2-9B5180D8B3AD}"/>
              </a:ext>
            </a:extLst>
          </p:cNvPr>
          <p:cNvSpPr txBox="1"/>
          <p:nvPr/>
        </p:nvSpPr>
        <p:spPr>
          <a:xfrm>
            <a:off x="1257677" y="982175"/>
            <a:ext cx="2798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44" indent="-285744">
              <a:buFont typeface="Wingdings" panose="05000000000000000000" pitchFamily="2" charset="2"/>
              <a:buChar char="Ø"/>
            </a:pPr>
            <a:r>
              <a:rPr lang="el-GR" dirty="0"/>
              <a:t>Παρουσία λαγοκέφαλων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D2B43A-C959-42C3-B79D-6E1F63F1B355}"/>
              </a:ext>
            </a:extLst>
          </p:cNvPr>
          <p:cNvSpPr txBox="1"/>
          <p:nvPr/>
        </p:nvSpPr>
        <p:spPr>
          <a:xfrm>
            <a:off x="1634977" y="1886077"/>
            <a:ext cx="45953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</a:rPr>
              <a:t>Ζώνες βάθους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6DEE819-39FF-406F-93D8-D2DC0CB17AAD}"/>
              </a:ext>
            </a:extLst>
          </p:cNvPr>
          <p:cNvSpPr txBox="1"/>
          <p:nvPr/>
        </p:nvSpPr>
        <p:spPr>
          <a:xfrm>
            <a:off x="1634979" y="1436915"/>
            <a:ext cx="44777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</a:rPr>
              <a:t>Μήνες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E79D0D7-611A-46EF-8533-D92D7C055978}"/>
              </a:ext>
            </a:extLst>
          </p:cNvPr>
          <p:cNvSpPr txBox="1"/>
          <p:nvPr/>
        </p:nvSpPr>
        <p:spPr>
          <a:xfrm>
            <a:off x="1634980" y="2349676"/>
            <a:ext cx="43830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</a:rPr>
              <a:t>Τύποι υποστρώματος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B8CEE3-AB1C-4EF4-801E-59B7A6143E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2225" y="533634"/>
            <a:ext cx="3588123" cy="1855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D7C5869-EB47-4D0F-8117-C6E2C858DB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9875" y="2213717"/>
            <a:ext cx="3850818" cy="224730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0A9BC43-F1DD-419E-83F1-5826E18BBD0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48" t="36995" r="28703" b="30863"/>
          <a:stretch/>
        </p:blipFill>
        <p:spPr>
          <a:xfrm>
            <a:off x="8067924" y="4536415"/>
            <a:ext cx="4090904" cy="204823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4FF6770-3402-4796-BAB3-C129EFEC75F5}"/>
              </a:ext>
            </a:extLst>
          </p:cNvPr>
          <p:cNvSpPr txBox="1"/>
          <p:nvPr/>
        </p:nvSpPr>
        <p:spPr>
          <a:xfrm>
            <a:off x="0" y="-1"/>
            <a:ext cx="12192000" cy="400110"/>
          </a:xfrm>
          <a:prstGeom prst="rect">
            <a:avLst/>
          </a:prstGeom>
          <a:solidFill>
            <a:srgbClr val="3C8C9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2000" b="1" dirty="0">
                <a:solidFill>
                  <a:schemeClr val="bg1"/>
                </a:solidFill>
                <a:cs typeface="Calibri" panose="020F0502020204030204" pitchFamily="34" charset="0"/>
              </a:rPr>
              <a:t>Υλικά και Μέθοδοι: Ερωτηματολόγια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F7FAF76-F5F9-4541-9614-1581F4A459E9}"/>
              </a:ext>
            </a:extLst>
          </p:cNvPr>
          <p:cNvSpPr txBox="1"/>
          <p:nvPr/>
        </p:nvSpPr>
        <p:spPr>
          <a:xfrm>
            <a:off x="-1" y="6701671"/>
            <a:ext cx="12191999" cy="153888"/>
          </a:xfrm>
          <a:prstGeom prst="rect">
            <a:avLst/>
          </a:prstGeom>
          <a:solidFill>
            <a:srgbClr val="3C8C9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l-GR" sz="400" i="1" dirty="0"/>
          </a:p>
        </p:txBody>
      </p:sp>
    </p:spTree>
    <p:extLst>
      <p:ext uri="{BB962C8B-B14F-4D97-AF65-F5344CB8AC3E}">
        <p14:creationId xmlns:p14="http://schemas.microsoft.com/office/powerpoint/2010/main" val="3126818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81406DA-7DCE-4A6C-B70B-7920908D42F3}"/>
              </a:ext>
            </a:extLst>
          </p:cNvPr>
          <p:cNvSpPr txBox="1"/>
          <p:nvPr/>
        </p:nvSpPr>
        <p:spPr>
          <a:xfrm>
            <a:off x="982460" y="437519"/>
            <a:ext cx="46080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1" u="sng" dirty="0"/>
              <a:t>Συλλογή αλιευτικών δεδομένων</a:t>
            </a:r>
            <a:endParaRPr lang="en-US" b="1" u="sng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ADF854-84FE-4B55-B057-7A8FEAD081B1}"/>
              </a:ext>
            </a:extLst>
          </p:cNvPr>
          <p:cNvSpPr txBox="1"/>
          <p:nvPr/>
        </p:nvSpPr>
        <p:spPr>
          <a:xfrm>
            <a:off x="981924" y="1958328"/>
            <a:ext cx="3638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44" indent="-285744">
              <a:buFont typeface="Wingdings" panose="05000000000000000000" pitchFamily="2" charset="2"/>
              <a:buChar char="Ø"/>
            </a:pPr>
            <a:r>
              <a:rPr lang="el-GR" dirty="0"/>
              <a:t>217 δειγματοληψίες σε 29 σκάφη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4C3ADD-4B5A-4B4E-889D-F4862334B615}"/>
              </a:ext>
            </a:extLst>
          </p:cNvPr>
          <p:cNvSpPr txBox="1"/>
          <p:nvPr/>
        </p:nvSpPr>
        <p:spPr>
          <a:xfrm>
            <a:off x="982458" y="963526"/>
            <a:ext cx="2739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44" indent="-285744">
              <a:buFont typeface="Wingdings" panose="05000000000000000000" pitchFamily="2" charset="2"/>
              <a:buChar char="Ø"/>
            </a:pPr>
            <a:r>
              <a:rPr lang="el-GR" dirty="0"/>
              <a:t>Περιοχή μελέτης: Κρήτη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BA26E52-A703-41A4-AA89-FCFB281D2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0036" y="437519"/>
            <a:ext cx="6190927" cy="385168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72ACD99-0FF5-4FBF-87F4-398968853647}"/>
              </a:ext>
            </a:extLst>
          </p:cNvPr>
          <p:cNvSpPr txBox="1"/>
          <p:nvPr/>
        </p:nvSpPr>
        <p:spPr>
          <a:xfrm>
            <a:off x="981597" y="3809717"/>
            <a:ext cx="1890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u="sng" dirty="0"/>
              <a:t>Τύποι δεδομένων</a:t>
            </a:r>
            <a:endParaRPr lang="en-US" b="1" u="sng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6FD9AEB-9C77-4B1A-94F4-4BE3611B80EF}"/>
              </a:ext>
            </a:extLst>
          </p:cNvPr>
          <p:cNvSpPr txBox="1"/>
          <p:nvPr/>
        </p:nvSpPr>
        <p:spPr>
          <a:xfrm>
            <a:off x="981926" y="4408808"/>
            <a:ext cx="28763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dirty="0"/>
              <a:t>Παραγωγή (</a:t>
            </a:r>
            <a:r>
              <a:rPr lang="el-GR" dirty="0" err="1"/>
              <a:t>kg</a:t>
            </a:r>
            <a:r>
              <a:rPr lang="el-GR" dirty="0"/>
              <a:t>) ανά είδος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0CE39FB-297B-4F9F-B8B3-47DE4725876F}"/>
              </a:ext>
            </a:extLst>
          </p:cNvPr>
          <p:cNvSpPr txBox="1"/>
          <p:nvPr/>
        </p:nvSpPr>
        <p:spPr>
          <a:xfrm>
            <a:off x="981597" y="5205293"/>
            <a:ext cx="34225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dirty="0"/>
              <a:t>Βάρος κατεστραμμένων αλιευμάτων ανά είδος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4BF8E47-92EA-4A00-8C46-3F36172A157E}"/>
              </a:ext>
            </a:extLst>
          </p:cNvPr>
          <p:cNvSpPr txBox="1"/>
          <p:nvPr/>
        </p:nvSpPr>
        <p:spPr>
          <a:xfrm>
            <a:off x="981597" y="6278808"/>
            <a:ext cx="37473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dirty="0"/>
              <a:t>Αριθμός ζημιών στα εργαλεία 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251207B-04EF-4EF6-B251-DF388F8E3554}"/>
              </a:ext>
            </a:extLst>
          </p:cNvPr>
          <p:cNvSpPr txBox="1"/>
          <p:nvPr/>
        </p:nvSpPr>
        <p:spPr>
          <a:xfrm>
            <a:off x="981597" y="2953131"/>
            <a:ext cx="3237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44" indent="-285744">
              <a:buFont typeface="Wingdings" panose="05000000000000000000" pitchFamily="2" charset="2"/>
              <a:buChar char="Ø"/>
            </a:pPr>
            <a:r>
              <a:rPr lang="el-GR" dirty="0"/>
              <a:t>Εργαλεία: Δίχτυα-Παραγάδια</a:t>
            </a:r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ACFAE05-49F5-43D6-9046-A7AD460610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770"/>
          <a:stretch/>
        </p:blipFill>
        <p:spPr>
          <a:xfrm>
            <a:off x="4756030" y="4888742"/>
            <a:ext cx="5249104" cy="174260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76AA8C6-5E12-4379-A56C-4FD1AF2211BA}"/>
              </a:ext>
            </a:extLst>
          </p:cNvPr>
          <p:cNvSpPr txBox="1"/>
          <p:nvPr/>
        </p:nvSpPr>
        <p:spPr>
          <a:xfrm>
            <a:off x="0" y="-1"/>
            <a:ext cx="12192000" cy="400110"/>
          </a:xfrm>
          <a:prstGeom prst="rect">
            <a:avLst/>
          </a:prstGeom>
          <a:solidFill>
            <a:srgbClr val="3C8C9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2000" b="1" dirty="0">
                <a:solidFill>
                  <a:schemeClr val="bg1"/>
                </a:solidFill>
                <a:cs typeface="Calibri" panose="020F0502020204030204" pitchFamily="34" charset="0"/>
              </a:rPr>
              <a:t>Υλικά και Μέθοδοι: Δειγματοληψίες επί σκάφους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FDA99F-EFBB-40E4-BDB1-3838E83BCAFF}"/>
              </a:ext>
            </a:extLst>
          </p:cNvPr>
          <p:cNvSpPr txBox="1"/>
          <p:nvPr/>
        </p:nvSpPr>
        <p:spPr>
          <a:xfrm>
            <a:off x="-1" y="6701671"/>
            <a:ext cx="12191999" cy="153888"/>
          </a:xfrm>
          <a:prstGeom prst="rect">
            <a:avLst/>
          </a:prstGeom>
          <a:solidFill>
            <a:srgbClr val="3C8C9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l-GR" sz="400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FFD430-9A65-43E4-9E98-B752BBD985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683875" y="4209833"/>
            <a:ext cx="2786637" cy="2089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758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6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E83DD55-7DE9-46AF-8985-51E9936DB23B}"/>
              </a:ext>
            </a:extLst>
          </p:cNvPr>
          <p:cNvSpPr txBox="1"/>
          <p:nvPr/>
        </p:nvSpPr>
        <p:spPr>
          <a:xfrm>
            <a:off x="0" y="-1"/>
            <a:ext cx="12192000" cy="400110"/>
          </a:xfrm>
          <a:prstGeom prst="rect">
            <a:avLst/>
          </a:prstGeom>
          <a:solidFill>
            <a:srgbClr val="3C8C9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2000" b="1" dirty="0">
                <a:solidFill>
                  <a:schemeClr val="bg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Αποτελέσματα: Ερωτηματολόγια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236475D-EE89-4C13-9EB4-837D1D6F127A}"/>
              </a:ext>
            </a:extLst>
          </p:cNvPr>
          <p:cNvSpPr txBox="1"/>
          <p:nvPr/>
        </p:nvSpPr>
        <p:spPr>
          <a:xfrm>
            <a:off x="1524000" y="1011092"/>
            <a:ext cx="5955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44" indent="-285744">
              <a:buFont typeface="Wingdings" panose="05000000000000000000" pitchFamily="2" charset="2"/>
              <a:buChar char="Ø"/>
            </a:pPr>
            <a:r>
              <a:rPr lang="el-GR" dirty="0"/>
              <a:t>Έντονη παρουσία λαγοκέφαλων</a:t>
            </a:r>
            <a:r>
              <a:rPr lang="en-US" dirty="0"/>
              <a:t> </a:t>
            </a:r>
            <a:r>
              <a:rPr lang="el-GR" dirty="0"/>
              <a:t>μεγάλου μεγέθους (&gt;2</a:t>
            </a:r>
            <a:r>
              <a:rPr lang="en-US" dirty="0"/>
              <a:t>kg)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32837C8-F765-40F3-83BA-77B2193210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1364405"/>
              </p:ext>
            </p:extLst>
          </p:nvPr>
        </p:nvGraphicFramePr>
        <p:xfrm>
          <a:off x="8281588" y="1204677"/>
          <a:ext cx="3096013" cy="5359781"/>
        </p:xfrm>
        <a:graphic>
          <a:graphicData uri="http://schemas.openxmlformats.org/drawingml/2006/table">
            <a:tbl>
              <a:tblPr firstRow="1" firstCol="1" bandRow="1"/>
              <a:tblGrid>
                <a:gridCol w="1542098">
                  <a:extLst>
                    <a:ext uri="{9D8B030D-6E8A-4147-A177-3AD203B41FA5}">
                      <a16:colId xmlns:a16="http://schemas.microsoft.com/office/drawing/2014/main" val="185905045"/>
                    </a:ext>
                  </a:extLst>
                </a:gridCol>
                <a:gridCol w="1553915">
                  <a:extLst>
                    <a:ext uri="{9D8B030D-6E8A-4147-A177-3AD203B41FA5}">
                      <a16:colId xmlns:a16="http://schemas.microsoft.com/office/drawing/2014/main" val="777324115"/>
                    </a:ext>
                  </a:extLst>
                </a:gridCol>
              </a:tblGrid>
              <a:tr h="2909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4076588"/>
                  </a:ext>
                </a:extLst>
              </a:tr>
              <a:tr h="382609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asic Roman"/>
                        </a:rPr>
                        <a:t>Μήνας</a:t>
                      </a:r>
                      <a:endParaRPr lang="en-US" sz="1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2875062"/>
                  </a:ext>
                </a:extLst>
              </a:tr>
              <a:tr h="382609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Ια</a:t>
                      </a:r>
                      <a:r>
                        <a:rPr lang="en-US" sz="19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νουάριος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19%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EB7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128319"/>
                  </a:ext>
                </a:extLst>
              </a:tr>
              <a:tr h="382609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Φε</a:t>
                      </a:r>
                      <a:r>
                        <a:rPr lang="en-US" sz="1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βρουάριος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19%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B7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652106"/>
                  </a:ext>
                </a:extLst>
              </a:tr>
              <a:tr h="382609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Μάρτης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28%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8B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5131108"/>
                  </a:ext>
                </a:extLst>
              </a:tr>
              <a:tr h="382609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Απ</a:t>
                      </a:r>
                      <a:r>
                        <a:rPr lang="en-US" sz="1900" b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ρίλης</a:t>
                      </a:r>
                      <a:endParaRPr lang="en-US" sz="1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50%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5B2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1733438"/>
                  </a:ext>
                </a:extLst>
              </a:tr>
              <a:tr h="382609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Μάης</a:t>
                      </a:r>
                      <a:endParaRPr lang="en-US" sz="1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76%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2C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6166704"/>
                  </a:ext>
                </a:extLst>
              </a:tr>
              <a:tr h="382609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Ιούνιος</a:t>
                      </a:r>
                      <a:endParaRPr lang="en-US" sz="1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65%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401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6753494"/>
                  </a:ext>
                </a:extLst>
              </a:tr>
              <a:tr h="382609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Ιούλιος</a:t>
                      </a:r>
                      <a:endParaRPr lang="en-US" sz="1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54%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542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9279418"/>
                  </a:ext>
                </a:extLst>
              </a:tr>
              <a:tr h="382609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Αύγουστος</a:t>
                      </a:r>
                      <a:endParaRPr lang="en-US" sz="1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52%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572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4214675"/>
                  </a:ext>
                </a:extLst>
              </a:tr>
              <a:tr h="382609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Σε</a:t>
                      </a:r>
                      <a:r>
                        <a:rPr lang="en-US" sz="19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πτέμβρης</a:t>
                      </a:r>
                      <a:endParaRPr lang="en-US" sz="1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46%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61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647797"/>
                  </a:ext>
                </a:extLst>
              </a:tr>
              <a:tr h="382609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Οκτώ</a:t>
                      </a:r>
                      <a:r>
                        <a:rPr lang="en-US" sz="1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βρης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39%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F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7469145"/>
                  </a:ext>
                </a:extLst>
              </a:tr>
              <a:tr h="382609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Νοέμβρης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28%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8B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8620283"/>
                  </a:ext>
                </a:extLst>
              </a:tr>
              <a:tr h="382609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Δεκέμ</a:t>
                      </a:r>
                      <a:r>
                        <a:rPr lang="en-US" sz="1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βρης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22%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A5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5742064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7A90FD17-C69F-43BC-A126-A938E6314B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9215726"/>
              </p:ext>
            </p:extLst>
          </p:nvPr>
        </p:nvGraphicFramePr>
        <p:xfrm>
          <a:off x="1524001" y="4201595"/>
          <a:ext cx="5469828" cy="2337054"/>
        </p:xfrm>
        <a:graphic>
          <a:graphicData uri="http://schemas.openxmlformats.org/drawingml/2006/table">
            <a:tbl>
              <a:tblPr firstRow="1" firstCol="1" bandRow="1"/>
              <a:tblGrid>
                <a:gridCol w="1855089">
                  <a:extLst>
                    <a:ext uri="{9D8B030D-6E8A-4147-A177-3AD203B41FA5}">
                      <a16:colId xmlns:a16="http://schemas.microsoft.com/office/drawing/2014/main" val="2828374910"/>
                    </a:ext>
                  </a:extLst>
                </a:gridCol>
                <a:gridCol w="607060">
                  <a:extLst>
                    <a:ext uri="{9D8B030D-6E8A-4147-A177-3AD203B41FA5}">
                      <a16:colId xmlns:a16="http://schemas.microsoft.com/office/drawing/2014/main" val="3680780800"/>
                    </a:ext>
                  </a:extLst>
                </a:gridCol>
                <a:gridCol w="722948">
                  <a:extLst>
                    <a:ext uri="{9D8B030D-6E8A-4147-A177-3AD203B41FA5}">
                      <a16:colId xmlns:a16="http://schemas.microsoft.com/office/drawing/2014/main" val="3403950010"/>
                    </a:ext>
                  </a:extLst>
                </a:gridCol>
                <a:gridCol w="722948">
                  <a:extLst>
                    <a:ext uri="{9D8B030D-6E8A-4147-A177-3AD203B41FA5}">
                      <a16:colId xmlns:a16="http://schemas.microsoft.com/office/drawing/2014/main" val="100893773"/>
                    </a:ext>
                  </a:extLst>
                </a:gridCol>
                <a:gridCol w="722948">
                  <a:extLst>
                    <a:ext uri="{9D8B030D-6E8A-4147-A177-3AD203B41FA5}">
                      <a16:colId xmlns:a16="http://schemas.microsoft.com/office/drawing/2014/main" val="1648252638"/>
                    </a:ext>
                  </a:extLst>
                </a:gridCol>
                <a:gridCol w="838835">
                  <a:extLst>
                    <a:ext uri="{9D8B030D-6E8A-4147-A177-3AD203B41FA5}">
                      <a16:colId xmlns:a16="http://schemas.microsoft.com/office/drawing/2014/main" val="2962701783"/>
                    </a:ext>
                  </a:extLst>
                </a:gridCol>
              </a:tblGrid>
              <a:tr h="382609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900" b="1" dirty="0"/>
                        <a:t>Υπόστρωμα</a:t>
                      </a:r>
                      <a:endParaRPr lang="en-US" sz="1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Βάθος (</a:t>
                      </a:r>
                      <a:r>
                        <a:rPr lang="en-US" sz="1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m)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629201"/>
                  </a:ext>
                </a:extLst>
              </a:tr>
              <a:tr h="382609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</a:t>
                      </a:r>
                      <a:r>
                        <a:rPr lang="el-GR" sz="19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9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r>
                        <a:rPr lang="en-US" sz="19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r>
                        <a:rPr lang="el-GR" sz="19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en-US" sz="19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9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en-US" sz="19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5-</a:t>
                      </a:r>
                      <a:r>
                        <a:rPr lang="el-GR" sz="19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r>
                        <a:rPr lang="en-US" sz="19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9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r>
                        <a:rPr lang="en-US" sz="19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5-</a:t>
                      </a:r>
                      <a:r>
                        <a:rPr lang="el-GR" sz="19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r>
                        <a:rPr lang="en-US" sz="19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65</a:t>
                      </a:r>
                      <a:r>
                        <a:rPr lang="en-US" sz="1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r>
                        <a:rPr lang="el-GR" sz="1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9520145"/>
                  </a:ext>
                </a:extLst>
              </a:tr>
              <a:tr h="382609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Ποσειδωνί</a:t>
                      </a:r>
                      <a:r>
                        <a:rPr lang="en-US" sz="19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α</a:t>
                      </a:r>
                      <a:endParaRPr lang="en-US" sz="1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38%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EC77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60%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A5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60%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A5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0%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0%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0638484"/>
                  </a:ext>
                </a:extLst>
              </a:tr>
              <a:tr h="382609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Μαλα</a:t>
                      </a:r>
                      <a:r>
                        <a:rPr lang="en-US" sz="1900" b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κό</a:t>
                      </a:r>
                      <a:endParaRPr lang="en-US" sz="1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31%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D1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56%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AB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63%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A27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33%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E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10%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1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800706"/>
                  </a:ext>
                </a:extLst>
              </a:tr>
              <a:tr h="382609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Σκληρό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17%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23%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D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23%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D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15%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A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2%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BC5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0043174"/>
                  </a:ext>
                </a:extLst>
              </a:tr>
              <a:tr h="382609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Απ</a:t>
                      </a:r>
                      <a:r>
                        <a:rPr lang="en-US" sz="19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οχή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0%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15%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25%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8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17%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2%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C5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376711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8486F728-22CA-4B05-AC1F-2F7C45E976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1272155"/>
              </p:ext>
            </p:extLst>
          </p:nvPr>
        </p:nvGraphicFramePr>
        <p:xfrm>
          <a:off x="1535367" y="1511114"/>
          <a:ext cx="3373741" cy="1958946"/>
        </p:xfrm>
        <a:graphic>
          <a:graphicData uri="http://schemas.openxmlformats.org/drawingml/2006/table">
            <a:tbl>
              <a:tblPr firstRow="1" firstCol="1" bandRow="1"/>
              <a:tblGrid>
                <a:gridCol w="2588881">
                  <a:extLst>
                    <a:ext uri="{9D8B030D-6E8A-4147-A177-3AD203B41FA5}">
                      <a16:colId xmlns:a16="http://schemas.microsoft.com/office/drawing/2014/main" val="3378919746"/>
                    </a:ext>
                  </a:extLst>
                </a:gridCol>
                <a:gridCol w="784860">
                  <a:extLst>
                    <a:ext uri="{9D8B030D-6E8A-4147-A177-3AD203B41FA5}">
                      <a16:colId xmlns:a16="http://schemas.microsoft.com/office/drawing/2014/main" val="727447249"/>
                    </a:ext>
                  </a:extLst>
                </a:gridCol>
              </a:tblGrid>
              <a:tr h="38260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asic Roman"/>
                        </a:rPr>
                        <a:t>Περιοχή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3815584"/>
                  </a:ext>
                </a:extLst>
              </a:tr>
              <a:tr h="38260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asic Roman"/>
                        </a:rPr>
                        <a:t>Κρητικό πέλαγος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asic Roman"/>
                        </a:rPr>
                        <a:t>85 %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3304854"/>
                  </a:ext>
                </a:extLst>
              </a:tr>
              <a:tr h="382609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asic Roman"/>
                        </a:rPr>
                        <a:t>Λιβυκό πέλαγος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asic Roman"/>
                        </a:rPr>
                        <a:t>100 %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4428922"/>
                  </a:ext>
                </a:extLst>
              </a:tr>
              <a:tr h="40091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asic Roman"/>
                        </a:rPr>
                        <a:t>Νότιο Αιγαίο πέλαγος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asic Roman"/>
                        </a:rPr>
                        <a:t>33</a:t>
                      </a:r>
                      <a:r>
                        <a:rPr lang="el-GR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asic Roman"/>
                        </a:rPr>
                        <a:t> %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3397613"/>
                  </a:ext>
                </a:extLst>
              </a:tr>
              <a:tr h="382609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asic Roman"/>
                        </a:rPr>
                        <a:t>Ιόνιο πέλαγος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asic Roman"/>
                        </a:rPr>
                        <a:t>26 %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4669980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E8CC815F-68A2-45A5-BB55-5EA74FED3821}"/>
              </a:ext>
            </a:extLst>
          </p:cNvPr>
          <p:cNvSpPr/>
          <p:nvPr/>
        </p:nvSpPr>
        <p:spPr>
          <a:xfrm>
            <a:off x="1570881" y="1986977"/>
            <a:ext cx="1693147" cy="72071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061078-F91A-4A9D-9B33-ED0DE68F643A}"/>
              </a:ext>
            </a:extLst>
          </p:cNvPr>
          <p:cNvSpPr/>
          <p:nvPr/>
        </p:nvSpPr>
        <p:spPr>
          <a:xfrm>
            <a:off x="4054138" y="4710736"/>
            <a:ext cx="1296140" cy="23661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C2D1266-D4B9-4644-A8BE-EF8A43C95692}"/>
              </a:ext>
            </a:extLst>
          </p:cNvPr>
          <p:cNvSpPr/>
          <p:nvPr/>
        </p:nvSpPr>
        <p:spPr>
          <a:xfrm>
            <a:off x="1535366" y="5041891"/>
            <a:ext cx="1296140" cy="72071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FAE513E-D6C7-4772-8439-C16C1699F9BC}"/>
              </a:ext>
            </a:extLst>
          </p:cNvPr>
          <p:cNvSpPr/>
          <p:nvPr/>
        </p:nvSpPr>
        <p:spPr>
          <a:xfrm>
            <a:off x="8303589" y="3206392"/>
            <a:ext cx="1296140" cy="221361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2EEFD1-9BFF-401C-AA4E-97AB3A241BED}"/>
              </a:ext>
            </a:extLst>
          </p:cNvPr>
          <p:cNvSpPr txBox="1"/>
          <p:nvPr/>
        </p:nvSpPr>
        <p:spPr>
          <a:xfrm>
            <a:off x="4844663" y="496216"/>
            <a:ext cx="2632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/>
              <a:t>Τι μας είπαν οι ψαράδες!</a:t>
            </a:r>
            <a:endParaRPr lang="en-US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F87701-C8B0-4C1F-B81A-14A49AD38412}"/>
              </a:ext>
            </a:extLst>
          </p:cNvPr>
          <p:cNvSpPr txBox="1"/>
          <p:nvPr/>
        </p:nvSpPr>
        <p:spPr>
          <a:xfrm>
            <a:off x="-1" y="6701671"/>
            <a:ext cx="12191999" cy="153888"/>
          </a:xfrm>
          <a:prstGeom prst="rect">
            <a:avLst/>
          </a:prstGeom>
          <a:solidFill>
            <a:srgbClr val="3C8C9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l-GR" sz="400" i="1" dirty="0"/>
          </a:p>
        </p:txBody>
      </p:sp>
    </p:spTree>
    <p:extLst>
      <p:ext uri="{BB962C8B-B14F-4D97-AF65-F5344CB8AC3E}">
        <p14:creationId xmlns:p14="http://schemas.microsoft.com/office/powerpoint/2010/main" val="3914338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 animBg="1"/>
      <p:bldP spid="17" grpId="0" animBg="1"/>
      <p:bldP spid="1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0A1EEF-A794-4370-9166-FC9D4E880FF0}"/>
              </a:ext>
            </a:extLst>
          </p:cNvPr>
          <p:cNvSpPr txBox="1"/>
          <p:nvPr/>
        </p:nvSpPr>
        <p:spPr>
          <a:xfrm>
            <a:off x="4844663" y="496216"/>
            <a:ext cx="2632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/>
              <a:t>Τι μας είπαν οι ψαράδες!</a:t>
            </a:r>
            <a:endParaRPr lang="en-US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AA86E2-DFD4-47DC-9736-5C5DB049887B}"/>
              </a:ext>
            </a:extLst>
          </p:cNvPr>
          <p:cNvSpPr txBox="1"/>
          <p:nvPr/>
        </p:nvSpPr>
        <p:spPr>
          <a:xfrm>
            <a:off x="0" y="-1"/>
            <a:ext cx="12192000" cy="400110"/>
          </a:xfrm>
          <a:prstGeom prst="rect">
            <a:avLst/>
          </a:prstGeom>
          <a:solidFill>
            <a:srgbClr val="3C8C9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2000" b="1" dirty="0">
                <a:solidFill>
                  <a:schemeClr val="bg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Αποτελέσματα: Ερωτηματολόγια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36F494-66F5-4977-B10A-52C8EAC71DDE}"/>
              </a:ext>
            </a:extLst>
          </p:cNvPr>
          <p:cNvSpPr txBox="1"/>
          <p:nvPr/>
        </p:nvSpPr>
        <p:spPr>
          <a:xfrm>
            <a:off x="-1" y="6701671"/>
            <a:ext cx="12191999" cy="153888"/>
          </a:xfrm>
          <a:prstGeom prst="rect">
            <a:avLst/>
          </a:prstGeom>
          <a:solidFill>
            <a:srgbClr val="3C8C9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l-GR" sz="400" i="1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936DEB2-453A-42B4-84E5-5BFDE2052B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209" b="4948"/>
          <a:stretch/>
        </p:blipFill>
        <p:spPr>
          <a:xfrm>
            <a:off x="-2" y="1219878"/>
            <a:ext cx="12192000" cy="547687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B22C0C3-F5DC-497F-8BA5-DE9E55BFCC93}"/>
              </a:ext>
            </a:extLst>
          </p:cNvPr>
          <p:cNvSpPr txBox="1"/>
          <p:nvPr/>
        </p:nvSpPr>
        <p:spPr>
          <a:xfrm>
            <a:off x="1895475" y="2619508"/>
            <a:ext cx="824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/>
              <a:t>Κρήτη </a:t>
            </a:r>
            <a:endParaRPr lang="en-US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60C0EF6-B1CD-4382-86E0-0600BAAACFBD}"/>
              </a:ext>
            </a:extLst>
          </p:cNvPr>
          <p:cNvSpPr txBox="1"/>
          <p:nvPr/>
        </p:nvSpPr>
        <p:spPr>
          <a:xfrm>
            <a:off x="6049480" y="2619508"/>
            <a:ext cx="1428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/>
              <a:t>Νότιο Αιγαίο</a:t>
            </a:r>
            <a:endParaRPr lang="en-US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B2B3503-BFF0-4114-BA03-AFEC221F6471}"/>
              </a:ext>
            </a:extLst>
          </p:cNvPr>
          <p:cNvSpPr txBox="1"/>
          <p:nvPr/>
        </p:nvSpPr>
        <p:spPr>
          <a:xfrm>
            <a:off x="10296525" y="2619508"/>
            <a:ext cx="667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/>
              <a:t>Ιόνιο</a:t>
            </a:r>
            <a:endParaRPr lang="en-US" b="1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8329033-F739-4829-BB32-86E55B5E93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524" y="1219878"/>
            <a:ext cx="2103302" cy="1140051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9F42EEC-E128-4EBA-9707-728106C9405F}"/>
              </a:ext>
            </a:extLst>
          </p:cNvPr>
          <p:cNvCxnSpPr/>
          <p:nvPr/>
        </p:nvCxnSpPr>
        <p:spPr>
          <a:xfrm>
            <a:off x="8907263" y="1177939"/>
            <a:ext cx="0" cy="61196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12781FF-1F39-4FB8-91B9-3B0D7A33CDAB}"/>
              </a:ext>
            </a:extLst>
          </p:cNvPr>
          <p:cNvCxnSpPr/>
          <p:nvPr/>
        </p:nvCxnSpPr>
        <p:spPr>
          <a:xfrm>
            <a:off x="3888419" y="2682858"/>
            <a:ext cx="0" cy="61196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3C1AC6B-F31F-4E78-8AF0-C68178332CCC}"/>
              </a:ext>
            </a:extLst>
          </p:cNvPr>
          <p:cNvCxnSpPr/>
          <p:nvPr/>
        </p:nvCxnSpPr>
        <p:spPr>
          <a:xfrm>
            <a:off x="4934922" y="2007544"/>
            <a:ext cx="0" cy="61196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531DBC0-401C-4A19-A8B4-6760CC3C005F}"/>
              </a:ext>
            </a:extLst>
          </p:cNvPr>
          <p:cNvCxnSpPr>
            <a:cxnSpLocks/>
          </p:cNvCxnSpPr>
          <p:nvPr/>
        </p:nvCxnSpPr>
        <p:spPr>
          <a:xfrm flipV="1">
            <a:off x="6049480" y="4488874"/>
            <a:ext cx="0" cy="41901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5579BD2-6C31-4D7D-838A-ED2CD278BD1C}"/>
              </a:ext>
            </a:extLst>
          </p:cNvPr>
          <p:cNvCxnSpPr>
            <a:cxnSpLocks/>
          </p:cNvCxnSpPr>
          <p:nvPr/>
        </p:nvCxnSpPr>
        <p:spPr>
          <a:xfrm flipH="1">
            <a:off x="6049480" y="4488874"/>
            <a:ext cx="210909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D55C0A9-E66F-4C0D-A196-064A9D1F8722}"/>
              </a:ext>
            </a:extLst>
          </p:cNvPr>
          <p:cNvCxnSpPr>
            <a:cxnSpLocks/>
          </p:cNvCxnSpPr>
          <p:nvPr/>
        </p:nvCxnSpPr>
        <p:spPr>
          <a:xfrm flipV="1">
            <a:off x="8158578" y="4488874"/>
            <a:ext cx="0" cy="39384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0813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0F39325-0E5C-4E7A-AD30-CA9FEBE23649}"/>
              </a:ext>
            </a:extLst>
          </p:cNvPr>
          <p:cNvSpPr txBox="1"/>
          <p:nvPr/>
        </p:nvSpPr>
        <p:spPr>
          <a:xfrm>
            <a:off x="1168891" y="1018716"/>
            <a:ext cx="3649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44" indent="-285744">
              <a:buFont typeface="Wingdings" panose="05000000000000000000" pitchFamily="2" charset="2"/>
              <a:buChar char="Ø"/>
            </a:pPr>
            <a:r>
              <a:rPr lang="el-GR" b="1" dirty="0"/>
              <a:t>Συνολικές οικονομικές απώλειες </a:t>
            </a:r>
            <a:endParaRPr lang="en-US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CDE12B-3FD9-4A6A-98E6-E82250C16C43}"/>
              </a:ext>
            </a:extLst>
          </p:cNvPr>
          <p:cNvSpPr txBox="1"/>
          <p:nvPr/>
        </p:nvSpPr>
        <p:spPr>
          <a:xfrm>
            <a:off x="1233372" y="1588404"/>
            <a:ext cx="3279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l-GR" dirty="0"/>
              <a:t>Κρήτη </a:t>
            </a:r>
            <a:r>
              <a:rPr lang="en-US" dirty="0"/>
              <a:t>            </a:t>
            </a:r>
            <a:r>
              <a:rPr lang="el-GR" dirty="0"/>
              <a:t>= 6368 ±  2586 €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C08B07-3A04-43E2-AB9E-7657BD932EDD}"/>
              </a:ext>
            </a:extLst>
          </p:cNvPr>
          <p:cNvSpPr txBox="1"/>
          <p:nvPr/>
        </p:nvSpPr>
        <p:spPr>
          <a:xfrm>
            <a:off x="1233372" y="2159617"/>
            <a:ext cx="3170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l-GR" dirty="0"/>
              <a:t>Νότιο Αιγαίο =</a:t>
            </a:r>
            <a:r>
              <a:rPr lang="en-US" dirty="0"/>
              <a:t> 1863 </a:t>
            </a:r>
            <a:r>
              <a:rPr lang="el-GR" dirty="0"/>
              <a:t>±</a:t>
            </a:r>
            <a:r>
              <a:rPr lang="en-US" dirty="0"/>
              <a:t> 643 </a:t>
            </a:r>
            <a:r>
              <a:rPr lang="el-GR" dirty="0"/>
              <a:t>€ 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5150AA-6796-4C9A-95F0-1CB2B5804DDB}"/>
              </a:ext>
            </a:extLst>
          </p:cNvPr>
          <p:cNvSpPr txBox="1"/>
          <p:nvPr/>
        </p:nvSpPr>
        <p:spPr>
          <a:xfrm>
            <a:off x="1233372" y="2768045"/>
            <a:ext cx="3050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l-GR" dirty="0"/>
              <a:t>Ιόνιο </a:t>
            </a:r>
            <a:r>
              <a:rPr lang="en-US" dirty="0"/>
              <a:t>              </a:t>
            </a:r>
            <a:r>
              <a:rPr lang="el-GR" dirty="0"/>
              <a:t>=</a:t>
            </a:r>
            <a:r>
              <a:rPr lang="en-US" dirty="0"/>
              <a:t> 258 </a:t>
            </a:r>
            <a:r>
              <a:rPr lang="el-GR" dirty="0"/>
              <a:t>±</a:t>
            </a:r>
            <a:r>
              <a:rPr lang="en-US" dirty="0"/>
              <a:t> 120 </a:t>
            </a:r>
            <a:r>
              <a:rPr lang="el-GR" dirty="0"/>
              <a:t>€ 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B2EDB0-4BB0-4303-AC5E-6AC57BA2834C}"/>
              </a:ext>
            </a:extLst>
          </p:cNvPr>
          <p:cNvSpPr txBox="1"/>
          <p:nvPr/>
        </p:nvSpPr>
        <p:spPr>
          <a:xfrm>
            <a:off x="4844663" y="496216"/>
            <a:ext cx="2632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/>
              <a:t>Τι μας είπαν οι ψαράδες!</a:t>
            </a:r>
            <a:endParaRPr lang="en-US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B7207CD-57B7-4AEE-B628-A9B1450B44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53" b="6643"/>
          <a:stretch/>
        </p:blipFill>
        <p:spPr>
          <a:xfrm>
            <a:off x="6274231" y="1179321"/>
            <a:ext cx="5137146" cy="40902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B4A9890-FB47-4C34-AB66-AAB5BC26AC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3056" y="1117861"/>
            <a:ext cx="3810330" cy="34750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DC8DFB5-18AD-4235-BF16-915EDF9FEE20}"/>
              </a:ext>
            </a:extLst>
          </p:cNvPr>
          <p:cNvSpPr txBox="1"/>
          <p:nvPr/>
        </p:nvSpPr>
        <p:spPr>
          <a:xfrm>
            <a:off x="1168891" y="3398202"/>
            <a:ext cx="4021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b="1" dirty="0"/>
              <a:t>Οι κοινωνικοοικονομικές επιπτώσεις είναι υψηλότερες στην Κρήτη </a:t>
            </a:r>
            <a:endParaRPr lang="en-US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F4BA63-51F8-4D9C-A68E-A348FB87AA96}"/>
              </a:ext>
            </a:extLst>
          </p:cNvPr>
          <p:cNvSpPr txBox="1"/>
          <p:nvPr/>
        </p:nvSpPr>
        <p:spPr>
          <a:xfrm>
            <a:off x="1233372" y="5516344"/>
            <a:ext cx="3180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1 χαμένη μέρα αλιείας/μήνα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0FE5F2E-84F7-4583-B28F-0E294B6342CC}"/>
              </a:ext>
            </a:extLst>
          </p:cNvPr>
          <p:cNvSpPr txBox="1"/>
          <p:nvPr/>
        </p:nvSpPr>
        <p:spPr>
          <a:xfrm>
            <a:off x="1233372" y="4900264"/>
            <a:ext cx="36463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20 επιπλέον ώρες εργασίας/μήνα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3AF380A-A17A-4B89-9416-30471D656199}"/>
              </a:ext>
            </a:extLst>
          </p:cNvPr>
          <p:cNvSpPr txBox="1"/>
          <p:nvPr/>
        </p:nvSpPr>
        <p:spPr>
          <a:xfrm>
            <a:off x="1233372" y="6145409"/>
            <a:ext cx="4376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9 επιπλέον μεροκάματα σε εργάτες/έτος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9B4CDC0-9495-4969-A100-DCC1FFECF934}"/>
              </a:ext>
            </a:extLst>
          </p:cNvPr>
          <p:cNvSpPr txBox="1"/>
          <p:nvPr/>
        </p:nvSpPr>
        <p:spPr>
          <a:xfrm>
            <a:off x="1233372" y="4290119"/>
            <a:ext cx="3742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1,5 </a:t>
            </a:r>
            <a:r>
              <a:rPr lang="en-US" dirty="0"/>
              <a:t>kg </a:t>
            </a:r>
            <a:r>
              <a:rPr lang="el-GR" dirty="0"/>
              <a:t>απώλεια παραγωγής/ημέρα</a:t>
            </a:r>
            <a:endParaRPr lang="en-US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26C11DF-BA93-4687-98B7-ED8CAF2B9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0007" y="5548032"/>
            <a:ext cx="4016428" cy="106017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7D08A69-984A-40EB-93A3-DFB9044E5292}"/>
              </a:ext>
            </a:extLst>
          </p:cNvPr>
          <p:cNvSpPr txBox="1"/>
          <p:nvPr/>
        </p:nvSpPr>
        <p:spPr>
          <a:xfrm>
            <a:off x="0" y="-1"/>
            <a:ext cx="12192000" cy="400110"/>
          </a:xfrm>
          <a:prstGeom prst="rect">
            <a:avLst/>
          </a:prstGeom>
          <a:solidFill>
            <a:srgbClr val="3C8C9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2000" b="1" dirty="0">
                <a:solidFill>
                  <a:schemeClr val="bg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Αποτελέσματα: Ερωτηματολόγια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9CF6A93-73C2-49A3-BE86-0F6539F82597}"/>
              </a:ext>
            </a:extLst>
          </p:cNvPr>
          <p:cNvSpPr txBox="1"/>
          <p:nvPr/>
        </p:nvSpPr>
        <p:spPr>
          <a:xfrm>
            <a:off x="-1" y="6701671"/>
            <a:ext cx="12191999" cy="153888"/>
          </a:xfrm>
          <a:prstGeom prst="rect">
            <a:avLst/>
          </a:prstGeom>
          <a:solidFill>
            <a:srgbClr val="3C8C9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l-GR" sz="400" i="1" dirty="0"/>
          </a:p>
        </p:txBody>
      </p:sp>
    </p:spTree>
    <p:extLst>
      <p:ext uri="{BB962C8B-B14F-4D97-AF65-F5344CB8AC3E}">
        <p14:creationId xmlns:p14="http://schemas.microsoft.com/office/powerpoint/2010/main" val="2867110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1" grpId="0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3F674B68-C99F-42D1-AF40-CED91DFF0C3D}"/>
              </a:ext>
            </a:extLst>
          </p:cNvPr>
          <p:cNvSpPr txBox="1"/>
          <p:nvPr/>
        </p:nvSpPr>
        <p:spPr>
          <a:xfrm>
            <a:off x="1353748" y="5995949"/>
            <a:ext cx="31897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l-GR" dirty="0">
                <a:ea typeface="Calibri" panose="020F0502020204030204" pitchFamily="34" charset="0"/>
              </a:rPr>
              <a:t>Φαγγρί (36%), Σαργός (29%)</a:t>
            </a:r>
            <a:r>
              <a:rPr lang="en-US" dirty="0">
                <a:ea typeface="Calibri" panose="020F0502020204030204" pitchFamily="34" charset="0"/>
              </a:rPr>
              <a:t> </a:t>
            </a:r>
            <a:endParaRPr lang="el-GR" dirty="0">
              <a:ea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FAEB636-7A43-40F1-B9B0-99D02D4DF823}"/>
              </a:ext>
            </a:extLst>
          </p:cNvPr>
          <p:cNvSpPr txBox="1"/>
          <p:nvPr/>
        </p:nvSpPr>
        <p:spPr>
          <a:xfrm>
            <a:off x="1134493" y="923284"/>
            <a:ext cx="2189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u="sng" dirty="0"/>
              <a:t>Ζημιές σε αλιεύματα</a:t>
            </a:r>
            <a:endParaRPr lang="en-US" b="1" u="sng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FF0F58-1A6E-4A74-8873-6AA8EDDCC56B}"/>
              </a:ext>
            </a:extLst>
          </p:cNvPr>
          <p:cNvSpPr txBox="1"/>
          <p:nvPr/>
        </p:nvSpPr>
        <p:spPr>
          <a:xfrm>
            <a:off x="1134494" y="1815791"/>
            <a:ext cx="587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l-GR" dirty="0"/>
              <a:t>Οι μεγαλύτερες ποσότητες  καταγράφηκαν το καλοκαίρι.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149A9BB-C192-4BA4-B091-66B28E396629}"/>
              </a:ext>
            </a:extLst>
          </p:cNvPr>
          <p:cNvSpPr txBox="1"/>
          <p:nvPr/>
        </p:nvSpPr>
        <p:spPr>
          <a:xfrm>
            <a:off x="1154162" y="2376787"/>
            <a:ext cx="46020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1" dirty="0">
                <a:ea typeface="Calibri" panose="020F0502020204030204" pitchFamily="34" charset="0"/>
              </a:rPr>
              <a:t>Κυριότερα φαγωμένα σε είδη</a:t>
            </a:r>
            <a:endParaRPr lang="en-US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4F917D5-3CA4-426B-919B-9A60CF219ADE}"/>
              </a:ext>
            </a:extLst>
          </p:cNvPr>
          <p:cNvSpPr txBox="1"/>
          <p:nvPr/>
        </p:nvSpPr>
        <p:spPr>
          <a:xfrm>
            <a:off x="1353748" y="3426320"/>
            <a:ext cx="54299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l-GR" dirty="0">
                <a:ea typeface="Calibri" panose="020F0502020204030204" pitchFamily="34" charset="0"/>
              </a:rPr>
              <a:t>Μπαρμπούνι (23%), Γόπα (21%),</a:t>
            </a:r>
            <a:r>
              <a:rPr lang="el-GR" dirty="0"/>
              <a:t> Σκάρος (11%)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D08373A-7FE3-4AEB-A372-DC4C319304FB}"/>
              </a:ext>
            </a:extLst>
          </p:cNvPr>
          <p:cNvSpPr txBox="1"/>
          <p:nvPr/>
        </p:nvSpPr>
        <p:spPr>
          <a:xfrm>
            <a:off x="1134494" y="2936796"/>
            <a:ext cx="46020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44" indent="-285744">
              <a:buFont typeface="Wingdings" panose="05000000000000000000" pitchFamily="2" charset="2"/>
              <a:buChar char="Ø"/>
            </a:pPr>
            <a:r>
              <a:rPr lang="el-GR" dirty="0"/>
              <a:t>Δίχτυα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65CBAA7-9A09-46DC-B3C2-67676DBAF73B}"/>
              </a:ext>
            </a:extLst>
          </p:cNvPr>
          <p:cNvSpPr txBox="1"/>
          <p:nvPr/>
        </p:nvSpPr>
        <p:spPr>
          <a:xfrm>
            <a:off x="1134494" y="5370342"/>
            <a:ext cx="46020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44" indent="-285744">
              <a:buFont typeface="Wingdings" panose="05000000000000000000" pitchFamily="2" charset="2"/>
              <a:buChar char="Ø"/>
            </a:pPr>
            <a:r>
              <a:rPr lang="el-GR" dirty="0">
                <a:ea typeface="Calibri" panose="020F0502020204030204" pitchFamily="34" charset="0"/>
              </a:rPr>
              <a:t>Παραγάδια</a:t>
            </a:r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1BF0C23-A6F7-427D-82D3-93795E5110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34" t="8582" b="49912"/>
          <a:stretch/>
        </p:blipFill>
        <p:spPr>
          <a:xfrm>
            <a:off x="4694189" y="3962892"/>
            <a:ext cx="2049712" cy="11809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B577589-8D06-4CA8-B43E-B2C64DB304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10" r="45355"/>
          <a:stretch/>
        </p:blipFill>
        <p:spPr>
          <a:xfrm>
            <a:off x="4694188" y="5507259"/>
            <a:ext cx="2049712" cy="113716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AF1576E-9CC3-4386-A05D-2A038A0B6D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954" b="28228"/>
          <a:stretch/>
        </p:blipFill>
        <p:spPr>
          <a:xfrm>
            <a:off x="1247364" y="3962892"/>
            <a:ext cx="3117607" cy="111847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FDF58346-EE6D-461C-AD69-5F48247AB1F9}"/>
              </a:ext>
            </a:extLst>
          </p:cNvPr>
          <p:cNvSpPr txBox="1"/>
          <p:nvPr/>
        </p:nvSpPr>
        <p:spPr>
          <a:xfrm>
            <a:off x="1187761" y="477030"/>
            <a:ext cx="18616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l-GR" b="1" dirty="0"/>
              <a:t>Τι καταγράψαμε!</a:t>
            </a:r>
            <a:endParaRPr lang="en-US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84D9ADA-6215-4AB8-A41B-6034B4A5DCBD}"/>
              </a:ext>
            </a:extLst>
          </p:cNvPr>
          <p:cNvSpPr txBox="1"/>
          <p:nvPr/>
        </p:nvSpPr>
        <p:spPr>
          <a:xfrm>
            <a:off x="0" y="-1"/>
            <a:ext cx="12192000" cy="400110"/>
          </a:xfrm>
          <a:prstGeom prst="rect">
            <a:avLst/>
          </a:prstGeom>
          <a:solidFill>
            <a:srgbClr val="3C8C9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2000" b="1" dirty="0">
                <a:solidFill>
                  <a:schemeClr val="bg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Αποτελέσματα: Δειγματοληψίες επί σκάφους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AFDDE4-32EC-429A-8457-642951B1DB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8870" y="1100021"/>
            <a:ext cx="5044332" cy="5372771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353D69C3-68D2-491E-B6C7-A22F8C99E7E5}"/>
              </a:ext>
            </a:extLst>
          </p:cNvPr>
          <p:cNvSpPr txBox="1"/>
          <p:nvPr/>
        </p:nvSpPr>
        <p:spPr>
          <a:xfrm>
            <a:off x="-1" y="6701671"/>
            <a:ext cx="12191999" cy="153888"/>
          </a:xfrm>
          <a:prstGeom prst="rect">
            <a:avLst/>
          </a:prstGeom>
          <a:solidFill>
            <a:srgbClr val="3C8C9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l-GR" sz="400" i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6A4A60D-0DB5-4FF6-9442-F7AAEF1E848F}"/>
              </a:ext>
            </a:extLst>
          </p:cNvPr>
          <p:cNvSpPr txBox="1"/>
          <p:nvPr/>
        </p:nvSpPr>
        <p:spPr>
          <a:xfrm>
            <a:off x="1154162" y="1327505"/>
            <a:ext cx="587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l-GR" dirty="0"/>
              <a:t>Σύνολο </a:t>
            </a:r>
            <a:r>
              <a:rPr lang="en-US" dirty="0"/>
              <a:t>187 kg</a:t>
            </a:r>
            <a:r>
              <a:rPr lang="el-GR" dirty="0"/>
              <a:t> στις 217 εξορμήσεις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35321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5" grpId="0"/>
      <p:bldP spid="16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F3C7DAB-1556-41C6-8364-E6ACD31EE8BB}"/>
              </a:ext>
            </a:extLst>
          </p:cNvPr>
          <p:cNvSpPr txBox="1"/>
          <p:nvPr/>
        </p:nvSpPr>
        <p:spPr>
          <a:xfrm>
            <a:off x="1533844" y="1009514"/>
            <a:ext cx="2043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u="sng" dirty="0"/>
              <a:t>Ζημιές σε εργαλεία</a:t>
            </a:r>
            <a:endParaRPr lang="en-US" b="1" u="sng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C7DF85-72EF-4C44-9338-FBA1FA9A6693}"/>
              </a:ext>
            </a:extLst>
          </p:cNvPr>
          <p:cNvSpPr txBox="1"/>
          <p:nvPr/>
        </p:nvSpPr>
        <p:spPr>
          <a:xfrm>
            <a:off x="1524000" y="1541998"/>
            <a:ext cx="47714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l-GR" b="1" dirty="0"/>
              <a:t>Παραγάδια:</a:t>
            </a:r>
            <a:r>
              <a:rPr lang="el-GR" dirty="0"/>
              <a:t> υψηλότερες το καλοκαίρι και μηδενικές το χειμώνα (</a:t>
            </a:r>
            <a:r>
              <a:rPr lang="en-US" dirty="0"/>
              <a:t>max=180 </a:t>
            </a:r>
            <a:r>
              <a:rPr lang="el-GR" dirty="0"/>
              <a:t>κομμένα παράμαλλα)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8E2CED-4FC8-4BE9-A9D3-B1571AEFFF8C}"/>
              </a:ext>
            </a:extLst>
          </p:cNvPr>
          <p:cNvSpPr txBox="1"/>
          <p:nvPr/>
        </p:nvSpPr>
        <p:spPr>
          <a:xfrm>
            <a:off x="1533844" y="2762021"/>
            <a:ext cx="47616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l-GR" b="1" dirty="0"/>
              <a:t>Δίχτυα:</a:t>
            </a:r>
            <a:r>
              <a:rPr lang="el-GR" dirty="0"/>
              <a:t> υψηλότερες το καλοκαίρι και το φθινόπωρο (</a:t>
            </a:r>
            <a:r>
              <a:rPr lang="en-US" dirty="0"/>
              <a:t>max=</a:t>
            </a:r>
            <a:r>
              <a:rPr lang="el-GR" dirty="0"/>
              <a:t>70 τρύπες)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420966-6DA7-4493-98A2-3B077427DF69}"/>
              </a:ext>
            </a:extLst>
          </p:cNvPr>
          <p:cNvSpPr txBox="1"/>
          <p:nvPr/>
        </p:nvSpPr>
        <p:spPr>
          <a:xfrm>
            <a:off x="1524000" y="3705044"/>
            <a:ext cx="487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l-GR" dirty="0"/>
              <a:t>Ήταν συχνότερες στα παραγάδια (2 στα 8 ταξίδια) από ότι στα δίχτυα (1 στα 8 ταξίδια)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76F9988-F627-41B7-B88E-5B52D5AE4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268" y="4406696"/>
            <a:ext cx="4718218" cy="225022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071A900-1F5C-448A-8B0A-623A2E8A6603}"/>
              </a:ext>
            </a:extLst>
          </p:cNvPr>
          <p:cNvSpPr txBox="1"/>
          <p:nvPr/>
        </p:nvSpPr>
        <p:spPr>
          <a:xfrm>
            <a:off x="1577268" y="477030"/>
            <a:ext cx="18616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l-GR" b="1" dirty="0"/>
              <a:t>Τι καταγράψαμε!</a:t>
            </a:r>
            <a:endParaRPr lang="en-US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508AD51-CB83-4665-BF88-DFAF342DFD41}"/>
              </a:ext>
            </a:extLst>
          </p:cNvPr>
          <p:cNvSpPr txBox="1"/>
          <p:nvPr/>
        </p:nvSpPr>
        <p:spPr>
          <a:xfrm>
            <a:off x="0" y="-1"/>
            <a:ext cx="12192000" cy="400110"/>
          </a:xfrm>
          <a:prstGeom prst="rect">
            <a:avLst/>
          </a:prstGeom>
          <a:solidFill>
            <a:srgbClr val="3C8C9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2000" b="1" dirty="0">
                <a:solidFill>
                  <a:schemeClr val="bg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Αποτελέσματα: Δειγματοληψίες επί σκάφους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DBEF356-51B2-4A8A-889E-07D3055BB18E}"/>
              </a:ext>
            </a:extLst>
          </p:cNvPr>
          <p:cNvSpPr txBox="1"/>
          <p:nvPr/>
        </p:nvSpPr>
        <p:spPr>
          <a:xfrm>
            <a:off x="-1" y="6701671"/>
            <a:ext cx="12191999" cy="153888"/>
          </a:xfrm>
          <a:prstGeom prst="rect">
            <a:avLst/>
          </a:prstGeom>
          <a:solidFill>
            <a:srgbClr val="3C8C9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l-GR" sz="400" i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7C13CB-9FA0-4E0F-AE4F-E31D93FAAF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8476" y="1054400"/>
            <a:ext cx="5195532" cy="5602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624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D7C8380-97C3-4D54-9E5B-234793FB52BE}"/>
              </a:ext>
            </a:extLst>
          </p:cNvPr>
          <p:cNvSpPr txBox="1"/>
          <p:nvPr/>
        </p:nvSpPr>
        <p:spPr>
          <a:xfrm>
            <a:off x="5165198" y="400109"/>
            <a:ext cx="1861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/>
              <a:t>Τι καταγράψαμε!</a:t>
            </a:r>
            <a:endParaRPr lang="en-US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2AE999-5917-4D37-B49B-2EA0F73226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97" b="-2229"/>
          <a:stretch/>
        </p:blipFill>
        <p:spPr>
          <a:xfrm rot="16200000">
            <a:off x="8073253" y="1284913"/>
            <a:ext cx="3776797" cy="288714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81E2E67-03F6-4D11-AC46-80391B29005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2" t="2627" r="19394"/>
          <a:stretch/>
        </p:blipFill>
        <p:spPr>
          <a:xfrm rot="10800000">
            <a:off x="9905160" y="4689610"/>
            <a:ext cx="1767742" cy="21031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C450B5A-640D-404A-8635-5F0CED17792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719" b="6693"/>
          <a:stretch/>
        </p:blipFill>
        <p:spPr>
          <a:xfrm>
            <a:off x="1010710" y="2668770"/>
            <a:ext cx="2825577" cy="22654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C871E86-34F3-4DEE-8B76-D4FF781313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406" y="4953666"/>
            <a:ext cx="3270715" cy="18390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ABF9BA7-00DE-40B0-9A0A-8B2D01D5271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60" r="30933" b="16203"/>
          <a:stretch/>
        </p:blipFill>
        <p:spPr>
          <a:xfrm rot="10800000">
            <a:off x="1021410" y="846137"/>
            <a:ext cx="3320817" cy="175557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F63DBDC-05D3-4AEA-8DC6-938F31C6ED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81441" y="1321276"/>
            <a:ext cx="3849525" cy="28871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C45E1CE-C48F-40F8-AE7B-928BEDE1329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556" y="4943148"/>
            <a:ext cx="3288157" cy="184958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EA69837-49CC-406F-BF14-0D3DA8F4F88C}"/>
              </a:ext>
            </a:extLst>
          </p:cNvPr>
          <p:cNvSpPr txBox="1"/>
          <p:nvPr/>
        </p:nvSpPr>
        <p:spPr>
          <a:xfrm>
            <a:off x="0" y="-1"/>
            <a:ext cx="12192000" cy="400110"/>
          </a:xfrm>
          <a:prstGeom prst="rect">
            <a:avLst/>
          </a:prstGeom>
          <a:solidFill>
            <a:srgbClr val="3C8C9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2000" b="1" dirty="0">
                <a:solidFill>
                  <a:schemeClr val="bg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Αποτελέσματα: Δειγματοληψίες επί σκάφους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20685FB-A1B9-4B2B-BED3-848E6EF6FB5E}"/>
              </a:ext>
            </a:extLst>
          </p:cNvPr>
          <p:cNvSpPr txBox="1"/>
          <p:nvPr/>
        </p:nvSpPr>
        <p:spPr>
          <a:xfrm>
            <a:off x="-1" y="6701671"/>
            <a:ext cx="12191999" cy="153888"/>
          </a:xfrm>
          <a:prstGeom prst="rect">
            <a:avLst/>
          </a:prstGeom>
          <a:solidFill>
            <a:srgbClr val="3C8C9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l-GR" sz="400" i="1" dirty="0"/>
          </a:p>
        </p:txBody>
      </p:sp>
    </p:spTree>
    <p:extLst>
      <p:ext uri="{BB962C8B-B14F-4D97-AF65-F5344CB8AC3E}">
        <p14:creationId xmlns:p14="http://schemas.microsoft.com/office/powerpoint/2010/main" val="15923559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EF9F95F-1258-4C85-B29B-2D70156066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510"/>
          <a:stretch/>
        </p:blipFill>
        <p:spPr>
          <a:xfrm>
            <a:off x="1700978" y="1196629"/>
            <a:ext cx="3912610" cy="37567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D27BCA4-1DD6-465F-85D8-FF079CC3BD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88"/>
          <a:stretch/>
        </p:blipFill>
        <p:spPr>
          <a:xfrm>
            <a:off x="6578414" y="1119133"/>
            <a:ext cx="3912610" cy="37689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3C2438-AFCD-4EBA-A017-820103ECDFD3}"/>
              </a:ext>
            </a:extLst>
          </p:cNvPr>
          <p:cNvSpPr txBox="1"/>
          <p:nvPr/>
        </p:nvSpPr>
        <p:spPr>
          <a:xfrm>
            <a:off x="5324796" y="455133"/>
            <a:ext cx="1617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/>
              <a:t>Τι εκτιμήσαμε!</a:t>
            </a:r>
            <a:endParaRPr lang="en-US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DDDE88E-70D1-4B15-BB9F-5070FF66B15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45" r="2248" b="26715"/>
          <a:stretch/>
        </p:blipFill>
        <p:spPr>
          <a:xfrm>
            <a:off x="958817" y="5037446"/>
            <a:ext cx="3719252" cy="140768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2097F1B-E1A7-4E6B-830E-9EEAA5E079E4}"/>
              </a:ext>
            </a:extLst>
          </p:cNvPr>
          <p:cNvSpPr txBox="1"/>
          <p:nvPr/>
        </p:nvSpPr>
        <p:spPr>
          <a:xfrm>
            <a:off x="2447210" y="896336"/>
            <a:ext cx="7297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/>
              <a:t>Πιθανότητα επιπτώσεων λαγοκέφαλων στα αλιευτικά ταξίδια στην Κρήτη</a:t>
            </a:r>
            <a:endParaRPr lang="en-US" b="1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957273B-403D-4057-9E4E-98F2BC05ADF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45" r="2248" b="26715"/>
          <a:stretch/>
        </p:blipFill>
        <p:spPr>
          <a:xfrm>
            <a:off x="4695826" y="5016375"/>
            <a:ext cx="3842575" cy="145436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1320049-39A9-4E0F-8AC4-76312357BD6D}"/>
              </a:ext>
            </a:extLst>
          </p:cNvPr>
          <p:cNvSpPr txBox="1"/>
          <p:nvPr/>
        </p:nvSpPr>
        <p:spPr>
          <a:xfrm>
            <a:off x="0" y="-1"/>
            <a:ext cx="12192000" cy="400110"/>
          </a:xfrm>
          <a:prstGeom prst="rect">
            <a:avLst/>
          </a:prstGeom>
          <a:solidFill>
            <a:srgbClr val="3C8C9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2000" b="1" dirty="0">
                <a:solidFill>
                  <a:schemeClr val="bg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Αποτελέσματα: Δειγματοληψίες επί σκάφους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71FBCA1-C992-476A-8E8D-27383A567E92}"/>
              </a:ext>
            </a:extLst>
          </p:cNvPr>
          <p:cNvSpPr txBox="1"/>
          <p:nvPr/>
        </p:nvSpPr>
        <p:spPr>
          <a:xfrm>
            <a:off x="-1" y="6701671"/>
            <a:ext cx="12191999" cy="153888"/>
          </a:xfrm>
          <a:prstGeom prst="rect">
            <a:avLst/>
          </a:prstGeom>
          <a:solidFill>
            <a:srgbClr val="3C8C9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l-GR" sz="400" i="1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20E9561-2792-45C4-8E13-A44A7C8DCB8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45" r="2248" b="26715"/>
          <a:stretch/>
        </p:blipFill>
        <p:spPr>
          <a:xfrm>
            <a:off x="8435942" y="5037446"/>
            <a:ext cx="3719252" cy="1407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9751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A496D17F-9BD4-4EFB-9771-B5FA17E38D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38" t="3232" r="10590" b="6059"/>
          <a:stretch/>
        </p:blipFill>
        <p:spPr>
          <a:xfrm>
            <a:off x="5191124" y="3387396"/>
            <a:ext cx="6638923" cy="32616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C8771D0-950B-452C-AD50-BBF7037EEE0C}"/>
              </a:ext>
            </a:extLst>
          </p:cNvPr>
          <p:cNvSpPr txBox="1"/>
          <p:nvPr/>
        </p:nvSpPr>
        <p:spPr>
          <a:xfrm>
            <a:off x="1142608" y="484283"/>
            <a:ext cx="460837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l-GR" b="1" dirty="0"/>
              <a:t>Πως προσαρμόζονται οι ψαράδες</a:t>
            </a:r>
            <a:r>
              <a:rPr lang="en-US" b="1" dirty="0"/>
              <a:t> </a:t>
            </a:r>
            <a:r>
              <a:rPr lang="el-GR" b="1" dirty="0"/>
              <a:t>της Κρήτης</a:t>
            </a:r>
            <a:r>
              <a:rPr lang="en-US" b="1" dirty="0"/>
              <a:t>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51284B-2ABE-491D-B86C-81A94534B957}"/>
              </a:ext>
            </a:extLst>
          </p:cNvPr>
          <p:cNvSpPr txBox="1"/>
          <p:nvPr/>
        </p:nvSpPr>
        <p:spPr>
          <a:xfrm>
            <a:off x="1142608" y="1018172"/>
            <a:ext cx="46139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1" u="sng" dirty="0"/>
              <a:t>Αλλαγές στην αλιευτική τακτική </a:t>
            </a:r>
            <a:endParaRPr lang="en-US" b="1" u="sng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8ADB9C-AEE6-47B6-9A12-743A62A00DD2}"/>
              </a:ext>
            </a:extLst>
          </p:cNvPr>
          <p:cNvSpPr txBox="1"/>
          <p:nvPr/>
        </p:nvSpPr>
        <p:spPr>
          <a:xfrm>
            <a:off x="1123954" y="1570509"/>
            <a:ext cx="34441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44" indent="-285744">
              <a:buFont typeface="Wingdings" panose="05000000000000000000" pitchFamily="2" charset="2"/>
              <a:buChar char="Ø"/>
            </a:pPr>
            <a:r>
              <a:rPr lang="el-GR" dirty="0"/>
              <a:t>Κρήτη: 75 % των ψαράδων 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A35467-1EA3-40B0-BA21-2A298D675D57}"/>
              </a:ext>
            </a:extLst>
          </p:cNvPr>
          <p:cNvSpPr txBox="1"/>
          <p:nvPr/>
        </p:nvSpPr>
        <p:spPr>
          <a:xfrm>
            <a:off x="1142613" y="2081546"/>
            <a:ext cx="3481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44" indent="-285744">
              <a:buFont typeface="Wingdings" panose="05000000000000000000" pitchFamily="2" charset="2"/>
              <a:buChar char="Ø"/>
            </a:pPr>
            <a:r>
              <a:rPr lang="el-GR" dirty="0"/>
              <a:t>Νότιο Αιγαίο: 20 % 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10C265-CB7C-4F46-AE80-B4D7DD39A689}"/>
              </a:ext>
            </a:extLst>
          </p:cNvPr>
          <p:cNvSpPr txBox="1"/>
          <p:nvPr/>
        </p:nvSpPr>
        <p:spPr>
          <a:xfrm>
            <a:off x="1142613" y="2587980"/>
            <a:ext cx="3481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44" indent="-285744">
              <a:buFont typeface="Wingdings" panose="05000000000000000000" pitchFamily="2" charset="2"/>
              <a:buChar char="Ø"/>
            </a:pPr>
            <a:r>
              <a:rPr lang="el-GR" dirty="0"/>
              <a:t>Ιόνιο: 6 % 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CF85878-424E-4B3E-84F3-B9991CB8DCCC}"/>
              </a:ext>
            </a:extLst>
          </p:cNvPr>
          <p:cNvCxnSpPr>
            <a:cxnSpLocks/>
          </p:cNvCxnSpPr>
          <p:nvPr/>
        </p:nvCxnSpPr>
        <p:spPr>
          <a:xfrm>
            <a:off x="1142608" y="3288842"/>
            <a:ext cx="11049392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2E008AF-D586-4EFF-B13A-4125FE6E665B}"/>
              </a:ext>
            </a:extLst>
          </p:cNvPr>
          <p:cNvSpPr txBox="1"/>
          <p:nvPr/>
        </p:nvSpPr>
        <p:spPr>
          <a:xfrm>
            <a:off x="1123950" y="3945684"/>
            <a:ext cx="2579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l-GR" dirty="0"/>
              <a:t>Βάθος (</a:t>
            </a:r>
            <a:r>
              <a:rPr lang="en-US" dirty="0"/>
              <a:t> </a:t>
            </a:r>
            <a:r>
              <a:rPr lang="el-GR" dirty="0"/>
              <a:t>&gt;</a:t>
            </a:r>
            <a:r>
              <a:rPr lang="en-US" dirty="0"/>
              <a:t> </a:t>
            </a:r>
            <a:r>
              <a:rPr lang="el-GR" dirty="0"/>
              <a:t>90</a:t>
            </a:r>
            <a:r>
              <a:rPr lang="en-US" dirty="0"/>
              <a:t>m) – </a:t>
            </a:r>
            <a:r>
              <a:rPr lang="el-GR" b="1" dirty="0"/>
              <a:t>51</a:t>
            </a:r>
            <a:r>
              <a:rPr lang="en-US" b="1" dirty="0"/>
              <a:t> 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C269508-AE9D-4373-8E76-26A93EF74A74}"/>
              </a:ext>
            </a:extLst>
          </p:cNvPr>
          <p:cNvSpPr txBox="1"/>
          <p:nvPr/>
        </p:nvSpPr>
        <p:spPr>
          <a:xfrm>
            <a:off x="1123950" y="4882266"/>
            <a:ext cx="34709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l-GR" dirty="0"/>
              <a:t>Χρόνος παραμονής εργαλείων στο νερό (λιγότερος)</a:t>
            </a:r>
            <a:r>
              <a:rPr lang="en-US" dirty="0"/>
              <a:t> – </a:t>
            </a:r>
            <a:r>
              <a:rPr lang="en-US" b="1" dirty="0"/>
              <a:t>43 %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5A488B-6ABF-4C1F-81EC-9F1467144F28}"/>
              </a:ext>
            </a:extLst>
          </p:cNvPr>
          <p:cNvSpPr txBox="1"/>
          <p:nvPr/>
        </p:nvSpPr>
        <p:spPr>
          <a:xfrm>
            <a:off x="1123951" y="6094793"/>
            <a:ext cx="3239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l-GR" dirty="0"/>
              <a:t>Αλλαγή εργαλείου</a:t>
            </a:r>
            <a:r>
              <a:rPr lang="en-US" dirty="0"/>
              <a:t> – </a:t>
            </a:r>
            <a:r>
              <a:rPr lang="el-GR" b="1" dirty="0"/>
              <a:t>33</a:t>
            </a:r>
            <a:r>
              <a:rPr lang="en-US" b="1" dirty="0"/>
              <a:t> %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0199FC-BDD9-4BC7-9CF9-B67DA6D6A87F}"/>
              </a:ext>
            </a:extLst>
          </p:cNvPr>
          <p:cNvSpPr txBox="1"/>
          <p:nvPr/>
        </p:nvSpPr>
        <p:spPr>
          <a:xfrm>
            <a:off x="1123950" y="3361717"/>
            <a:ext cx="46139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1" u="sng" dirty="0"/>
              <a:t>Κυριότερες αλλαγές</a:t>
            </a:r>
            <a:endParaRPr lang="en-US" b="1" u="sng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0E9F2C4-D42E-462B-A7C2-583D4F1C55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820" t="91463" r="32033" b="2360"/>
          <a:stretch/>
        </p:blipFill>
        <p:spPr>
          <a:xfrm rot="5400000">
            <a:off x="10539524" y="5103460"/>
            <a:ext cx="2895083" cy="314037"/>
          </a:xfrm>
          <a:prstGeom prst="rect">
            <a:avLst/>
          </a:prstGeom>
          <a:ln>
            <a:noFill/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B3DFD1F-8F82-4229-9A41-78176AA95AF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603" t="4912" b="12522"/>
          <a:stretch/>
        </p:blipFill>
        <p:spPr>
          <a:xfrm>
            <a:off x="6282581" y="502217"/>
            <a:ext cx="4456008" cy="271581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B054264-57A4-4BC3-B824-3F807FF9E280}"/>
              </a:ext>
            </a:extLst>
          </p:cNvPr>
          <p:cNvSpPr txBox="1"/>
          <p:nvPr/>
        </p:nvSpPr>
        <p:spPr>
          <a:xfrm>
            <a:off x="0" y="-1"/>
            <a:ext cx="12192000" cy="400110"/>
          </a:xfrm>
          <a:prstGeom prst="rect">
            <a:avLst/>
          </a:prstGeom>
          <a:solidFill>
            <a:srgbClr val="3C8C9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2000" b="1" dirty="0">
                <a:solidFill>
                  <a:schemeClr val="bg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Αποτελέσματα: Ερωτηματολόγια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4A484D6-1559-40A2-8F53-2BBC096A3E0E}"/>
              </a:ext>
            </a:extLst>
          </p:cNvPr>
          <p:cNvSpPr txBox="1"/>
          <p:nvPr/>
        </p:nvSpPr>
        <p:spPr>
          <a:xfrm>
            <a:off x="-1" y="6701671"/>
            <a:ext cx="12191999" cy="153888"/>
          </a:xfrm>
          <a:prstGeom prst="rect">
            <a:avLst/>
          </a:prstGeom>
          <a:solidFill>
            <a:srgbClr val="3C8C9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l-GR" sz="400" i="1" dirty="0"/>
          </a:p>
        </p:txBody>
      </p:sp>
    </p:spTree>
    <p:extLst>
      <p:ext uri="{BB962C8B-B14F-4D97-AF65-F5344CB8AC3E}">
        <p14:creationId xmlns:p14="http://schemas.microsoft.com/office/powerpoint/2010/main" val="2032832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3" grpId="0"/>
      <p:bldP spid="14" grpId="0"/>
      <p:bldP spid="15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A8C6E11-BDA5-3F71-9950-AA9E33219103}"/>
              </a:ext>
            </a:extLst>
          </p:cNvPr>
          <p:cNvSpPr txBox="1"/>
          <p:nvPr/>
        </p:nvSpPr>
        <p:spPr>
          <a:xfrm>
            <a:off x="1524002" y="1185152"/>
            <a:ext cx="90569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44" indent="-285744">
              <a:buFont typeface="Wingdings" panose="05000000000000000000" pitchFamily="2" charset="2"/>
              <a:buChar char="Ø"/>
            </a:pP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Η παρούσα εργασία είναι η πρώτη στην Ελλάδα που αναδεικνύει το μέγεθος τους. 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7017720-F7E7-C031-877E-E3D950B760F8}"/>
              </a:ext>
            </a:extLst>
          </p:cNvPr>
          <p:cNvSpPr txBox="1"/>
          <p:nvPr/>
        </p:nvSpPr>
        <p:spPr>
          <a:xfrm>
            <a:off x="1524001" y="1926564"/>
            <a:ext cx="7255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44" indent="-285744">
              <a:buFont typeface="Wingdings" panose="05000000000000000000" pitchFamily="2" charset="2"/>
              <a:buChar char="Ø"/>
            </a:pPr>
            <a:r>
              <a:rPr lang="el-GR" dirty="0"/>
              <a:t>Το οικονομικό κόστος στην Κρήτη  είναι υψηλό </a:t>
            </a:r>
            <a:r>
              <a:rPr lang="el-GR" b="1" dirty="0"/>
              <a:t>(~ 6,500 € μέσο ετήσιο)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3453AE-9AD7-677D-11A1-EEF7E17F0271}"/>
              </a:ext>
            </a:extLst>
          </p:cNvPr>
          <p:cNvSpPr txBox="1"/>
          <p:nvPr/>
        </p:nvSpPr>
        <p:spPr>
          <a:xfrm>
            <a:off x="1524000" y="3990620"/>
            <a:ext cx="2906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u="sng" dirty="0"/>
              <a:t>Αξιοποίηση αποτελεσμάτων</a:t>
            </a:r>
            <a:endParaRPr lang="en-US" b="1" u="sng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7A47AC-F426-0604-927C-F884EAAB0F09}"/>
              </a:ext>
            </a:extLst>
          </p:cNvPr>
          <p:cNvSpPr txBox="1"/>
          <p:nvPr/>
        </p:nvSpPr>
        <p:spPr>
          <a:xfrm>
            <a:off x="1524001" y="4688129"/>
            <a:ext cx="46080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44" indent="-285744">
              <a:buFont typeface="Wingdings" panose="05000000000000000000" pitchFamily="2" charset="2"/>
              <a:buChar char="Ø"/>
            </a:pPr>
            <a:r>
              <a:rPr lang="el-GR" dirty="0"/>
              <a:t>Υιοθέτηση διαχειριστικών μέτρων από τους αρμόδιους φορείς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CFE2B10-1923-C1D9-CA8A-7EBC29CB0085}"/>
              </a:ext>
            </a:extLst>
          </p:cNvPr>
          <p:cNvSpPr txBox="1"/>
          <p:nvPr/>
        </p:nvSpPr>
        <p:spPr>
          <a:xfrm>
            <a:off x="1519447" y="5659357"/>
            <a:ext cx="52644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44" indent="-285744">
              <a:buFont typeface="Wingdings" panose="05000000000000000000" pitchFamily="2" charset="2"/>
              <a:buChar char="Ø"/>
            </a:pPr>
            <a:r>
              <a:rPr lang="el-GR" dirty="0"/>
              <a:t>Οικονομική «ανακούφιση» των παράκτιων αλιέων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D99D5E6-8FEE-9157-3B00-1E1DD186D95A}"/>
              </a:ext>
            </a:extLst>
          </p:cNvPr>
          <p:cNvSpPr txBox="1"/>
          <p:nvPr/>
        </p:nvSpPr>
        <p:spPr>
          <a:xfrm>
            <a:off x="1524004" y="618660"/>
            <a:ext cx="6457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u="sng" dirty="0"/>
              <a:t>Οικονομικές επιπτώσεις του </a:t>
            </a:r>
            <a:r>
              <a:rPr lang="el-GR" b="1" u="sng" dirty="0" err="1"/>
              <a:t>λαγοκέφαλου</a:t>
            </a:r>
            <a:r>
              <a:rPr lang="el-GR" b="1" u="sng" dirty="0"/>
              <a:t> στην παράκτια αλιεία</a:t>
            </a:r>
            <a:endParaRPr lang="en-US" b="1" u="sng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EB9242-D447-7E69-6D73-04A6F7FB9BB4}"/>
              </a:ext>
            </a:extLst>
          </p:cNvPr>
          <p:cNvSpPr txBox="1"/>
          <p:nvPr/>
        </p:nvSpPr>
        <p:spPr>
          <a:xfrm>
            <a:off x="1524001" y="2770033"/>
            <a:ext cx="2679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u="sng" dirty="0"/>
              <a:t>Προσαρμογές των αλιέων</a:t>
            </a:r>
            <a:endParaRPr lang="en-US" b="1" u="sng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C07ADD3-4648-2A57-F735-CBD5C5DE438B}"/>
              </a:ext>
            </a:extLst>
          </p:cNvPr>
          <p:cNvSpPr txBox="1"/>
          <p:nvPr/>
        </p:nvSpPr>
        <p:spPr>
          <a:xfrm>
            <a:off x="1519446" y="3290336"/>
            <a:ext cx="3582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dirty="0"/>
              <a:t>Καταγράφηκαν για πρώτη φορά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322D265-A940-0A4A-B6F1-4D16AFED79DD}"/>
              </a:ext>
            </a:extLst>
          </p:cNvPr>
          <p:cNvSpPr txBox="1"/>
          <p:nvPr/>
        </p:nvSpPr>
        <p:spPr>
          <a:xfrm>
            <a:off x="6302618" y="3154270"/>
            <a:ext cx="40546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Τακτικές αποφυγής αλληλεπίδρασης λαγοκέφαλου-αλιευτικών εργαλείων  </a:t>
            </a:r>
            <a:endParaRPr lang="en-US" dirty="0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2DA2281E-4ABB-5B29-677B-2F6D0D7BE104}"/>
              </a:ext>
            </a:extLst>
          </p:cNvPr>
          <p:cNvSpPr/>
          <p:nvPr/>
        </p:nvSpPr>
        <p:spPr>
          <a:xfrm>
            <a:off x="5400063" y="3412596"/>
            <a:ext cx="489323" cy="116511"/>
          </a:xfrm>
          <a:prstGeom prst="righ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7AFBCD20-ADFA-6337-FE66-39308F9941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26518" y="4164264"/>
            <a:ext cx="2906886" cy="242240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C4E332C-2150-4746-AEE9-C09038912336}"/>
              </a:ext>
            </a:extLst>
          </p:cNvPr>
          <p:cNvSpPr txBox="1"/>
          <p:nvPr/>
        </p:nvSpPr>
        <p:spPr>
          <a:xfrm>
            <a:off x="0" y="-1"/>
            <a:ext cx="12192000" cy="400110"/>
          </a:xfrm>
          <a:prstGeom prst="rect">
            <a:avLst/>
          </a:prstGeom>
          <a:solidFill>
            <a:srgbClr val="3C8C9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2000" b="1" dirty="0">
                <a:solidFill>
                  <a:schemeClr val="bg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Αποτελέσματα: Συζήτηση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5D2BF61-BE84-4443-BC46-91B7AEA5E017}"/>
              </a:ext>
            </a:extLst>
          </p:cNvPr>
          <p:cNvSpPr txBox="1"/>
          <p:nvPr/>
        </p:nvSpPr>
        <p:spPr>
          <a:xfrm>
            <a:off x="-1" y="6701671"/>
            <a:ext cx="12191999" cy="153888"/>
          </a:xfrm>
          <a:prstGeom prst="rect">
            <a:avLst/>
          </a:prstGeom>
          <a:solidFill>
            <a:srgbClr val="3C8C9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l-GR" sz="400" i="1" dirty="0"/>
          </a:p>
        </p:txBody>
      </p:sp>
    </p:spTree>
    <p:extLst>
      <p:ext uri="{BB962C8B-B14F-4D97-AF65-F5344CB8AC3E}">
        <p14:creationId xmlns:p14="http://schemas.microsoft.com/office/powerpoint/2010/main" val="3383421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3" grpId="0"/>
      <p:bldP spid="15" grpId="0"/>
      <p:bldP spid="16" grpId="0"/>
      <p:bldP spid="20" grpId="0"/>
      <p:bldP spid="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FEC4D11-7D19-4D1B-81AA-2799A66E11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048000" y="0"/>
            <a:ext cx="9144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14B051-059F-4F35-9E3A-7A71E598CF1F}"/>
              </a:ext>
            </a:extLst>
          </p:cNvPr>
          <p:cNvSpPr txBox="1"/>
          <p:nvPr/>
        </p:nvSpPr>
        <p:spPr>
          <a:xfrm>
            <a:off x="258147" y="-1"/>
            <a:ext cx="27898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Ευχαριστώ για την προσοχή σας!</a:t>
            </a:r>
            <a:endParaRPr lang="en-US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90801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kthe">
  <a:themeElements>
    <a:clrScheme name="ekth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kth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l-GR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l-GR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kth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kth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kth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kth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kth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kth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kth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kth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kth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kth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kth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kth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Έγγραφο" ma:contentTypeID="0x010100E99DB7F57E1EEA449CED69A3C73E62E5" ma:contentTypeVersion="14" ma:contentTypeDescription="Δημιουργία νέου εγγράφου" ma:contentTypeScope="" ma:versionID="a82a9f5ff28bcc976d953b9c2b752ed6">
  <xsd:schema xmlns:xsd="http://www.w3.org/2001/XMLSchema" xmlns:xs="http://www.w3.org/2001/XMLSchema" xmlns:p="http://schemas.microsoft.com/office/2006/metadata/properties" xmlns:ns2="3ecd1078-138c-43fb-a741-bd65204cd2cd" xmlns:ns3="e483d0ea-396e-4f61-acbc-a3e2eeaec88d" targetNamespace="http://schemas.microsoft.com/office/2006/metadata/properties" ma:root="true" ma:fieldsID="e98babe6a6931efe839e95a2e8467967" ns2:_="" ns3:_="">
    <xsd:import namespace="3ecd1078-138c-43fb-a741-bd65204cd2cd"/>
    <xsd:import namespace="e483d0ea-396e-4f61-acbc-a3e2eeaec88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cd1078-138c-43fb-a741-bd65204cd2c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Ετικέτες εικόνας" ma:readOnly="false" ma:fieldId="{5cf76f15-5ced-4ddc-b409-7134ff3c332f}" ma:taxonomyMulti="true" ma:sspId="d346ff95-fc5f-4731-a034-4745909bdd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83d0ea-396e-4f61-acbc-a3e2eeaec88d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9f54c344-0e81-4c7d-aee7-8fec02f69b33}" ma:internalName="TaxCatchAll" ma:showField="CatchAllData" ma:web="e483d0ea-396e-4f61-acbc-a3e2eeaec8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Κοινή χρήση με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Κοινή χρήση με λεπτομέρειες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Τύπος περιεχομένου"/>
        <xsd:element ref="dc:title" minOccurs="0" maxOccurs="1" ma:index="4" ma:displayName="Τίτλο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C36EF3B-4A87-4881-A82B-AB5A752E2003}"/>
</file>

<file path=customXml/itemProps2.xml><?xml version="1.0" encoding="utf-8"?>
<ds:datastoreItem xmlns:ds="http://schemas.openxmlformats.org/officeDocument/2006/customXml" ds:itemID="{E1A145BF-D74A-4910-9262-8CB591CC2E30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2203</TotalTime>
  <Words>718</Words>
  <Application>Microsoft Office PowerPoint</Application>
  <PresentationFormat>Widescreen</PresentationFormat>
  <Paragraphs>175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Verdana</vt:lpstr>
      <vt:lpstr>Wingdings</vt:lpstr>
      <vt:lpstr>Office Theme</vt:lpstr>
      <vt:lpstr>ekthe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George Christidis</dc:creator>
  <cp:lastModifiedBy>P. Peristeraki</cp:lastModifiedBy>
  <cp:revision>123</cp:revision>
  <dcterms:created xsi:type="dcterms:W3CDTF">2023-10-11T09:02:24Z</dcterms:created>
  <dcterms:modified xsi:type="dcterms:W3CDTF">2023-11-13T07:02:48Z</dcterms:modified>
</cp:coreProperties>
</file>