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57" r:id="rId4"/>
    <p:sldId id="259" r:id="rId5"/>
    <p:sldId id="276" r:id="rId6"/>
    <p:sldId id="282" r:id="rId7"/>
    <p:sldId id="270" r:id="rId8"/>
    <p:sldId id="292" r:id="rId9"/>
    <p:sldId id="277" r:id="rId10"/>
    <p:sldId id="278" r:id="rId11"/>
    <p:sldId id="271" r:id="rId12"/>
    <p:sldId id="287" r:id="rId13"/>
    <p:sldId id="261" r:id="rId14"/>
    <p:sldId id="289" r:id="rId15"/>
    <p:sldId id="564" r:id="rId16"/>
    <p:sldId id="291" r:id="rId17"/>
    <p:sldId id="563" r:id="rId18"/>
    <p:sldId id="558" r:id="rId19"/>
    <p:sldId id="262" r:id="rId20"/>
    <p:sldId id="283" r:id="rId21"/>
    <p:sldId id="285" r:id="rId22"/>
    <p:sldId id="286" r:id="rId23"/>
    <p:sldId id="263" r:id="rId24"/>
    <p:sldId id="273" r:id="rId25"/>
    <p:sldId id="272" r:id="rId26"/>
    <p:sldId id="274" r:id="rId27"/>
    <p:sldId id="275" r:id="rId28"/>
    <p:sldId id="288" r:id="rId29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D3F70A-EF88-49A3-BD18-E05E3B92786A}" v="2" dt="2023-11-14T06:22:04.690"/>
    <p1510:client id="{83A427BB-8814-4748-8FB4-82A07029E41B}" v="93" dt="2023-11-13T08:01:04.0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7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37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orgos Alexandrakis" userId="5f844656318addb2" providerId="LiveId" clId="{83A427BB-8814-4748-8FB4-82A07029E41B}"/>
    <pc:docChg chg="custSel addSld delSld modSld">
      <pc:chgData name="Giorgos Alexandrakis" userId="5f844656318addb2" providerId="LiveId" clId="{83A427BB-8814-4748-8FB4-82A07029E41B}" dt="2023-11-13T10:50:50.115" v="292" actId="108"/>
      <pc:docMkLst>
        <pc:docMk/>
      </pc:docMkLst>
      <pc:sldChg chg="mod modShow">
        <pc:chgData name="Giorgos Alexandrakis" userId="5f844656318addb2" providerId="LiveId" clId="{83A427BB-8814-4748-8FB4-82A07029E41B}" dt="2023-11-13T08:52:37.901" v="265" actId="729"/>
        <pc:sldMkLst>
          <pc:docMk/>
          <pc:sldMk cId="2096478498" sldId="257"/>
        </pc:sldMkLst>
      </pc:sldChg>
      <pc:sldChg chg="modSp mod modShow">
        <pc:chgData name="Giorgos Alexandrakis" userId="5f844656318addb2" providerId="LiveId" clId="{83A427BB-8814-4748-8FB4-82A07029E41B}" dt="2023-11-13T08:52:46.262" v="266" actId="729"/>
        <pc:sldMkLst>
          <pc:docMk/>
          <pc:sldMk cId="2331280973" sldId="259"/>
        </pc:sldMkLst>
        <pc:spChg chg="mod">
          <ac:chgData name="Giorgos Alexandrakis" userId="5f844656318addb2" providerId="LiveId" clId="{83A427BB-8814-4748-8FB4-82A07029E41B}" dt="2023-11-10T09:55:13.367" v="78" actId="313"/>
          <ac:spMkLst>
            <pc:docMk/>
            <pc:sldMk cId="2331280973" sldId="259"/>
            <ac:spMk id="4" creationId="{EDAD1F21-3DDF-4C41-AAA9-536DDDD804EF}"/>
          </ac:spMkLst>
        </pc:spChg>
      </pc:sldChg>
      <pc:sldChg chg="modSp mod">
        <pc:chgData name="Giorgos Alexandrakis" userId="5f844656318addb2" providerId="LiveId" clId="{83A427BB-8814-4748-8FB4-82A07029E41B}" dt="2023-11-13T10:50:39.043" v="284" actId="108"/>
        <pc:sldMkLst>
          <pc:docMk/>
          <pc:sldMk cId="3341600733" sldId="262"/>
        </pc:sldMkLst>
        <pc:spChg chg="mod">
          <ac:chgData name="Giorgos Alexandrakis" userId="5f844656318addb2" providerId="LiveId" clId="{83A427BB-8814-4748-8FB4-82A07029E41B}" dt="2023-11-13T10:50:39.043" v="284" actId="108"/>
          <ac:spMkLst>
            <pc:docMk/>
            <pc:sldMk cId="3341600733" sldId="262"/>
            <ac:spMk id="4" creationId="{D6FEBAF2-FED0-45EB-9CC6-CA30F5213120}"/>
          </ac:spMkLst>
        </pc:spChg>
      </pc:sldChg>
      <pc:sldChg chg="modSp mod">
        <pc:chgData name="Giorgos Alexandrakis" userId="5f844656318addb2" providerId="LiveId" clId="{83A427BB-8814-4748-8FB4-82A07029E41B}" dt="2023-11-13T10:50:45.334" v="288" actId="108"/>
        <pc:sldMkLst>
          <pc:docMk/>
          <pc:sldMk cId="2329193396" sldId="263"/>
        </pc:sldMkLst>
        <pc:spChg chg="mod">
          <ac:chgData name="Giorgos Alexandrakis" userId="5f844656318addb2" providerId="LiveId" clId="{83A427BB-8814-4748-8FB4-82A07029E41B}" dt="2023-11-13T10:50:45.334" v="288" actId="108"/>
          <ac:spMkLst>
            <pc:docMk/>
            <pc:sldMk cId="2329193396" sldId="263"/>
            <ac:spMk id="3" creationId="{6C264EF5-6867-FFA7-FBDA-1A0D5F0E2F93}"/>
          </ac:spMkLst>
        </pc:spChg>
      </pc:sldChg>
      <pc:sldChg chg="addSp delSp modSp mod">
        <pc:chgData name="Giorgos Alexandrakis" userId="5f844656318addb2" providerId="LiveId" clId="{83A427BB-8814-4748-8FB4-82A07029E41B}" dt="2023-11-13T07:55:25.246" v="126" actId="1036"/>
        <pc:sldMkLst>
          <pc:docMk/>
          <pc:sldMk cId="3451654409" sldId="270"/>
        </pc:sldMkLst>
        <pc:picChg chg="mod">
          <ac:chgData name="Giorgos Alexandrakis" userId="5f844656318addb2" providerId="LiveId" clId="{83A427BB-8814-4748-8FB4-82A07029E41B}" dt="2023-11-13T07:55:25.246" v="126" actId="1036"/>
          <ac:picMkLst>
            <pc:docMk/>
            <pc:sldMk cId="3451654409" sldId="270"/>
            <ac:picMk id="5" creationId="{6103E1F3-D6D4-4E0A-BBF2-BAE2401746EF}"/>
          </ac:picMkLst>
        </pc:picChg>
        <pc:picChg chg="mod">
          <ac:chgData name="Giorgos Alexandrakis" userId="5f844656318addb2" providerId="LiveId" clId="{83A427BB-8814-4748-8FB4-82A07029E41B}" dt="2023-11-13T07:55:25.246" v="126" actId="1036"/>
          <ac:picMkLst>
            <pc:docMk/>
            <pc:sldMk cId="3451654409" sldId="270"/>
            <ac:picMk id="6" creationId="{753736B4-5401-4D72-B4FC-84F8632A772D}"/>
          </ac:picMkLst>
        </pc:picChg>
        <pc:picChg chg="mod">
          <ac:chgData name="Giorgos Alexandrakis" userId="5f844656318addb2" providerId="LiveId" clId="{83A427BB-8814-4748-8FB4-82A07029E41B}" dt="2023-11-13T07:55:25.246" v="126" actId="1036"/>
          <ac:picMkLst>
            <pc:docMk/>
            <pc:sldMk cId="3451654409" sldId="270"/>
            <ac:picMk id="7" creationId="{77214860-F1A9-47E1-8FCB-9808F6F8BB42}"/>
          </ac:picMkLst>
        </pc:picChg>
        <pc:picChg chg="mod">
          <ac:chgData name="Giorgos Alexandrakis" userId="5f844656318addb2" providerId="LiveId" clId="{83A427BB-8814-4748-8FB4-82A07029E41B}" dt="2023-11-13T07:55:25.246" v="126" actId="1036"/>
          <ac:picMkLst>
            <pc:docMk/>
            <pc:sldMk cId="3451654409" sldId="270"/>
            <ac:picMk id="8" creationId="{EAC517A1-6356-42D1-A6ED-F14B7F6A36AB}"/>
          </ac:picMkLst>
        </pc:picChg>
        <pc:picChg chg="add del mod">
          <ac:chgData name="Giorgos Alexandrakis" userId="5f844656318addb2" providerId="LiveId" clId="{83A427BB-8814-4748-8FB4-82A07029E41B}" dt="2023-11-13T07:55:19.782" v="98" actId="478"/>
          <ac:picMkLst>
            <pc:docMk/>
            <pc:sldMk cId="3451654409" sldId="270"/>
            <ac:picMk id="11" creationId="{8B1A46F8-02B6-71E5-BFC9-ACC78EAE8D06}"/>
          </ac:picMkLst>
        </pc:picChg>
        <pc:picChg chg="add del mod">
          <ac:chgData name="Giorgos Alexandrakis" userId="5f844656318addb2" providerId="LiveId" clId="{83A427BB-8814-4748-8FB4-82A07029E41B}" dt="2023-11-13T07:55:20.613" v="99" actId="478"/>
          <ac:picMkLst>
            <pc:docMk/>
            <pc:sldMk cId="3451654409" sldId="270"/>
            <ac:picMk id="12" creationId="{F56CBDE0-6535-F989-73EF-303E9D26E96E}"/>
          </ac:picMkLst>
        </pc:picChg>
      </pc:sldChg>
      <pc:sldChg chg="modSp mod">
        <pc:chgData name="Giorgos Alexandrakis" userId="5f844656318addb2" providerId="LiveId" clId="{83A427BB-8814-4748-8FB4-82A07029E41B}" dt="2023-11-13T10:50:47.626" v="290" actId="108"/>
        <pc:sldMkLst>
          <pc:docMk/>
          <pc:sldMk cId="3503123513" sldId="272"/>
        </pc:sldMkLst>
        <pc:spChg chg="mod">
          <ac:chgData name="Giorgos Alexandrakis" userId="5f844656318addb2" providerId="LiveId" clId="{83A427BB-8814-4748-8FB4-82A07029E41B}" dt="2023-11-13T10:50:47.626" v="290" actId="108"/>
          <ac:spMkLst>
            <pc:docMk/>
            <pc:sldMk cId="3503123513" sldId="272"/>
            <ac:spMk id="8" creationId="{1E280BC2-0791-459F-91E9-D8492D207B75}"/>
          </ac:spMkLst>
        </pc:spChg>
      </pc:sldChg>
      <pc:sldChg chg="modSp mod">
        <pc:chgData name="Giorgos Alexandrakis" userId="5f844656318addb2" providerId="LiveId" clId="{83A427BB-8814-4748-8FB4-82A07029E41B}" dt="2023-11-13T10:50:46.259" v="289" actId="108"/>
        <pc:sldMkLst>
          <pc:docMk/>
          <pc:sldMk cId="2611368685" sldId="273"/>
        </pc:sldMkLst>
        <pc:spChg chg="mod">
          <ac:chgData name="Giorgos Alexandrakis" userId="5f844656318addb2" providerId="LiveId" clId="{83A427BB-8814-4748-8FB4-82A07029E41B}" dt="2023-11-13T10:50:46.259" v="289" actId="108"/>
          <ac:spMkLst>
            <pc:docMk/>
            <pc:sldMk cId="2611368685" sldId="273"/>
            <ac:spMk id="7" creationId="{7DB12C8E-64CD-FD6B-9501-2E0ECE44D80D}"/>
          </ac:spMkLst>
        </pc:spChg>
      </pc:sldChg>
      <pc:sldChg chg="modSp mod">
        <pc:chgData name="Giorgos Alexandrakis" userId="5f844656318addb2" providerId="LiveId" clId="{83A427BB-8814-4748-8FB4-82A07029E41B}" dt="2023-11-13T10:50:48.891" v="291" actId="108"/>
        <pc:sldMkLst>
          <pc:docMk/>
          <pc:sldMk cId="1422958275" sldId="274"/>
        </pc:sldMkLst>
        <pc:spChg chg="mod">
          <ac:chgData name="Giorgos Alexandrakis" userId="5f844656318addb2" providerId="LiveId" clId="{83A427BB-8814-4748-8FB4-82A07029E41B}" dt="2023-11-13T10:50:48.891" v="291" actId="108"/>
          <ac:spMkLst>
            <pc:docMk/>
            <pc:sldMk cId="1422958275" sldId="274"/>
            <ac:spMk id="7" creationId="{B7CB9BC5-40E2-4F41-BB98-D29C249C4F3A}"/>
          </ac:spMkLst>
        </pc:spChg>
      </pc:sldChg>
      <pc:sldChg chg="modSp mod">
        <pc:chgData name="Giorgos Alexandrakis" userId="5f844656318addb2" providerId="LiveId" clId="{83A427BB-8814-4748-8FB4-82A07029E41B}" dt="2023-11-13T10:50:50.115" v="292" actId="108"/>
        <pc:sldMkLst>
          <pc:docMk/>
          <pc:sldMk cId="315772029" sldId="275"/>
        </pc:sldMkLst>
        <pc:spChg chg="mod">
          <ac:chgData name="Giorgos Alexandrakis" userId="5f844656318addb2" providerId="LiveId" clId="{83A427BB-8814-4748-8FB4-82A07029E41B}" dt="2023-11-13T10:50:50.115" v="292" actId="108"/>
          <ac:spMkLst>
            <pc:docMk/>
            <pc:sldMk cId="315772029" sldId="275"/>
            <ac:spMk id="4" creationId="{118AF425-678F-4B3E-82AA-97B4319231CA}"/>
          </ac:spMkLst>
        </pc:spChg>
      </pc:sldChg>
      <pc:sldChg chg="modSp mod">
        <pc:chgData name="Giorgos Alexandrakis" userId="5f844656318addb2" providerId="LiveId" clId="{83A427BB-8814-4748-8FB4-82A07029E41B}" dt="2023-11-13T08:52:54.778" v="268" actId="14100"/>
        <pc:sldMkLst>
          <pc:docMk/>
          <pc:sldMk cId="3028744954" sldId="276"/>
        </pc:sldMkLst>
        <pc:spChg chg="mod">
          <ac:chgData name="Giorgos Alexandrakis" userId="5f844656318addb2" providerId="LiveId" clId="{83A427BB-8814-4748-8FB4-82A07029E41B}" dt="2023-11-13T08:52:54.778" v="268" actId="14100"/>
          <ac:spMkLst>
            <pc:docMk/>
            <pc:sldMk cId="3028744954" sldId="276"/>
            <ac:spMk id="3" creationId="{FB2806BC-0EC2-F4E8-217D-74BDC66B2096}"/>
          </ac:spMkLst>
        </pc:spChg>
      </pc:sldChg>
      <pc:sldChg chg="modSp mod">
        <pc:chgData name="Giorgos Alexandrakis" userId="5f844656318addb2" providerId="LiveId" clId="{83A427BB-8814-4748-8FB4-82A07029E41B}" dt="2023-11-10T09:52:02.671" v="20" actId="1035"/>
        <pc:sldMkLst>
          <pc:docMk/>
          <pc:sldMk cId="3992790907" sldId="277"/>
        </pc:sldMkLst>
        <pc:spChg chg="mod">
          <ac:chgData name="Giorgos Alexandrakis" userId="5f844656318addb2" providerId="LiveId" clId="{83A427BB-8814-4748-8FB4-82A07029E41B}" dt="2023-11-10T09:52:02.671" v="20" actId="1035"/>
          <ac:spMkLst>
            <pc:docMk/>
            <pc:sldMk cId="3992790907" sldId="277"/>
            <ac:spMk id="5" creationId="{6E13991C-650F-4A13-B429-0F4DBAE87851}"/>
          </ac:spMkLst>
        </pc:spChg>
        <pc:picChg chg="mod">
          <ac:chgData name="Giorgos Alexandrakis" userId="5f844656318addb2" providerId="LiveId" clId="{83A427BB-8814-4748-8FB4-82A07029E41B}" dt="2023-11-10T09:52:02.671" v="20" actId="1035"/>
          <ac:picMkLst>
            <pc:docMk/>
            <pc:sldMk cId="3992790907" sldId="277"/>
            <ac:picMk id="9" creationId="{63535949-4C1D-476D-898A-C2383DA9CFBF}"/>
          </ac:picMkLst>
        </pc:picChg>
        <pc:picChg chg="mod">
          <ac:chgData name="Giorgos Alexandrakis" userId="5f844656318addb2" providerId="LiveId" clId="{83A427BB-8814-4748-8FB4-82A07029E41B}" dt="2023-11-10T09:52:02.671" v="20" actId="1035"/>
          <ac:picMkLst>
            <pc:docMk/>
            <pc:sldMk cId="3992790907" sldId="277"/>
            <ac:picMk id="11" creationId="{873874C1-5072-415B-8D8B-7DC787881F5F}"/>
          </ac:picMkLst>
        </pc:picChg>
        <pc:picChg chg="mod">
          <ac:chgData name="Giorgos Alexandrakis" userId="5f844656318addb2" providerId="LiveId" clId="{83A427BB-8814-4748-8FB4-82A07029E41B}" dt="2023-11-10T09:52:02.671" v="20" actId="1035"/>
          <ac:picMkLst>
            <pc:docMk/>
            <pc:sldMk cId="3992790907" sldId="277"/>
            <ac:picMk id="13" creationId="{F462A66C-B141-4FA3-AB90-3346975D3414}"/>
          </ac:picMkLst>
        </pc:picChg>
        <pc:picChg chg="mod">
          <ac:chgData name="Giorgos Alexandrakis" userId="5f844656318addb2" providerId="LiveId" clId="{83A427BB-8814-4748-8FB4-82A07029E41B}" dt="2023-11-10T09:52:02.671" v="20" actId="1035"/>
          <ac:picMkLst>
            <pc:docMk/>
            <pc:sldMk cId="3992790907" sldId="277"/>
            <ac:picMk id="15" creationId="{A7D6314A-7BBD-4C7A-986B-F15BA13E7954}"/>
          </ac:picMkLst>
        </pc:picChg>
        <pc:picChg chg="mod">
          <ac:chgData name="Giorgos Alexandrakis" userId="5f844656318addb2" providerId="LiveId" clId="{83A427BB-8814-4748-8FB4-82A07029E41B}" dt="2023-11-10T09:52:02.671" v="20" actId="1035"/>
          <ac:picMkLst>
            <pc:docMk/>
            <pc:sldMk cId="3992790907" sldId="277"/>
            <ac:picMk id="17" creationId="{3307A30B-B753-4694-9A5C-45A7DF5AE063}"/>
          </ac:picMkLst>
        </pc:picChg>
        <pc:picChg chg="mod">
          <ac:chgData name="Giorgos Alexandrakis" userId="5f844656318addb2" providerId="LiveId" clId="{83A427BB-8814-4748-8FB4-82A07029E41B}" dt="2023-11-10T09:52:02.671" v="20" actId="1035"/>
          <ac:picMkLst>
            <pc:docMk/>
            <pc:sldMk cId="3992790907" sldId="277"/>
            <ac:picMk id="19" creationId="{DF03043C-68AF-4465-A2B3-251AB4598C92}"/>
          </ac:picMkLst>
        </pc:picChg>
      </pc:sldChg>
      <pc:sldChg chg="modSp mod">
        <pc:chgData name="Giorgos Alexandrakis" userId="5f844656318addb2" providerId="LiveId" clId="{83A427BB-8814-4748-8FB4-82A07029E41B}" dt="2023-11-10T09:52:23.875" v="77" actId="1035"/>
        <pc:sldMkLst>
          <pc:docMk/>
          <pc:sldMk cId="2205287724" sldId="280"/>
        </pc:sldMkLst>
        <pc:spChg chg="mod">
          <ac:chgData name="Giorgos Alexandrakis" userId="5f844656318addb2" providerId="LiveId" clId="{83A427BB-8814-4748-8FB4-82A07029E41B}" dt="2023-11-10T09:52:21.257" v="56" actId="1035"/>
          <ac:spMkLst>
            <pc:docMk/>
            <pc:sldMk cId="2205287724" sldId="280"/>
            <ac:spMk id="6" creationId="{2B2FCE80-FC42-9282-BF19-78E9017F1432}"/>
          </ac:spMkLst>
        </pc:spChg>
        <pc:spChg chg="mod">
          <ac:chgData name="Giorgos Alexandrakis" userId="5f844656318addb2" providerId="LiveId" clId="{83A427BB-8814-4748-8FB4-82A07029E41B}" dt="2023-11-10T09:52:17.189" v="34" actId="1035"/>
          <ac:spMkLst>
            <pc:docMk/>
            <pc:sldMk cId="2205287724" sldId="280"/>
            <ac:spMk id="7" creationId="{DEE41AEE-E482-0124-C992-9107B25338F2}"/>
          </ac:spMkLst>
        </pc:spChg>
        <pc:spChg chg="mod">
          <ac:chgData name="Giorgos Alexandrakis" userId="5f844656318addb2" providerId="LiveId" clId="{83A427BB-8814-4748-8FB4-82A07029E41B}" dt="2023-11-10T09:52:23.875" v="77" actId="1035"/>
          <ac:spMkLst>
            <pc:docMk/>
            <pc:sldMk cId="2205287724" sldId="280"/>
            <ac:spMk id="8" creationId="{75659155-49B4-64FE-681F-DADDCB661B4C}"/>
          </ac:spMkLst>
        </pc:spChg>
      </pc:sldChg>
      <pc:sldChg chg="modSp mod">
        <pc:chgData name="Giorgos Alexandrakis" userId="5f844656318addb2" providerId="LiveId" clId="{83A427BB-8814-4748-8FB4-82A07029E41B}" dt="2023-11-13T10:50:40.403" v="285" actId="108"/>
        <pc:sldMkLst>
          <pc:docMk/>
          <pc:sldMk cId="613918324" sldId="283"/>
        </pc:sldMkLst>
        <pc:spChg chg="mod">
          <ac:chgData name="Giorgos Alexandrakis" userId="5f844656318addb2" providerId="LiveId" clId="{83A427BB-8814-4748-8FB4-82A07029E41B}" dt="2023-11-13T10:50:40.403" v="285" actId="108"/>
          <ac:spMkLst>
            <pc:docMk/>
            <pc:sldMk cId="613918324" sldId="283"/>
            <ac:spMk id="4" creationId="{BF525606-DDA5-2CE2-310D-A8677B13ECA2}"/>
          </ac:spMkLst>
        </pc:spChg>
      </pc:sldChg>
      <pc:sldChg chg="modSp mod">
        <pc:chgData name="Giorgos Alexandrakis" userId="5f844656318addb2" providerId="LiveId" clId="{83A427BB-8814-4748-8FB4-82A07029E41B}" dt="2023-11-13T10:50:41.618" v="286" actId="108"/>
        <pc:sldMkLst>
          <pc:docMk/>
          <pc:sldMk cId="3201034555" sldId="285"/>
        </pc:sldMkLst>
        <pc:spChg chg="mod">
          <ac:chgData name="Giorgos Alexandrakis" userId="5f844656318addb2" providerId="LiveId" clId="{83A427BB-8814-4748-8FB4-82A07029E41B}" dt="2023-11-13T10:50:41.618" v="286" actId="108"/>
          <ac:spMkLst>
            <pc:docMk/>
            <pc:sldMk cId="3201034555" sldId="285"/>
            <ac:spMk id="13" creationId="{9FBA703A-C6D6-1E6D-781E-B4666F2FB739}"/>
          </ac:spMkLst>
        </pc:spChg>
      </pc:sldChg>
      <pc:sldChg chg="modSp mod">
        <pc:chgData name="Giorgos Alexandrakis" userId="5f844656318addb2" providerId="LiveId" clId="{83A427BB-8814-4748-8FB4-82A07029E41B}" dt="2023-11-13T10:50:44.060" v="287" actId="108"/>
        <pc:sldMkLst>
          <pc:docMk/>
          <pc:sldMk cId="3271082344" sldId="286"/>
        </pc:sldMkLst>
        <pc:spChg chg="mod">
          <ac:chgData name="Giorgos Alexandrakis" userId="5f844656318addb2" providerId="LiveId" clId="{83A427BB-8814-4748-8FB4-82A07029E41B}" dt="2023-11-13T10:50:44.060" v="287" actId="108"/>
          <ac:spMkLst>
            <pc:docMk/>
            <pc:sldMk cId="3271082344" sldId="286"/>
            <ac:spMk id="11" creationId="{00F3344B-F1C6-EE6B-B51B-2250DFC3C774}"/>
          </ac:spMkLst>
        </pc:spChg>
      </pc:sldChg>
      <pc:sldChg chg="delSp add del mod">
        <pc:chgData name="Giorgos Alexandrakis" userId="5f844656318addb2" providerId="LiveId" clId="{83A427BB-8814-4748-8FB4-82A07029E41B}" dt="2023-11-10T11:23:28.247" v="83" actId="47"/>
        <pc:sldMkLst>
          <pc:docMk/>
          <pc:sldMk cId="3158749710" sldId="290"/>
        </pc:sldMkLst>
        <pc:picChg chg="del">
          <ac:chgData name="Giorgos Alexandrakis" userId="5f844656318addb2" providerId="LiveId" clId="{83A427BB-8814-4748-8FB4-82A07029E41B}" dt="2023-11-10T11:23:24.697" v="82" actId="478"/>
          <ac:picMkLst>
            <pc:docMk/>
            <pc:sldMk cId="3158749710" sldId="290"/>
            <ac:picMk id="5" creationId="{00000000-0000-0000-0000-000000000000}"/>
          </ac:picMkLst>
        </pc:picChg>
        <pc:picChg chg="del">
          <ac:chgData name="Giorgos Alexandrakis" userId="5f844656318addb2" providerId="LiveId" clId="{83A427BB-8814-4748-8FB4-82A07029E41B}" dt="2023-11-10T11:23:24.129" v="81" actId="478"/>
          <ac:picMkLst>
            <pc:docMk/>
            <pc:sldMk cId="3158749710" sldId="290"/>
            <ac:picMk id="6" creationId="{00000000-0000-0000-0000-000000000000}"/>
          </ac:picMkLst>
        </pc:picChg>
        <pc:picChg chg="del">
          <ac:chgData name="Giorgos Alexandrakis" userId="5f844656318addb2" providerId="LiveId" clId="{83A427BB-8814-4748-8FB4-82A07029E41B}" dt="2023-11-10T11:23:23.400" v="80" actId="478"/>
          <ac:picMkLst>
            <pc:docMk/>
            <pc:sldMk cId="3158749710" sldId="290"/>
            <ac:picMk id="9" creationId="{00000000-0000-0000-0000-000000000000}"/>
          </ac:picMkLst>
        </pc:picChg>
      </pc:sldChg>
      <pc:sldChg chg="addSp modSp add">
        <pc:chgData name="Giorgos Alexandrakis" userId="5f844656318addb2" providerId="LiveId" clId="{83A427BB-8814-4748-8FB4-82A07029E41B}" dt="2023-11-13T08:01:04.065" v="259"/>
        <pc:sldMkLst>
          <pc:docMk/>
          <pc:sldMk cId="2164474215" sldId="291"/>
        </pc:sldMkLst>
        <pc:spChg chg="add mod">
          <ac:chgData name="Giorgos Alexandrakis" userId="5f844656318addb2" providerId="LiveId" clId="{83A427BB-8814-4748-8FB4-82A07029E41B}" dt="2023-11-13T08:01:04.065" v="259"/>
          <ac:spMkLst>
            <pc:docMk/>
            <pc:sldMk cId="2164474215" sldId="291"/>
            <ac:spMk id="6" creationId="{E6CC5ECE-A614-03FB-EDFA-080175D57CA3}"/>
          </ac:spMkLst>
        </pc:spChg>
        <pc:picChg chg="add mod">
          <ac:chgData name="Giorgos Alexandrakis" userId="5f844656318addb2" providerId="LiveId" clId="{83A427BB-8814-4748-8FB4-82A07029E41B}" dt="2023-11-13T08:01:04.065" v="259"/>
          <ac:picMkLst>
            <pc:docMk/>
            <pc:sldMk cId="2164474215" sldId="291"/>
            <ac:picMk id="2" creationId="{5B8D6291-1E5B-1CE7-C8F4-96C369E86F92}"/>
          </ac:picMkLst>
        </pc:picChg>
        <pc:picChg chg="add mod">
          <ac:chgData name="Giorgos Alexandrakis" userId="5f844656318addb2" providerId="LiveId" clId="{83A427BB-8814-4748-8FB4-82A07029E41B}" dt="2023-11-13T08:01:04.065" v="259"/>
          <ac:picMkLst>
            <pc:docMk/>
            <pc:sldMk cId="2164474215" sldId="291"/>
            <ac:picMk id="5" creationId="{92293F0D-E81A-4B7C-ECFE-2DAE864554EA}"/>
          </ac:picMkLst>
        </pc:picChg>
        <pc:picChg chg="add mod">
          <ac:chgData name="Giorgos Alexandrakis" userId="5f844656318addb2" providerId="LiveId" clId="{83A427BB-8814-4748-8FB4-82A07029E41B}" dt="2023-11-13T08:01:04.065" v="259"/>
          <ac:picMkLst>
            <pc:docMk/>
            <pc:sldMk cId="2164474215" sldId="291"/>
            <ac:picMk id="7" creationId="{D4332433-3281-1BF7-3C6C-50DD809B337E}"/>
          </ac:picMkLst>
        </pc:picChg>
      </pc:sldChg>
      <pc:sldChg chg="add del">
        <pc:chgData name="Giorgos Alexandrakis" userId="5f844656318addb2" providerId="LiveId" clId="{83A427BB-8814-4748-8FB4-82A07029E41B}" dt="2023-11-10T11:23:59.071" v="85" actId="47"/>
        <pc:sldMkLst>
          <pc:docMk/>
          <pc:sldMk cId="2353374005" sldId="292"/>
        </pc:sldMkLst>
      </pc:sldChg>
      <pc:sldChg chg="delSp modSp add mod">
        <pc:chgData name="Giorgos Alexandrakis" userId="5f844656318addb2" providerId="LiveId" clId="{83A427BB-8814-4748-8FB4-82A07029E41B}" dt="2023-11-13T08:53:36.856" v="280" actId="1076"/>
        <pc:sldMkLst>
          <pc:docMk/>
          <pc:sldMk cId="3509235735" sldId="292"/>
        </pc:sldMkLst>
        <pc:picChg chg="del">
          <ac:chgData name="Giorgos Alexandrakis" userId="5f844656318addb2" providerId="LiveId" clId="{83A427BB-8814-4748-8FB4-82A07029E41B}" dt="2023-11-13T08:53:22.361" v="274" actId="478"/>
          <ac:picMkLst>
            <pc:docMk/>
            <pc:sldMk cId="3509235735" sldId="292"/>
            <ac:picMk id="5" creationId="{6103E1F3-D6D4-4E0A-BBF2-BAE2401746EF}"/>
          </ac:picMkLst>
        </pc:picChg>
        <pc:picChg chg="del">
          <ac:chgData name="Giorgos Alexandrakis" userId="5f844656318addb2" providerId="LiveId" clId="{83A427BB-8814-4748-8FB4-82A07029E41B}" dt="2023-11-13T08:53:19.385" v="269" actId="478"/>
          <ac:picMkLst>
            <pc:docMk/>
            <pc:sldMk cId="3509235735" sldId="292"/>
            <ac:picMk id="6" creationId="{753736B4-5401-4D72-B4FC-84F8632A772D}"/>
          </ac:picMkLst>
        </pc:picChg>
        <pc:picChg chg="del mod">
          <ac:chgData name="Giorgos Alexandrakis" userId="5f844656318addb2" providerId="LiveId" clId="{83A427BB-8814-4748-8FB4-82A07029E41B}" dt="2023-11-13T08:53:19.993" v="271" actId="478"/>
          <ac:picMkLst>
            <pc:docMk/>
            <pc:sldMk cId="3509235735" sldId="292"/>
            <ac:picMk id="7" creationId="{77214860-F1A9-47E1-8FCB-9808F6F8BB42}"/>
          </ac:picMkLst>
        </pc:picChg>
        <pc:picChg chg="del">
          <ac:chgData name="Giorgos Alexandrakis" userId="5f844656318addb2" providerId="LiveId" clId="{83A427BB-8814-4748-8FB4-82A07029E41B}" dt="2023-11-13T08:53:22.865" v="275" actId="478"/>
          <ac:picMkLst>
            <pc:docMk/>
            <pc:sldMk cId="3509235735" sldId="292"/>
            <ac:picMk id="8" creationId="{EAC517A1-6356-42D1-A6ED-F14B7F6A36AB}"/>
          </ac:picMkLst>
        </pc:picChg>
        <pc:picChg chg="mod">
          <ac:chgData name="Giorgos Alexandrakis" userId="5f844656318addb2" providerId="LiveId" clId="{83A427BB-8814-4748-8FB4-82A07029E41B}" dt="2023-11-13T08:53:34.233" v="279" actId="1076"/>
          <ac:picMkLst>
            <pc:docMk/>
            <pc:sldMk cId="3509235735" sldId="292"/>
            <ac:picMk id="11" creationId="{8B1A46F8-02B6-71E5-BFC9-ACC78EAE8D06}"/>
          </ac:picMkLst>
        </pc:picChg>
        <pc:picChg chg="mod">
          <ac:chgData name="Giorgos Alexandrakis" userId="5f844656318addb2" providerId="LiveId" clId="{83A427BB-8814-4748-8FB4-82A07029E41B}" dt="2023-11-13T08:53:36.856" v="280" actId="1076"/>
          <ac:picMkLst>
            <pc:docMk/>
            <pc:sldMk cId="3509235735" sldId="292"/>
            <ac:picMk id="12" creationId="{F56CBDE0-6535-F989-73EF-303E9D26E96E}"/>
          </ac:picMkLst>
        </pc:picChg>
      </pc:sldChg>
      <pc:sldChg chg="addSp delSp modSp add mod">
        <pc:chgData name="Giorgos Alexandrakis" userId="5f844656318addb2" providerId="LiveId" clId="{83A427BB-8814-4748-8FB4-82A07029E41B}" dt="2023-11-13T10:50:37.570" v="283" actId="108"/>
        <pc:sldMkLst>
          <pc:docMk/>
          <pc:sldMk cId="2854667975" sldId="558"/>
        </pc:sldMkLst>
        <pc:spChg chg="add mod">
          <ac:chgData name="Giorgos Alexandrakis" userId="5f844656318addb2" providerId="LiveId" clId="{83A427BB-8814-4748-8FB4-82A07029E41B}" dt="2023-11-13T10:50:37.570" v="283" actId="108"/>
          <ac:spMkLst>
            <pc:docMk/>
            <pc:sldMk cId="2854667975" sldId="558"/>
            <ac:spMk id="2" creationId="{A8F7B113-5B4B-265A-A6D1-7ABE1C82EC5F}"/>
          </ac:spMkLst>
        </pc:spChg>
        <pc:spChg chg="mod">
          <ac:chgData name="Giorgos Alexandrakis" userId="5f844656318addb2" providerId="LiveId" clId="{83A427BB-8814-4748-8FB4-82A07029E41B}" dt="2023-11-13T08:49:26.492" v="264" actId="14100"/>
          <ac:spMkLst>
            <pc:docMk/>
            <pc:sldMk cId="2854667975" sldId="558"/>
            <ac:spMk id="6" creationId="{00000000-0000-0000-0000-000000000000}"/>
          </ac:spMkLst>
        </pc:spChg>
        <pc:spChg chg="add mod">
          <ac:chgData name="Giorgos Alexandrakis" userId="5f844656318addb2" providerId="LiveId" clId="{83A427BB-8814-4748-8FB4-82A07029E41B}" dt="2023-11-13T07:57:39.192" v="161"/>
          <ac:spMkLst>
            <pc:docMk/>
            <pc:sldMk cId="2854667975" sldId="558"/>
            <ac:spMk id="8" creationId="{1858FF4E-BD97-1B61-4909-F4C2AEFB904D}"/>
          </ac:spMkLst>
        </pc:spChg>
        <pc:spChg chg="del">
          <ac:chgData name="Giorgos Alexandrakis" userId="5f844656318addb2" providerId="LiveId" clId="{83A427BB-8814-4748-8FB4-82A07029E41B}" dt="2023-11-13T07:57:19.653" v="156" actId="478"/>
          <ac:spMkLst>
            <pc:docMk/>
            <pc:sldMk cId="2854667975" sldId="558"/>
            <ac:spMk id="10" creationId="{00000000-0000-0000-0000-000000000000}"/>
          </ac:spMkLst>
        </pc:spChg>
        <pc:spChg chg="mod">
          <ac:chgData name="Giorgos Alexandrakis" userId="5f844656318addb2" providerId="LiveId" clId="{83A427BB-8814-4748-8FB4-82A07029E41B}" dt="2023-11-13T10:50:36.756" v="282" actId="108"/>
          <ac:spMkLst>
            <pc:docMk/>
            <pc:sldMk cId="2854667975" sldId="558"/>
            <ac:spMk id="11" creationId="{00000000-0000-0000-0000-000000000000}"/>
          </ac:spMkLst>
        </pc:spChg>
        <pc:spChg chg="del">
          <ac:chgData name="Giorgos Alexandrakis" userId="5f844656318addb2" providerId="LiveId" clId="{83A427BB-8814-4748-8FB4-82A07029E41B}" dt="2023-11-13T07:57:45.126" v="162" actId="478"/>
          <ac:spMkLst>
            <pc:docMk/>
            <pc:sldMk cId="2854667975" sldId="558"/>
            <ac:spMk id="13" creationId="{00000000-0000-0000-0000-000000000000}"/>
          </ac:spMkLst>
        </pc:spChg>
        <pc:spChg chg="del">
          <ac:chgData name="Giorgos Alexandrakis" userId="5f844656318addb2" providerId="LiveId" clId="{83A427BB-8814-4748-8FB4-82A07029E41B}" dt="2023-11-13T07:57:01.366" v="151" actId="478"/>
          <ac:spMkLst>
            <pc:docMk/>
            <pc:sldMk cId="2854667975" sldId="558"/>
            <ac:spMk id="18" creationId="{00000000-0000-0000-0000-000000000000}"/>
          </ac:spMkLst>
        </pc:spChg>
        <pc:picChg chg="add mod">
          <ac:chgData name="Giorgos Alexandrakis" userId="5f844656318addb2" providerId="LiveId" clId="{83A427BB-8814-4748-8FB4-82A07029E41B}" dt="2023-11-13T07:57:39.192" v="161"/>
          <ac:picMkLst>
            <pc:docMk/>
            <pc:sldMk cId="2854667975" sldId="558"/>
            <ac:picMk id="3" creationId="{7032F5AB-5A73-8897-4B57-21DD2DAFFCDC}"/>
          </ac:picMkLst>
        </pc:picChg>
        <pc:picChg chg="mod">
          <ac:chgData name="Giorgos Alexandrakis" userId="5f844656318addb2" providerId="LiveId" clId="{83A427BB-8814-4748-8FB4-82A07029E41B}" dt="2023-11-13T07:58:11.484" v="180" actId="14100"/>
          <ac:picMkLst>
            <pc:docMk/>
            <pc:sldMk cId="2854667975" sldId="558"/>
            <ac:picMk id="4" creationId="{00000000-0000-0000-0000-000000000000}"/>
          </ac:picMkLst>
        </pc:picChg>
        <pc:picChg chg="del">
          <ac:chgData name="Giorgos Alexandrakis" userId="5f844656318addb2" providerId="LiveId" clId="{83A427BB-8814-4748-8FB4-82A07029E41B}" dt="2023-11-13T07:56:49.925" v="145" actId="478"/>
          <ac:picMkLst>
            <pc:docMk/>
            <pc:sldMk cId="2854667975" sldId="558"/>
            <ac:picMk id="5" creationId="{00000000-0000-0000-0000-000000000000}"/>
          </ac:picMkLst>
        </pc:picChg>
        <pc:picChg chg="add mod">
          <ac:chgData name="Giorgos Alexandrakis" userId="5f844656318addb2" providerId="LiveId" clId="{83A427BB-8814-4748-8FB4-82A07029E41B}" dt="2023-11-13T07:57:39.192" v="161"/>
          <ac:picMkLst>
            <pc:docMk/>
            <pc:sldMk cId="2854667975" sldId="558"/>
            <ac:picMk id="7" creationId="{3AEFBE88-1C28-F520-6882-579E70395D85}"/>
          </ac:picMkLst>
        </pc:picChg>
        <pc:picChg chg="add mod">
          <ac:chgData name="Giorgos Alexandrakis" userId="5f844656318addb2" providerId="LiveId" clId="{83A427BB-8814-4748-8FB4-82A07029E41B}" dt="2023-11-13T07:57:39.192" v="161"/>
          <ac:picMkLst>
            <pc:docMk/>
            <pc:sldMk cId="2854667975" sldId="558"/>
            <ac:picMk id="9" creationId="{688BA45D-DEDA-9154-9822-7AB0AEF240F0}"/>
          </ac:picMkLst>
        </pc:picChg>
        <pc:picChg chg="del">
          <ac:chgData name="Giorgos Alexandrakis" userId="5f844656318addb2" providerId="LiveId" clId="{83A427BB-8814-4748-8FB4-82A07029E41B}" dt="2023-11-13T07:57:09.573" v="154" actId="478"/>
          <ac:picMkLst>
            <pc:docMk/>
            <pc:sldMk cId="2854667975" sldId="558"/>
            <ac:picMk id="12" creationId="{00000000-0000-0000-0000-000000000000}"/>
          </ac:picMkLst>
        </pc:picChg>
        <pc:picChg chg="del mod">
          <ac:chgData name="Giorgos Alexandrakis" userId="5f844656318addb2" providerId="LiveId" clId="{83A427BB-8814-4748-8FB4-82A07029E41B}" dt="2023-11-13T07:56:59.172" v="150" actId="478"/>
          <ac:picMkLst>
            <pc:docMk/>
            <pc:sldMk cId="2854667975" sldId="558"/>
            <ac:picMk id="16" creationId="{00000000-0000-0000-0000-000000000000}"/>
          </ac:picMkLst>
        </pc:picChg>
        <pc:picChg chg="del">
          <ac:chgData name="Giorgos Alexandrakis" userId="5f844656318addb2" providerId="LiveId" clId="{83A427BB-8814-4748-8FB4-82A07029E41B}" dt="2023-11-13T07:56:57.436" v="148" actId="478"/>
          <ac:picMkLst>
            <pc:docMk/>
            <pc:sldMk cId="2854667975" sldId="558"/>
            <ac:picMk id="19" creationId="{00000000-0000-0000-0000-000000000000}"/>
          </ac:picMkLst>
        </pc:picChg>
      </pc:sldChg>
      <pc:sldChg chg="addSp delSp modSp add mod">
        <pc:chgData name="Giorgos Alexandrakis" userId="5f844656318addb2" providerId="LiveId" clId="{83A427BB-8814-4748-8FB4-82A07029E41B}" dt="2023-11-13T10:50:35.339" v="281" actId="108"/>
        <pc:sldMkLst>
          <pc:docMk/>
          <pc:sldMk cId="3425142855" sldId="563"/>
        </pc:sldMkLst>
        <pc:spChg chg="mod">
          <ac:chgData name="Giorgos Alexandrakis" userId="5f844656318addb2" providerId="LiveId" clId="{83A427BB-8814-4748-8FB4-82A07029E41B}" dt="2023-11-13T07:59:49.107" v="232" actId="1076"/>
          <ac:spMkLst>
            <pc:docMk/>
            <pc:sldMk cId="3425142855" sldId="563"/>
            <ac:spMk id="4" creationId="{00000000-0000-0000-0000-000000000000}"/>
          </ac:spMkLst>
        </pc:spChg>
        <pc:spChg chg="add mod">
          <ac:chgData name="Giorgos Alexandrakis" userId="5f844656318addb2" providerId="LiveId" clId="{83A427BB-8814-4748-8FB4-82A07029E41B}" dt="2023-11-13T07:57:37.018" v="160"/>
          <ac:spMkLst>
            <pc:docMk/>
            <pc:sldMk cId="3425142855" sldId="563"/>
            <ac:spMk id="5" creationId="{B719FC66-7031-F32D-DBD7-2AA76E1BAB4E}"/>
          </ac:spMkLst>
        </pc:spChg>
        <pc:spChg chg="mod">
          <ac:chgData name="Giorgos Alexandrakis" userId="5f844656318addb2" providerId="LiveId" clId="{83A427BB-8814-4748-8FB4-82A07029E41B}" dt="2023-11-13T10:50:35.339" v="281" actId="108"/>
          <ac:spMkLst>
            <pc:docMk/>
            <pc:sldMk cId="3425142855" sldId="563"/>
            <ac:spMk id="12" creationId="{00000000-0000-0000-0000-000000000000}"/>
          </ac:spMkLst>
        </pc:spChg>
        <pc:spChg chg="mod">
          <ac:chgData name="Giorgos Alexandrakis" userId="5f844656318addb2" providerId="LiveId" clId="{83A427BB-8814-4748-8FB4-82A07029E41B}" dt="2023-11-13T07:58:36.701" v="215" actId="20577"/>
          <ac:spMkLst>
            <pc:docMk/>
            <pc:sldMk cId="3425142855" sldId="563"/>
            <ac:spMk id="13" creationId="{00000000-0000-0000-0000-000000000000}"/>
          </ac:spMkLst>
        </pc:spChg>
        <pc:spChg chg="del">
          <ac:chgData name="Giorgos Alexandrakis" userId="5f844656318addb2" providerId="LiveId" clId="{83A427BB-8814-4748-8FB4-82A07029E41B}" dt="2023-11-13T07:57:35.532" v="159" actId="478"/>
          <ac:spMkLst>
            <pc:docMk/>
            <pc:sldMk cId="3425142855" sldId="563"/>
            <ac:spMk id="28" creationId="{00000000-0000-0000-0000-000000000000}"/>
          </ac:spMkLst>
        </pc:spChg>
        <pc:picChg chg="add mod">
          <ac:chgData name="Giorgos Alexandrakis" userId="5f844656318addb2" providerId="LiveId" clId="{83A427BB-8814-4748-8FB4-82A07029E41B}" dt="2023-11-13T07:57:37.018" v="160"/>
          <ac:picMkLst>
            <pc:docMk/>
            <pc:sldMk cId="3425142855" sldId="563"/>
            <ac:picMk id="2" creationId="{07AF4286-F5DE-DB69-521F-C53829CBD2F5}"/>
          </ac:picMkLst>
        </pc:picChg>
        <pc:picChg chg="add mod">
          <ac:chgData name="Giorgos Alexandrakis" userId="5f844656318addb2" providerId="LiveId" clId="{83A427BB-8814-4748-8FB4-82A07029E41B}" dt="2023-11-13T07:57:37.018" v="160"/>
          <ac:picMkLst>
            <pc:docMk/>
            <pc:sldMk cId="3425142855" sldId="563"/>
            <ac:picMk id="3" creationId="{FF4ED8CF-84E3-35D5-8C5A-C7E14DC5CD9D}"/>
          </ac:picMkLst>
        </pc:picChg>
        <pc:picChg chg="add mod">
          <ac:chgData name="Giorgos Alexandrakis" userId="5f844656318addb2" providerId="LiveId" clId="{83A427BB-8814-4748-8FB4-82A07029E41B}" dt="2023-11-13T07:57:37.018" v="160"/>
          <ac:picMkLst>
            <pc:docMk/>
            <pc:sldMk cId="3425142855" sldId="563"/>
            <ac:picMk id="6" creationId="{16F1A6D4-200E-AE98-CD17-DF67B909DA17}"/>
          </ac:picMkLst>
        </pc:picChg>
        <pc:picChg chg="del">
          <ac:chgData name="Giorgos Alexandrakis" userId="5f844656318addb2" providerId="LiveId" clId="{83A427BB-8814-4748-8FB4-82A07029E41B}" dt="2023-11-13T07:57:33.611" v="158" actId="478"/>
          <ac:picMkLst>
            <pc:docMk/>
            <pc:sldMk cId="3425142855" sldId="563"/>
            <ac:picMk id="20" creationId="{00000000-0000-0000-0000-000000000000}"/>
          </ac:picMkLst>
        </pc:picChg>
        <pc:picChg chg="del">
          <ac:chgData name="Giorgos Alexandrakis" userId="5f844656318addb2" providerId="LiveId" clId="{83A427BB-8814-4748-8FB4-82A07029E41B}" dt="2023-11-13T07:57:12.852" v="155" actId="478"/>
          <ac:picMkLst>
            <pc:docMk/>
            <pc:sldMk cId="3425142855" sldId="563"/>
            <ac:picMk id="29" creationId="{00000000-0000-0000-0000-000000000000}"/>
          </ac:picMkLst>
        </pc:picChg>
      </pc:sldChg>
    </pc:docChg>
  </pc:docChgLst>
  <pc:docChgLst>
    <pc:chgData name="Giorgos Alexandrakis" userId="5f844656318addb2" providerId="LiveId" clId="{61D3F70A-EF88-49A3-BD18-E05E3B92786A}"/>
    <pc:docChg chg="custSel addSld modSld sldOrd">
      <pc:chgData name="Giorgos Alexandrakis" userId="5f844656318addb2" providerId="LiveId" clId="{61D3F70A-EF88-49A3-BD18-E05E3B92786A}" dt="2023-11-14T06:23:56.920" v="151" actId="6549"/>
      <pc:docMkLst>
        <pc:docMk/>
      </pc:docMkLst>
      <pc:sldChg chg="modSp mod">
        <pc:chgData name="Giorgos Alexandrakis" userId="5f844656318addb2" providerId="LiveId" clId="{61D3F70A-EF88-49A3-BD18-E05E3B92786A}" dt="2023-11-13T13:26:52.829" v="90" actId="1036"/>
        <pc:sldMkLst>
          <pc:docMk/>
          <pc:sldMk cId="2159961613" sldId="271"/>
        </pc:sldMkLst>
        <pc:spChg chg="mod">
          <ac:chgData name="Giorgos Alexandrakis" userId="5f844656318addb2" providerId="LiveId" clId="{61D3F70A-EF88-49A3-BD18-E05E3B92786A}" dt="2023-11-13T13:26:52.829" v="90" actId="1036"/>
          <ac:spMkLst>
            <pc:docMk/>
            <pc:sldMk cId="2159961613" sldId="271"/>
            <ac:spMk id="5" creationId="{26F22FBE-6C95-49E4-AAAC-9D3802D936F6}"/>
          </ac:spMkLst>
        </pc:spChg>
      </pc:sldChg>
      <pc:sldChg chg="modSp mod">
        <pc:chgData name="Giorgos Alexandrakis" userId="5f844656318addb2" providerId="LiveId" clId="{61D3F70A-EF88-49A3-BD18-E05E3B92786A}" dt="2023-11-13T13:26:41.016" v="67" actId="1035"/>
        <pc:sldMkLst>
          <pc:docMk/>
          <pc:sldMk cId="3770954381" sldId="278"/>
        </pc:sldMkLst>
        <pc:spChg chg="mod">
          <ac:chgData name="Giorgos Alexandrakis" userId="5f844656318addb2" providerId="LiveId" clId="{61D3F70A-EF88-49A3-BD18-E05E3B92786A}" dt="2023-11-13T13:26:41.016" v="67" actId="1035"/>
          <ac:spMkLst>
            <pc:docMk/>
            <pc:sldMk cId="3770954381" sldId="278"/>
            <ac:spMk id="5" creationId="{6A6FA7B6-F841-4C9C-ABBC-C5AE8001CC5F}"/>
          </ac:spMkLst>
        </pc:spChg>
        <pc:picChg chg="mod">
          <ac:chgData name="Giorgos Alexandrakis" userId="5f844656318addb2" providerId="LiveId" clId="{61D3F70A-EF88-49A3-BD18-E05E3B92786A}" dt="2023-11-13T13:26:30.125" v="55" actId="1035"/>
          <ac:picMkLst>
            <pc:docMk/>
            <pc:sldMk cId="3770954381" sldId="278"/>
            <ac:picMk id="9" creationId="{91620FAB-E703-45DA-A1B2-A739EB4C93F4}"/>
          </ac:picMkLst>
        </pc:picChg>
        <pc:picChg chg="mod">
          <ac:chgData name="Giorgos Alexandrakis" userId="5f844656318addb2" providerId="LiveId" clId="{61D3F70A-EF88-49A3-BD18-E05E3B92786A}" dt="2023-11-13T13:26:30.125" v="55" actId="1035"/>
          <ac:picMkLst>
            <pc:docMk/>
            <pc:sldMk cId="3770954381" sldId="278"/>
            <ac:picMk id="11" creationId="{A42DFA1F-5B3D-4226-8699-876494B5ECB2}"/>
          </ac:picMkLst>
        </pc:picChg>
        <pc:picChg chg="mod">
          <ac:chgData name="Giorgos Alexandrakis" userId="5f844656318addb2" providerId="LiveId" clId="{61D3F70A-EF88-49A3-BD18-E05E3B92786A}" dt="2023-11-13T13:26:30.125" v="55" actId="1035"/>
          <ac:picMkLst>
            <pc:docMk/>
            <pc:sldMk cId="3770954381" sldId="278"/>
            <ac:picMk id="13" creationId="{71D95088-6347-44E8-8617-1938E5C7644F}"/>
          </ac:picMkLst>
        </pc:picChg>
        <pc:picChg chg="mod">
          <ac:chgData name="Giorgos Alexandrakis" userId="5f844656318addb2" providerId="LiveId" clId="{61D3F70A-EF88-49A3-BD18-E05E3B92786A}" dt="2023-11-13T13:26:30.125" v="55" actId="1035"/>
          <ac:picMkLst>
            <pc:docMk/>
            <pc:sldMk cId="3770954381" sldId="278"/>
            <ac:picMk id="15" creationId="{A82301AE-A23E-458E-8729-2FE4F9D47904}"/>
          </ac:picMkLst>
        </pc:picChg>
        <pc:picChg chg="mod">
          <ac:chgData name="Giorgos Alexandrakis" userId="5f844656318addb2" providerId="LiveId" clId="{61D3F70A-EF88-49A3-BD18-E05E3B92786A}" dt="2023-11-13T13:26:30.125" v="55" actId="1035"/>
          <ac:picMkLst>
            <pc:docMk/>
            <pc:sldMk cId="3770954381" sldId="278"/>
            <ac:picMk id="17" creationId="{64982C8D-39E3-442C-A685-9D86D68BC6C6}"/>
          </ac:picMkLst>
        </pc:picChg>
        <pc:picChg chg="mod">
          <ac:chgData name="Giorgos Alexandrakis" userId="5f844656318addb2" providerId="LiveId" clId="{61D3F70A-EF88-49A3-BD18-E05E3B92786A}" dt="2023-11-13T13:26:30.125" v="55" actId="1035"/>
          <ac:picMkLst>
            <pc:docMk/>
            <pc:sldMk cId="3770954381" sldId="278"/>
            <ac:picMk id="19" creationId="{C1458A1C-7CE2-4AA2-82D6-7C245077B5BD}"/>
          </ac:picMkLst>
        </pc:picChg>
      </pc:sldChg>
      <pc:sldChg chg="modSp mod">
        <pc:chgData name="Giorgos Alexandrakis" userId="5f844656318addb2" providerId="LiveId" clId="{61D3F70A-EF88-49A3-BD18-E05E3B92786A}" dt="2023-11-14T06:22:49.339" v="126" actId="113"/>
        <pc:sldMkLst>
          <pc:docMk/>
          <pc:sldMk cId="613918324" sldId="283"/>
        </pc:sldMkLst>
        <pc:spChg chg="mod">
          <ac:chgData name="Giorgos Alexandrakis" userId="5f844656318addb2" providerId="LiveId" clId="{61D3F70A-EF88-49A3-BD18-E05E3B92786A}" dt="2023-11-14T06:22:49.339" v="126" actId="113"/>
          <ac:spMkLst>
            <pc:docMk/>
            <pc:sldMk cId="613918324" sldId="283"/>
            <ac:spMk id="3" creationId="{3820324C-6321-EEE4-C06B-15C7ED3E83C5}"/>
          </ac:spMkLst>
        </pc:spChg>
      </pc:sldChg>
      <pc:sldChg chg="modSp mod">
        <pc:chgData name="Giorgos Alexandrakis" userId="5f844656318addb2" providerId="LiveId" clId="{61D3F70A-EF88-49A3-BD18-E05E3B92786A}" dt="2023-11-14T06:23:56.920" v="151" actId="6549"/>
        <pc:sldMkLst>
          <pc:docMk/>
          <pc:sldMk cId="3201034555" sldId="285"/>
        </pc:sldMkLst>
        <pc:spChg chg="mod">
          <ac:chgData name="Giorgos Alexandrakis" userId="5f844656318addb2" providerId="LiveId" clId="{61D3F70A-EF88-49A3-BD18-E05E3B92786A}" dt="2023-11-14T06:23:56.920" v="151" actId="6549"/>
          <ac:spMkLst>
            <pc:docMk/>
            <pc:sldMk cId="3201034555" sldId="285"/>
            <ac:spMk id="13" creationId="{9FBA703A-C6D6-1E6D-781E-B4666F2FB739}"/>
          </ac:spMkLst>
        </pc:spChg>
      </pc:sldChg>
      <pc:sldChg chg="modSp mod">
        <pc:chgData name="Giorgos Alexandrakis" userId="5f844656318addb2" providerId="LiveId" clId="{61D3F70A-EF88-49A3-BD18-E05E3B92786A}" dt="2023-11-14T06:23:42.961" v="145" actId="20577"/>
        <pc:sldMkLst>
          <pc:docMk/>
          <pc:sldMk cId="3271082344" sldId="286"/>
        </pc:sldMkLst>
        <pc:spChg chg="mod">
          <ac:chgData name="Giorgos Alexandrakis" userId="5f844656318addb2" providerId="LiveId" clId="{61D3F70A-EF88-49A3-BD18-E05E3B92786A}" dt="2023-11-14T06:23:42.961" v="145" actId="20577"/>
          <ac:spMkLst>
            <pc:docMk/>
            <pc:sldMk cId="3271082344" sldId="286"/>
            <ac:spMk id="11" creationId="{00F3344B-F1C6-EE6B-B51B-2250DFC3C774}"/>
          </ac:spMkLst>
        </pc:spChg>
      </pc:sldChg>
      <pc:sldChg chg="modSp mod">
        <pc:chgData name="Giorgos Alexandrakis" userId="5f844656318addb2" providerId="LiveId" clId="{61D3F70A-EF88-49A3-BD18-E05E3B92786A}" dt="2023-11-14T06:19:43.984" v="111" actId="1035"/>
        <pc:sldMkLst>
          <pc:docMk/>
          <pc:sldMk cId="1571752271" sldId="287"/>
        </pc:sldMkLst>
        <pc:picChg chg="mod">
          <ac:chgData name="Giorgos Alexandrakis" userId="5f844656318addb2" providerId="LiveId" clId="{61D3F70A-EF88-49A3-BD18-E05E3B92786A}" dt="2023-11-14T06:19:43.984" v="111" actId="1035"/>
          <ac:picMkLst>
            <pc:docMk/>
            <pc:sldMk cId="1571752271" sldId="287"/>
            <ac:picMk id="2" creationId="{6C2C9B5D-C4B6-5E03-3924-28786387EEEF}"/>
          </ac:picMkLst>
        </pc:picChg>
      </pc:sldChg>
      <pc:sldChg chg="ord">
        <pc:chgData name="Giorgos Alexandrakis" userId="5f844656318addb2" providerId="LiveId" clId="{61D3F70A-EF88-49A3-BD18-E05E3B92786A}" dt="2023-11-14T06:21:35.916" v="120"/>
        <pc:sldMkLst>
          <pc:docMk/>
          <pc:sldMk cId="2164474215" sldId="291"/>
        </pc:sldMkLst>
      </pc:sldChg>
      <pc:sldChg chg="modSp mod">
        <pc:chgData name="Giorgos Alexandrakis" userId="5f844656318addb2" providerId="LiveId" clId="{61D3F70A-EF88-49A3-BD18-E05E3B92786A}" dt="2023-11-14T06:22:33.707" v="125" actId="14100"/>
        <pc:sldMkLst>
          <pc:docMk/>
          <pc:sldMk cId="3425142855" sldId="563"/>
        </pc:sldMkLst>
        <pc:spChg chg="mod">
          <ac:chgData name="Giorgos Alexandrakis" userId="5f844656318addb2" providerId="LiveId" clId="{61D3F70A-EF88-49A3-BD18-E05E3B92786A}" dt="2023-11-14T06:22:33.707" v="125" actId="14100"/>
          <ac:spMkLst>
            <pc:docMk/>
            <pc:sldMk cId="3425142855" sldId="563"/>
            <ac:spMk id="4" creationId="{00000000-0000-0000-0000-000000000000}"/>
          </ac:spMkLst>
        </pc:spChg>
      </pc:sldChg>
      <pc:sldChg chg="addSp delSp modSp add mod ord">
        <pc:chgData name="Giorgos Alexandrakis" userId="5f844656318addb2" providerId="LiveId" clId="{61D3F70A-EF88-49A3-BD18-E05E3B92786A}" dt="2023-11-14T06:22:04.689" v="124"/>
        <pc:sldMkLst>
          <pc:docMk/>
          <pc:sldMk cId="2353374005" sldId="564"/>
        </pc:sldMkLst>
        <pc:spChg chg="del mod">
          <ac:chgData name="Giorgos Alexandrakis" userId="5f844656318addb2" providerId="LiveId" clId="{61D3F70A-EF88-49A3-BD18-E05E3B92786A}" dt="2023-11-14T06:21:42.694" v="121" actId="478"/>
          <ac:spMkLst>
            <pc:docMk/>
            <pc:sldMk cId="2353374005" sldId="564"/>
            <ac:spMk id="4" creationId="{66D6FF1B-56D6-D8D4-EA61-794D0380211E}"/>
          </ac:spMkLst>
        </pc:spChg>
        <pc:spChg chg="mod">
          <ac:chgData name="Giorgos Alexandrakis" userId="5f844656318addb2" providerId="LiveId" clId="{61D3F70A-EF88-49A3-BD18-E05E3B92786A}" dt="2023-11-14T06:21:46.071" v="122" actId="1076"/>
          <ac:spMkLst>
            <pc:docMk/>
            <pc:sldMk cId="2353374005" sldId="564"/>
            <ac:spMk id="5" creationId="{261DC5CD-945D-F196-0B7B-18E2A0D9BE3E}"/>
          </ac:spMkLst>
        </pc:spChg>
        <pc:spChg chg="add mod">
          <ac:chgData name="Giorgos Alexandrakis" userId="5f844656318addb2" providerId="LiveId" clId="{61D3F70A-EF88-49A3-BD18-E05E3B92786A}" dt="2023-11-14T06:22:04.689" v="124"/>
          <ac:spMkLst>
            <pc:docMk/>
            <pc:sldMk cId="2353374005" sldId="564"/>
            <ac:spMk id="7" creationId="{4B7B9FA7-F822-C8DE-AFBC-7B2C9B69E687}"/>
          </ac:spMkLst>
        </pc:spChg>
        <pc:spChg chg="mod">
          <ac:chgData name="Giorgos Alexandrakis" userId="5f844656318addb2" providerId="LiveId" clId="{61D3F70A-EF88-49A3-BD18-E05E3B92786A}" dt="2023-11-14T06:21:18.720" v="118" actId="108"/>
          <ac:spMkLst>
            <pc:docMk/>
            <pc:sldMk cId="2353374005" sldId="564"/>
            <ac:spMk id="18" creationId="{E758E697-7F4D-349D-E447-E5EF3C21CD4B}"/>
          </ac:spMkLst>
        </pc:spChg>
        <pc:picChg chg="add mod">
          <ac:chgData name="Giorgos Alexandrakis" userId="5f844656318addb2" providerId="LiveId" clId="{61D3F70A-EF88-49A3-BD18-E05E3B92786A}" dt="2023-11-14T06:22:04.689" v="124"/>
          <ac:picMkLst>
            <pc:docMk/>
            <pc:sldMk cId="2353374005" sldId="564"/>
            <ac:picMk id="2" creationId="{F2DDBA66-D997-83EF-36CF-71B93BF20844}"/>
          </ac:picMkLst>
        </pc:picChg>
        <pc:picChg chg="add mod">
          <ac:chgData name="Giorgos Alexandrakis" userId="5f844656318addb2" providerId="LiveId" clId="{61D3F70A-EF88-49A3-BD18-E05E3B92786A}" dt="2023-11-14T06:22:04.689" v="124"/>
          <ac:picMkLst>
            <pc:docMk/>
            <pc:sldMk cId="2353374005" sldId="564"/>
            <ac:picMk id="3" creationId="{B8358693-DF8B-32D5-D19C-AE3398410664}"/>
          </ac:picMkLst>
        </pc:picChg>
        <pc:picChg chg="mod">
          <ac:chgData name="Giorgos Alexandrakis" userId="5f844656318addb2" providerId="LiveId" clId="{61D3F70A-EF88-49A3-BD18-E05E3B92786A}" dt="2023-11-14T06:21:47.791" v="123" actId="1076"/>
          <ac:picMkLst>
            <pc:docMk/>
            <pc:sldMk cId="2353374005" sldId="564"/>
            <ac:picMk id="6" creationId="{21F21BCD-8718-7BA3-ED1E-52D777D73909}"/>
          </ac:picMkLst>
        </pc:picChg>
        <pc:picChg chg="add mod">
          <ac:chgData name="Giorgos Alexandrakis" userId="5f844656318addb2" providerId="LiveId" clId="{61D3F70A-EF88-49A3-BD18-E05E3B92786A}" dt="2023-11-14T06:22:04.689" v="124"/>
          <ac:picMkLst>
            <pc:docMk/>
            <pc:sldMk cId="2353374005" sldId="564"/>
            <ac:picMk id="8" creationId="{770999F9-43F4-2108-49F8-0D54A14F22C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EE082-076D-4008-B6EC-A99FD98D17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0D9DEB-A2F3-4E82-AA4D-0125E9CC14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F5697F-B9F4-45F9-8370-E2AF25B54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B2B43-0CE1-4B7C-BA06-1B6FE9CE890A}" type="datetimeFigureOut">
              <a:rPr lang="el-GR" smtClean="0"/>
              <a:t>14/11/2023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9A6C9D-92BD-4721-AC1B-7C2021DEA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98617D-81C5-47C5-A1B0-A123513E6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EE2FC-F073-4B30-85EF-533EC6CB1DE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71810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BFF72-FDF3-4391-8927-DDAFFA809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51693-1030-413A-9046-37A6B1D074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8A0BC0-2454-404C-AE45-505ECC623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B2B43-0CE1-4B7C-BA06-1B6FE9CE890A}" type="datetimeFigureOut">
              <a:rPr lang="el-GR" smtClean="0"/>
              <a:t>14/11/2023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9146D7-2044-4E49-892E-4C639FADB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FF367B-1B16-49AE-9DA6-52B61C558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EE2FC-F073-4B30-85EF-533EC6CB1DE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49677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2E562-1C0B-429D-9CCC-C8A5F41C4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8304FA-49EF-43E5-804E-7D448C4036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73134B-81B2-45D7-8B8B-6AD9AA3D0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B2B43-0CE1-4B7C-BA06-1B6FE9CE890A}" type="datetimeFigureOut">
              <a:rPr lang="el-GR" smtClean="0"/>
              <a:t>14/11/2023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773AC5-4995-4CF4-A80F-038881EB1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B6DC17-BBD9-4E15-893D-DCEE18F56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EE2FC-F073-4B30-85EF-533EC6CB1DE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9316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948C1-2D21-459C-B2D1-A60D05C8C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75A41B-73B0-4379-B622-18148B69BE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36A47F-5B23-48A3-97F0-29C3E9865B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22EB4C-2ECF-4453-B17B-433C20137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B2B43-0CE1-4B7C-BA06-1B6FE9CE890A}" type="datetimeFigureOut">
              <a:rPr lang="el-GR" smtClean="0"/>
              <a:t>14/11/2023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24DA7B-038F-4272-9FDB-667096F65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5AC338-84D8-4BC2-939B-173C18F6F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EE2FC-F073-4B30-85EF-533EC6CB1DE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37177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47948-5D19-48C7-8AD7-17DB9C5CF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4C30E1-0D78-4C0E-A612-2DACEAFE99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24D6EF-88F2-4F73-A894-653A69424D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026115-2217-422C-886C-4059766744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71D2F0-7099-409B-811B-E3CA7D88F2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C8F9F9-CC0E-4D64-BE0C-7B88DAA02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B2B43-0CE1-4B7C-BA06-1B6FE9CE890A}" type="datetimeFigureOut">
              <a:rPr lang="el-GR" smtClean="0"/>
              <a:t>14/11/2023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0538B8-A3D9-419B-A559-94FA74D40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C30720-D18C-48EE-B937-E78A06D5A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EE2FC-F073-4B30-85EF-533EC6CB1DE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27253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9DE85-E0C7-4909-9CE1-74259BEE2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67A4C1-7D76-4713-B3AE-164886966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B2B43-0CE1-4B7C-BA06-1B6FE9CE890A}" type="datetimeFigureOut">
              <a:rPr lang="el-GR" smtClean="0"/>
              <a:t>14/11/2023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17AA6F-4E54-4374-B5CE-AA614E5E6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FB917B-82E2-45DC-9A12-08484ED9C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EE2FC-F073-4B30-85EF-533EC6CB1DE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85861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3FCD40-35F6-43F5-916B-E8F73F397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B2B43-0CE1-4B7C-BA06-1B6FE9CE890A}" type="datetimeFigureOut">
              <a:rPr lang="el-GR" smtClean="0"/>
              <a:t>14/11/2023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D6829D-2ED5-49B2-8E19-1577E8B4E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0B4486-EE11-4A16-845C-C1158E849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EE2FC-F073-4B30-85EF-533EC6CB1DE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63374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7430D-B06F-43BD-9F87-85D6D65AE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C80192-9F74-4AFD-8E1D-3140CAFDA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3A3553-F84F-4A30-8D67-BBAFEE6D93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2A8FDF-6E13-4A68-BBB0-B9B37C69D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B2B43-0CE1-4B7C-BA06-1B6FE9CE890A}" type="datetimeFigureOut">
              <a:rPr lang="el-GR" smtClean="0"/>
              <a:t>14/11/2023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2BF119-4DF7-45F4-8A2E-48F839383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7B6A3E-0E6B-4872-93CD-2F5F8D04C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EE2FC-F073-4B30-85EF-533EC6CB1DE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17540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5B74B-88D4-4A5B-8A27-517581DB5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74941E-90A0-4D0C-BFE6-34BFFB7DFB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C423A4-21AD-4E4A-BDF6-40D2690B46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B9BBB5-DA37-44E4-9D8B-F5D823178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B2B43-0CE1-4B7C-BA06-1B6FE9CE890A}" type="datetimeFigureOut">
              <a:rPr lang="el-GR" smtClean="0"/>
              <a:t>14/11/2023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0CA9D0-90AE-4739-B893-473066A0D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7801DB-4905-4256-8E75-311FB2860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EE2FC-F073-4B30-85EF-533EC6CB1DE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53794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DF17C-3BFE-4F04-B8A2-C804041CF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810443-009C-4363-9EE7-62D14693F7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344C2F-58CB-4DCC-B634-5D0E94607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B2B43-0CE1-4B7C-BA06-1B6FE9CE890A}" type="datetimeFigureOut">
              <a:rPr lang="el-GR" smtClean="0"/>
              <a:t>14/11/2023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A74E68-A8EE-49D0-98CA-641D76E17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B3661A-EAA3-4DD8-81AC-6FB5DF9CF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EE2FC-F073-4B30-85EF-533EC6CB1DE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5691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B33CEC-D751-46B3-ACBB-AD74C0634E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211161-82C8-42B9-B049-30A2C77C7C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BCC4A2-4556-423F-81BB-EB9C9D821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B2B43-0CE1-4B7C-BA06-1B6FE9CE890A}" type="datetimeFigureOut">
              <a:rPr lang="el-GR" smtClean="0"/>
              <a:t>14/11/2023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93DD87-18B5-4A51-AC41-8A9E8BA97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098A5-8B2C-43AD-86B2-6A875213A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EE2FC-F073-4B30-85EF-533EC6CB1DE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05608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340171-49D0-48D9-B3B2-A91A20FA9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C11BD5-8F98-4BC2-B922-39F713F702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1B53E4-196B-4FE0-B11A-EF1C71C189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B2B43-0CE1-4B7C-BA06-1B6FE9CE890A}" type="datetimeFigureOut">
              <a:rPr lang="el-GR" smtClean="0"/>
              <a:t>14/11/2023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C95CF3-7B3A-424E-B4C6-88B93317D3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CE2A9C-B219-4A75-8ED7-DEF49FCF61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AEE2FC-F073-4B30-85EF-533EC6CB1DE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0369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9.png"/><Relationship Id="rId7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3.png"/><Relationship Id="rId7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image" Target="../media/image18.emf"/><Relationship Id="rId7" Type="http://schemas.openxmlformats.org/officeDocument/2006/relationships/image" Target="../media/image22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10" Type="http://schemas.openxmlformats.org/officeDocument/2006/relationships/image" Target="../media/image4.png"/><Relationship Id="rId4" Type="http://schemas.openxmlformats.org/officeDocument/2006/relationships/image" Target="../media/image19.emf"/><Relationship Id="rId9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image" Target="../media/image24.emf"/><Relationship Id="rId7" Type="http://schemas.openxmlformats.org/officeDocument/2006/relationships/image" Target="../media/image28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emf"/><Relationship Id="rId5" Type="http://schemas.openxmlformats.org/officeDocument/2006/relationships/image" Target="../media/image26.emf"/><Relationship Id="rId10" Type="http://schemas.openxmlformats.org/officeDocument/2006/relationships/image" Target="../media/image4.png"/><Relationship Id="rId4" Type="http://schemas.openxmlformats.org/officeDocument/2006/relationships/image" Target="../media/image25.emf"/><Relationship Id="rId9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1.jpg"/><Relationship Id="rId7" Type="http://schemas.openxmlformats.org/officeDocument/2006/relationships/image" Target="../media/image3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41.png"/><Relationship Id="rId7" Type="http://schemas.openxmlformats.org/officeDocument/2006/relationships/image" Target="../media/image2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0.png"/><Relationship Id="rId7" Type="http://schemas.openxmlformats.org/officeDocument/2006/relationships/image" Target="../media/image2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5C440-228A-471F-8881-5C23124037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885" y="1279940"/>
            <a:ext cx="11696700" cy="2387600"/>
          </a:xfrm>
        </p:spPr>
        <p:txBody>
          <a:bodyPr>
            <a:normAutofit fontScale="90000"/>
          </a:bodyPr>
          <a:lstStyle/>
          <a:p>
            <a:r>
              <a:rPr lang="el-GR" dirty="0"/>
              <a:t>Μεταβολές των ακτογραμμών και περιβαλλοντικές, κοινωνικοοικονομικές πιέσεις και απειλές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0CF042-E8D6-4A53-B624-84232B4EBC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52933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el-GR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Γιώργος Αλεξανδράκης </a:t>
            </a:r>
          </a:p>
          <a:p>
            <a:r>
              <a:rPr lang="el-G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Ινστιτούτο Εφαρμοσμένων και Υπολογιστικών Μαθηματικών </a:t>
            </a:r>
          </a:p>
          <a:p>
            <a:r>
              <a:rPr lang="el-G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Ίδρυμα Τεχνολογίας Έρευνας</a:t>
            </a:r>
          </a:p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alexandrakis@iacm.forth.gr</a:t>
            </a:r>
          </a:p>
          <a:p>
            <a:endParaRPr lang="el-GR" dirty="0"/>
          </a:p>
        </p:txBody>
      </p:sp>
      <p:pic>
        <p:nvPicPr>
          <p:cNvPr id="4" name="Εικόνα 1">
            <a:extLst>
              <a:ext uri="{FF2B5EF4-FFF2-40B4-BE49-F238E27FC236}">
                <a16:creationId xmlns:a16="http://schemas.microsoft.com/office/drawing/2014/main" id="{C6AABABD-FA71-4CDF-9AA2-06D310FD6C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6179481"/>
            <a:ext cx="1456193" cy="631666"/>
          </a:xfrm>
          <a:prstGeom prst="rect">
            <a:avLst/>
          </a:prstGeom>
        </p:spPr>
      </p:pic>
      <p:pic>
        <p:nvPicPr>
          <p:cNvPr id="5" name="Εικόνα 1">
            <a:extLst>
              <a:ext uri="{FF2B5EF4-FFF2-40B4-BE49-F238E27FC236}">
                <a16:creationId xmlns:a16="http://schemas.microsoft.com/office/drawing/2014/main" id="{F87A8B41-A57D-E444-F95B-7AB0CCBA99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6" y="6226335"/>
            <a:ext cx="1524000" cy="631666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13AF4D5-0B8D-647B-997D-010B404ABB17}"/>
              </a:ext>
            </a:extLst>
          </p:cNvPr>
          <p:cNvSpPr txBox="1"/>
          <p:nvPr/>
        </p:nvSpPr>
        <p:spPr>
          <a:xfrm>
            <a:off x="2732543" y="6299860"/>
            <a:ext cx="6773406" cy="530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Συνάντηση Στρογγυλής Τράπεζας 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στο πλαίσιο υλοποίησης του Διαπεριφερειακού Σχεδίου Συνεργασίας</a:t>
            </a:r>
            <a:r>
              <a:rPr lang="en-US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«Θαλάσσιο Περιβάλλον, Παράκτιες Απειλές και Αλιεία»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Τρίτη, 14 Νοεμβρίου 2023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20DC5A-10C0-9E0A-15C1-B721FAC28A7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55" b="19552"/>
          <a:stretch/>
        </p:blipFill>
        <p:spPr>
          <a:xfrm>
            <a:off x="8445809" y="16033"/>
            <a:ext cx="3746192" cy="85233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3D4010C-B741-DC59-A8F7-CBAB8B51483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85"/>
            <a:ext cx="3094493" cy="103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310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A866E72-C76E-0551-750C-242CBA1D10F0}"/>
              </a:ext>
            </a:extLst>
          </p:cNvPr>
          <p:cNvSpPr txBox="1"/>
          <p:nvPr/>
        </p:nvSpPr>
        <p:spPr>
          <a:xfrm>
            <a:off x="0" y="12992"/>
            <a:ext cx="54049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just">
              <a:spcBef>
                <a:spcPts val="600"/>
              </a:spcBef>
              <a:spcAft>
                <a:spcPts val="600"/>
              </a:spcAft>
            </a:pPr>
            <a:r>
              <a:rPr lang="el-GR" sz="2400" b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Κλιματική Αλλαγή</a:t>
            </a:r>
            <a:r>
              <a:rPr lang="en-US" sz="2400" b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b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στη Κρήτη (ΠΕΣΠΚΑ)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E41AEE-E482-0124-C992-9107B25338F2}"/>
              </a:ext>
            </a:extLst>
          </p:cNvPr>
          <p:cNvSpPr txBox="1"/>
          <p:nvPr/>
        </p:nvSpPr>
        <p:spPr>
          <a:xfrm>
            <a:off x="134001" y="780236"/>
            <a:ext cx="6486524" cy="2292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l-GR" b="1" u="sng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Αύξηση</a:t>
            </a:r>
            <a:r>
              <a:rPr lang="el-GR" b="1" u="sng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της μέσης θερμοκρασίας (σε σχέση με την περίοδο 1981-2000)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l-GR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Βραχυπρόθεσμ</a:t>
            </a:r>
            <a:r>
              <a:rPr lang="el-GR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α (-2040) αύξηση</a:t>
            </a:r>
            <a:r>
              <a:rPr lang="el-GR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~</a:t>
            </a:r>
            <a:r>
              <a:rPr lang="el-GR" b="1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1.4 </a:t>
            </a:r>
            <a:r>
              <a:rPr lang="el-GR" b="1" baseline="30000" dirty="0" err="1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l-GR" b="1" dirty="0" err="1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l-GR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l-GR" dirty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l-GR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μεσο μέλλον (-2060) αύξηση  ~ </a:t>
            </a:r>
            <a:r>
              <a:rPr lang="el-GR" b="1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1.7</a:t>
            </a:r>
            <a:r>
              <a:rPr lang="el-GR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l-GR" b="1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2.2 </a:t>
            </a:r>
            <a:r>
              <a:rPr lang="el-GR" b="1" baseline="30000" dirty="0" err="1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l-GR" b="1" dirty="0" err="1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l-GR" b="1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για ενδιάμεσο </a:t>
            </a:r>
            <a:r>
              <a:rPr lang="el-GR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και δυσμενές σενάριο, </a:t>
            </a:r>
            <a:r>
              <a:rPr lang="el-GR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αντίστοιχα.</a:t>
            </a:r>
            <a:endParaRPr lang="en-US" dirty="0">
              <a:effectLst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l-GR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Μακροπρόθεσμα (-2100) αύξηση ~</a:t>
            </a:r>
            <a:r>
              <a:rPr lang="el-GR" b="1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4.4 </a:t>
            </a:r>
            <a:r>
              <a:rPr lang="el-GR" b="1" baseline="30000" dirty="0" err="1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l-GR" b="1" dirty="0" err="1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l-GR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υπό το </a:t>
            </a:r>
            <a:r>
              <a:rPr lang="el-GR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δυσμενές σενάριο</a:t>
            </a:r>
            <a:endParaRPr lang="en-US" dirty="0">
              <a:effectLst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2FCE80-FC42-9282-BF19-78E9017F1432}"/>
              </a:ext>
            </a:extLst>
          </p:cNvPr>
          <p:cNvSpPr txBox="1"/>
          <p:nvPr/>
        </p:nvSpPr>
        <p:spPr>
          <a:xfrm>
            <a:off x="6620525" y="775349"/>
            <a:ext cx="5185458" cy="1131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l-GR" b="1" u="sng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b="1" u="sng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ταδιακή μείωση της βροχόπτωσης</a:t>
            </a:r>
            <a:endParaRPr lang="el-GR" u="sng" dirty="0">
              <a:effectLst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l-GR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μεγαλύτερη μείωση (~187 </a:t>
            </a:r>
            <a:r>
              <a:rPr lang="en-US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mm</a:t>
            </a:r>
            <a:r>
              <a:rPr lang="el-GR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) αναμένεται μακροπρόθεσμα (-2100</a:t>
            </a:r>
            <a:r>
              <a:rPr lang="el-GR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) υπό</a:t>
            </a:r>
            <a:r>
              <a:rPr lang="el-GR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το δυσμενές σενάρι</a:t>
            </a:r>
            <a:r>
              <a:rPr lang="el-GR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ο</a:t>
            </a:r>
            <a:endParaRPr lang="en-US" dirty="0">
              <a:effectLst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659155-49B4-64FE-681F-DADDCB661B4C}"/>
              </a:ext>
            </a:extLst>
          </p:cNvPr>
          <p:cNvSpPr txBox="1"/>
          <p:nvPr/>
        </p:nvSpPr>
        <p:spPr>
          <a:xfrm>
            <a:off x="6598150" y="2294210"/>
            <a:ext cx="5179631" cy="2929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l-GR" b="1" u="sng" dirty="0">
                <a:latin typeface="+mj-lt"/>
                <a:ea typeface="Calibri" panose="020F0502020204030204" pitchFamily="34" charset="0"/>
              </a:rPr>
              <a:t>Μικρές μεταβολές </a:t>
            </a:r>
            <a:r>
              <a:rPr lang="el-GR" b="1" u="sng" dirty="0" err="1">
                <a:latin typeface="+mj-lt"/>
                <a:ea typeface="Calibri" panose="020F0502020204030204" pitchFamily="34" charset="0"/>
              </a:rPr>
              <a:t>ανεμολογικών</a:t>
            </a:r>
            <a:r>
              <a:rPr lang="el-GR" b="1" u="sng" dirty="0">
                <a:latin typeface="+mj-lt"/>
                <a:ea typeface="Calibri" panose="020F0502020204030204" pitchFamily="34" charset="0"/>
              </a:rPr>
              <a:t> συνθηκών</a:t>
            </a:r>
            <a:endParaRPr lang="en-US" b="1" u="sng" dirty="0">
              <a:latin typeface="+mj-lt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l-GR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ταχύτητα ανέμου εμφανίζει μικρές μεταβολές ±3%.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l-GR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Παρόμοια είναι η εικόνα και για την μεταβολή του αριθμού ημερών με </a:t>
            </a:r>
            <a:r>
              <a:rPr lang="en-US" dirty="0" err="1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Windmax</a:t>
            </a:r>
            <a:r>
              <a:rPr lang="el-GR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&gt;7</a:t>
            </a:r>
            <a:r>
              <a:rPr lang="en-US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l-GR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l-GR" dirty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l-GR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Μακροπρόθεσμα ο</a:t>
            </a:r>
            <a:r>
              <a:rPr lang="el-GR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ι εποχιακές </a:t>
            </a:r>
            <a:r>
              <a:rPr lang="el-GR" dirty="0" err="1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ανεμολογικές</a:t>
            </a:r>
            <a:r>
              <a:rPr lang="el-GR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συνθήκες διαφοροποιούνται λίγο παραπάνω (έως και -5% το χειμώνα</a:t>
            </a:r>
            <a:r>
              <a:rPr lang="el-GR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έως και 10% το καλοκαίρι, υπό το δυσμενές σενάριο)</a:t>
            </a:r>
            <a:endParaRPr lang="en-US" dirty="0">
              <a:effectLst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309" y="3262637"/>
            <a:ext cx="5829452" cy="3114113"/>
          </a:xfrm>
          <a:prstGeom prst="rect">
            <a:avLst/>
          </a:prstGeom>
          <a:noFill/>
        </p:spPr>
      </p:pic>
      <p:pic>
        <p:nvPicPr>
          <p:cNvPr id="2" name="Εικόνα 1">
            <a:extLst>
              <a:ext uri="{FF2B5EF4-FFF2-40B4-BE49-F238E27FC236}">
                <a16:creationId xmlns:a16="http://schemas.microsoft.com/office/drawing/2014/main" id="{59B7C88F-BAA4-769E-3230-59DD9B3CE3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6697" y="6540207"/>
            <a:ext cx="722168" cy="313261"/>
          </a:xfrm>
          <a:prstGeom prst="rect">
            <a:avLst/>
          </a:prstGeom>
        </p:spPr>
      </p:pic>
      <p:pic>
        <p:nvPicPr>
          <p:cNvPr id="3" name="Εικόνα 1">
            <a:extLst>
              <a:ext uri="{FF2B5EF4-FFF2-40B4-BE49-F238E27FC236}">
                <a16:creationId xmlns:a16="http://schemas.microsoft.com/office/drawing/2014/main" id="{CE0F7AE7-F05F-085C-63C7-FBBE968641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6" y="6540207"/>
            <a:ext cx="766729" cy="317793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2B25FD-8571-6F71-8977-2ACA7B2876D4}"/>
              </a:ext>
            </a:extLst>
          </p:cNvPr>
          <p:cNvSpPr txBox="1"/>
          <p:nvPr/>
        </p:nvSpPr>
        <p:spPr>
          <a:xfrm>
            <a:off x="2852738" y="6376750"/>
            <a:ext cx="6486524" cy="530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Συνάντηση Στρογγυλής Τράπεζας 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στο πλαίσιο υλοποίησης του Διαπεριφερειακού Σχεδίου Συνεργασίας</a:t>
            </a:r>
            <a:r>
              <a:rPr lang="en-US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«Θαλάσσιο Περιβάλλον, Παράκτιες Απειλές και Αλιεία»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Τρίτη, 14 Νοεμβρίου 2023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7D130E6-ED54-AB0C-DD20-27105BAFC4C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750" y="12992"/>
            <a:ext cx="1238250" cy="41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287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A907C59-B89B-441D-92A3-79061B68702C}"/>
              </a:ext>
            </a:extLst>
          </p:cNvPr>
          <p:cNvSpPr txBox="1"/>
          <p:nvPr/>
        </p:nvSpPr>
        <p:spPr>
          <a:xfrm>
            <a:off x="3503612" y="127244"/>
            <a:ext cx="518477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l-G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Βασικές έννοιες</a:t>
            </a:r>
            <a:endParaRPr lang="el-G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0032B5E-CD9D-4BF1-9995-E765FF3CAF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951" y="706437"/>
            <a:ext cx="11738097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Ø"/>
              <a:defRPr/>
            </a:pPr>
            <a:r>
              <a:rPr lang="el-GR" altLang="zh-CN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ΔΙΑΒΡΩΣΗ ΑΚΤΗΣ: </a:t>
            </a:r>
            <a:r>
              <a:rPr lang="el-GR" altLang="zh-CN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Διάβρωση των παράκτιων γεωμορφών που συνεπάγεται την  οπισθοχώρηση της ακτογραμμής, δηλαδή την  οπισθοχώρηση της χέρσου</a:t>
            </a:r>
            <a:r>
              <a:rPr lang="en-US" altLang="zh-CN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.</a:t>
            </a:r>
            <a:r>
              <a:rPr lang="el-GR" altLang="zh-CN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</a:p>
          <a:p>
            <a:pPr marL="285750" indent="-285750" eaLnBrk="1" hangingPunct="1">
              <a:buFont typeface="Wingdings" panose="05000000000000000000" pitchFamily="2" charset="2"/>
              <a:buChar char="Ø"/>
              <a:defRPr/>
            </a:pPr>
            <a:endParaRPr lang="el-GR" altLang="zh-CN" sz="1600" b="1" dirty="0"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Ø"/>
              <a:defRPr/>
            </a:pPr>
            <a:r>
              <a:rPr lang="el-GR" altLang="zh-CN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ΤΙ ΕΙΔΟΥΣ ΔΙΕΡΓΑΣΙΑ ΕΙΝΑΙ</a:t>
            </a:r>
            <a:r>
              <a:rPr lang="en-US" altLang="zh-CN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;</a:t>
            </a:r>
            <a:r>
              <a:rPr lang="el-GR" altLang="zh-CN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 </a:t>
            </a:r>
            <a:r>
              <a:rPr lang="el-GR" altLang="zh-CN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Απολύτως φυσική – γεωλογική (δηλαδή, η απόθεση και εντέλει η μεταφορά των προϊόντων (ιζημάτων)  της χερσαίας (παράκτιας) διάβρωσης.</a:t>
            </a:r>
          </a:p>
          <a:p>
            <a:pPr marL="285750" indent="-285750" eaLnBrk="1" hangingPunct="1">
              <a:buFont typeface="Wingdings" panose="05000000000000000000" pitchFamily="2" charset="2"/>
              <a:buChar char="Ø"/>
              <a:defRPr/>
            </a:pPr>
            <a:endParaRPr lang="el-GR" altLang="zh-CN" sz="1600" b="1" dirty="0"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Ø"/>
              <a:defRPr/>
            </a:pPr>
            <a:r>
              <a:rPr lang="el-GR" altLang="zh-CN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ΜΕ  ΤΙ ΡΥΘΜΟ ΕΞΕΛΙΣΣΕΤ</a:t>
            </a:r>
            <a:r>
              <a:rPr lang="en-US" altLang="zh-CN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AI;</a:t>
            </a:r>
            <a:r>
              <a:rPr lang="el-GR" altLang="zh-CN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 </a:t>
            </a:r>
            <a:r>
              <a:rPr lang="el-GR" altLang="zh-CN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Άλλοτε με πολύ αργό  (από </a:t>
            </a:r>
            <a:r>
              <a:rPr lang="en-US" altLang="zh-CN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mm </a:t>
            </a:r>
            <a:r>
              <a:rPr lang="el-GR" altLang="zh-CN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έως </a:t>
            </a:r>
            <a:r>
              <a:rPr lang="en-US" altLang="zh-CN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cm </a:t>
            </a:r>
            <a:r>
              <a:rPr lang="el-GR" altLang="zh-CN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/ έτος (π.χ. εγκαταλειμμένο δέλτα) και άλλοτε  με πολύ γρήγορο και επεισοδιακό (</a:t>
            </a:r>
            <a:r>
              <a:rPr lang="en-US" altLang="zh-CN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m/</a:t>
            </a:r>
            <a:r>
              <a:rPr lang="el-GR" altLang="zh-CN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έτος) (π.χ. διάβρωση παραλιών λόγω θαλάσσιων καταιγίδων)</a:t>
            </a:r>
          </a:p>
          <a:p>
            <a:pPr marL="285750" indent="-285750" eaLnBrk="1" hangingPunct="1">
              <a:buFont typeface="Wingdings" panose="05000000000000000000" pitchFamily="2" charset="2"/>
              <a:buChar char="Ø"/>
              <a:defRPr/>
            </a:pPr>
            <a:endParaRPr lang="el-GR" altLang="zh-CN" sz="1600" b="1" dirty="0"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Ø"/>
              <a:defRPr/>
            </a:pPr>
            <a:r>
              <a:rPr lang="el-GR" altLang="zh-CN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ΓΙΑΤΙ ΕΙΝΑΙ ΠΡΟΒΛΗΜΑ</a:t>
            </a:r>
            <a:r>
              <a:rPr lang="en-US" altLang="zh-CN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;</a:t>
            </a:r>
            <a:r>
              <a:rPr lang="el-GR" altLang="zh-CN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 </a:t>
            </a:r>
            <a:r>
              <a:rPr lang="el-GR" altLang="zh-CN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Γιατί τα αποτελέσματα του (ως φυσικό φαινόμενο) εκδηλώνονται  σε  μικρότερο χρονικό διάστημα, από  την ανθρώπινη κλίμακα ζωής (διάρκεια σχεδιασμού των οικονομικών δραστηριοτήτων)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A3B62AE-D911-263F-ABF3-4D00976B0AF9}"/>
              </a:ext>
            </a:extLst>
          </p:cNvPr>
          <p:cNvSpPr/>
          <p:nvPr/>
        </p:nvSpPr>
        <p:spPr>
          <a:xfrm>
            <a:off x="423861" y="3607388"/>
            <a:ext cx="11344275" cy="2800767"/>
          </a:xfrm>
          <a:prstGeom prst="rect">
            <a:avLst/>
          </a:prstGeom>
        </p:spPr>
        <p:txBody>
          <a:bodyPr wrap="square">
            <a:spAutoFit/>
          </a:bodyPr>
          <a:lstStyle>
            <a:lvl1pPr defTabSz="3587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3587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3587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3587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3587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358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358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358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358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l-GR" altLang="zh-CN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ΚΟΙΝΩΝΙΚΗ ΚΑΙ ΟΙΚΟΝΟΜΙΚΗ  ΔΙΑΣΤΑΣΗ ΤΗΣ ΠΑΡΑΚΤΙΑΣ ΔΙΑΒΡΩΣΗΣ</a:t>
            </a:r>
          </a:p>
          <a:p>
            <a:pPr eaLnBrk="1" hangingPunct="1">
              <a:defRPr/>
            </a:pPr>
            <a:r>
              <a:rPr lang="el-GR" altLang="zh-CN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	</a:t>
            </a:r>
          </a:p>
          <a:p>
            <a:pPr eaLnBrk="1" hangingPunct="1">
              <a:defRPr/>
            </a:pPr>
            <a:r>
              <a:rPr lang="el-GR" altLang="zh-CN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ΔΙΑΒΡΩΣΗ ΑΚΤΩΝ, ΠΟΣΟ ΣΗΜΑΝΤΙΚΗ ΕΙΝΑΙ?</a:t>
            </a:r>
          </a:p>
          <a:p>
            <a:pPr eaLnBrk="1" hangingPunct="1">
              <a:defRPr/>
            </a:pPr>
            <a:r>
              <a:rPr lang="el-GR" altLang="zh-CN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Σαφέστατα πολύ σημαντική, καθώς  έχει άμεση σχέση με την απώλεια παράκτιας γης, καταστροφής παράκτιων υποδομών</a:t>
            </a:r>
            <a:r>
              <a:rPr lang="en-US" altLang="zh-CN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, </a:t>
            </a:r>
            <a:r>
              <a:rPr lang="el-GR" altLang="zh-CN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υποβάθμιση παράκτιων οικοσυστημάτων αλλά και στην τουριστική βιομηχανία</a:t>
            </a:r>
            <a:endParaRPr lang="el-GR" altLang="zh-CN" sz="1600" u="sng" dirty="0"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  <a:p>
            <a:pPr eaLnBrk="1" hangingPunct="1">
              <a:defRPr/>
            </a:pPr>
            <a:endParaRPr lang="el-GR" altLang="zh-CN" sz="16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  <a:p>
            <a:pPr eaLnBrk="1" hangingPunct="1">
              <a:defRPr/>
            </a:pPr>
            <a:r>
              <a:rPr lang="el-GR" altLang="zh-CN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ΕΙΔΗ ΑΚΤΩΝ: </a:t>
            </a:r>
            <a:r>
              <a:rPr lang="el-GR" altLang="zh-CN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παράκτιοι κρημνοί, παράκτιες πεδιάδες, ποτάμια δέλτα, λιμνοθάλασσες, παραλίες (με ή χωρίς </a:t>
            </a:r>
            <a:r>
              <a:rPr lang="el-GR" altLang="zh-CN" sz="16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αμμοθίνες</a:t>
            </a:r>
            <a:r>
              <a:rPr lang="el-GR" altLang="zh-CN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)</a:t>
            </a:r>
          </a:p>
          <a:p>
            <a:pPr eaLnBrk="1" hangingPunct="1">
              <a:defRPr/>
            </a:pPr>
            <a:endParaRPr lang="el-GR" altLang="zh-CN" sz="1600" b="1" dirty="0"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  <a:p>
            <a:pPr eaLnBrk="1" hangingPunct="1">
              <a:defRPr/>
            </a:pPr>
            <a:r>
              <a:rPr lang="el-GR" altLang="zh-CN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ΕΥΑΛΩΤΕΣ ΣΤΗ ΔΙΑΒΡΩΣΗ είναι όλα τα είδη των ακτών  &amp; στον ίδιο βαθμό; </a:t>
            </a:r>
          </a:p>
          <a:p>
            <a:pPr eaLnBrk="1" hangingPunct="1">
              <a:defRPr/>
            </a:pPr>
            <a:r>
              <a:rPr lang="el-GR" altLang="zh-CN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	</a:t>
            </a:r>
            <a:r>
              <a:rPr lang="el-GR" altLang="zh-CN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Προφανώς όχι. Οι πλέον ευάλωτες είναι αυτές που παρουσιάζουν 	χαμηλό ανάγλυφο (κλίσεις 1-2 μοίρες) και ευρισκόμενες σε πολύ μικρό υψόμετρο (μερικά μέτρα)  πάνω από τη μέση στάθμη της θάλασσας  (ποτάμια δέλτα,  λιμνοθάλασσες και παραλίες)</a:t>
            </a:r>
          </a:p>
        </p:txBody>
      </p:sp>
      <p:pic>
        <p:nvPicPr>
          <p:cNvPr id="3" name="Εικόνα 1">
            <a:extLst>
              <a:ext uri="{FF2B5EF4-FFF2-40B4-BE49-F238E27FC236}">
                <a16:creationId xmlns:a16="http://schemas.microsoft.com/office/drawing/2014/main" id="{05C76157-C5CA-A90D-764F-08B7C3CE88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6697" y="6540207"/>
            <a:ext cx="722168" cy="313261"/>
          </a:xfrm>
          <a:prstGeom prst="rect">
            <a:avLst/>
          </a:prstGeom>
        </p:spPr>
      </p:pic>
      <p:pic>
        <p:nvPicPr>
          <p:cNvPr id="6" name="Εικόνα 1">
            <a:extLst>
              <a:ext uri="{FF2B5EF4-FFF2-40B4-BE49-F238E27FC236}">
                <a16:creationId xmlns:a16="http://schemas.microsoft.com/office/drawing/2014/main" id="{3FEBBF72-11E6-2608-52C7-217C195497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6" y="6540207"/>
            <a:ext cx="766729" cy="317793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EEAFA17-4EE4-CCA2-95CA-334909A929A8}"/>
              </a:ext>
            </a:extLst>
          </p:cNvPr>
          <p:cNvSpPr txBox="1"/>
          <p:nvPr/>
        </p:nvSpPr>
        <p:spPr>
          <a:xfrm>
            <a:off x="2852738" y="6376750"/>
            <a:ext cx="6486524" cy="530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Συνάντηση Στρογγυλής Τράπεζας 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στο πλαίσιο υλοποίησης του Διαπεριφερειακού Σχεδίου Συνεργασίας</a:t>
            </a:r>
            <a:r>
              <a:rPr lang="en-US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«Θαλάσσιο Περιβάλλον, Παράκτιες Απειλές και Αλιεία»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Τρίτη, 14 Νοεμβρίου 2023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FE4BCF7-3A35-7CC1-2AF2-25A81E12A5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750" y="12992"/>
            <a:ext cx="1238250" cy="41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478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DAD1F21-3DDF-4C41-AAA9-536DDDD804EF}"/>
              </a:ext>
            </a:extLst>
          </p:cNvPr>
          <p:cNvSpPr/>
          <p:nvPr/>
        </p:nvSpPr>
        <p:spPr>
          <a:xfrm>
            <a:off x="79130" y="278233"/>
            <a:ext cx="12192000" cy="51738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ct val="150000"/>
              </a:lnSpc>
              <a:defRPr/>
            </a:pP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Μεταβολές ακτών λόγω</a:t>
            </a:r>
            <a:endParaRPr lang="el-GR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charset="0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l-GR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Α. Φυσικά αίτια 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  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Γεωλογικά (παράκτια γεωμορφολογία, λιθολογία, τεκτονική)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  Ωκεανογραφικά (ευστατισμός, κυματικό καθεστώς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, </a:t>
            </a:r>
            <a:r>
              <a:rPr lang="el-G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τσουνάμι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)</a:t>
            </a:r>
          </a:p>
          <a:p>
            <a:pPr eaLnBrk="1" hangingPunct="1">
              <a:defRPr/>
            </a:pPr>
            <a:endPara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charset="0"/>
            </a:endParaRPr>
          </a:p>
          <a:p>
            <a:pPr eaLnBrk="1" hangingPunct="1">
              <a:defRPr/>
            </a:pPr>
            <a:r>
              <a:rPr lang="el-GR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Β. Ανθρωπογενή  αίτια</a:t>
            </a:r>
            <a:r>
              <a:rPr lang="el-G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  </a:t>
            </a: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(συμπεριλαμβανομένης και της κλιματικής αλλαγής λόγω φαινομένου θερμοκηπίου)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  Παράκτιες κατασκευές (π.χ. λιμένες, αλιευτικά καταφύγια, παραλιακοί δρόμοι)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  Φράγματα ποταμών (δραστική μείωση στερεό-απορροής)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  </a:t>
            </a: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Αλλαγή ανεμολογικού/κυματικού καθεστώτος (τροποποίηση παραλιακών  ρευμάτων)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  </a:t>
            </a: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Άνοδος θαλάσσιας στάθμης (περί τα 0,38 εκατοστά το 2100)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  </a:t>
            </a:r>
            <a:r>
              <a:rPr lang="el-G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Υπεράντληση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 υδροφόρου ορίζοντα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  </a:t>
            </a: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Οικιστική ανάπλαση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charset="0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  Αμμοληψίες (παράνομες)</a:t>
            </a:r>
          </a:p>
        </p:txBody>
      </p:sp>
      <p:pic>
        <p:nvPicPr>
          <p:cNvPr id="5" name="Εικόνα 1">
            <a:extLst>
              <a:ext uri="{FF2B5EF4-FFF2-40B4-BE49-F238E27FC236}">
                <a16:creationId xmlns:a16="http://schemas.microsoft.com/office/drawing/2014/main" id="{F7BEA2D2-17CA-2758-B11C-828F830F96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6697" y="6540207"/>
            <a:ext cx="722168" cy="313261"/>
          </a:xfrm>
          <a:prstGeom prst="rect">
            <a:avLst/>
          </a:prstGeom>
        </p:spPr>
      </p:pic>
      <p:pic>
        <p:nvPicPr>
          <p:cNvPr id="6" name="Εικόνα 1">
            <a:extLst>
              <a:ext uri="{FF2B5EF4-FFF2-40B4-BE49-F238E27FC236}">
                <a16:creationId xmlns:a16="http://schemas.microsoft.com/office/drawing/2014/main" id="{92B41477-7DA3-B66B-4939-FD7D93E6F2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6" y="6540207"/>
            <a:ext cx="766729" cy="317793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0A1718B-5035-B919-4EF4-9D6B7E124F36}"/>
              </a:ext>
            </a:extLst>
          </p:cNvPr>
          <p:cNvSpPr txBox="1"/>
          <p:nvPr/>
        </p:nvSpPr>
        <p:spPr>
          <a:xfrm>
            <a:off x="2852738" y="6376750"/>
            <a:ext cx="6486524" cy="530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Συνάντηση Στρογγυλής Τράπεζας 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στο πλαίσιο υλοποίησης του Διαπεριφερειακού Σχεδίου Συνεργασίας</a:t>
            </a:r>
            <a:r>
              <a:rPr lang="en-US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«Θαλάσσιο Περιβάλλον, Παράκτιες Απειλές και Αλιεία»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Τρίτη, 14 Νοεμβρίου 2023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96C363-5050-B2AE-8A14-8A2F328091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750" y="12992"/>
            <a:ext cx="1238250" cy="41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280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66">
            <a:extLst>
              <a:ext uri="{FF2B5EF4-FFF2-40B4-BE49-F238E27FC236}">
                <a16:creationId xmlns:a16="http://schemas.microsoft.com/office/drawing/2014/main" id="{A9AE34C6-C367-4582-90D1-0D27206415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11" y="1763149"/>
            <a:ext cx="5820097" cy="3172610"/>
          </a:xfrm>
          <a:prstGeom prst="rect">
            <a:avLst/>
          </a:prstGeom>
          <a:solidFill>
            <a:srgbClr val="000000"/>
          </a:solidFill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8277518C-4470-4AEB-B524-FD3CCCE836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0629" y="4358967"/>
            <a:ext cx="435276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9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Χάρτης βαθμού επικινδυνότητας λόγω της ανόδου της στάθμης της θάλασσας (ΑΣΘ),</a:t>
            </a:r>
            <a:r>
              <a:rPr kumimoji="0" lang="el-GR" altLang="el-G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σε χρονικό ορίζοντα των 50 ετών </a:t>
            </a:r>
            <a:r>
              <a:rPr kumimoji="0" lang="el-GR" altLang="el-GR" sz="9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(πηγή: «Σχεδιασμός του Παράκτιου Χώρου στην εποχή της κλιματικής αλλαγής», </a:t>
            </a:r>
            <a:r>
              <a:rPr kumimoji="0" lang="el-GR" altLang="el-GR" sz="9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Λουκογεωργάκη</a:t>
            </a:r>
            <a:r>
              <a:rPr kumimoji="0" lang="el-GR" altLang="el-GR" sz="9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και συν. 2013) </a:t>
            </a:r>
            <a:endParaRPr kumimoji="0" lang="el-GR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7A35B7C-4179-495D-B7D9-05A3928EF6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9158"/>
          <a:stretch/>
        </p:blipFill>
        <p:spPr>
          <a:xfrm>
            <a:off x="6096000" y="527477"/>
            <a:ext cx="5980542" cy="5849273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8893C51-FB49-4D92-890E-E2E2C4E9AE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1587291"/>
              </p:ext>
            </p:extLst>
          </p:nvPr>
        </p:nvGraphicFramePr>
        <p:xfrm>
          <a:off x="714054" y="5033420"/>
          <a:ext cx="5058416" cy="11920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38325">
                  <a:extLst>
                    <a:ext uri="{9D8B030D-6E8A-4147-A177-3AD203B41FA5}">
                      <a16:colId xmlns:a16="http://schemas.microsoft.com/office/drawing/2014/main" val="3302367828"/>
                    </a:ext>
                  </a:extLst>
                </a:gridCol>
                <a:gridCol w="945197">
                  <a:extLst>
                    <a:ext uri="{9D8B030D-6E8A-4147-A177-3AD203B41FA5}">
                      <a16:colId xmlns:a16="http://schemas.microsoft.com/office/drawing/2014/main" val="1325258392"/>
                    </a:ext>
                  </a:extLst>
                </a:gridCol>
                <a:gridCol w="1218883">
                  <a:extLst>
                    <a:ext uri="{9D8B030D-6E8A-4147-A177-3AD203B41FA5}">
                      <a16:colId xmlns:a16="http://schemas.microsoft.com/office/drawing/2014/main" val="1210354165"/>
                    </a:ext>
                  </a:extLst>
                </a:gridCol>
                <a:gridCol w="1056011">
                  <a:extLst>
                    <a:ext uri="{9D8B030D-6E8A-4147-A177-3AD203B41FA5}">
                      <a16:colId xmlns:a16="http://schemas.microsoft.com/office/drawing/2014/main" val="1514377948"/>
                    </a:ext>
                  </a:extLst>
                </a:gridCol>
              </a:tblGrid>
              <a:tr h="26259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200" dirty="0">
                          <a:effectLst/>
                          <a:latin typeface="+mn-lt"/>
                        </a:rPr>
                        <a:t>Σενάριο παγκόσμιας εξέλιξης συγκεντρώσεων ΑΦΘ </a:t>
                      </a:r>
                      <a:endParaRPr lang="el-G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marL="0" marR="0" lvl="0" indent="273685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200" dirty="0">
                          <a:effectLst/>
                          <a:latin typeface="+mn-lt"/>
                        </a:rPr>
                        <a:t>Χρονικός ορίζοντας 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3278268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indent="273685"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l-G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200" dirty="0">
                          <a:effectLst/>
                          <a:latin typeface="+mn-lt"/>
                        </a:rPr>
                        <a:t>2021 - 2040 </a:t>
                      </a:r>
                      <a:endParaRPr lang="el-G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200" dirty="0">
                          <a:effectLst/>
                          <a:latin typeface="+mn-lt"/>
                        </a:rPr>
                        <a:t>2041 - 2060 </a:t>
                      </a:r>
                      <a:endParaRPr lang="el-G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200" dirty="0">
                          <a:effectLst/>
                          <a:latin typeface="+mn-lt"/>
                        </a:rPr>
                        <a:t>2081 - 2100 </a:t>
                      </a:r>
                      <a:endParaRPr lang="el-GR" sz="1200" dirty="0">
                        <a:latin typeface="+mn-lt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21374867"/>
                  </a:ext>
                </a:extLst>
              </a:tr>
              <a:tr h="69786">
                <a:tc>
                  <a:txBody>
                    <a:bodyPr/>
                    <a:lstStyle/>
                    <a:p>
                      <a:pPr indent="273685"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l-GR" sz="1200">
                          <a:effectLst/>
                          <a:latin typeface="+mn-lt"/>
                        </a:rPr>
                        <a:t>RCP4.5 </a:t>
                      </a:r>
                      <a:endParaRPr lang="el-GR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 dirty="0">
                          <a:effectLst/>
                          <a:latin typeface="+mn-lt"/>
                        </a:rPr>
                        <a:t>0.154 </a:t>
                      </a:r>
                      <a:endParaRPr lang="el-GR" sz="1200" dirty="0"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73685"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l-GR" sz="1200" dirty="0">
                          <a:effectLst/>
                          <a:latin typeface="+mn-lt"/>
                        </a:rPr>
                        <a:t>0.248 </a:t>
                      </a:r>
                      <a:endParaRPr lang="el-G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73685"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l-GR" sz="1200" dirty="0">
                          <a:effectLst/>
                          <a:latin typeface="+mn-lt"/>
                        </a:rPr>
                        <a:t>0.510 </a:t>
                      </a:r>
                      <a:endParaRPr lang="el-G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9552615"/>
                  </a:ext>
                </a:extLst>
              </a:tr>
              <a:tr h="397458">
                <a:tc>
                  <a:txBody>
                    <a:bodyPr/>
                    <a:lstStyle/>
                    <a:p>
                      <a:pPr indent="273685"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l-GR" sz="1200">
                          <a:effectLst/>
                          <a:latin typeface="+mn-lt"/>
                        </a:rPr>
                        <a:t>RCP8.5 </a:t>
                      </a:r>
                      <a:endParaRPr lang="el-GR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 dirty="0">
                          <a:effectLst/>
                          <a:latin typeface="+mn-lt"/>
                        </a:rPr>
                        <a:t>0.136 </a:t>
                      </a:r>
                      <a:endParaRPr lang="el-GR" sz="1200" dirty="0"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73685"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l-GR" sz="1200" dirty="0">
                          <a:effectLst/>
                          <a:latin typeface="+mn-lt"/>
                        </a:rPr>
                        <a:t>0.258 </a:t>
                      </a:r>
                      <a:endParaRPr lang="el-G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73685"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l-GR" sz="1200" dirty="0">
                          <a:effectLst/>
                          <a:latin typeface="+mn-lt"/>
                        </a:rPr>
                        <a:t>0.68 </a:t>
                      </a:r>
                      <a:endParaRPr lang="el-G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77169661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B2806BC-0EC2-F4E8-217D-74BDC66B2096}"/>
              </a:ext>
            </a:extLst>
          </p:cNvPr>
          <p:cNvSpPr txBox="1"/>
          <p:nvPr/>
        </p:nvSpPr>
        <p:spPr>
          <a:xfrm>
            <a:off x="77394" y="511001"/>
            <a:ext cx="59805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Οι παράκτιες περιοχές της Κρήτης είναι ιδιαίτερα εκτεθειμένες και ευαίσθητες σε κινδύνους που προέρχονται από την άνοδο της στάθμης της θάλασσας (ΑΣΘ). </a:t>
            </a:r>
            <a:endParaRPr lang="en-US" dirty="0"/>
          </a:p>
        </p:txBody>
      </p:sp>
      <p:pic>
        <p:nvPicPr>
          <p:cNvPr id="7" name="Εικόνα 1">
            <a:extLst>
              <a:ext uri="{FF2B5EF4-FFF2-40B4-BE49-F238E27FC236}">
                <a16:creationId xmlns:a16="http://schemas.microsoft.com/office/drawing/2014/main" id="{372A04D7-12C9-AE0D-A350-33A3E6EA71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6697" y="6540207"/>
            <a:ext cx="722168" cy="313261"/>
          </a:xfrm>
          <a:prstGeom prst="rect">
            <a:avLst/>
          </a:prstGeom>
        </p:spPr>
      </p:pic>
      <p:pic>
        <p:nvPicPr>
          <p:cNvPr id="8" name="Εικόνα 1">
            <a:extLst>
              <a:ext uri="{FF2B5EF4-FFF2-40B4-BE49-F238E27FC236}">
                <a16:creationId xmlns:a16="http://schemas.microsoft.com/office/drawing/2014/main" id="{42B31B85-F82B-AB57-1778-067BDCF4B6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6" y="6540207"/>
            <a:ext cx="766729" cy="317793"/>
          </a:xfrm>
          <a:prstGeom prst="rect">
            <a:avLst/>
          </a:prstGeom>
          <a:noFill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4020313-DE05-A8CF-FB95-B58BC26A2F94}"/>
              </a:ext>
            </a:extLst>
          </p:cNvPr>
          <p:cNvSpPr txBox="1"/>
          <p:nvPr/>
        </p:nvSpPr>
        <p:spPr>
          <a:xfrm>
            <a:off x="2852738" y="6376750"/>
            <a:ext cx="6486524" cy="530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Συνάντηση Στρογγυλής Τράπεζας 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στο πλαίσιο υλοποίησης του Διαπεριφερειακού Σχεδίου Συνεργασίας</a:t>
            </a:r>
            <a:r>
              <a:rPr lang="en-US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«Θαλάσσιο Περιβάλλον, Παράκτιες Απειλές και Αλιεία»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Τρίτη, 14 Νοεμβρίου 2023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61CBF19-6872-3703-EEA9-795FCBE12CE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750" y="12992"/>
            <a:ext cx="1238250" cy="41424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DC8E627-25A3-9C47-F583-CD47268BFF91}"/>
              </a:ext>
            </a:extLst>
          </p:cNvPr>
          <p:cNvSpPr txBox="1"/>
          <p:nvPr/>
        </p:nvSpPr>
        <p:spPr>
          <a:xfrm>
            <a:off x="0" y="1299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ΚΛΙΜΑΤΙΚΗ ΑΛΛΑΓΗ - ΑΝΟΔΟΣ ΣΤΑΘΜΗΣ ΤΗΣ ΘΑΛΑΣΣΑΣ </a:t>
            </a:r>
          </a:p>
        </p:txBody>
      </p:sp>
    </p:spTree>
    <p:extLst>
      <p:ext uri="{BB962C8B-B14F-4D97-AF65-F5344CB8AC3E}">
        <p14:creationId xmlns:p14="http://schemas.microsoft.com/office/powerpoint/2010/main" val="3028744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7138" y="239585"/>
            <a:ext cx="7099140" cy="774562"/>
          </a:xfrm>
        </p:spPr>
        <p:txBody>
          <a:bodyPr>
            <a:noAutofit/>
          </a:bodyPr>
          <a:lstStyle/>
          <a:p>
            <a:pPr algn="ctr"/>
            <a:r>
              <a:rPr lang="el-GR" sz="3200" b="1" dirty="0"/>
              <a:t>Θαλάσσιος Καύσωνας</a:t>
            </a:r>
            <a:br>
              <a:rPr lang="el-GR" sz="3200" b="1" dirty="0"/>
            </a:br>
            <a:r>
              <a:rPr lang="el-GR" sz="3200" b="1" dirty="0"/>
              <a:t>Σεπτέμβριος-Νοέμβριος 2023</a:t>
            </a:r>
            <a:endParaRPr lang="en-US" sz="32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975" y="1131280"/>
            <a:ext cx="5169854" cy="249607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324" y="1164484"/>
            <a:ext cx="5101081" cy="24628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975" y="3796750"/>
            <a:ext cx="5169854" cy="24628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324" y="3796750"/>
            <a:ext cx="5101081" cy="2462866"/>
          </a:xfrm>
          <a:prstGeom prst="rect">
            <a:avLst/>
          </a:prstGeom>
        </p:spPr>
      </p:pic>
      <p:pic>
        <p:nvPicPr>
          <p:cNvPr id="3" name="Εικόνα 1">
            <a:extLst>
              <a:ext uri="{FF2B5EF4-FFF2-40B4-BE49-F238E27FC236}">
                <a16:creationId xmlns:a16="http://schemas.microsoft.com/office/drawing/2014/main" id="{8B19AF61-BACC-01B1-2697-C71CAC470F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6697" y="6540207"/>
            <a:ext cx="722168" cy="313261"/>
          </a:xfrm>
          <a:prstGeom prst="rect">
            <a:avLst/>
          </a:prstGeom>
        </p:spPr>
      </p:pic>
      <p:pic>
        <p:nvPicPr>
          <p:cNvPr id="8" name="Εικόνα 1">
            <a:extLst>
              <a:ext uri="{FF2B5EF4-FFF2-40B4-BE49-F238E27FC236}">
                <a16:creationId xmlns:a16="http://schemas.microsoft.com/office/drawing/2014/main" id="{D7FFD16B-CBBE-4B03-7D2D-34BE3380AD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6" y="6540207"/>
            <a:ext cx="766729" cy="317793"/>
          </a:xfrm>
          <a:prstGeom prst="rect">
            <a:avLst/>
          </a:prstGeom>
          <a:noFill/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6B8240A-03C1-D8CA-7A0C-A4BB2942A59E}"/>
              </a:ext>
            </a:extLst>
          </p:cNvPr>
          <p:cNvSpPr txBox="1"/>
          <p:nvPr/>
        </p:nvSpPr>
        <p:spPr>
          <a:xfrm>
            <a:off x="2852738" y="6376750"/>
            <a:ext cx="6486524" cy="530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Συνάντηση Στρογγυλής Τράπεζας 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στο πλαίσιο υλοποίησης του Διαπεριφερειακού Σχεδίου Συνεργασίας</a:t>
            </a:r>
            <a:r>
              <a:rPr lang="en-US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«Θαλάσσιο Περιβάλλον, Παράκτιες Απειλές και Αλιεία»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Τρίτη, 14 Νοεμβρίου 2023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8A85D18-CBEA-1AE1-DA1E-FE463A0FD1B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750" y="12992"/>
            <a:ext cx="1238250" cy="41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114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13A797A-2AF1-4756-B9C4-5B9100F76BBC}"/>
              </a:ext>
            </a:extLst>
          </p:cNvPr>
          <p:cNvSpPr txBox="1">
            <a:spLocks/>
          </p:cNvSpPr>
          <p:nvPr/>
        </p:nvSpPr>
        <p:spPr>
          <a:xfrm>
            <a:off x="0" y="-27384"/>
            <a:ext cx="82296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l-GR"/>
            </a:defPPr>
            <a:lvl1pPr>
              <a:spcBef>
                <a:spcPct val="0"/>
              </a:spcBef>
              <a:buNone/>
              <a:defRPr sz="4000" b="1">
                <a:solidFill>
                  <a:srgbClr val="F501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l-GR" sz="2000" dirty="0">
                <a:solidFill>
                  <a:schemeClr val="tx1"/>
                </a:solidFill>
              </a:rPr>
              <a:t>Ανθρωπογενής παρεμβάσεις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03E1F3-D6D4-4E0A-BBF2-BAE2401746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15" y="1019811"/>
            <a:ext cx="5836101" cy="21349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53736B4-5401-4D72-B4FC-84F8632A77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381" y="3159046"/>
            <a:ext cx="5838935" cy="21370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214860-F1A9-47E1-8FCB-9808F6F8BB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941" y="3179459"/>
            <a:ext cx="5900678" cy="21585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AC517A1-6356-42D1-A6ED-F14B7F6A36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9686" y="1019811"/>
            <a:ext cx="5900678" cy="2159648"/>
          </a:xfrm>
          <a:prstGeom prst="rect">
            <a:avLst/>
          </a:prstGeom>
        </p:spPr>
      </p:pic>
      <p:pic>
        <p:nvPicPr>
          <p:cNvPr id="2" name="Εικόνα 1">
            <a:extLst>
              <a:ext uri="{FF2B5EF4-FFF2-40B4-BE49-F238E27FC236}">
                <a16:creationId xmlns:a16="http://schemas.microsoft.com/office/drawing/2014/main" id="{E43174F5-2D84-E60E-6362-58C26E56D3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6697" y="6540207"/>
            <a:ext cx="722168" cy="313261"/>
          </a:xfrm>
          <a:prstGeom prst="rect">
            <a:avLst/>
          </a:prstGeom>
        </p:spPr>
      </p:pic>
      <p:pic>
        <p:nvPicPr>
          <p:cNvPr id="3" name="Εικόνα 1">
            <a:extLst>
              <a:ext uri="{FF2B5EF4-FFF2-40B4-BE49-F238E27FC236}">
                <a16:creationId xmlns:a16="http://schemas.microsoft.com/office/drawing/2014/main" id="{BA00CF97-A7D1-0729-2D8A-7F3BB6E5F1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6" y="6540207"/>
            <a:ext cx="766729" cy="317793"/>
          </a:xfrm>
          <a:prstGeom prst="rect">
            <a:avLst/>
          </a:prstGeom>
          <a:noFill/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D0EEB68-5CC5-F391-D6D7-D96E3B1E4FCA}"/>
              </a:ext>
            </a:extLst>
          </p:cNvPr>
          <p:cNvSpPr txBox="1"/>
          <p:nvPr/>
        </p:nvSpPr>
        <p:spPr>
          <a:xfrm>
            <a:off x="2852738" y="6376750"/>
            <a:ext cx="6486524" cy="530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Συνάντηση Στρογγυλής Τράπεζας 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στο πλαίσιο υλοποίησης του Διαπεριφερειακού Σχεδίου Συνεργασίας</a:t>
            </a:r>
            <a:r>
              <a:rPr lang="en-US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«Θαλάσσιο Περιβάλλον, Παράκτιες Απειλές και Αλιεία»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Τρίτη, 14 Νοεμβρίου 2023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6B01D79-1167-D6B8-7DC8-0AD97EE565E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750" y="12992"/>
            <a:ext cx="1238250" cy="41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654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13A797A-2AF1-4756-B9C4-5B9100F76BBC}"/>
              </a:ext>
            </a:extLst>
          </p:cNvPr>
          <p:cNvSpPr txBox="1">
            <a:spLocks/>
          </p:cNvSpPr>
          <p:nvPr/>
        </p:nvSpPr>
        <p:spPr>
          <a:xfrm>
            <a:off x="0" y="-27384"/>
            <a:ext cx="82296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l-GR"/>
            </a:defPPr>
            <a:lvl1pPr>
              <a:spcBef>
                <a:spcPct val="0"/>
              </a:spcBef>
              <a:buNone/>
              <a:defRPr sz="4000" b="1">
                <a:solidFill>
                  <a:srgbClr val="F501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l-GR" sz="2000" dirty="0">
                <a:solidFill>
                  <a:schemeClr val="tx1"/>
                </a:solidFill>
              </a:rPr>
              <a:t>Ανθρωπογενής παρεμβάσεις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2" name="Εικόνα 1">
            <a:extLst>
              <a:ext uri="{FF2B5EF4-FFF2-40B4-BE49-F238E27FC236}">
                <a16:creationId xmlns:a16="http://schemas.microsoft.com/office/drawing/2014/main" id="{E43174F5-2D84-E60E-6362-58C26E56D3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6697" y="6540207"/>
            <a:ext cx="722168" cy="313261"/>
          </a:xfrm>
          <a:prstGeom prst="rect">
            <a:avLst/>
          </a:prstGeom>
        </p:spPr>
      </p:pic>
      <p:pic>
        <p:nvPicPr>
          <p:cNvPr id="3" name="Εικόνα 1">
            <a:extLst>
              <a:ext uri="{FF2B5EF4-FFF2-40B4-BE49-F238E27FC236}">
                <a16:creationId xmlns:a16="http://schemas.microsoft.com/office/drawing/2014/main" id="{BA00CF97-A7D1-0729-2D8A-7F3BB6E5F1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6" y="6540207"/>
            <a:ext cx="766729" cy="317793"/>
          </a:xfrm>
          <a:prstGeom prst="rect">
            <a:avLst/>
          </a:prstGeom>
          <a:noFill/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D0EEB68-5CC5-F391-D6D7-D96E3B1E4FCA}"/>
              </a:ext>
            </a:extLst>
          </p:cNvPr>
          <p:cNvSpPr txBox="1"/>
          <p:nvPr/>
        </p:nvSpPr>
        <p:spPr>
          <a:xfrm>
            <a:off x="2852738" y="6376750"/>
            <a:ext cx="6486524" cy="530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Συνάντηση Στρογγυλής Τράπεζας 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στο πλαίσιο υλοποίησης του Διαπεριφερειακού Σχεδίου Συνεργασίας</a:t>
            </a:r>
            <a:r>
              <a:rPr lang="en-US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«Θαλάσσιο Περιβάλλον, Παράκτιες Απειλές και Αλιεία»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Τρίτη, 14 Νοεμβρίου 2023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6B01D79-1167-D6B8-7DC8-0AD97EE565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750" y="12992"/>
            <a:ext cx="1238250" cy="4142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B1A46F8-02B6-71E5-BFC9-ACC78EAE8D0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8253"/>
          <a:stretch/>
        </p:blipFill>
        <p:spPr>
          <a:xfrm>
            <a:off x="53135" y="1201343"/>
            <a:ext cx="12138865" cy="445531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56CBDE0-6535-F989-73EF-303E9D26E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49" t="21135" r="987" b="17357"/>
          <a:stretch/>
        </p:blipFill>
        <p:spPr>
          <a:xfrm>
            <a:off x="8846199" y="1321503"/>
            <a:ext cx="1717047" cy="1835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235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13991C-650F-4A13-B429-0F4DBAE87851}"/>
              </a:ext>
            </a:extLst>
          </p:cNvPr>
          <p:cNvSpPr txBox="1"/>
          <p:nvPr/>
        </p:nvSpPr>
        <p:spPr>
          <a:xfrm>
            <a:off x="22314" y="65255"/>
            <a:ext cx="6096000" cy="3693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l-GR"/>
            </a:defPPr>
            <a:lvl1pPr>
              <a:spcBef>
                <a:spcPct val="0"/>
              </a:spcBef>
              <a:buNone/>
              <a:def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l-GR" dirty="0"/>
              <a:t>Παράκτιες χρήσεις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3535949-4C1D-476D-898A-C2383DA9CF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15" y="510651"/>
            <a:ext cx="3887999" cy="2743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73874C1-5072-415B-8D8B-7DC787881F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3833" y="510651"/>
            <a:ext cx="3888000" cy="27432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462A66C-B141-4FA3-AB90-3346975D34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2416" y="510651"/>
            <a:ext cx="3888000" cy="27432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7D6314A-7BBD-4C7A-986B-F15BA13E79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14" y="3329915"/>
            <a:ext cx="3888000" cy="27432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307A30B-B753-4694-9A5C-45A7DF5AE0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3833" y="3329915"/>
            <a:ext cx="3888000" cy="27432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F03043C-68AF-4465-A2B3-251AB4598C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65352" y="3329915"/>
            <a:ext cx="3888000" cy="2743200"/>
          </a:xfrm>
          <a:prstGeom prst="rect">
            <a:avLst/>
          </a:prstGeom>
        </p:spPr>
      </p:pic>
      <p:pic>
        <p:nvPicPr>
          <p:cNvPr id="2" name="Εικόνα 1">
            <a:extLst>
              <a:ext uri="{FF2B5EF4-FFF2-40B4-BE49-F238E27FC236}">
                <a16:creationId xmlns:a16="http://schemas.microsoft.com/office/drawing/2014/main" id="{F0569D39-4778-AEDA-6DD4-C46A3FBD3B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6697" y="6540207"/>
            <a:ext cx="722168" cy="313261"/>
          </a:xfrm>
          <a:prstGeom prst="rect">
            <a:avLst/>
          </a:prstGeom>
        </p:spPr>
      </p:pic>
      <p:pic>
        <p:nvPicPr>
          <p:cNvPr id="3" name="Εικόνα 1">
            <a:extLst>
              <a:ext uri="{FF2B5EF4-FFF2-40B4-BE49-F238E27FC236}">
                <a16:creationId xmlns:a16="http://schemas.microsoft.com/office/drawing/2014/main" id="{1D166C97-AD13-20EC-0F92-C45F43F670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6" y="6540207"/>
            <a:ext cx="766729" cy="317793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C7B2F5E-D635-3462-23C5-D7FC367F781D}"/>
              </a:ext>
            </a:extLst>
          </p:cNvPr>
          <p:cNvSpPr txBox="1"/>
          <p:nvPr/>
        </p:nvSpPr>
        <p:spPr>
          <a:xfrm>
            <a:off x="2852738" y="6376750"/>
            <a:ext cx="6486524" cy="530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Συνάντηση Στρογγυλής Τράπεζας 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στο πλαίσιο υλοποίησης του Διαπεριφερειακού Σχεδίου Συνεργασίας</a:t>
            </a:r>
            <a:r>
              <a:rPr lang="en-US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«Θαλάσσιο Περιβάλλον, Παράκτιες Απειλές και Αλιεία»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Τρίτη, 14 Νοεμβρίου 2023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FAB620-EF35-A18E-A3BA-7A0C0E5FDB8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750" y="12992"/>
            <a:ext cx="1238250" cy="41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790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A6FA7B6-F841-4C9C-ABBC-C5AE8001CC5F}"/>
              </a:ext>
            </a:extLst>
          </p:cNvPr>
          <p:cNvSpPr txBox="1"/>
          <p:nvPr/>
        </p:nvSpPr>
        <p:spPr>
          <a:xfrm>
            <a:off x="76200" y="105617"/>
            <a:ext cx="6096000" cy="3693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l-GR"/>
            </a:defPPr>
            <a:lvl1pPr>
              <a:spcBef>
                <a:spcPct val="0"/>
              </a:spcBef>
              <a:buNone/>
              <a:def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l-GR" dirty="0"/>
              <a:t>Τουρισμός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1620FAB-E703-45DA-A1B2-A739EB4C93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4127"/>
            <a:ext cx="3888000" cy="2743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2DFA1F-5B3D-4226-8699-876494B5EC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8951" y="714127"/>
            <a:ext cx="3888000" cy="27432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1D95088-6347-44E8-8617-1938E5C764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7825" y="714127"/>
            <a:ext cx="3888000" cy="27432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82301AE-A23E-458E-8729-2FE4F9D479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577461"/>
            <a:ext cx="3888000" cy="27432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4982C8D-39E3-442C-A685-9D86D68BC6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8951" y="3577461"/>
            <a:ext cx="3888000" cy="27432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1458A1C-7CE2-4AA2-82D6-7C245077B5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17825" y="3577461"/>
            <a:ext cx="3888000" cy="2743200"/>
          </a:xfrm>
          <a:prstGeom prst="rect">
            <a:avLst/>
          </a:prstGeom>
        </p:spPr>
      </p:pic>
      <p:pic>
        <p:nvPicPr>
          <p:cNvPr id="2" name="Εικόνα 1">
            <a:extLst>
              <a:ext uri="{FF2B5EF4-FFF2-40B4-BE49-F238E27FC236}">
                <a16:creationId xmlns:a16="http://schemas.microsoft.com/office/drawing/2014/main" id="{6FD2CCCB-0C07-16CC-48DF-AA087E2E9B9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6697" y="6540207"/>
            <a:ext cx="722168" cy="313261"/>
          </a:xfrm>
          <a:prstGeom prst="rect">
            <a:avLst/>
          </a:prstGeom>
        </p:spPr>
      </p:pic>
      <p:pic>
        <p:nvPicPr>
          <p:cNvPr id="3" name="Εικόνα 1">
            <a:extLst>
              <a:ext uri="{FF2B5EF4-FFF2-40B4-BE49-F238E27FC236}">
                <a16:creationId xmlns:a16="http://schemas.microsoft.com/office/drawing/2014/main" id="{82DAA8F3-1D7B-1EAC-0453-97587357E5B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6" y="6540207"/>
            <a:ext cx="766729" cy="317793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FC96CD4-42F8-5744-9413-3209B7A8EF60}"/>
              </a:ext>
            </a:extLst>
          </p:cNvPr>
          <p:cNvSpPr txBox="1"/>
          <p:nvPr/>
        </p:nvSpPr>
        <p:spPr>
          <a:xfrm>
            <a:off x="2852738" y="6376750"/>
            <a:ext cx="6486524" cy="530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Συνάντηση Στρογγυλής Τράπεζας 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στο πλαίσιο υλοποίησης του Διαπεριφερειακού Σχεδίου Συνεργασίας</a:t>
            </a:r>
            <a:r>
              <a:rPr lang="en-US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«Θαλάσσιο Περιβάλλον, Παράκτιες Απειλές και Αλιεία»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Τρίτη, 14 Νοεμβρίου 2023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71D8A7-3908-8D8C-7F34-D71F6529A66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750" y="12992"/>
            <a:ext cx="1238250" cy="41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9543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4D9F713-0543-4A18-9305-85C620421F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706" y="720258"/>
            <a:ext cx="9439142" cy="6137741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6F22FBE-6C95-49E4-AAAC-9D3802D936F6}"/>
              </a:ext>
            </a:extLst>
          </p:cNvPr>
          <p:cNvSpPr txBox="1">
            <a:spLocks/>
          </p:cNvSpPr>
          <p:nvPr/>
        </p:nvSpPr>
        <p:spPr>
          <a:xfrm>
            <a:off x="0" y="-24731"/>
            <a:ext cx="82296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l-GR"/>
            </a:defPPr>
            <a:lvl1pPr>
              <a:spcBef>
                <a:spcPct val="0"/>
              </a:spcBef>
              <a:buNone/>
              <a:def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l-GR" dirty="0"/>
              <a:t>Χάρτες τρωτότητας και επικινδυνότητας</a:t>
            </a:r>
            <a:endParaRPr lang="en-US" dirty="0"/>
          </a:p>
        </p:txBody>
      </p:sp>
      <p:pic>
        <p:nvPicPr>
          <p:cNvPr id="3" name="Εικόνα 1">
            <a:extLst>
              <a:ext uri="{FF2B5EF4-FFF2-40B4-BE49-F238E27FC236}">
                <a16:creationId xmlns:a16="http://schemas.microsoft.com/office/drawing/2014/main" id="{0E372CD4-3785-1BB2-D268-3926C13829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6697" y="6540207"/>
            <a:ext cx="722168" cy="313261"/>
          </a:xfrm>
          <a:prstGeom prst="rect">
            <a:avLst/>
          </a:prstGeom>
        </p:spPr>
      </p:pic>
      <p:pic>
        <p:nvPicPr>
          <p:cNvPr id="6" name="Εικόνα 1">
            <a:extLst>
              <a:ext uri="{FF2B5EF4-FFF2-40B4-BE49-F238E27FC236}">
                <a16:creationId xmlns:a16="http://schemas.microsoft.com/office/drawing/2014/main" id="{936F53D9-FA79-C72C-D469-04E28271B7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6" y="6540207"/>
            <a:ext cx="766729" cy="317793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E52D700-C31E-6F55-40B4-32E141C31A84}"/>
              </a:ext>
            </a:extLst>
          </p:cNvPr>
          <p:cNvSpPr txBox="1"/>
          <p:nvPr/>
        </p:nvSpPr>
        <p:spPr>
          <a:xfrm>
            <a:off x="2852738" y="6376750"/>
            <a:ext cx="6486524" cy="530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Συνάντηση Στρογγυλής Τράπεζας 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στο πλαίσιο υλοποίησης του Διαπεριφερειακού Σχεδίου Συνεργασίας</a:t>
            </a:r>
            <a:r>
              <a:rPr lang="en-US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«Θαλάσσιο Περιβάλλον, Παράκτιες Απειλές και Αλιεία»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Τρίτη, 14 Νοεμβρίου 2023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2749BF6-D28A-5ECF-09B7-EACCD8F9FC0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750" y="12992"/>
            <a:ext cx="1238250" cy="41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9616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6F22FBE-6C95-49E4-AAAC-9D3802D936F6}"/>
              </a:ext>
            </a:extLst>
          </p:cNvPr>
          <p:cNvSpPr txBox="1">
            <a:spLocks/>
          </p:cNvSpPr>
          <p:nvPr/>
        </p:nvSpPr>
        <p:spPr>
          <a:xfrm>
            <a:off x="0" y="229791"/>
            <a:ext cx="82296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l-GR"/>
            </a:defPPr>
            <a:lvl1pPr>
              <a:spcBef>
                <a:spcPct val="0"/>
              </a:spcBef>
              <a:buNone/>
              <a:defRPr sz="4000" b="1">
                <a:solidFill>
                  <a:srgbClr val="F501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l-GR" sz="2000" dirty="0">
                <a:solidFill>
                  <a:schemeClr val="tx1"/>
                </a:solidFill>
              </a:rPr>
              <a:t>Χάρτες τρωτότητας και επικινδυνότητας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2C9B5D-C4B6-5E03-3924-28786387EE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7077"/>
          <a:stretch/>
        </p:blipFill>
        <p:spPr>
          <a:xfrm>
            <a:off x="-1" y="1417825"/>
            <a:ext cx="12279917" cy="3959281"/>
          </a:xfrm>
          <a:prstGeom prst="rect">
            <a:avLst/>
          </a:prstGeom>
        </p:spPr>
      </p:pic>
      <p:pic>
        <p:nvPicPr>
          <p:cNvPr id="3" name="Εικόνα 1">
            <a:extLst>
              <a:ext uri="{FF2B5EF4-FFF2-40B4-BE49-F238E27FC236}">
                <a16:creationId xmlns:a16="http://schemas.microsoft.com/office/drawing/2014/main" id="{243070A9-6745-DD41-BF61-50844F0F2A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6697" y="6540207"/>
            <a:ext cx="722168" cy="313261"/>
          </a:xfrm>
          <a:prstGeom prst="rect">
            <a:avLst/>
          </a:prstGeom>
        </p:spPr>
      </p:pic>
      <p:pic>
        <p:nvPicPr>
          <p:cNvPr id="6" name="Εικόνα 1">
            <a:extLst>
              <a:ext uri="{FF2B5EF4-FFF2-40B4-BE49-F238E27FC236}">
                <a16:creationId xmlns:a16="http://schemas.microsoft.com/office/drawing/2014/main" id="{7A3F676E-5E19-9B46-D050-0D68468BA9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6" y="6540207"/>
            <a:ext cx="766729" cy="317793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49A74DD-15EA-8807-D7FC-9CB203FCA5B9}"/>
              </a:ext>
            </a:extLst>
          </p:cNvPr>
          <p:cNvSpPr txBox="1"/>
          <p:nvPr/>
        </p:nvSpPr>
        <p:spPr>
          <a:xfrm>
            <a:off x="2852738" y="6376750"/>
            <a:ext cx="6486524" cy="530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Συνάντηση Στρογγυλής Τράπεζας 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στο πλαίσιο υλοποίησης του Διαπεριφερειακού Σχεδίου Συνεργασίας</a:t>
            </a:r>
            <a:r>
              <a:rPr lang="en-US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«Θαλάσσιο Περιβάλλον, Παράκτιες Απειλές και Αλιεία»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Τρίτη, 14 Νοεμβρίου 2023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F00BCC-94BA-14E9-4275-C174ED1482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750" y="12992"/>
            <a:ext cx="1238250" cy="41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7522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44A3FABF-822A-F6AC-7F3D-35F232E42B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7357" y="293345"/>
            <a:ext cx="3437451" cy="21945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C49FB3-8678-4451-8713-EEF8173D0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530225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l-GR" altLang="el-G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Μέθοδοι μελέτης</a:t>
            </a:r>
            <a:endParaRPr lang="el-G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09499E22-38E0-403E-8EF2-3037D9ECB3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34" y="486388"/>
            <a:ext cx="5509465" cy="5601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200"/>
              </a:spcAft>
              <a:buFontTx/>
              <a:buAutoNum type="arabicPeriod"/>
            </a:pPr>
            <a:r>
              <a:rPr lang="el-GR" altLang="el-GR" dirty="0">
                <a:latin typeface="+mj-lt"/>
              </a:rPr>
              <a:t>Καταγραφή των τοπικών μετεωρολογικών συνθηκών</a:t>
            </a:r>
          </a:p>
          <a:p>
            <a:pPr eaLnBrk="1" hangingPunct="1">
              <a:spcAft>
                <a:spcPts val="1200"/>
              </a:spcAft>
              <a:buFontTx/>
              <a:buAutoNum type="arabicPeriod"/>
            </a:pPr>
            <a:r>
              <a:rPr lang="el-GR" altLang="el-GR" dirty="0">
                <a:latin typeface="+mj-lt"/>
              </a:rPr>
              <a:t>Καταγραφή της κυματικής κατάστασης με συνεχή καταγραφή των κυματικών χαρακτηριστικών</a:t>
            </a:r>
          </a:p>
          <a:p>
            <a:pPr eaLnBrk="1" hangingPunct="1">
              <a:spcAft>
                <a:spcPts val="1200"/>
              </a:spcAft>
              <a:buFontTx/>
              <a:buAutoNum type="arabicPeriod"/>
            </a:pPr>
            <a:r>
              <a:rPr lang="el-GR" altLang="el-GR" dirty="0">
                <a:latin typeface="+mj-lt"/>
              </a:rPr>
              <a:t>Εκτίμηση ανόδου θαλάσσιας στάθμης λόγω μετεωρολογικών συνθηκών (θαλάσσιες καταιγίδες)</a:t>
            </a:r>
          </a:p>
          <a:p>
            <a:pPr eaLnBrk="1" hangingPunct="1">
              <a:spcAft>
                <a:spcPts val="1200"/>
              </a:spcAft>
              <a:buFontTx/>
              <a:buAutoNum type="arabicPeriod"/>
            </a:pPr>
            <a:r>
              <a:rPr lang="el-GR" altLang="el-GR" dirty="0">
                <a:latin typeface="+mj-lt"/>
              </a:rPr>
              <a:t>Οπτική παρακολούθηση των υδροδυναμικών (ζώνη θραύσης, αναρρίχηση κυμάτων, μορφολογικών αλλαγών παραλίας)</a:t>
            </a:r>
          </a:p>
          <a:p>
            <a:pPr eaLnBrk="1" hangingPunct="1">
              <a:spcAft>
                <a:spcPts val="1200"/>
              </a:spcAft>
              <a:buFontTx/>
              <a:buAutoNum type="arabicPeriod"/>
            </a:pPr>
            <a:r>
              <a:rPr lang="el-GR" altLang="el-GR" dirty="0">
                <a:latin typeface="+mj-lt"/>
              </a:rPr>
              <a:t>Κλιματική αλλαγή (θαλάσσια στάθμη και μετεωρολογικά  χαρακτηριστικά)</a:t>
            </a:r>
          </a:p>
          <a:p>
            <a:pPr eaLnBrk="1" hangingPunct="1">
              <a:spcAft>
                <a:spcPts val="1200"/>
              </a:spcAft>
              <a:buFontTx/>
              <a:buAutoNum type="arabicPeriod"/>
            </a:pPr>
            <a:r>
              <a:rPr lang="el-GR" altLang="el-GR" dirty="0">
                <a:latin typeface="+mj-lt"/>
              </a:rPr>
              <a:t>Διαχρονική παρακολούθηση των μεταβολών της ακτογραμμής και του προφίλ της παραλίας</a:t>
            </a:r>
          </a:p>
          <a:p>
            <a:pPr eaLnBrk="1" hangingPunct="1">
              <a:spcAft>
                <a:spcPts val="1200"/>
              </a:spcAft>
              <a:buFontTx/>
              <a:buAutoNum type="arabicPeriod"/>
            </a:pPr>
            <a:r>
              <a:rPr lang="el-GR" altLang="el-GR" dirty="0">
                <a:latin typeface="+mj-lt"/>
              </a:rPr>
              <a:t>Εκτίμηση του διαθέσιμου αποθέματος ιζήματος ανά παραλιακή περιοχή (ισοζύγιο και πάχος ιζημάτων πυθμένα)</a:t>
            </a:r>
          </a:p>
          <a:p>
            <a:pPr eaLnBrk="1" hangingPunct="1">
              <a:spcAft>
                <a:spcPts val="1200"/>
              </a:spcAft>
              <a:buFontTx/>
              <a:buAutoNum type="arabicPeriod"/>
            </a:pPr>
            <a:r>
              <a:rPr lang="el-GR" altLang="el-GR" dirty="0">
                <a:latin typeface="+mj-lt"/>
              </a:rPr>
              <a:t>Μορφοδυναμικής προσομοιώσεις εξέλιξης  παραλίας</a:t>
            </a:r>
          </a:p>
        </p:txBody>
      </p:sp>
      <p:pic>
        <p:nvPicPr>
          <p:cNvPr id="3" name="Εικόνα 1">
            <a:extLst>
              <a:ext uri="{FF2B5EF4-FFF2-40B4-BE49-F238E27FC236}">
                <a16:creationId xmlns:a16="http://schemas.microsoft.com/office/drawing/2014/main" id="{9D51012E-112D-A068-FC7F-321F645DE4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6697" y="6540207"/>
            <a:ext cx="722168" cy="313261"/>
          </a:xfrm>
          <a:prstGeom prst="rect">
            <a:avLst/>
          </a:prstGeom>
        </p:spPr>
      </p:pic>
      <p:pic>
        <p:nvPicPr>
          <p:cNvPr id="5" name="Εικόνα 1">
            <a:extLst>
              <a:ext uri="{FF2B5EF4-FFF2-40B4-BE49-F238E27FC236}">
                <a16:creationId xmlns:a16="http://schemas.microsoft.com/office/drawing/2014/main" id="{47293EEE-EC2F-7516-DCBF-FDDA2AB1B1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6" y="6540207"/>
            <a:ext cx="766729" cy="317793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5A84E8-F085-EFF8-DAFB-E5EA31F984AA}"/>
              </a:ext>
            </a:extLst>
          </p:cNvPr>
          <p:cNvSpPr txBox="1"/>
          <p:nvPr/>
        </p:nvSpPr>
        <p:spPr>
          <a:xfrm>
            <a:off x="2852738" y="6376750"/>
            <a:ext cx="6486524" cy="530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Συνάντηση Στρογγυλής Τράπεζας 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στο πλαίσιο υλοποίησης του Διαπεριφερειακού Σχεδίου Συνεργασίας</a:t>
            </a:r>
            <a:r>
              <a:rPr lang="en-US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«Θαλάσσιο Περιβάλλον, Παράκτιες Απειλές και Αλιεία»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Τρίτη, 14 Νοεμβρίου 2023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10107AF-ADE4-77F4-70B0-B24E9958125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750" y="12992"/>
            <a:ext cx="1238250" cy="41424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589110E-66CA-F7E4-5F80-4A9DD31184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80173" y="2223009"/>
            <a:ext cx="2035584" cy="13377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B3FE8F9-2FB9-0F3D-0306-F3ECC86AF0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8500" y="2214208"/>
            <a:ext cx="2020629" cy="31348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83EC2C1-A2C8-6CEA-E6DE-0D14062651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34808" y="823662"/>
            <a:ext cx="2013992" cy="12963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714F8027-50F6-61E7-F6E4-9F2AEBEC3E14}"/>
              </a:ext>
            </a:extLst>
          </p:cNvPr>
          <p:cNvGrpSpPr/>
          <p:nvPr/>
        </p:nvGrpSpPr>
        <p:grpSpPr>
          <a:xfrm>
            <a:off x="7560549" y="3724236"/>
            <a:ext cx="4527216" cy="2652514"/>
            <a:chOff x="152092" y="3331566"/>
            <a:chExt cx="6006334" cy="3378564"/>
          </a:xfrm>
        </p:grpSpPr>
        <p:pic>
          <p:nvPicPr>
            <p:cNvPr id="17" name="Picture 16" descr="A picture containing nature&#10;&#10;Description automatically generated">
              <a:extLst>
                <a:ext uri="{FF2B5EF4-FFF2-40B4-BE49-F238E27FC236}">
                  <a16:creationId xmlns:a16="http://schemas.microsoft.com/office/drawing/2014/main" id="{E5F76A9E-357A-0D19-3082-A0AD412D91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740"/>
            <a:stretch/>
          </p:blipFill>
          <p:spPr>
            <a:xfrm>
              <a:off x="152092" y="3331566"/>
              <a:ext cx="6006334" cy="3378564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CC5BFA5-D780-356D-946D-3125EA242D36}"/>
                </a:ext>
              </a:extLst>
            </p:cNvPr>
            <p:cNvSpPr txBox="1"/>
            <p:nvPr/>
          </p:nvSpPr>
          <p:spPr>
            <a:xfrm>
              <a:off x="718230" y="5891589"/>
              <a:ext cx="516766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2C2C2C"/>
                  </a:solidFill>
                  <a:effectLst/>
                  <a:uLnTx/>
                  <a:uFillTx/>
                  <a:latin typeface="Corbel" panose="020B0503020204020204"/>
                  <a:ea typeface="+mn-ea"/>
                  <a:cs typeface="+mn-cs"/>
                </a:rPr>
                <a:t>Λεπτομερής αποτύπωση Χερσαίου και Υποθαλάσσιου ανάγλυφου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29063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49FB3-8678-4451-8713-EEF8173D0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530225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l-GR" altLang="el-G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Μέθοδοι μελέτης</a:t>
            </a:r>
            <a:endParaRPr lang="el-G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09499E22-38E0-403E-8EF2-3037D9ECB3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34" y="486388"/>
            <a:ext cx="5509465" cy="5601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200"/>
              </a:spcAft>
              <a:buFontTx/>
              <a:buAutoNum type="arabicPeriod"/>
            </a:pPr>
            <a:r>
              <a:rPr lang="el-GR" altLang="el-GR" dirty="0">
                <a:latin typeface="+mj-lt"/>
              </a:rPr>
              <a:t>Καταγραφή των τοπικών μετεωρολογικών συνθηκών</a:t>
            </a:r>
          </a:p>
          <a:p>
            <a:pPr eaLnBrk="1" hangingPunct="1">
              <a:spcAft>
                <a:spcPts val="1200"/>
              </a:spcAft>
              <a:buFontTx/>
              <a:buAutoNum type="arabicPeriod"/>
            </a:pPr>
            <a:r>
              <a:rPr lang="el-GR" altLang="el-GR" dirty="0">
                <a:latin typeface="+mj-lt"/>
              </a:rPr>
              <a:t>Καταγραφή της κυματικής κατάστασης με συνεχή καταγραφή των κυματικών χαρακτηριστικών</a:t>
            </a:r>
          </a:p>
          <a:p>
            <a:pPr eaLnBrk="1" hangingPunct="1">
              <a:spcAft>
                <a:spcPts val="1200"/>
              </a:spcAft>
              <a:buFontTx/>
              <a:buAutoNum type="arabicPeriod"/>
            </a:pPr>
            <a:r>
              <a:rPr lang="el-GR" altLang="el-GR" dirty="0">
                <a:latin typeface="+mj-lt"/>
              </a:rPr>
              <a:t>Εκτίμηση ανόδου θαλάσσιας στάθμης λόγω μετεωρολογικών συνθηκών (θαλάσσιες καταιγίδες)</a:t>
            </a:r>
          </a:p>
          <a:p>
            <a:pPr eaLnBrk="1" hangingPunct="1">
              <a:spcAft>
                <a:spcPts val="1200"/>
              </a:spcAft>
              <a:buFontTx/>
              <a:buAutoNum type="arabicPeriod"/>
            </a:pPr>
            <a:r>
              <a:rPr lang="el-GR" altLang="el-GR" dirty="0">
                <a:latin typeface="+mj-lt"/>
              </a:rPr>
              <a:t>Οπτική παρακολούθηση των υδροδυναμικών (ζώνη θραύσης, αναρρίχηση κυμάτων, μορφολογικών αλλαγών παραλίας)</a:t>
            </a:r>
          </a:p>
          <a:p>
            <a:pPr eaLnBrk="1" hangingPunct="1">
              <a:spcAft>
                <a:spcPts val="1200"/>
              </a:spcAft>
              <a:buFontTx/>
              <a:buAutoNum type="arabicPeriod"/>
            </a:pPr>
            <a:r>
              <a:rPr lang="el-GR" altLang="el-GR" dirty="0">
                <a:latin typeface="+mj-lt"/>
              </a:rPr>
              <a:t>Κλιματική αλλαγή (θαλάσσια στάθμη και μετεωρολογικά  χαρακτηριστικά)</a:t>
            </a:r>
          </a:p>
          <a:p>
            <a:pPr eaLnBrk="1" hangingPunct="1">
              <a:spcAft>
                <a:spcPts val="1200"/>
              </a:spcAft>
              <a:buFontTx/>
              <a:buAutoNum type="arabicPeriod"/>
            </a:pPr>
            <a:r>
              <a:rPr lang="el-GR" altLang="el-GR" dirty="0">
                <a:latin typeface="+mj-lt"/>
              </a:rPr>
              <a:t>Διαχρονική παρακολούθηση των μεταβολών της ακτογραμμής και του προφίλ της παραλίας</a:t>
            </a:r>
          </a:p>
          <a:p>
            <a:pPr eaLnBrk="1" hangingPunct="1">
              <a:spcAft>
                <a:spcPts val="1200"/>
              </a:spcAft>
              <a:buFontTx/>
              <a:buAutoNum type="arabicPeriod"/>
            </a:pPr>
            <a:r>
              <a:rPr lang="el-GR" altLang="el-GR" dirty="0">
                <a:latin typeface="+mj-lt"/>
              </a:rPr>
              <a:t>Εκτίμηση του διαθέσιμου αποθέματος ιζήματος ανά παραλιακή περιοχή (ισοζύγιο και πάχος ιζημάτων πυθμένα)</a:t>
            </a:r>
          </a:p>
          <a:p>
            <a:pPr eaLnBrk="1" hangingPunct="1">
              <a:spcAft>
                <a:spcPts val="1200"/>
              </a:spcAft>
              <a:buFontTx/>
              <a:buAutoNum type="arabicPeriod"/>
            </a:pPr>
            <a:r>
              <a:rPr lang="el-GR" altLang="el-GR" dirty="0">
                <a:latin typeface="+mj-lt"/>
              </a:rPr>
              <a:t>Μορφοδυναμικής προσομοιώσεις εξέλιξης  παραλίας</a:t>
            </a:r>
          </a:p>
        </p:txBody>
      </p:sp>
      <p:pic>
        <p:nvPicPr>
          <p:cNvPr id="3" name="Εικόνα 1">
            <a:extLst>
              <a:ext uri="{FF2B5EF4-FFF2-40B4-BE49-F238E27FC236}">
                <a16:creationId xmlns:a16="http://schemas.microsoft.com/office/drawing/2014/main" id="{9D51012E-112D-A068-FC7F-321F645DE4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6697" y="6540207"/>
            <a:ext cx="722168" cy="313261"/>
          </a:xfrm>
          <a:prstGeom prst="rect">
            <a:avLst/>
          </a:prstGeom>
        </p:spPr>
      </p:pic>
      <p:pic>
        <p:nvPicPr>
          <p:cNvPr id="5" name="Εικόνα 1">
            <a:extLst>
              <a:ext uri="{FF2B5EF4-FFF2-40B4-BE49-F238E27FC236}">
                <a16:creationId xmlns:a16="http://schemas.microsoft.com/office/drawing/2014/main" id="{47293EEE-EC2F-7516-DCBF-FDDA2AB1B1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6" y="6540207"/>
            <a:ext cx="766729" cy="317793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5A84E8-F085-EFF8-DAFB-E5EA31F984AA}"/>
              </a:ext>
            </a:extLst>
          </p:cNvPr>
          <p:cNvSpPr txBox="1"/>
          <p:nvPr/>
        </p:nvSpPr>
        <p:spPr>
          <a:xfrm>
            <a:off x="2852738" y="6376750"/>
            <a:ext cx="6486524" cy="530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Συνάντηση Στρογγυλής Τράπεζας 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στο πλαίσιο υλοποίησης του Διαπεριφερειακού Σχεδίου Συνεργασίας</a:t>
            </a:r>
            <a:r>
              <a:rPr lang="en-US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«Θαλάσσιο Περιβάλλον, Παράκτιες Απειλές και Αλιεία»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Τρίτη, 14 Νοεμβρίου 2023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10107AF-ADE4-77F4-70B0-B24E995812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750" y="12992"/>
            <a:ext cx="1238250" cy="41424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4BC1281-BC1B-CAB7-650C-26667D3FA503}"/>
              </a:ext>
            </a:extLst>
          </p:cNvPr>
          <p:cNvSpPr/>
          <p:nvPr/>
        </p:nvSpPr>
        <p:spPr>
          <a:xfrm>
            <a:off x="6035429" y="493637"/>
            <a:ext cx="610954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l-GR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ΥΠΗΡΕΣΙΕΣ ΑΝΟΙΚΤΗΣ ΠΡΟΣΒΑΣΗΣ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+mn-cs"/>
              </a:rPr>
              <a:t>COASTAL CRETE </a:t>
            </a:r>
            <a:r>
              <a:rPr kumimoji="0" lang="el-GR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+mn-cs"/>
              </a:rPr>
              <a:t>(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+mn-cs"/>
              </a:rPr>
              <a:t>CMEMS)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l-G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Πρόγνωση κατάστασης θάλασσας &amp; διασποράς θαλάσσιας ρύπανσης σε πλέγμα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1x</a:t>
            </a:r>
            <a:r>
              <a:rPr kumimoji="0" lang="el-G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1 χλμ.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BB0B61-E5F2-D49A-1983-59FAEB94E643}"/>
              </a:ext>
            </a:extLst>
          </p:cNvPr>
          <p:cNvSpPr/>
          <p:nvPr/>
        </p:nvSpPr>
        <p:spPr>
          <a:xfrm>
            <a:off x="6096000" y="1917510"/>
            <a:ext cx="57865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+mn-cs"/>
              </a:rPr>
              <a:t>SMARTOURISM </a:t>
            </a:r>
            <a:r>
              <a:rPr kumimoji="0" lang="el-GR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+mn-cs"/>
              </a:rPr>
              <a:t>(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+mn-cs"/>
              </a:rPr>
              <a:t>RIS3 Crete) </a:t>
            </a:r>
            <a:r>
              <a:rPr lang="el-GR" dirty="0">
                <a:solidFill>
                  <a:prstClr val="black"/>
                </a:solidFill>
                <a:latin typeface="+mj-lt"/>
                <a:ea typeface="Times New Roman" panose="02020603050405020304" pitchFamily="18" charset="0"/>
              </a:rPr>
              <a:t>προγνώσεις καιρού και δεικτών ευεξίας μικρού χρόνου και δημιουργία έξυπνων ψηφιακών υπηρεσιών για χρήστες της παραλίας (αξιοποίηση </a:t>
            </a:r>
            <a:r>
              <a:rPr kumimoji="0" lang="el-G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+mn-cs"/>
              </a:rPr>
              <a:t>τοπικών μετεωρολογικών μετρήσεων με χρήση Τεχνητής Νοημοσύνης)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335E79A-1B14-3242-388E-92A4E3CFF0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3471347"/>
            <a:ext cx="5786568" cy="2665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8525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61DC5CD-945D-F196-0B7B-18E2A0D9BE3E}"/>
              </a:ext>
            </a:extLst>
          </p:cNvPr>
          <p:cNvSpPr txBox="1">
            <a:spLocks/>
          </p:cNvSpPr>
          <p:nvPr/>
        </p:nvSpPr>
        <p:spPr>
          <a:xfrm>
            <a:off x="161405" y="1057835"/>
            <a:ext cx="4231301" cy="448665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3 περιοχές για τη μαθηματική μοντελοποίηση – διαδοχική χωρική υποκλιμάκωση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Περιοχή Ι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Νότιο Αιγαίο (4,2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km)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Περιοχή ΙΙ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Κρητικό πέλαγος (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COSTAL CRETE ̴ 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km)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Περιοχή ΙΙΙ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Θαλάσσια περιοχή </a:t>
            </a:r>
            <a:r>
              <a:rPr kumimoji="0" lang="el-GR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Παχειάς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Άμμου-Καλού χωριού (50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-200 m)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Υποθετικές Πηγές ρύπανσης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παράκτιοι οικισμοί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Ν. Αιγαίο – Μ. Ασία 50%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θαλάσσιες οδοί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30%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ποτάμια (παράλια Μικράς Ασίας) 20%</a:t>
            </a:r>
          </a:p>
        </p:txBody>
      </p:sp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21F21BCD-8718-7BA3-ED1E-52D777D7390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1" t="1255" r="3356" b="9836"/>
          <a:stretch/>
        </p:blipFill>
        <p:spPr>
          <a:xfrm>
            <a:off x="4392705" y="590682"/>
            <a:ext cx="7799295" cy="580016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758E697-7F4D-349D-E447-E5EF3C21CD4B}"/>
              </a:ext>
            </a:extLst>
          </p:cNvPr>
          <p:cNvSpPr/>
          <p:nvPr/>
        </p:nvSpPr>
        <p:spPr>
          <a:xfrm>
            <a:off x="0" y="190572"/>
            <a:ext cx="12192000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el-G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Διερεύνηση της θαλάσσιας ρύπανσης από πλαστικά</a:t>
            </a:r>
          </a:p>
        </p:txBody>
      </p:sp>
      <p:pic>
        <p:nvPicPr>
          <p:cNvPr id="2" name="Εικόνα 1">
            <a:extLst>
              <a:ext uri="{FF2B5EF4-FFF2-40B4-BE49-F238E27FC236}">
                <a16:creationId xmlns:a16="http://schemas.microsoft.com/office/drawing/2014/main" id="{F2DDBA66-D997-83EF-36CF-71B93BF208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6697" y="6540207"/>
            <a:ext cx="722168" cy="313261"/>
          </a:xfrm>
          <a:prstGeom prst="rect">
            <a:avLst/>
          </a:prstGeom>
        </p:spPr>
      </p:pic>
      <p:pic>
        <p:nvPicPr>
          <p:cNvPr id="3" name="Εικόνα 1">
            <a:extLst>
              <a:ext uri="{FF2B5EF4-FFF2-40B4-BE49-F238E27FC236}">
                <a16:creationId xmlns:a16="http://schemas.microsoft.com/office/drawing/2014/main" id="{B8358693-DF8B-32D5-D19C-AE33984106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6" y="6540207"/>
            <a:ext cx="766729" cy="317793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B7B9FA7-F822-C8DE-AFBC-7B2C9B69E687}"/>
              </a:ext>
            </a:extLst>
          </p:cNvPr>
          <p:cNvSpPr txBox="1"/>
          <p:nvPr/>
        </p:nvSpPr>
        <p:spPr>
          <a:xfrm>
            <a:off x="2852738" y="6376750"/>
            <a:ext cx="6486524" cy="530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Συνάντηση Στρογγυλής Τράπεζας 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στο πλαίσιο υλοποίησης του Διαπεριφερειακού Σχεδίου Συνεργασίας</a:t>
            </a:r>
            <a:r>
              <a:rPr lang="en-US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«Θαλάσσιο Περιβάλλον, Παράκτιες Απειλές και Αλιεία»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Τρίτη, 14 Νοεμβρίου 2023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70999F9-43F4-2108-49F8-0D54A14F22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750" y="12992"/>
            <a:ext cx="1238250" cy="41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374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water, wave, outdoor, riding&#10;&#10;Description automatically generated">
            <a:extLst>
              <a:ext uri="{FF2B5EF4-FFF2-40B4-BE49-F238E27FC236}">
                <a16:creationId xmlns:a16="http://schemas.microsoft.com/office/drawing/2014/main" id="{055B931C-ECC4-64E7-A0DC-E523DD80E5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4D5721C-3FA4-5B1C-F293-87DD6EBF3C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10" b="10225"/>
          <a:stretch/>
        </p:blipFill>
        <p:spPr bwMode="auto">
          <a:xfrm>
            <a:off x="263814" y="3597965"/>
            <a:ext cx="4043098" cy="24856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Εικόνα 1">
            <a:extLst>
              <a:ext uri="{FF2B5EF4-FFF2-40B4-BE49-F238E27FC236}">
                <a16:creationId xmlns:a16="http://schemas.microsoft.com/office/drawing/2014/main" id="{5B8D6291-1E5B-1CE7-C8F4-96C369E86F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6697" y="6540207"/>
            <a:ext cx="722168" cy="313261"/>
          </a:xfrm>
          <a:prstGeom prst="rect">
            <a:avLst/>
          </a:prstGeom>
        </p:spPr>
      </p:pic>
      <p:pic>
        <p:nvPicPr>
          <p:cNvPr id="5" name="Εικόνα 1">
            <a:extLst>
              <a:ext uri="{FF2B5EF4-FFF2-40B4-BE49-F238E27FC236}">
                <a16:creationId xmlns:a16="http://schemas.microsoft.com/office/drawing/2014/main" id="{92293F0D-E81A-4B7C-ECFE-2DAE864554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6" y="6540207"/>
            <a:ext cx="766729" cy="317793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CC5ECE-A614-03FB-EDFA-080175D57CA3}"/>
              </a:ext>
            </a:extLst>
          </p:cNvPr>
          <p:cNvSpPr txBox="1"/>
          <p:nvPr/>
        </p:nvSpPr>
        <p:spPr>
          <a:xfrm>
            <a:off x="2852738" y="6376750"/>
            <a:ext cx="6486524" cy="530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Συνάντηση Στρογγυλής Τράπεζας 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στο πλαίσιο υλοποίησης του Διαπεριφερειακού Σχεδίου Συνεργασίας</a:t>
            </a:r>
            <a:r>
              <a:rPr lang="en-US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«Θαλάσσιο Περιβάλλον, Παράκτιες Απειλές και Αλιεία»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Τρίτη, 14 Νοεμβρίου 2023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332433-3281-1BF7-3C6C-50DD809B337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750" y="12992"/>
            <a:ext cx="1238250" cy="41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47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0" y="-27384"/>
            <a:ext cx="82296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l-GR"/>
            </a:defPPr>
            <a:lvl1pPr>
              <a:spcBef>
                <a:spcPct val="0"/>
              </a:spcBef>
              <a:buNone/>
              <a:def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l-GR" dirty="0"/>
              <a:t>Παραδείγματα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476672"/>
            <a:ext cx="22075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000" b="1" i="1" dirty="0">
                <a:latin typeface="+mj-lt"/>
              </a:rPr>
              <a:t>Κόλπος Ελούντας</a:t>
            </a:r>
            <a:endParaRPr lang="en-US" sz="2000" b="1" i="1" dirty="0">
              <a:latin typeface="+mj-lt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8" y="816378"/>
            <a:ext cx="3873962" cy="54789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9167" y="714269"/>
            <a:ext cx="2997129" cy="180974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5000" y="2588462"/>
            <a:ext cx="2997128" cy="180974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2796" y="4516464"/>
            <a:ext cx="2997129" cy="181831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362334" y="703574"/>
            <a:ext cx="4829666" cy="3788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l-GR" dirty="0">
                <a:latin typeface="+mj-lt"/>
              </a:rPr>
              <a:t>Σημαντική διάβρωση (~14000 m</a:t>
            </a:r>
            <a:r>
              <a:rPr lang="el-GR" baseline="30000" dirty="0">
                <a:latin typeface="+mj-lt"/>
              </a:rPr>
              <a:t>2</a:t>
            </a:r>
            <a:r>
              <a:rPr lang="el-GR" dirty="0">
                <a:latin typeface="+mj-lt"/>
              </a:rPr>
              <a:t> από το 1945)
Το μεγαλύτερο μέρος του παραλιακού μετώπου έχει καλυφθεί με κατασκευές (παραλιακοί δρόμοι, μαρίνες/λιμάνια) 
Μεγάλο μέρος των θέσεων πολιτιστικής κληρονομιάς έχει πλέον καλυφθεί από παρεμβάσεις
Η διάβρωση των ακτών δημιουργεί την ανάγκη για έργα προστασίας</a:t>
            </a:r>
            <a:endParaRPr lang="en-US" dirty="0">
              <a:latin typeface="+mj-lt"/>
            </a:endParaRPr>
          </a:p>
        </p:txBody>
      </p:sp>
      <p:pic>
        <p:nvPicPr>
          <p:cNvPr id="2" name="Εικόνα 1">
            <a:extLst>
              <a:ext uri="{FF2B5EF4-FFF2-40B4-BE49-F238E27FC236}">
                <a16:creationId xmlns:a16="http://schemas.microsoft.com/office/drawing/2014/main" id="{07AF4286-F5DE-DB69-521F-C53829CBD2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6697" y="6540207"/>
            <a:ext cx="722168" cy="313261"/>
          </a:xfrm>
          <a:prstGeom prst="rect">
            <a:avLst/>
          </a:prstGeom>
        </p:spPr>
      </p:pic>
      <p:pic>
        <p:nvPicPr>
          <p:cNvPr id="3" name="Εικόνα 1">
            <a:extLst>
              <a:ext uri="{FF2B5EF4-FFF2-40B4-BE49-F238E27FC236}">
                <a16:creationId xmlns:a16="http://schemas.microsoft.com/office/drawing/2014/main" id="{FF4ED8CF-84E3-35D5-8C5A-C7E14DC5CD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6" y="6540207"/>
            <a:ext cx="766729" cy="317793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719FC66-7031-F32D-DBD7-2AA76E1BAB4E}"/>
              </a:ext>
            </a:extLst>
          </p:cNvPr>
          <p:cNvSpPr txBox="1"/>
          <p:nvPr/>
        </p:nvSpPr>
        <p:spPr>
          <a:xfrm>
            <a:off x="2852738" y="6376750"/>
            <a:ext cx="6486524" cy="530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Συνάντηση Στρογγυλής Τράπεζας 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στο πλαίσιο υλοποίησης του Διαπεριφερειακού Σχεδίου Συνεργασίας</a:t>
            </a:r>
            <a:r>
              <a:rPr lang="en-US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«Θαλάσσιο Περιβάλλον, Παράκτιες Απειλές και Αλιεία»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Τρίτη, 14 Νοεμβρίου 2023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F1A6D4-200E-AE98-CD17-DF67B909DA1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750" y="12992"/>
            <a:ext cx="1238250" cy="41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1428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964" y="582216"/>
            <a:ext cx="8229600" cy="5818791"/>
          </a:xfrm>
        </p:spPr>
      </p:pic>
      <p:sp>
        <p:nvSpPr>
          <p:cNvPr id="6" name="Rectangle 5"/>
          <p:cNvSpPr/>
          <p:nvPr/>
        </p:nvSpPr>
        <p:spPr>
          <a:xfrm>
            <a:off x="23246" y="1086272"/>
            <a:ext cx="2958718" cy="2957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l-GR" dirty="0">
                <a:latin typeface="+mj-lt"/>
              </a:rPr>
              <a:t>Όχι μόνο περιβαλλοντικές επιπτώσεις, αλλά και σημαντικές κοινωνικές και οικονομικές</a:t>
            </a:r>
            <a:endParaRPr lang="en-US" dirty="0">
              <a:latin typeface="+mj-lt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l-GR" dirty="0">
                <a:latin typeface="+mj-lt"/>
              </a:rPr>
              <a:t>Η φέρουσα ικανότητα της ακτής έφτασε στα όριά της τα τελευταία χρόνια</a:t>
            </a:r>
            <a:endParaRPr lang="en-US" dirty="0">
              <a:latin typeface="+mj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476672"/>
            <a:ext cx="1430867" cy="4001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el-G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Αγ. Πελαγία 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F7B113-5B4B-265A-A6D1-7ABE1C82EC5F}"/>
              </a:ext>
            </a:extLst>
          </p:cNvPr>
          <p:cNvSpPr txBox="1">
            <a:spLocks/>
          </p:cNvSpPr>
          <p:nvPr/>
        </p:nvSpPr>
        <p:spPr>
          <a:xfrm>
            <a:off x="0" y="-27384"/>
            <a:ext cx="82296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l-GR"/>
            </a:defPPr>
            <a:lvl1pPr>
              <a:spcBef>
                <a:spcPct val="0"/>
              </a:spcBef>
              <a:buNone/>
              <a:def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l-GR" dirty="0"/>
              <a:t>Παραδείγματα</a:t>
            </a:r>
            <a:endParaRPr lang="en-US" dirty="0"/>
          </a:p>
        </p:txBody>
      </p:sp>
      <p:pic>
        <p:nvPicPr>
          <p:cNvPr id="3" name="Εικόνα 1">
            <a:extLst>
              <a:ext uri="{FF2B5EF4-FFF2-40B4-BE49-F238E27FC236}">
                <a16:creationId xmlns:a16="http://schemas.microsoft.com/office/drawing/2014/main" id="{7032F5AB-5A73-8897-4B57-21DD2DAFFC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6697" y="6540207"/>
            <a:ext cx="722168" cy="313261"/>
          </a:xfrm>
          <a:prstGeom prst="rect">
            <a:avLst/>
          </a:prstGeom>
        </p:spPr>
      </p:pic>
      <p:pic>
        <p:nvPicPr>
          <p:cNvPr id="7" name="Εικόνα 1">
            <a:extLst>
              <a:ext uri="{FF2B5EF4-FFF2-40B4-BE49-F238E27FC236}">
                <a16:creationId xmlns:a16="http://schemas.microsoft.com/office/drawing/2014/main" id="{3AEFBE88-1C28-F520-6882-579E70395D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6" y="6540207"/>
            <a:ext cx="766729" cy="317793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858FF4E-BD97-1B61-4909-F4C2AEFB904D}"/>
              </a:ext>
            </a:extLst>
          </p:cNvPr>
          <p:cNvSpPr txBox="1"/>
          <p:nvPr/>
        </p:nvSpPr>
        <p:spPr>
          <a:xfrm>
            <a:off x="2852738" y="6376750"/>
            <a:ext cx="6486524" cy="530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Συνάντηση Στρογγυλής Τράπεζας 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στο πλαίσιο υλοποίησης του Διαπεριφερειακού Σχεδίου Συνεργασίας</a:t>
            </a:r>
            <a:r>
              <a:rPr lang="en-US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«Θαλάσσιο Περιβάλλον, Παράκτιες Απειλές και Αλιεία»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Τρίτη, 14 Νοεμβρίου 2023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8BA45D-DEDA-9154-9822-7AB0AEF240F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750" y="12992"/>
            <a:ext cx="1238250" cy="41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6679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6FEBAF2-FED0-45EB-9CC6-CA30F5213120}"/>
              </a:ext>
            </a:extLst>
          </p:cNvPr>
          <p:cNvSpPr txBox="1">
            <a:spLocks/>
          </p:cNvSpPr>
          <p:nvPr/>
        </p:nvSpPr>
        <p:spPr>
          <a:xfrm>
            <a:off x="0" y="-27384"/>
            <a:ext cx="82296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l-GR"/>
            </a:defPPr>
            <a:lvl1pPr>
              <a:spcBef>
                <a:spcPct val="0"/>
              </a:spcBef>
              <a:buNone/>
              <a:def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l-GR" dirty="0"/>
              <a:t>Περιοχή εφαρμογής (παράδειγμα Ρεθύμνου)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201AE9-88EA-4C1A-BE3F-D08C5436F777}"/>
              </a:ext>
            </a:extLst>
          </p:cNvPr>
          <p:cNvSpPr/>
          <p:nvPr/>
        </p:nvSpPr>
        <p:spPr>
          <a:xfrm>
            <a:off x="39451" y="4432920"/>
            <a:ext cx="10840215" cy="1698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chemeClr val="accent3"/>
              </a:buClr>
              <a:buSzPct val="95000"/>
            </a:pP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Παραλία Ρεθύμνου</a:t>
            </a:r>
          </a:p>
          <a:p>
            <a:pPr marL="342900" indent="-342900" algn="just">
              <a:spcBef>
                <a:spcPct val="20000"/>
              </a:spcBef>
              <a:buClr>
                <a:srgbClr val="F50101"/>
              </a:buClr>
              <a:buSzPct val="95000"/>
              <a:buFont typeface="Wingdings" panose="05000000000000000000" pitchFamily="2" charset="2"/>
              <a:buChar char="Ø"/>
            </a:pPr>
            <a:r>
              <a:rPr lang="el-GR" dirty="0">
                <a:latin typeface="+mj-lt"/>
              </a:rPr>
              <a:t>Αμμώδης παραλία με 7,5 </a:t>
            </a:r>
            <a:r>
              <a:rPr lang="en-US" dirty="0">
                <a:latin typeface="+mj-lt"/>
              </a:rPr>
              <a:t>km </a:t>
            </a:r>
            <a:r>
              <a:rPr lang="el-GR" dirty="0">
                <a:latin typeface="+mj-lt"/>
              </a:rPr>
              <a:t>και πλάτος που κυμαίνεται 20-110 m</a:t>
            </a:r>
          </a:p>
          <a:p>
            <a:pPr marL="342900" indent="-342900" algn="just">
              <a:spcBef>
                <a:spcPct val="20000"/>
              </a:spcBef>
              <a:buClr>
                <a:srgbClr val="F50101"/>
              </a:buClr>
              <a:buFont typeface="Wingdings" panose="05000000000000000000" pitchFamily="2" charset="2"/>
              <a:buChar char="Ø"/>
            </a:pPr>
            <a:r>
              <a:rPr lang="el-GR" dirty="0">
                <a:latin typeface="+mj-lt"/>
              </a:rPr>
              <a:t>Περισσότερα από 200 καταλύματα</a:t>
            </a:r>
          </a:p>
          <a:p>
            <a:pPr marL="342900" indent="-342900" algn="just">
              <a:spcBef>
                <a:spcPct val="20000"/>
              </a:spcBef>
              <a:buClr>
                <a:srgbClr val="F50101"/>
              </a:buClr>
              <a:buFont typeface="Wingdings" panose="05000000000000000000" pitchFamily="2" charset="2"/>
              <a:buChar char="Ø"/>
            </a:pPr>
            <a:r>
              <a:rPr lang="el-GR" dirty="0">
                <a:latin typeface="+mj-lt"/>
              </a:rPr>
              <a:t>Καλά οργανωμένη με διάφορους τύπους εγκαταστάσεων</a:t>
            </a:r>
            <a:endParaRPr lang="en-US" dirty="0">
              <a:latin typeface="+mj-lt"/>
            </a:endParaRPr>
          </a:p>
          <a:p>
            <a:pPr marL="342900" indent="-342900" algn="just">
              <a:spcBef>
                <a:spcPct val="20000"/>
              </a:spcBef>
              <a:buClr>
                <a:srgbClr val="F50101"/>
              </a:buClr>
              <a:buFont typeface="Wingdings" panose="05000000000000000000" pitchFamily="2" charset="2"/>
              <a:buChar char="Ø"/>
            </a:pPr>
            <a:r>
              <a:rPr lang="el-GR" dirty="0">
                <a:latin typeface="+mj-lt"/>
              </a:rPr>
              <a:t>Μεγάλο τμήμα της είναι χαρακτηρισμένη ως περιοχή </a:t>
            </a:r>
            <a:r>
              <a:rPr lang="en-US" dirty="0">
                <a:latin typeface="+mj-lt"/>
              </a:rPr>
              <a:t>Natura 2020</a:t>
            </a:r>
            <a:r>
              <a:rPr lang="en-US" dirty="0"/>
              <a:t> GR4330004</a:t>
            </a:r>
            <a:r>
              <a:rPr lang="en-US" dirty="0">
                <a:latin typeface="+mj-lt"/>
              </a:rPr>
              <a:t>   </a:t>
            </a:r>
            <a:endParaRPr lang="el-GR" dirty="0">
              <a:latin typeface="+mj-lt"/>
            </a:endParaRPr>
          </a:p>
        </p:txBody>
      </p:sp>
      <p:pic>
        <p:nvPicPr>
          <p:cNvPr id="6" name="Picture 2" descr="E:\Dropbox\ICOT 2013\figures\rethimno1.jpg">
            <a:extLst>
              <a:ext uri="{FF2B5EF4-FFF2-40B4-BE49-F238E27FC236}">
                <a16:creationId xmlns:a16="http://schemas.microsoft.com/office/drawing/2014/main" id="{C30F5CDF-BB32-42E7-A367-27639647F3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51" y="766296"/>
            <a:ext cx="7315200" cy="366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2672502-5BC7-F7AE-8242-3D658500C9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418" y="766296"/>
            <a:ext cx="5552130" cy="36666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638D211-B96C-B7E1-F934-6EF8BB9704A2}"/>
              </a:ext>
            </a:extLst>
          </p:cNvPr>
          <p:cNvSpPr txBox="1"/>
          <p:nvPr/>
        </p:nvSpPr>
        <p:spPr>
          <a:xfrm>
            <a:off x="2877378" y="3149912"/>
            <a:ext cx="62119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	</a:t>
            </a:r>
          </a:p>
        </p:txBody>
      </p:sp>
      <p:pic>
        <p:nvPicPr>
          <p:cNvPr id="12" name="Εικόνα 1">
            <a:extLst>
              <a:ext uri="{FF2B5EF4-FFF2-40B4-BE49-F238E27FC236}">
                <a16:creationId xmlns:a16="http://schemas.microsoft.com/office/drawing/2014/main" id="{768A977A-EAAE-1E12-C89B-AA9E476C2A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6697" y="6540207"/>
            <a:ext cx="722168" cy="313261"/>
          </a:xfrm>
          <a:prstGeom prst="rect">
            <a:avLst/>
          </a:prstGeom>
        </p:spPr>
      </p:pic>
      <p:pic>
        <p:nvPicPr>
          <p:cNvPr id="13" name="Εικόνα 1">
            <a:extLst>
              <a:ext uri="{FF2B5EF4-FFF2-40B4-BE49-F238E27FC236}">
                <a16:creationId xmlns:a16="http://schemas.microsoft.com/office/drawing/2014/main" id="{AB28290A-8492-CBCF-E56F-541C1AB657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6" y="6540207"/>
            <a:ext cx="766729" cy="317793"/>
          </a:xfrm>
          <a:prstGeom prst="rect">
            <a:avLst/>
          </a:prstGeom>
          <a:noFill/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DCF4EEA-EEE6-5EC4-5673-37C4D958C52D}"/>
              </a:ext>
            </a:extLst>
          </p:cNvPr>
          <p:cNvSpPr txBox="1"/>
          <p:nvPr/>
        </p:nvSpPr>
        <p:spPr>
          <a:xfrm>
            <a:off x="2852738" y="6376750"/>
            <a:ext cx="6486524" cy="530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Συνάντηση Στρογγυλής Τράπεζας 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στο πλαίσιο υλοποίησης του Διαπεριφερειακού Σχεδίου Συνεργασίας</a:t>
            </a:r>
            <a:r>
              <a:rPr lang="en-US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«Θαλάσσιο Περιβάλλον, Παράκτιες Απειλές και Αλιεία»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Τρίτη, 14 Νοεμβρίου 2023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9980AAA-C3B6-092F-5126-AEC5D928E52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750" y="12992"/>
            <a:ext cx="1238250" cy="41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6007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92721EC-9D41-FECF-C627-09F248A277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30" t="3879" r="4315" b="3088"/>
          <a:stretch/>
        </p:blipFill>
        <p:spPr>
          <a:xfrm>
            <a:off x="1118321" y="582216"/>
            <a:ext cx="9563700" cy="626066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20324C-6321-EEE4-C06B-15C7ED3E83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91400" y="1405270"/>
            <a:ext cx="3124200" cy="3014329"/>
          </a:xfrm>
          <a:solidFill>
            <a:schemeClr val="bg1"/>
          </a:solidFill>
        </p:spPr>
        <p:txBody>
          <a:bodyPr>
            <a:normAutofit fontScale="62500" lnSpcReduction="20000"/>
          </a:bodyPr>
          <a:lstStyle/>
          <a:p>
            <a:r>
              <a:rPr lang="en-US" sz="2000" b="1" dirty="0">
                <a:latin typeface="+mj-lt"/>
              </a:rPr>
              <a:t>Habitat Code: 1110 Sandbanks which are slightly covered by sea water all the time</a:t>
            </a:r>
          </a:p>
          <a:p>
            <a:r>
              <a:rPr lang="en-US" sz="2000" b="1" i="0" dirty="0">
                <a:solidFill>
                  <a:srgbClr val="000000"/>
                </a:solidFill>
                <a:effectLst/>
                <a:latin typeface="+mj-lt"/>
              </a:rPr>
              <a:t>Habitat Code: 1120 Posidonia beds (</a:t>
            </a:r>
            <a:r>
              <a:rPr lang="en-US" sz="2000" b="1" i="0" dirty="0" err="1">
                <a:solidFill>
                  <a:srgbClr val="000000"/>
                </a:solidFill>
                <a:effectLst/>
                <a:latin typeface="+mj-lt"/>
              </a:rPr>
              <a:t>Posidonion</a:t>
            </a:r>
            <a:r>
              <a:rPr lang="en-US" sz="2000" b="1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000" b="1" i="0" dirty="0" err="1">
                <a:solidFill>
                  <a:srgbClr val="000000"/>
                </a:solidFill>
                <a:effectLst/>
                <a:latin typeface="+mj-lt"/>
              </a:rPr>
              <a:t>oceanicae</a:t>
            </a:r>
            <a:r>
              <a:rPr lang="en-US" sz="2000" b="1" i="0" dirty="0">
                <a:solidFill>
                  <a:srgbClr val="000000"/>
                </a:solidFill>
                <a:effectLst/>
                <a:latin typeface="+mj-lt"/>
              </a:rPr>
              <a:t>)</a:t>
            </a:r>
          </a:p>
          <a:p>
            <a:r>
              <a:rPr lang="en-US" sz="2000" b="1" i="0" dirty="0">
                <a:solidFill>
                  <a:srgbClr val="000000"/>
                </a:solidFill>
                <a:effectLst/>
                <a:latin typeface="+mj-lt"/>
              </a:rPr>
              <a:t>Habitat Code: 1170 Reefs</a:t>
            </a:r>
          </a:p>
          <a:p>
            <a:r>
              <a:rPr lang="en-US" sz="2000" b="1" dirty="0">
                <a:latin typeface="+mj-lt"/>
              </a:rPr>
              <a:t>Habitat Code: 1240 Vegetated sea cliffs of the Mediterranean coasts with endemic Limonium spp.</a:t>
            </a:r>
          </a:p>
          <a:p>
            <a:r>
              <a:rPr lang="fr-FR" sz="2000" b="1" dirty="0">
                <a:latin typeface="+mj-lt"/>
              </a:rPr>
              <a:t>Habitat Code: 2110 </a:t>
            </a:r>
            <a:r>
              <a:rPr lang="fr-FR" sz="2000" b="1" dirty="0" err="1">
                <a:latin typeface="+mj-lt"/>
              </a:rPr>
              <a:t>Embryonic</a:t>
            </a:r>
            <a:r>
              <a:rPr lang="fr-FR" sz="2000" b="1" dirty="0">
                <a:latin typeface="+mj-lt"/>
              </a:rPr>
              <a:t> </a:t>
            </a:r>
            <a:r>
              <a:rPr lang="fr-FR" sz="2000" b="1" dirty="0" err="1">
                <a:latin typeface="+mj-lt"/>
              </a:rPr>
              <a:t>shifting</a:t>
            </a:r>
            <a:r>
              <a:rPr lang="fr-FR" sz="2000" b="1" dirty="0">
                <a:latin typeface="+mj-lt"/>
              </a:rPr>
              <a:t> dunes</a:t>
            </a:r>
          </a:p>
          <a:p>
            <a:r>
              <a:rPr lang="en-US" sz="2000" b="1" dirty="0">
                <a:latin typeface="+mj-lt"/>
              </a:rPr>
              <a:t>Habitat Code: 2230 </a:t>
            </a:r>
            <a:r>
              <a:rPr lang="en-US" sz="2000" b="1" dirty="0" err="1">
                <a:latin typeface="+mj-lt"/>
              </a:rPr>
              <a:t>Malcolmietalia</a:t>
            </a:r>
            <a:r>
              <a:rPr lang="en-US" sz="2000" b="1" dirty="0">
                <a:latin typeface="+mj-lt"/>
              </a:rPr>
              <a:t> dune grasslands</a:t>
            </a:r>
          </a:p>
          <a:p>
            <a:r>
              <a:rPr lang="fr-FR" sz="2000" b="1" i="0" dirty="0">
                <a:solidFill>
                  <a:srgbClr val="000000"/>
                </a:solidFill>
                <a:effectLst/>
                <a:latin typeface="+mj-lt"/>
              </a:rPr>
              <a:t>Habitat Code: 2260 </a:t>
            </a:r>
            <a:r>
              <a:rPr lang="fr-FR" sz="2000" b="1" i="0" dirty="0" err="1">
                <a:solidFill>
                  <a:srgbClr val="000000"/>
                </a:solidFill>
                <a:effectLst/>
                <a:latin typeface="+mj-lt"/>
              </a:rPr>
              <a:t>Cisto-Lavenduletalia</a:t>
            </a:r>
            <a:r>
              <a:rPr lang="fr-FR" sz="2000" b="1" i="0" dirty="0">
                <a:solidFill>
                  <a:srgbClr val="000000"/>
                </a:solidFill>
                <a:effectLst/>
                <a:latin typeface="+mj-lt"/>
              </a:rPr>
              <a:t> dune </a:t>
            </a:r>
            <a:r>
              <a:rPr lang="fr-FR" sz="2000" b="1" i="0" dirty="0" err="1">
                <a:solidFill>
                  <a:srgbClr val="000000"/>
                </a:solidFill>
                <a:effectLst/>
                <a:latin typeface="+mj-lt"/>
              </a:rPr>
              <a:t>sclerophyllous</a:t>
            </a:r>
            <a:r>
              <a:rPr lang="fr-FR" sz="2000" b="1" i="0" dirty="0">
                <a:solidFill>
                  <a:srgbClr val="000000"/>
                </a:solidFill>
                <a:effectLst/>
                <a:latin typeface="+mj-lt"/>
              </a:rPr>
              <a:t> scrubs</a:t>
            </a:r>
            <a:endParaRPr lang="en-US" sz="2000" b="1" dirty="0">
              <a:latin typeface="+mj-lt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F525606-DDA5-2CE2-310D-A8677B13ECA2}"/>
              </a:ext>
            </a:extLst>
          </p:cNvPr>
          <p:cNvSpPr txBox="1">
            <a:spLocks/>
          </p:cNvSpPr>
          <p:nvPr/>
        </p:nvSpPr>
        <p:spPr>
          <a:xfrm>
            <a:off x="0" y="-27384"/>
            <a:ext cx="82296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l-GR"/>
            </a:defPPr>
            <a:lvl1pPr>
              <a:spcBef>
                <a:spcPct val="0"/>
              </a:spcBef>
              <a:buNone/>
              <a:def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l-GR" dirty="0"/>
              <a:t>Περιοχή εφαρμογής (παράδειγμα Ρεθύμνου)</a:t>
            </a:r>
            <a:endParaRPr lang="en-US" dirty="0"/>
          </a:p>
        </p:txBody>
      </p:sp>
      <p:pic>
        <p:nvPicPr>
          <p:cNvPr id="5" name="Εικόνα 1">
            <a:extLst>
              <a:ext uri="{FF2B5EF4-FFF2-40B4-BE49-F238E27FC236}">
                <a16:creationId xmlns:a16="http://schemas.microsoft.com/office/drawing/2014/main" id="{07FD1C13-660C-3447-AB0A-9EE255C469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6697" y="6540207"/>
            <a:ext cx="722168" cy="313261"/>
          </a:xfrm>
          <a:prstGeom prst="rect">
            <a:avLst/>
          </a:prstGeom>
        </p:spPr>
      </p:pic>
      <p:pic>
        <p:nvPicPr>
          <p:cNvPr id="6" name="Εικόνα 1">
            <a:extLst>
              <a:ext uri="{FF2B5EF4-FFF2-40B4-BE49-F238E27FC236}">
                <a16:creationId xmlns:a16="http://schemas.microsoft.com/office/drawing/2014/main" id="{D8703A44-26DC-8B64-BE43-532F1D8FE8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6" y="6540207"/>
            <a:ext cx="766729" cy="317793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5486F00-AAC1-94F0-4254-DFA95D536898}"/>
              </a:ext>
            </a:extLst>
          </p:cNvPr>
          <p:cNvSpPr txBox="1"/>
          <p:nvPr/>
        </p:nvSpPr>
        <p:spPr>
          <a:xfrm>
            <a:off x="2852738" y="6376750"/>
            <a:ext cx="6486524" cy="530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Συνάντηση Στρογγυλής Τράπεζας 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στο πλαίσιο υλοποίησης του Διαπεριφερειακού Σχεδίου Συνεργασίας</a:t>
            </a:r>
            <a:r>
              <a:rPr lang="en-US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«Θαλάσσιο Περιβάλλον, Παράκτιες Απειλές και Αλιεία»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Τρίτη, 14 Νοεμβρίου 2023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72E5FDC-9074-800D-740B-30708469DC3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750" y="12992"/>
            <a:ext cx="1238250" cy="41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9183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erial view of a city and the ocean&#10;&#10;Description automatically generated">
            <a:extLst>
              <a:ext uri="{FF2B5EF4-FFF2-40B4-BE49-F238E27FC236}">
                <a16:creationId xmlns:a16="http://schemas.microsoft.com/office/drawing/2014/main" id="{8F493CC3-8C0E-2DB8-B175-D2E9D36831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65" y="0"/>
            <a:ext cx="11503269" cy="685800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9A4F3CFC-EA62-5C68-B672-AD80F6768FA1}"/>
              </a:ext>
            </a:extLst>
          </p:cNvPr>
          <p:cNvSpPr/>
          <p:nvPr/>
        </p:nvSpPr>
        <p:spPr>
          <a:xfrm>
            <a:off x="4697506" y="4455458"/>
            <a:ext cx="717176" cy="65442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270D17E-2FAD-2865-819B-22615FF9E298}"/>
              </a:ext>
            </a:extLst>
          </p:cNvPr>
          <p:cNvSpPr/>
          <p:nvPr/>
        </p:nvSpPr>
        <p:spPr>
          <a:xfrm>
            <a:off x="5964331" y="4128246"/>
            <a:ext cx="717176" cy="65442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3109CB-F108-4883-776F-72961EDC5344}"/>
              </a:ext>
            </a:extLst>
          </p:cNvPr>
          <p:cNvSpPr/>
          <p:nvPr/>
        </p:nvSpPr>
        <p:spPr>
          <a:xfrm>
            <a:off x="6872568" y="3693458"/>
            <a:ext cx="717176" cy="65442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Εικόνα 1">
            <a:extLst>
              <a:ext uri="{FF2B5EF4-FFF2-40B4-BE49-F238E27FC236}">
                <a16:creationId xmlns:a16="http://schemas.microsoft.com/office/drawing/2014/main" id="{3ADC7DBB-68F8-01BA-E629-F338C52F43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6697" y="6540207"/>
            <a:ext cx="722168" cy="313261"/>
          </a:xfrm>
          <a:prstGeom prst="rect">
            <a:avLst/>
          </a:prstGeom>
        </p:spPr>
      </p:pic>
      <p:pic>
        <p:nvPicPr>
          <p:cNvPr id="10" name="Εικόνα 1">
            <a:extLst>
              <a:ext uri="{FF2B5EF4-FFF2-40B4-BE49-F238E27FC236}">
                <a16:creationId xmlns:a16="http://schemas.microsoft.com/office/drawing/2014/main" id="{ADE94280-782E-D0D6-34A9-F7551CE1DB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6" y="6540207"/>
            <a:ext cx="766729" cy="317793"/>
          </a:xfrm>
          <a:prstGeom prst="rect">
            <a:avLst/>
          </a:prstGeom>
          <a:noFill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2C5A6DA-1B43-BDFB-FE52-FE5A8CF79FE7}"/>
              </a:ext>
            </a:extLst>
          </p:cNvPr>
          <p:cNvSpPr txBox="1"/>
          <p:nvPr/>
        </p:nvSpPr>
        <p:spPr>
          <a:xfrm>
            <a:off x="2852738" y="6376750"/>
            <a:ext cx="6486524" cy="530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Συνάντηση Στρογγυλής Τράπεζας 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στο πλαίσιο υλοποίησης του Διαπεριφερειακού Σχεδίου Συνεργασίας</a:t>
            </a:r>
            <a:r>
              <a:rPr lang="en-US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«Θαλάσσιο Περιβάλλον, Παράκτιες Απειλές και Αλιεία»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Τρίτη, 14 Νοεμβρίου 2023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65A8EBF-CED4-74CA-C907-F75E87583FE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750" y="12992"/>
            <a:ext cx="1238250" cy="414249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9FBA703A-C6D6-1E6D-781E-B4666F2FB739}"/>
              </a:ext>
            </a:extLst>
          </p:cNvPr>
          <p:cNvSpPr txBox="1">
            <a:spLocks/>
          </p:cNvSpPr>
          <p:nvPr/>
        </p:nvSpPr>
        <p:spPr>
          <a:xfrm>
            <a:off x="344365" y="25471"/>
            <a:ext cx="82296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l-GR"/>
            </a:defPPr>
            <a:lvl1pPr>
              <a:spcBef>
                <a:spcPct val="0"/>
              </a:spcBef>
              <a:buNone/>
              <a:def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l-GR" dirty="0">
                <a:solidFill>
                  <a:schemeClr val="bg1"/>
                </a:solidFill>
              </a:rPr>
              <a:t>Περιοχή εφαρμογής (Ρέθυμνο</a:t>
            </a:r>
            <a:r>
              <a:rPr lang="en-US" dirty="0">
                <a:solidFill>
                  <a:schemeClr val="bg1"/>
                </a:solidFill>
              </a:rPr>
              <a:t> 2003</a:t>
            </a:r>
            <a:r>
              <a:rPr lang="el-GR" dirty="0">
                <a:solidFill>
                  <a:schemeClr val="bg1"/>
                </a:solidFill>
              </a:rPr>
              <a:t>)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010345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erial view of a beach and land&#10;&#10;Description automatically generated">
            <a:extLst>
              <a:ext uri="{FF2B5EF4-FFF2-40B4-BE49-F238E27FC236}">
                <a16:creationId xmlns:a16="http://schemas.microsoft.com/office/drawing/2014/main" id="{0B668E6C-3D10-65A2-4D23-BA6F01E4E6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65" y="0"/>
            <a:ext cx="11503269" cy="685800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3EFDCE79-7E8F-8870-5905-1E433A859F75}"/>
              </a:ext>
            </a:extLst>
          </p:cNvPr>
          <p:cNvSpPr/>
          <p:nvPr/>
        </p:nvSpPr>
        <p:spPr>
          <a:xfrm>
            <a:off x="4697506" y="4455458"/>
            <a:ext cx="717176" cy="65442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07ED7F3-6436-1D0F-ADA3-0334A00FD2E7}"/>
              </a:ext>
            </a:extLst>
          </p:cNvPr>
          <p:cNvSpPr/>
          <p:nvPr/>
        </p:nvSpPr>
        <p:spPr>
          <a:xfrm>
            <a:off x="5964331" y="4128246"/>
            <a:ext cx="717176" cy="65442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58EC1C8-4069-4ACD-31D9-B14F565A8C07}"/>
              </a:ext>
            </a:extLst>
          </p:cNvPr>
          <p:cNvSpPr/>
          <p:nvPr/>
        </p:nvSpPr>
        <p:spPr>
          <a:xfrm>
            <a:off x="6872568" y="3693458"/>
            <a:ext cx="717176" cy="65442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Εικόνα 1">
            <a:extLst>
              <a:ext uri="{FF2B5EF4-FFF2-40B4-BE49-F238E27FC236}">
                <a16:creationId xmlns:a16="http://schemas.microsoft.com/office/drawing/2014/main" id="{AE5468B0-B183-202A-1A5E-8DD2A96D0F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6697" y="6540207"/>
            <a:ext cx="722168" cy="313261"/>
          </a:xfrm>
          <a:prstGeom prst="rect">
            <a:avLst/>
          </a:prstGeom>
        </p:spPr>
      </p:pic>
      <p:pic>
        <p:nvPicPr>
          <p:cNvPr id="8" name="Εικόνα 1">
            <a:extLst>
              <a:ext uri="{FF2B5EF4-FFF2-40B4-BE49-F238E27FC236}">
                <a16:creationId xmlns:a16="http://schemas.microsoft.com/office/drawing/2014/main" id="{37596DA0-13A8-284D-73BE-11106CE57A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6" y="6540207"/>
            <a:ext cx="766729" cy="317793"/>
          </a:xfrm>
          <a:prstGeom prst="rect">
            <a:avLst/>
          </a:prstGeom>
          <a:noFill/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B905C74-5071-F4AF-E8BE-92B4EFC9D189}"/>
              </a:ext>
            </a:extLst>
          </p:cNvPr>
          <p:cNvSpPr txBox="1"/>
          <p:nvPr/>
        </p:nvSpPr>
        <p:spPr>
          <a:xfrm>
            <a:off x="2852738" y="6376750"/>
            <a:ext cx="6486524" cy="530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Συνάντηση Στρογγυλής Τράπεζας 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στο πλαίσιο υλοποίησης του Διαπεριφερειακού Σχεδίου Συνεργασίας</a:t>
            </a:r>
            <a:r>
              <a:rPr lang="en-US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«Θαλάσσιο Περιβάλλον, Παράκτιες Απειλές και Αλιεία»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Τρίτη, 14 Νοεμβρίου 2023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7A91A4B-668A-A2CE-DDEB-20A30CC41F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750" y="12992"/>
            <a:ext cx="1238250" cy="414249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00F3344B-F1C6-EE6B-B51B-2250DFC3C774}"/>
              </a:ext>
            </a:extLst>
          </p:cNvPr>
          <p:cNvSpPr txBox="1">
            <a:spLocks/>
          </p:cNvSpPr>
          <p:nvPr/>
        </p:nvSpPr>
        <p:spPr>
          <a:xfrm>
            <a:off x="344365" y="25471"/>
            <a:ext cx="82296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l-GR"/>
            </a:defPPr>
            <a:lvl1pPr>
              <a:spcBef>
                <a:spcPct val="0"/>
              </a:spcBef>
              <a:buNone/>
              <a:def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l-GR" dirty="0">
                <a:solidFill>
                  <a:schemeClr val="bg1"/>
                </a:solidFill>
              </a:rPr>
              <a:t>Περιοχή εφαρμογής (Ρέθυμνο</a:t>
            </a:r>
            <a:r>
              <a:rPr lang="en-US" dirty="0">
                <a:solidFill>
                  <a:schemeClr val="bg1"/>
                </a:solidFill>
              </a:rPr>
              <a:t> 2023</a:t>
            </a:r>
            <a:r>
              <a:rPr lang="el-GR" dirty="0">
                <a:solidFill>
                  <a:schemeClr val="bg1"/>
                </a:solidFill>
              </a:rPr>
              <a:t>)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0823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FC6CB-21C5-4F13-8DE3-B48A51CD7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471382"/>
            <a:ext cx="5901142" cy="580862"/>
          </a:xfrm>
        </p:spPr>
        <p:txBody>
          <a:bodyPr>
            <a:normAutofit fontScale="90000"/>
          </a:bodyPr>
          <a:lstStyle/>
          <a:p>
            <a:r>
              <a:rPr lang="el-GR" dirty="0"/>
              <a:t>Χάρτες τρωτότητας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569BA5-C9D8-4981-9AC1-BF7925CC64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65" y="2151041"/>
            <a:ext cx="5849307" cy="13795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5F12C9-F281-47B5-9DAA-6BDFCE3415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8" y="3821020"/>
            <a:ext cx="5851404" cy="13924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3727AEA-2847-4C52-8377-90A364C4DF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7572" y="3392394"/>
            <a:ext cx="6054878" cy="21909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ECF19C1-5891-4D87-BDDD-83FDCFB1A6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142" y="1414905"/>
            <a:ext cx="6081308" cy="197748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C264EF5-6867-FFA7-FBDA-1A0D5F0E2F93}"/>
              </a:ext>
            </a:extLst>
          </p:cNvPr>
          <p:cNvSpPr txBox="1">
            <a:spLocks/>
          </p:cNvSpPr>
          <p:nvPr/>
        </p:nvSpPr>
        <p:spPr>
          <a:xfrm>
            <a:off x="0" y="-27384"/>
            <a:ext cx="82296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l-GR"/>
            </a:defPPr>
            <a:lvl1pPr>
              <a:spcBef>
                <a:spcPct val="0"/>
              </a:spcBef>
              <a:buNone/>
              <a:def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l-GR" dirty="0"/>
              <a:t>Περιοχή εφαρμογής (παράδειγμα Ρεθύμνου)</a:t>
            </a:r>
            <a:endParaRPr lang="en-US" dirty="0"/>
          </a:p>
        </p:txBody>
      </p:sp>
      <p:pic>
        <p:nvPicPr>
          <p:cNvPr id="8" name="Εικόνα 1">
            <a:extLst>
              <a:ext uri="{FF2B5EF4-FFF2-40B4-BE49-F238E27FC236}">
                <a16:creationId xmlns:a16="http://schemas.microsoft.com/office/drawing/2014/main" id="{0A49967B-E639-0510-8157-A33128CDEB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6697" y="6540207"/>
            <a:ext cx="722168" cy="313261"/>
          </a:xfrm>
          <a:prstGeom prst="rect">
            <a:avLst/>
          </a:prstGeom>
        </p:spPr>
      </p:pic>
      <p:pic>
        <p:nvPicPr>
          <p:cNvPr id="9" name="Εικόνα 1">
            <a:extLst>
              <a:ext uri="{FF2B5EF4-FFF2-40B4-BE49-F238E27FC236}">
                <a16:creationId xmlns:a16="http://schemas.microsoft.com/office/drawing/2014/main" id="{A760B767-B5CE-20A1-560D-A1244269A5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6" y="6540207"/>
            <a:ext cx="766729" cy="317793"/>
          </a:xfrm>
          <a:prstGeom prst="rect">
            <a:avLst/>
          </a:prstGeom>
          <a:noFill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477E41C-6EC5-5CA2-02BF-B39D9BE29C39}"/>
              </a:ext>
            </a:extLst>
          </p:cNvPr>
          <p:cNvSpPr txBox="1"/>
          <p:nvPr/>
        </p:nvSpPr>
        <p:spPr>
          <a:xfrm>
            <a:off x="2852738" y="6376750"/>
            <a:ext cx="6486524" cy="530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Συνάντηση Στρογγυλής Τράπεζας 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στο πλαίσιο υλοποίησης του Διαπεριφερειακού Σχεδίου Συνεργασίας</a:t>
            </a:r>
            <a:r>
              <a:rPr lang="en-US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«Θαλάσσιο Περιβάλλον, Παράκτιες Απειλές και Αλιεία»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Τρίτη, 14 Νοεμβρίου 2023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D8208D8-0B49-B331-CF59-EF0621A10F1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750" y="12992"/>
            <a:ext cx="1238250" cy="41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1933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F29EFE1-9C68-4D29-962F-333A8124323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4" y="582215"/>
            <a:ext cx="12178744" cy="291345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AD4C6F0-E60C-45F4-A695-A20026F138D4}"/>
              </a:ext>
            </a:extLst>
          </p:cNvPr>
          <p:cNvSpPr/>
          <p:nvPr/>
        </p:nvSpPr>
        <p:spPr>
          <a:xfrm>
            <a:off x="22484" y="3700322"/>
            <a:ext cx="1190630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1600" dirty="0">
                <a:latin typeface="+mj-lt"/>
                <a:cs typeface="Arial" panose="020B0604020202020204" pitchFamily="34" charset="0"/>
              </a:rPr>
              <a:t>Οι εκτιμήσεις βασίζονται σε</a:t>
            </a:r>
            <a:r>
              <a:rPr lang="en-GB" sz="1600" dirty="0">
                <a:latin typeface="+mj-lt"/>
                <a:cs typeface="Arial" panose="020B0604020202020204" pitchFamily="34" charset="0"/>
              </a:rPr>
              <a:t>:</a:t>
            </a:r>
          </a:p>
          <a:p>
            <a:pPr marL="342900" indent="-342900" algn="just">
              <a:buClr>
                <a:srgbClr val="F50101"/>
              </a:buClr>
              <a:buFont typeface="Wingdings" panose="05000000000000000000" pitchFamily="2" charset="2"/>
              <a:buChar char="v"/>
            </a:pPr>
            <a:r>
              <a:rPr lang="el-GR" sz="1600" dirty="0">
                <a:latin typeface="+mj-lt"/>
                <a:cs typeface="Arial" panose="020B0604020202020204" pitchFamily="34" charset="0"/>
              </a:rPr>
              <a:t>Στην αναμενόμενη οπισθοχώρηση της παραλίας λόγω κλιματικής αλλαγής (άνοδός θαλάσσιας στάθμης και μεταβολή ανέμων)</a:t>
            </a:r>
            <a:endParaRPr lang="en-GB" sz="1600" dirty="0">
              <a:latin typeface="+mj-lt"/>
              <a:cs typeface="Arial" panose="020B0604020202020204" pitchFamily="34" charset="0"/>
            </a:endParaRPr>
          </a:p>
          <a:p>
            <a:pPr marL="342900" indent="-342900" algn="just">
              <a:buClr>
                <a:srgbClr val="F50101"/>
              </a:buClr>
              <a:buFont typeface="Wingdings" panose="05000000000000000000" pitchFamily="2" charset="2"/>
              <a:buChar char="v"/>
            </a:pPr>
            <a:r>
              <a:rPr lang="el-GR" sz="1600" dirty="0">
                <a:latin typeface="+mj-lt"/>
                <a:cs typeface="Arial" panose="020B0604020202020204" pitchFamily="34" charset="0"/>
              </a:rPr>
              <a:t>Απώλεια παραλίας σε κάθε τμήμα της	</a:t>
            </a:r>
            <a:endParaRPr lang="en-GB" sz="1600" dirty="0">
              <a:latin typeface="+mj-lt"/>
              <a:cs typeface="Arial" panose="020B0604020202020204" pitchFamily="34" charset="0"/>
            </a:endParaRPr>
          </a:p>
          <a:p>
            <a:pPr marL="342900" indent="-342900" algn="just">
              <a:buClr>
                <a:srgbClr val="F50101"/>
              </a:buClr>
              <a:buFont typeface="Wingdings" panose="05000000000000000000" pitchFamily="2" charset="2"/>
              <a:buChar char="v"/>
            </a:pPr>
            <a:r>
              <a:rPr lang="el-GR" sz="1600" dirty="0">
                <a:latin typeface="+mj-lt"/>
                <a:cs typeface="Arial" panose="020B0604020202020204" pitchFamily="34" charset="0"/>
              </a:rPr>
              <a:t>Στην εκτιμώμενη αξία της ανά </a:t>
            </a:r>
            <a:r>
              <a:rPr lang="en-GB" sz="1600" dirty="0">
                <a:latin typeface="+mj-lt"/>
                <a:cs typeface="Arial" panose="020B0604020202020204" pitchFamily="34" charset="0"/>
              </a:rPr>
              <a:t>m</a:t>
            </a:r>
            <a:r>
              <a:rPr lang="en-GB" sz="1600" baseline="30000" dirty="0">
                <a:latin typeface="+mj-lt"/>
                <a:cs typeface="Arial" panose="020B0604020202020204" pitchFamily="34" charset="0"/>
              </a:rPr>
              <a:t>2</a:t>
            </a:r>
            <a:r>
              <a:rPr lang="en-GB" sz="1600" dirty="0">
                <a:latin typeface="+mj-lt"/>
                <a:cs typeface="Arial" panose="020B0604020202020204" pitchFamily="34" charset="0"/>
              </a:rPr>
              <a:t> </a:t>
            </a:r>
            <a:endParaRPr lang="el-GR" sz="1600" dirty="0">
              <a:latin typeface="+mj-lt"/>
              <a:cs typeface="Arial" panose="020B0604020202020204" pitchFamily="34" charset="0"/>
            </a:endParaRPr>
          </a:p>
          <a:p>
            <a:pPr marL="342900" indent="-342900" algn="just">
              <a:buClr>
                <a:srgbClr val="F50101"/>
              </a:buClr>
              <a:buFont typeface="Wingdings" panose="05000000000000000000" pitchFamily="2" charset="2"/>
              <a:buChar char="v"/>
            </a:pPr>
            <a:endParaRPr lang="el-GR" sz="1600" dirty="0">
              <a:latin typeface="+mj-lt"/>
              <a:cs typeface="Arial" panose="020B0604020202020204" pitchFamily="34" charset="0"/>
            </a:endParaRPr>
          </a:p>
          <a:p>
            <a:pPr algn="just"/>
            <a:r>
              <a:rPr lang="el-GR" sz="1600" b="1" dirty="0">
                <a:latin typeface="+mj-lt"/>
                <a:cs typeface="Arial" panose="020B0604020202020204" pitchFamily="34" charset="0"/>
              </a:rPr>
              <a:t>Μέση οικονομική απώλεια </a:t>
            </a:r>
            <a:r>
              <a:rPr lang="en-GB" sz="1600" dirty="0">
                <a:latin typeface="+mj-lt"/>
                <a:cs typeface="Arial" panose="020B0604020202020204" pitchFamily="34" charset="0"/>
              </a:rPr>
              <a:t>(RL) :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GB" sz="1600" dirty="0">
                <a:latin typeface="+mj-lt"/>
                <a:cs typeface="Arial" panose="020B0604020202020204" pitchFamily="34" charset="0"/>
              </a:rPr>
              <a:t>487.000 €/</a:t>
            </a:r>
            <a:r>
              <a:rPr lang="el-GR" sz="1600" dirty="0">
                <a:latin typeface="+mj-lt"/>
                <a:cs typeface="Arial" panose="020B0604020202020204" pitchFamily="34" charset="0"/>
              </a:rPr>
              <a:t>έτος για τα επόμενα 10 χρόνια</a:t>
            </a:r>
            <a:r>
              <a:rPr lang="en-GB" sz="1600" dirty="0">
                <a:latin typeface="+mj-lt"/>
                <a:cs typeface="Arial" panose="020B0604020202020204" pitchFamily="34" charset="0"/>
              </a:rPr>
              <a:t>, 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l-GR" sz="1600" dirty="0">
                <a:latin typeface="+mj-lt"/>
                <a:cs typeface="Arial" panose="020B0604020202020204" pitchFamily="34" charset="0"/>
              </a:rPr>
              <a:t>Φτάνει τις </a:t>
            </a:r>
            <a:r>
              <a:rPr lang="en-GB" sz="1600" dirty="0">
                <a:latin typeface="+mj-lt"/>
                <a:cs typeface="Arial" panose="020B0604020202020204" pitchFamily="34" charset="0"/>
              </a:rPr>
              <a:t>1.404.000 €/</a:t>
            </a:r>
            <a:r>
              <a:rPr lang="el-GR" sz="1600" dirty="0">
                <a:latin typeface="+mj-lt"/>
                <a:cs typeface="Arial" panose="020B0604020202020204" pitchFamily="34" charset="0"/>
              </a:rPr>
              <a:t>έτος στα </a:t>
            </a:r>
            <a:r>
              <a:rPr lang="en-GB" sz="1600" dirty="0">
                <a:latin typeface="+mj-lt"/>
                <a:cs typeface="Arial" panose="020B0604020202020204" pitchFamily="34" charset="0"/>
              </a:rPr>
              <a:t>30 </a:t>
            </a:r>
            <a:r>
              <a:rPr lang="el-GR" sz="1600" dirty="0">
                <a:latin typeface="+mj-lt"/>
                <a:cs typeface="Arial" panose="020B0604020202020204" pitchFamily="34" charset="0"/>
              </a:rPr>
              <a:t>χρόνια</a:t>
            </a:r>
            <a:r>
              <a:rPr lang="en-GB" sz="1600" dirty="0">
                <a:latin typeface="+mj-lt"/>
                <a:cs typeface="Arial" panose="020B0604020202020204" pitchFamily="34" charset="0"/>
              </a:rPr>
              <a:t>. 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l-GR" sz="1600" dirty="0">
                <a:latin typeface="+mj-lt"/>
                <a:cs typeface="Arial" panose="020B0604020202020204" pitchFamily="34" charset="0"/>
              </a:rPr>
              <a:t>Τμήματα της παραλίας δεν μπορούν να χρησιμοποιηθούν τουριστικά</a:t>
            </a:r>
            <a:endParaRPr lang="en-US" sz="16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DB12C8E-64CD-FD6B-9501-2E0ECE44D80D}"/>
              </a:ext>
            </a:extLst>
          </p:cNvPr>
          <p:cNvSpPr txBox="1">
            <a:spLocks/>
          </p:cNvSpPr>
          <p:nvPr/>
        </p:nvSpPr>
        <p:spPr>
          <a:xfrm>
            <a:off x="0" y="-27384"/>
            <a:ext cx="82296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l-GR"/>
            </a:defPPr>
            <a:lvl1pPr>
              <a:spcBef>
                <a:spcPct val="0"/>
              </a:spcBef>
              <a:buNone/>
              <a:def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l-GR" dirty="0"/>
              <a:t>Περιοχή εφαρμογής (παράδειγμα Ρεθύμνου)</a:t>
            </a:r>
            <a:endParaRPr lang="en-US" dirty="0"/>
          </a:p>
        </p:txBody>
      </p:sp>
      <p:pic>
        <p:nvPicPr>
          <p:cNvPr id="8" name="Εικόνα 1">
            <a:extLst>
              <a:ext uri="{FF2B5EF4-FFF2-40B4-BE49-F238E27FC236}">
                <a16:creationId xmlns:a16="http://schemas.microsoft.com/office/drawing/2014/main" id="{4621438A-E307-A637-AA2C-B40BC477A1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6697" y="6540207"/>
            <a:ext cx="722168" cy="313261"/>
          </a:xfrm>
          <a:prstGeom prst="rect">
            <a:avLst/>
          </a:prstGeom>
        </p:spPr>
      </p:pic>
      <p:pic>
        <p:nvPicPr>
          <p:cNvPr id="9" name="Εικόνα 1">
            <a:extLst>
              <a:ext uri="{FF2B5EF4-FFF2-40B4-BE49-F238E27FC236}">
                <a16:creationId xmlns:a16="http://schemas.microsoft.com/office/drawing/2014/main" id="{90608DEF-A5E3-18F5-F5C6-CFD5B0F7BC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6" y="6540207"/>
            <a:ext cx="766729" cy="317793"/>
          </a:xfrm>
          <a:prstGeom prst="rect">
            <a:avLst/>
          </a:prstGeom>
          <a:noFill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A907027-F146-B046-9708-AC8780E753B8}"/>
              </a:ext>
            </a:extLst>
          </p:cNvPr>
          <p:cNvSpPr txBox="1"/>
          <p:nvPr/>
        </p:nvSpPr>
        <p:spPr>
          <a:xfrm>
            <a:off x="2852738" y="6376750"/>
            <a:ext cx="6486524" cy="530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Συνάντηση Στρογγυλής Τράπεζας 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στο πλαίσιο υλοποίησης του Διαπεριφερειακού Σχεδίου Συνεργασίας</a:t>
            </a:r>
            <a:r>
              <a:rPr lang="en-US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«Θαλάσσιο Περιβάλλον, Παράκτιες Απειλές και Αλιεία»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Τρίτη, 14 Νοεμβρίου 2023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813E66-5665-15D2-557C-B195F13A38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750" y="12992"/>
            <a:ext cx="1238250" cy="41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3686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3CBE1CD-6C66-4247-8DF0-E4A3F1CB8AF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8388"/>
            <a:ext cx="12132616" cy="290242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0A8CF5F-B490-4B70-8878-92FD39DB884D}"/>
              </a:ext>
            </a:extLst>
          </p:cNvPr>
          <p:cNvSpPr/>
          <p:nvPr/>
        </p:nvSpPr>
        <p:spPr>
          <a:xfrm>
            <a:off x="0" y="720964"/>
            <a:ext cx="12021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>
                <a:latin typeface="Corbel" panose="020B0503020204020204" pitchFamily="34" charset="0"/>
                <a:cs typeface="Arial" panose="020B0604020202020204" pitchFamily="34" charset="0"/>
              </a:rPr>
              <a:t>Δράσεις</a:t>
            </a:r>
            <a:r>
              <a:rPr lang="en-US" b="1" dirty="0">
                <a:latin typeface="Corbel" panose="020B0503020204020204" pitchFamily="34" charset="0"/>
                <a:cs typeface="Arial" panose="020B0604020202020204" pitchFamily="34" charset="0"/>
              </a:rPr>
              <a:t>: </a:t>
            </a:r>
            <a:r>
              <a:rPr lang="el-GR" dirty="0">
                <a:latin typeface="Corbel" panose="020B0503020204020204" pitchFamily="34" charset="0"/>
                <a:cs typeface="Arial" panose="020B0604020202020204" pitchFamily="34" charset="0"/>
              </a:rPr>
              <a:t>Έργα παράκτιας προστασίας</a:t>
            </a:r>
            <a:endParaRPr lang="en-US" dirty="0">
              <a:latin typeface="Corbel" panose="020B0503020204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598131-7446-4EC3-A4E8-A5C2ECD3D9B3}"/>
              </a:ext>
            </a:extLst>
          </p:cNvPr>
          <p:cNvSpPr/>
          <p:nvPr/>
        </p:nvSpPr>
        <p:spPr>
          <a:xfrm>
            <a:off x="23246" y="4079257"/>
            <a:ext cx="7480499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l-GR" dirty="0">
                <a:latin typeface="+mj-lt"/>
                <a:cs typeface="Arial" panose="020B0604020202020204" pitchFamily="34" charset="0"/>
              </a:rPr>
              <a:t>Τμήματα </a:t>
            </a:r>
            <a:r>
              <a:rPr lang="en-US" dirty="0">
                <a:latin typeface="+mj-lt"/>
                <a:cs typeface="Arial" panose="020B0604020202020204" pitchFamily="34" charset="0"/>
              </a:rPr>
              <a:t>1-18:  </a:t>
            </a:r>
          </a:p>
          <a:p>
            <a:pPr>
              <a:spcAft>
                <a:spcPts val="600"/>
              </a:spcAft>
            </a:pPr>
            <a:r>
              <a:rPr lang="el-GR" dirty="0">
                <a:latin typeface="+mj-lt"/>
                <a:cs typeface="Arial" panose="020B0604020202020204" pitchFamily="34" charset="0"/>
              </a:rPr>
              <a:t>Κόστος </a:t>
            </a:r>
            <a:r>
              <a:rPr lang="el-GR" b="1" dirty="0">
                <a:latin typeface="+mj-lt"/>
                <a:cs typeface="Arial" panose="020B0604020202020204" pitchFamily="34" charset="0"/>
              </a:rPr>
              <a:t>7</a:t>
            </a:r>
            <a:r>
              <a:rPr lang="en-US" b="1" dirty="0">
                <a:latin typeface="+mj-lt"/>
                <a:cs typeface="Arial" panose="020B0604020202020204" pitchFamily="34" charset="0"/>
              </a:rPr>
              <a:t> </a:t>
            </a:r>
            <a:r>
              <a:rPr lang="el-GR" b="1" dirty="0">
                <a:latin typeface="+mj-lt"/>
                <a:cs typeface="Arial" panose="020B0604020202020204" pitchFamily="34" charset="0"/>
              </a:rPr>
              <a:t>εκ </a:t>
            </a:r>
            <a:r>
              <a:rPr lang="en-US" b="1" dirty="0">
                <a:latin typeface="+mj-lt"/>
                <a:cs typeface="Arial" panose="020B0604020202020204" pitchFamily="34" charset="0"/>
              </a:rPr>
              <a:t>€ </a:t>
            </a:r>
            <a:endParaRPr lang="el-GR" b="1" dirty="0">
              <a:latin typeface="+mj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l-GR" b="1" dirty="0">
                <a:latin typeface="+mj-lt"/>
                <a:cs typeface="Arial" panose="020B0604020202020204" pitchFamily="34" charset="0"/>
              </a:rPr>
              <a:t>Οικονομικές απώλειες</a:t>
            </a:r>
            <a:endParaRPr lang="en-US" dirty="0">
              <a:latin typeface="+mj-lt"/>
              <a:cs typeface="Arial" panose="020B0604020202020204" pitchFamily="34" charset="0"/>
            </a:endParaRPr>
          </a:p>
          <a:p>
            <a:pPr marL="630238" indent="-342900">
              <a:spcAft>
                <a:spcPts val="600"/>
              </a:spcAft>
              <a:buClr>
                <a:srgbClr val="F50101"/>
              </a:buClr>
              <a:buFont typeface="Wingdings" panose="05000000000000000000" pitchFamily="2" charset="2"/>
              <a:buChar char="Ø"/>
              <a:tabLst>
                <a:tab pos="688975" algn="l"/>
                <a:tab pos="857250" algn="l"/>
              </a:tabLst>
            </a:pPr>
            <a:r>
              <a:rPr lang="en-US" b="1" dirty="0">
                <a:latin typeface="+mj-lt"/>
                <a:cs typeface="Arial" panose="020B0604020202020204" pitchFamily="34" charset="0"/>
              </a:rPr>
              <a:t>	5.6 </a:t>
            </a:r>
            <a:r>
              <a:rPr lang="el-GR" b="1" dirty="0">
                <a:latin typeface="+mj-lt"/>
                <a:cs typeface="Arial" panose="020B0604020202020204" pitchFamily="34" charset="0"/>
              </a:rPr>
              <a:t>εκ. </a:t>
            </a:r>
            <a:r>
              <a:rPr lang="en-US" b="1" dirty="0">
                <a:latin typeface="+mj-lt"/>
                <a:cs typeface="Arial" panose="020B0604020202020204" pitchFamily="34" charset="0"/>
              </a:rPr>
              <a:t>€ (10 </a:t>
            </a:r>
            <a:r>
              <a:rPr lang="el-GR" b="1" dirty="0">
                <a:latin typeface="+mj-lt"/>
                <a:cs typeface="Arial" panose="020B0604020202020204" pitchFamily="34" charset="0"/>
              </a:rPr>
              <a:t>χρόνια</a:t>
            </a:r>
            <a:r>
              <a:rPr lang="en-US" b="1" dirty="0">
                <a:latin typeface="+mj-lt"/>
                <a:cs typeface="Arial" panose="020B0604020202020204" pitchFamily="34" charset="0"/>
              </a:rPr>
              <a:t>)</a:t>
            </a:r>
          </a:p>
          <a:p>
            <a:pPr marL="630238" indent="-342900">
              <a:spcAft>
                <a:spcPts val="600"/>
              </a:spcAft>
              <a:buClr>
                <a:srgbClr val="F50101"/>
              </a:buClr>
              <a:buFont typeface="Wingdings" panose="05000000000000000000" pitchFamily="2" charset="2"/>
              <a:buChar char="Ø"/>
              <a:tabLst>
                <a:tab pos="688975" algn="l"/>
                <a:tab pos="857250" algn="l"/>
              </a:tabLst>
            </a:pPr>
            <a:r>
              <a:rPr lang="en-US" b="1" dirty="0">
                <a:latin typeface="+mj-lt"/>
                <a:cs typeface="Arial" panose="020B0604020202020204" pitchFamily="34" charset="0"/>
              </a:rPr>
              <a:t>10.9 </a:t>
            </a:r>
            <a:r>
              <a:rPr lang="el-GR" b="1" dirty="0">
                <a:latin typeface="+mj-lt"/>
                <a:cs typeface="Arial" panose="020B0604020202020204" pitchFamily="34" charset="0"/>
              </a:rPr>
              <a:t>εκ. </a:t>
            </a:r>
            <a:r>
              <a:rPr lang="en-US" b="1" dirty="0">
                <a:latin typeface="+mj-lt"/>
                <a:cs typeface="Arial" panose="020B0604020202020204" pitchFamily="34" charset="0"/>
              </a:rPr>
              <a:t>€ (20 </a:t>
            </a:r>
            <a:r>
              <a:rPr lang="el-GR" b="1" dirty="0">
                <a:latin typeface="+mj-lt"/>
                <a:cs typeface="Arial" panose="020B0604020202020204" pitchFamily="34" charset="0"/>
              </a:rPr>
              <a:t>χρόνια</a:t>
            </a:r>
            <a:r>
              <a:rPr lang="en-US" b="1" dirty="0">
                <a:latin typeface="+mj-lt"/>
                <a:cs typeface="Arial" panose="020B0604020202020204" pitchFamily="34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lang="el-GR" dirty="0">
                <a:latin typeface="+mj-lt"/>
                <a:cs typeface="Arial" panose="020B0604020202020204" pitchFamily="34" charset="0"/>
              </a:rPr>
              <a:t>Βιώσιμό την </a:t>
            </a:r>
            <a:r>
              <a:rPr lang="el-GR" b="1" dirty="0">
                <a:latin typeface="+mj-lt"/>
                <a:cs typeface="Arial" panose="020B0604020202020204" pitchFamily="34" charset="0"/>
              </a:rPr>
              <a:t>δεύτερη</a:t>
            </a:r>
            <a:r>
              <a:rPr lang="el-GR" dirty="0">
                <a:latin typeface="+mj-lt"/>
                <a:cs typeface="Arial" panose="020B0604020202020204" pitchFamily="34" charset="0"/>
              </a:rPr>
              <a:t> δεκαετία από την κατασκευή</a:t>
            </a:r>
            <a:endParaRPr lang="en-US" dirty="0"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1A8DFA-B84F-49B8-8FC6-1F2EED39BA55}"/>
              </a:ext>
            </a:extLst>
          </p:cNvPr>
          <p:cNvSpPr/>
          <p:nvPr/>
        </p:nvSpPr>
        <p:spPr>
          <a:xfrm>
            <a:off x="6855089" y="4140497"/>
            <a:ext cx="5313665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l-GR" dirty="0">
                <a:latin typeface="+mj-lt"/>
                <a:cs typeface="Arial" panose="020B0604020202020204" pitchFamily="34" charset="0"/>
              </a:rPr>
              <a:t>Τμήματα </a:t>
            </a:r>
            <a:r>
              <a:rPr lang="en-US" dirty="0">
                <a:latin typeface="+mj-lt"/>
                <a:cs typeface="Arial" panose="020B0604020202020204" pitchFamily="34" charset="0"/>
              </a:rPr>
              <a:t>1-2</a:t>
            </a:r>
            <a:r>
              <a:rPr lang="el-GR" dirty="0">
                <a:latin typeface="+mj-lt"/>
                <a:cs typeface="Arial" panose="020B0604020202020204" pitchFamily="34" charset="0"/>
              </a:rPr>
              <a:t>3</a:t>
            </a:r>
            <a:r>
              <a:rPr lang="en-US" dirty="0">
                <a:latin typeface="+mj-lt"/>
                <a:cs typeface="Arial" panose="020B0604020202020204" pitchFamily="34" charset="0"/>
              </a:rPr>
              <a:t>: (</a:t>
            </a:r>
            <a:r>
              <a:rPr lang="el-GR" dirty="0">
                <a:latin typeface="+mj-lt"/>
                <a:cs typeface="Arial" panose="020B0604020202020204" pitchFamily="34" charset="0"/>
              </a:rPr>
              <a:t>+</a:t>
            </a:r>
            <a:r>
              <a:rPr lang="en-US" dirty="0">
                <a:latin typeface="+mj-lt"/>
                <a:cs typeface="Arial" panose="020B0604020202020204" pitchFamily="34" charset="0"/>
              </a:rPr>
              <a:t>1km)</a:t>
            </a:r>
          </a:p>
          <a:p>
            <a:pPr>
              <a:spcAft>
                <a:spcPts val="600"/>
              </a:spcAft>
            </a:pPr>
            <a:r>
              <a:rPr lang="el-GR" dirty="0">
                <a:latin typeface="+mj-lt"/>
                <a:cs typeface="Arial" panose="020B0604020202020204" pitchFamily="34" charset="0"/>
              </a:rPr>
              <a:t>Κόστος </a:t>
            </a:r>
            <a:r>
              <a:rPr lang="el-GR" b="1" dirty="0">
                <a:latin typeface="+mj-lt"/>
                <a:cs typeface="Arial" panose="020B0604020202020204" pitchFamily="34" charset="0"/>
              </a:rPr>
              <a:t>9 εκ</a:t>
            </a:r>
            <a:r>
              <a:rPr lang="en-US" b="1" dirty="0">
                <a:latin typeface="+mj-lt"/>
                <a:cs typeface="Arial" panose="020B0604020202020204" pitchFamily="34" charset="0"/>
              </a:rPr>
              <a:t> €</a:t>
            </a:r>
            <a:endParaRPr lang="el-GR" b="1" dirty="0">
              <a:latin typeface="+mj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l-GR" b="1" dirty="0">
                <a:latin typeface="+mj-lt"/>
                <a:cs typeface="Arial" panose="020B0604020202020204" pitchFamily="34" charset="0"/>
              </a:rPr>
              <a:t>Οικονομικές απώλειες</a:t>
            </a:r>
            <a:endParaRPr lang="en-US" dirty="0">
              <a:latin typeface="+mj-lt"/>
              <a:cs typeface="Arial" panose="020B0604020202020204" pitchFamily="34" charset="0"/>
            </a:endParaRPr>
          </a:p>
          <a:p>
            <a:pPr marL="630238" indent="-342900">
              <a:spcAft>
                <a:spcPts val="600"/>
              </a:spcAft>
              <a:buClr>
                <a:srgbClr val="F50101"/>
              </a:buClr>
              <a:buFont typeface="Wingdings" panose="05000000000000000000" pitchFamily="2" charset="2"/>
              <a:buChar char="Ø"/>
            </a:pPr>
            <a:r>
              <a:rPr lang="en-US" b="1" dirty="0">
                <a:latin typeface="+mj-lt"/>
                <a:cs typeface="Arial" panose="020B0604020202020204" pitchFamily="34" charset="0"/>
              </a:rPr>
              <a:t>9.1 </a:t>
            </a:r>
            <a:r>
              <a:rPr lang="el-GR" b="1" dirty="0">
                <a:latin typeface="+mj-lt"/>
                <a:cs typeface="Arial" panose="020B0604020202020204" pitchFamily="34" charset="0"/>
              </a:rPr>
              <a:t>εκ</a:t>
            </a:r>
            <a:r>
              <a:rPr lang="en-US" b="1" dirty="0">
                <a:latin typeface="+mj-lt"/>
                <a:cs typeface="Arial" panose="020B0604020202020204" pitchFamily="34" charset="0"/>
              </a:rPr>
              <a:t>€ (10 </a:t>
            </a:r>
            <a:r>
              <a:rPr lang="el-GR" b="1" dirty="0">
                <a:latin typeface="+mj-lt"/>
                <a:cs typeface="Arial" panose="020B0604020202020204" pitchFamily="34" charset="0"/>
              </a:rPr>
              <a:t>χρόνια</a:t>
            </a:r>
            <a:r>
              <a:rPr lang="en-US" b="1" dirty="0">
                <a:latin typeface="+mj-lt"/>
                <a:cs typeface="Arial" panose="020B0604020202020204" pitchFamily="34" charset="0"/>
              </a:rPr>
              <a:t>)</a:t>
            </a:r>
          </a:p>
          <a:p>
            <a:pPr marL="630238" indent="-342900">
              <a:spcAft>
                <a:spcPts val="600"/>
              </a:spcAft>
              <a:buClr>
                <a:srgbClr val="F50101"/>
              </a:buClr>
              <a:buFont typeface="Wingdings" panose="05000000000000000000" pitchFamily="2" charset="2"/>
              <a:buChar char="Ø"/>
            </a:pPr>
            <a:r>
              <a:rPr lang="en-US" b="1" dirty="0">
                <a:latin typeface="+mj-lt"/>
                <a:cs typeface="Arial" panose="020B0604020202020204" pitchFamily="34" charset="0"/>
              </a:rPr>
              <a:t>17.4 </a:t>
            </a:r>
            <a:r>
              <a:rPr lang="el-GR" b="1" dirty="0">
                <a:latin typeface="+mj-lt"/>
                <a:cs typeface="Arial" panose="020B0604020202020204" pitchFamily="34" charset="0"/>
              </a:rPr>
              <a:t>εκ </a:t>
            </a:r>
            <a:r>
              <a:rPr lang="en-US" b="1" dirty="0">
                <a:latin typeface="+mj-lt"/>
                <a:cs typeface="Arial" panose="020B0604020202020204" pitchFamily="34" charset="0"/>
              </a:rPr>
              <a:t>€ (20 </a:t>
            </a:r>
            <a:r>
              <a:rPr lang="el-GR" b="1" dirty="0">
                <a:latin typeface="+mj-lt"/>
                <a:cs typeface="Arial" panose="020B0604020202020204" pitchFamily="34" charset="0"/>
              </a:rPr>
              <a:t>χρόνια</a:t>
            </a:r>
            <a:r>
              <a:rPr lang="en-US" b="1" dirty="0">
                <a:latin typeface="+mj-lt"/>
                <a:cs typeface="Arial" panose="020B0604020202020204" pitchFamily="34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lang="el-GR" dirty="0">
                <a:latin typeface="+mj-lt"/>
                <a:cs typeface="Arial" panose="020B0604020202020204" pitchFamily="34" charset="0"/>
              </a:rPr>
              <a:t>Βιώσιμό την </a:t>
            </a:r>
            <a:r>
              <a:rPr lang="el-GR" b="1" dirty="0">
                <a:latin typeface="+mj-lt"/>
                <a:cs typeface="Arial" panose="020B0604020202020204" pitchFamily="34" charset="0"/>
              </a:rPr>
              <a:t>πρώτη </a:t>
            </a:r>
            <a:r>
              <a:rPr lang="el-GR" dirty="0">
                <a:latin typeface="+mj-lt"/>
                <a:cs typeface="Arial" panose="020B0604020202020204" pitchFamily="34" charset="0"/>
              </a:rPr>
              <a:t>δεκαετία από την κατασκευή</a:t>
            </a:r>
            <a:endParaRPr lang="en-US" dirty="0">
              <a:latin typeface="+mj-lt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E280BC2-0791-459F-91E9-D8492D207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72" y="2230"/>
            <a:ext cx="10515600" cy="414249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l-G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Δράσεις αντιμετώπισης / Κόστος όφελος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32B5E76-81B5-430F-AD0F-DDBF18FE671E}"/>
              </a:ext>
            </a:extLst>
          </p:cNvPr>
          <p:cNvSpPr/>
          <p:nvPr/>
        </p:nvSpPr>
        <p:spPr>
          <a:xfrm rot="-240000">
            <a:off x="794128" y="2728440"/>
            <a:ext cx="3797519" cy="9132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F546744-165A-430C-A26A-A98B425929EE}"/>
              </a:ext>
            </a:extLst>
          </p:cNvPr>
          <p:cNvSpPr/>
          <p:nvPr/>
        </p:nvSpPr>
        <p:spPr>
          <a:xfrm rot="-240000">
            <a:off x="680885" y="2596661"/>
            <a:ext cx="5446884" cy="1191024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Εικόνα 1">
            <a:extLst>
              <a:ext uri="{FF2B5EF4-FFF2-40B4-BE49-F238E27FC236}">
                <a16:creationId xmlns:a16="http://schemas.microsoft.com/office/drawing/2014/main" id="{EE112610-27A6-D2E0-E54D-030D5A8005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6697" y="6540207"/>
            <a:ext cx="722168" cy="313261"/>
          </a:xfrm>
          <a:prstGeom prst="rect">
            <a:avLst/>
          </a:prstGeom>
        </p:spPr>
      </p:pic>
      <p:pic>
        <p:nvPicPr>
          <p:cNvPr id="3" name="Εικόνα 1">
            <a:extLst>
              <a:ext uri="{FF2B5EF4-FFF2-40B4-BE49-F238E27FC236}">
                <a16:creationId xmlns:a16="http://schemas.microsoft.com/office/drawing/2014/main" id="{FE71DCA2-CBEB-89EE-2D04-BB098A2E69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6" y="6540207"/>
            <a:ext cx="766729" cy="317793"/>
          </a:xfrm>
          <a:prstGeom prst="rect">
            <a:avLst/>
          </a:prstGeom>
          <a:noFill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E8E19AA-A946-CEFF-A4EE-A33A42C24B6E}"/>
              </a:ext>
            </a:extLst>
          </p:cNvPr>
          <p:cNvSpPr txBox="1"/>
          <p:nvPr/>
        </p:nvSpPr>
        <p:spPr>
          <a:xfrm>
            <a:off x="2852738" y="6376750"/>
            <a:ext cx="6486524" cy="530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Συνάντηση Στρογγυλής Τράπεζας 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στο πλαίσιο υλοποίησης του Διαπεριφερειακού Σχεδίου Συνεργασίας</a:t>
            </a:r>
            <a:r>
              <a:rPr lang="en-US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«Θαλάσσιο Περιβάλλον, Παράκτιες Απειλές και Αλιεία»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Τρίτη, 14 Νοεμβρίου 2023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9287E75-248D-0ADF-37DF-798D5CD473F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750" y="12992"/>
            <a:ext cx="1238250" cy="41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123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8DF5415-A6D5-48BC-90A1-E06B9A7366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38" r="-12" b="3091"/>
          <a:stretch/>
        </p:blipFill>
        <p:spPr bwMode="auto">
          <a:xfrm>
            <a:off x="3638550" y="615037"/>
            <a:ext cx="8445947" cy="57477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4D7DF17-365E-44A5-BF15-C26CDC458EDF}"/>
              </a:ext>
            </a:extLst>
          </p:cNvPr>
          <p:cNvSpPr/>
          <p:nvPr/>
        </p:nvSpPr>
        <p:spPr>
          <a:xfrm>
            <a:off x="168026" y="908131"/>
            <a:ext cx="347052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  <a:tabLst>
                <a:tab pos="1260475" algn="l"/>
              </a:tabLst>
            </a:pPr>
            <a:r>
              <a:rPr lang="el-GR" sz="16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Η είσοδος του λιμένα έχει πλάτος περίπου 270</a:t>
            </a:r>
            <a:r>
              <a:rPr lang="en-US" sz="16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m </a:t>
            </a:r>
            <a:r>
              <a:rPr lang="el-GR" sz="16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άνοιγμα και βρίσκεται σε απόσταση περίπου 400</a:t>
            </a:r>
            <a:r>
              <a:rPr lang="en-US" sz="16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m </a:t>
            </a:r>
            <a:r>
              <a:rPr lang="el-GR" sz="16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από την ακτογραμμή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tabLst>
                <a:tab pos="1260475" algn="l"/>
              </a:tabLst>
            </a:pPr>
            <a:r>
              <a:rPr lang="el-GR" sz="16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Η είσοδος του λιμένα βρίσκεται εντός της ζώνης κυματωγής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tabLst>
                <a:tab pos="1260475" algn="l"/>
              </a:tabLst>
            </a:pPr>
            <a:r>
              <a:rPr lang="el-GR" sz="1600" dirty="0">
                <a:latin typeface="+mj-lt"/>
                <a:ea typeface="Calibri" panose="020F0502020204030204" pitchFamily="34" charset="0"/>
              </a:rPr>
              <a:t>Η κύρια πηγή των ιζημάτων που συγκεντρώνονται στο λιμένα προέρχονται από την διάβρωση της παραλιακής ζώνης στα πρώτα 1500</a:t>
            </a:r>
            <a:r>
              <a:rPr lang="en-US" sz="1600" dirty="0">
                <a:latin typeface="+mj-lt"/>
                <a:ea typeface="Calibri" panose="020F0502020204030204" pitchFamily="34" charset="0"/>
              </a:rPr>
              <a:t>m </a:t>
            </a:r>
            <a:r>
              <a:rPr lang="el-GR" sz="1600" dirty="0">
                <a:latin typeface="+mj-lt"/>
                <a:ea typeface="Calibri" panose="020F0502020204030204" pitchFamily="34" charset="0"/>
              </a:rPr>
              <a:t>ανατολικά του λιμένα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tabLst>
                <a:tab pos="1260475" algn="l"/>
              </a:tabLst>
            </a:pPr>
            <a:r>
              <a:rPr lang="el-GR" sz="1600" dirty="0">
                <a:latin typeface="+mj-lt"/>
                <a:ea typeface="Calibri" panose="020F0502020204030204" pitchFamily="34" charset="0"/>
              </a:rPr>
              <a:t>Λόγω της μεταφοράς ιζημάτων στο τμήμα της παραλίας (800</a:t>
            </a:r>
            <a:r>
              <a:rPr lang="en-US" sz="1600" dirty="0">
                <a:latin typeface="+mj-lt"/>
                <a:ea typeface="Calibri" panose="020F0502020204030204" pitchFamily="34" charset="0"/>
              </a:rPr>
              <a:t>m </a:t>
            </a:r>
            <a:r>
              <a:rPr lang="el-GR" sz="1600" dirty="0">
                <a:latin typeface="+mj-lt"/>
                <a:ea typeface="Calibri" panose="020F0502020204030204" pitchFamily="34" charset="0"/>
              </a:rPr>
              <a:t>Ανατολικά) εμφανίζει έντονα φαινόμενα διάβρωσης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tabLst>
                <a:tab pos="1260475" algn="l"/>
              </a:tabLst>
            </a:pPr>
            <a:r>
              <a:rPr lang="el-GR" sz="1600" dirty="0">
                <a:latin typeface="+mj-lt"/>
                <a:ea typeface="Calibri" panose="020F0502020204030204" pitchFamily="34" charset="0"/>
              </a:rPr>
              <a:t>Ο λιμένας που λειτουργεί γενικά ως η μεγαλύτερη  «καταβόθρα» ιζημάτων στη περιοχή, προκαλεί νέα μεταφορά ιζήματος ακόμα δυτικότερα. 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7CB9BC5-40E2-4F41-BB98-D29C249C4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72" y="2230"/>
            <a:ext cx="10515600" cy="61280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l-G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Δράσεις αντιμετώπισης / Κυκλικής Οικονομίας</a:t>
            </a:r>
          </a:p>
        </p:txBody>
      </p:sp>
      <p:pic>
        <p:nvPicPr>
          <p:cNvPr id="2" name="Εικόνα 1">
            <a:extLst>
              <a:ext uri="{FF2B5EF4-FFF2-40B4-BE49-F238E27FC236}">
                <a16:creationId xmlns:a16="http://schemas.microsoft.com/office/drawing/2014/main" id="{23F5B4A2-EC83-5588-072A-DE19CE6934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6697" y="6540207"/>
            <a:ext cx="722168" cy="313261"/>
          </a:xfrm>
          <a:prstGeom prst="rect">
            <a:avLst/>
          </a:prstGeom>
        </p:spPr>
      </p:pic>
      <p:pic>
        <p:nvPicPr>
          <p:cNvPr id="3" name="Εικόνα 1">
            <a:extLst>
              <a:ext uri="{FF2B5EF4-FFF2-40B4-BE49-F238E27FC236}">
                <a16:creationId xmlns:a16="http://schemas.microsoft.com/office/drawing/2014/main" id="{1DDA2A81-AC48-A1AB-D2DE-CB06C64F1E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6" y="6540207"/>
            <a:ext cx="766729" cy="317793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68BA791-E843-3478-6271-B69D62C0C2BA}"/>
              </a:ext>
            </a:extLst>
          </p:cNvPr>
          <p:cNvSpPr txBox="1"/>
          <p:nvPr/>
        </p:nvSpPr>
        <p:spPr>
          <a:xfrm>
            <a:off x="2852738" y="6376750"/>
            <a:ext cx="6486524" cy="530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Συνάντηση Στρογγυλής Τράπεζας 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στο πλαίσιο υλοποίησης του Διαπεριφερειακού Σχεδίου Συνεργασίας</a:t>
            </a:r>
            <a:r>
              <a:rPr lang="en-US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«Θαλάσσιο Περιβάλλον, Παράκτιες Απειλές και Αλιεία»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Τρίτη, 14 Νοεμβρίου 2023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99BEAA5-3304-A0C5-C12C-A95F9BFD992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750" y="12992"/>
            <a:ext cx="1238250" cy="41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9582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18AF425-678F-4B3E-82AA-97B431923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3462"/>
            <a:ext cx="9117380" cy="414249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l-G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Προτάσεις βέλτιστής διαχείρισης των προϊόντων εκβάθυνσης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DDED6D-4EBF-4FDE-8C31-DC28B6042F9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62" y="612845"/>
            <a:ext cx="11191875" cy="592736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40753C7-DAA3-43D0-88B8-9147DE8D9FC2}"/>
              </a:ext>
            </a:extLst>
          </p:cNvPr>
          <p:cNvSpPr/>
          <p:nvPr/>
        </p:nvSpPr>
        <p:spPr>
          <a:xfrm>
            <a:off x="209550" y="744603"/>
            <a:ext cx="95535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l-GR" dirty="0">
                <a:solidFill>
                  <a:schemeClr val="bg1"/>
                </a:solidFill>
                <a:latin typeface="+mj-lt"/>
              </a:rPr>
              <a:t>Συνδυαστική λύση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l-GR" dirty="0">
                <a:solidFill>
                  <a:schemeClr val="bg1"/>
                </a:solidFill>
                <a:latin typeface="+mj-lt"/>
              </a:rPr>
              <a:t>Τα προϊόντα βυθοκόρησης του λιμένα μπορούν να διατεθούν στην παραλίας ανατολικότερα καθώς το υλικό διάθεσης έχει όμοια κοκκομετρική σύνθεση με το υλικό της ακτής.</a:t>
            </a:r>
          </a:p>
        </p:txBody>
      </p:sp>
      <p:pic>
        <p:nvPicPr>
          <p:cNvPr id="2" name="Εικόνα 1">
            <a:extLst>
              <a:ext uri="{FF2B5EF4-FFF2-40B4-BE49-F238E27FC236}">
                <a16:creationId xmlns:a16="http://schemas.microsoft.com/office/drawing/2014/main" id="{C9DD593B-AE4E-2486-6FE9-DDE3F5EF25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6697" y="6540207"/>
            <a:ext cx="722168" cy="313261"/>
          </a:xfrm>
          <a:prstGeom prst="rect">
            <a:avLst/>
          </a:prstGeom>
        </p:spPr>
      </p:pic>
      <p:pic>
        <p:nvPicPr>
          <p:cNvPr id="3" name="Εικόνα 1">
            <a:extLst>
              <a:ext uri="{FF2B5EF4-FFF2-40B4-BE49-F238E27FC236}">
                <a16:creationId xmlns:a16="http://schemas.microsoft.com/office/drawing/2014/main" id="{729DB00B-0F7F-C940-5AB0-0111ADF0C2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6" y="6540207"/>
            <a:ext cx="766729" cy="317793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163E5C-6221-176C-D90F-C9C799C3F0F8}"/>
              </a:ext>
            </a:extLst>
          </p:cNvPr>
          <p:cNvSpPr txBox="1"/>
          <p:nvPr/>
        </p:nvSpPr>
        <p:spPr>
          <a:xfrm>
            <a:off x="2852738" y="6376750"/>
            <a:ext cx="6486524" cy="530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Συνάντηση Στρογγυλής Τράπεζας 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στο πλαίσιο υλοποίησης του Διαπεριφερειακού Σχεδίου Συνεργασίας</a:t>
            </a:r>
            <a:r>
              <a:rPr lang="en-US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«Θαλάσσιο Περιβάλλον, Παράκτιες Απειλές και Αλιεία»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Τρίτη, 14 Νοεμβρίου 2023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A061ED0-ABFE-867A-E111-B1FEC12C892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750" y="12992"/>
            <a:ext cx="1238250" cy="41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720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5C440-228A-471F-8881-5C23124037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885" y="1279940"/>
            <a:ext cx="11696700" cy="2387600"/>
          </a:xfrm>
        </p:spPr>
        <p:txBody>
          <a:bodyPr>
            <a:normAutofit/>
          </a:bodyPr>
          <a:lstStyle/>
          <a:p>
            <a:r>
              <a:rPr lang="el-GR" dirty="0"/>
              <a:t>Σας Ευχαριστώ</a:t>
            </a:r>
          </a:p>
        </p:txBody>
      </p:sp>
      <p:pic>
        <p:nvPicPr>
          <p:cNvPr id="4" name="Εικόνα 1">
            <a:extLst>
              <a:ext uri="{FF2B5EF4-FFF2-40B4-BE49-F238E27FC236}">
                <a16:creationId xmlns:a16="http://schemas.microsoft.com/office/drawing/2014/main" id="{C6AABABD-FA71-4CDF-9AA2-06D310FD6C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6179481"/>
            <a:ext cx="1456193" cy="631666"/>
          </a:xfrm>
          <a:prstGeom prst="rect">
            <a:avLst/>
          </a:prstGeom>
        </p:spPr>
      </p:pic>
      <p:pic>
        <p:nvPicPr>
          <p:cNvPr id="5" name="Εικόνα 1">
            <a:extLst>
              <a:ext uri="{FF2B5EF4-FFF2-40B4-BE49-F238E27FC236}">
                <a16:creationId xmlns:a16="http://schemas.microsoft.com/office/drawing/2014/main" id="{F87A8B41-A57D-E444-F95B-7AB0CCBA99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6" y="6226335"/>
            <a:ext cx="1524000" cy="631666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13AF4D5-0B8D-647B-997D-010B404ABB17}"/>
              </a:ext>
            </a:extLst>
          </p:cNvPr>
          <p:cNvSpPr txBox="1"/>
          <p:nvPr/>
        </p:nvSpPr>
        <p:spPr>
          <a:xfrm>
            <a:off x="2732543" y="6299860"/>
            <a:ext cx="6773406" cy="530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Συνάντηση Στρογγυλής Τράπεζας 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στο πλαίσιο υλοποίησης του Διαπεριφερειακού Σχεδίου Συνεργασίας</a:t>
            </a:r>
            <a:r>
              <a:rPr lang="en-US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l-GR" sz="900" b="1" kern="100" dirty="0">
                <a:ln>
                  <a:noFill/>
                </a:ln>
                <a:solidFill>
                  <a:srgbClr val="8EAADB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«Θαλάσσιο Περιβάλλον, Παράκτιες Απειλές και Αλιεία»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03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900" b="1" kern="100" dirty="0">
                <a:ln>
                  <a:noFill/>
                </a:ln>
                <a:solidFill>
                  <a:srgbClr val="2F5496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Τρίτη, 14 Νοεμβρίου 2023</a:t>
            </a:r>
            <a:endParaRPr lang="en-US" sz="9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20DC5A-10C0-9E0A-15C1-B721FAC28A7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55" b="19552"/>
          <a:stretch/>
        </p:blipFill>
        <p:spPr>
          <a:xfrm>
            <a:off x="8445809" y="16033"/>
            <a:ext cx="3746192" cy="85233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3D4010C-B741-DC59-A8F7-CBAB8B51483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85"/>
            <a:ext cx="3094493" cy="103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2351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Έγγραφο" ma:contentTypeID="0x010100E99DB7F57E1EEA449CED69A3C73E62E5" ma:contentTypeVersion="14" ma:contentTypeDescription="Δημιουργία νέου εγγράφου" ma:contentTypeScope="" ma:versionID="a82a9f5ff28bcc976d953b9c2b752ed6">
  <xsd:schema xmlns:xsd="http://www.w3.org/2001/XMLSchema" xmlns:xs="http://www.w3.org/2001/XMLSchema" xmlns:p="http://schemas.microsoft.com/office/2006/metadata/properties" xmlns:ns2="3ecd1078-138c-43fb-a741-bd65204cd2cd" xmlns:ns3="e483d0ea-396e-4f61-acbc-a3e2eeaec88d" targetNamespace="http://schemas.microsoft.com/office/2006/metadata/properties" ma:root="true" ma:fieldsID="e98babe6a6931efe839e95a2e8467967" ns2:_="" ns3:_="">
    <xsd:import namespace="3ecd1078-138c-43fb-a741-bd65204cd2cd"/>
    <xsd:import namespace="e483d0ea-396e-4f61-acbc-a3e2eeaec88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cd1078-138c-43fb-a741-bd65204cd2c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Ετικέτες εικόνας" ma:readOnly="false" ma:fieldId="{5cf76f15-5ced-4ddc-b409-7134ff3c332f}" ma:taxonomyMulti="true" ma:sspId="d346ff95-fc5f-4731-a034-4745909bdd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83d0ea-396e-4f61-acbc-a3e2eeaec88d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9f54c344-0e81-4c7d-aee7-8fec02f69b33}" ma:internalName="TaxCatchAll" ma:showField="CatchAllData" ma:web="e483d0ea-396e-4f61-acbc-a3e2eeaec8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Κοινή χρήση με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Κοινή χρήση με λεπτομέρειες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Τύπος περιεχομένου"/>
        <xsd:element ref="dc:title" minOccurs="0" maxOccurs="1" ma:index="4" ma:displayName="Τίτλο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9377922-12D6-4154-B15E-9BCF162426F4}"/>
</file>

<file path=customXml/itemProps2.xml><?xml version="1.0" encoding="utf-8"?>
<ds:datastoreItem xmlns:ds="http://schemas.openxmlformats.org/officeDocument/2006/customXml" ds:itemID="{B961D7A4-BE94-48C1-8A39-B12842ABFE2D}"/>
</file>

<file path=docProps/app.xml><?xml version="1.0" encoding="utf-8"?>
<Properties xmlns="http://schemas.openxmlformats.org/officeDocument/2006/extended-properties" xmlns:vt="http://schemas.openxmlformats.org/officeDocument/2006/docPropsVTypes">
  <TotalTime>405</TotalTime>
  <Words>2099</Words>
  <Application>Microsoft Office PowerPoint</Application>
  <PresentationFormat>Widescreen</PresentationFormat>
  <Paragraphs>246</Paragraphs>
  <Slides>28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Corbel</vt:lpstr>
      <vt:lpstr>Wingdings</vt:lpstr>
      <vt:lpstr>Office Theme</vt:lpstr>
      <vt:lpstr>Μεταβολές των ακτογραμμών και περιβαλλοντικές, κοινωνικοοικονομικές πιέσεις και απειλές </vt:lpstr>
      <vt:lpstr>PowerPoint Presentation</vt:lpstr>
      <vt:lpstr>PowerPoint Presentation</vt:lpstr>
      <vt:lpstr>PowerPoint Presentation</vt:lpstr>
      <vt:lpstr>PowerPoint Presentation</vt:lpstr>
      <vt:lpstr>Θαλάσσιος Καύσωνας Σεπτέμβριος-Νοέμβριος 2023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Μέθοδοι μελέτης</vt:lpstr>
      <vt:lpstr>Μέθοδοι μελέτης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Χάρτες τρωτότητας</vt:lpstr>
      <vt:lpstr>PowerPoint Presentation</vt:lpstr>
      <vt:lpstr>Δράσεις αντιμετώπισης / Κόστος όφελος</vt:lpstr>
      <vt:lpstr>Δράσεις αντιμετώπισης / Κυκλικής Οικονομίας</vt:lpstr>
      <vt:lpstr>Προτάσεις βέλτιστής διαχείρισης των προϊόντων εκβάθυνσης</vt:lpstr>
      <vt:lpstr>Σας Ευχαριστώ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ΔΙΑΧΕΙΡΗΣΗ ΠΑΡΑΚΤΙΑΣ ΖΩΝΗΣ ΣΕ ΣΧΕΣΗ ΜΕ ΤΗΝ ΜΕΤΑΒΟΛΗ ΤΗΣ ΘΑΛΑΣΣΙΑΣ ΣΤΑΘΜΗΣ</dc:title>
  <dc:creator>Giorgos Alexandrakis</dc:creator>
  <cp:lastModifiedBy>Giorgos Alexandrakis</cp:lastModifiedBy>
  <cp:revision>2</cp:revision>
  <dcterms:created xsi:type="dcterms:W3CDTF">2022-03-11T06:42:49Z</dcterms:created>
  <dcterms:modified xsi:type="dcterms:W3CDTF">2023-11-14T06:24:05Z</dcterms:modified>
</cp:coreProperties>
</file>