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9"/>
  </p:notesMasterIdLst>
  <p:sldIdLst>
    <p:sldId id="273" r:id="rId3"/>
    <p:sldId id="274" r:id="rId4"/>
    <p:sldId id="279" r:id="rId5"/>
    <p:sldId id="280" r:id="rId6"/>
    <p:sldId id="276" r:id="rId7"/>
    <p:sldId id="285" r:id="rId8"/>
    <p:sldId id="286" r:id="rId9"/>
    <p:sldId id="315" r:id="rId10"/>
    <p:sldId id="305" r:id="rId11"/>
    <p:sldId id="308" r:id="rId12"/>
    <p:sldId id="307" r:id="rId13"/>
    <p:sldId id="316" r:id="rId14"/>
    <p:sldId id="310" r:id="rId15"/>
    <p:sldId id="311" r:id="rId16"/>
    <p:sldId id="318" r:id="rId17"/>
    <p:sldId id="31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2A90"/>
    <a:srgbClr val="36B7BA"/>
    <a:srgbClr val="32964C"/>
    <a:srgbClr val="F9840F"/>
    <a:srgbClr val="F9F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5" autoAdjust="0"/>
    <p:restoredTop sz="94660"/>
  </p:normalViewPr>
  <p:slideViewPr>
    <p:cSldViewPr snapToGrid="0">
      <p:cViewPr varScale="1">
        <p:scale>
          <a:sx n="92" d="100"/>
          <a:sy n="92" d="100"/>
        </p:scale>
        <p:origin x="106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ustomXml" Target="../customXml/item3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205945-CAFC-4FE2-BF21-08A8EBCB8958}" type="datetimeFigureOut">
              <a:rPr lang="en-GB" smtClean="0"/>
              <a:t>11/11/2023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6304B-CC80-45AF-B295-24C756CE6C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102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l-GR"/>
              <a:t>Στυλ κύριου υπότιτλου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E616-6BF9-4B1A-8FEC-012FC2DB22F7}" type="datetimeFigureOut">
              <a:rPr lang="el-GR" smtClean="0"/>
              <a:pPr/>
              <a:t>11/11/2023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105F4-AFB8-4F03-8D29-A6D705E2762C}" type="slidenum">
              <a:rPr lang="el-GR" smtClean="0"/>
              <a:pPr/>
              <a:t>‹#›</a:t>
            </a:fld>
            <a:endParaRPr lang="el-G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632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E616-6BF9-4B1A-8FEC-012FC2DB22F7}" type="datetimeFigureOut">
              <a:rPr lang="el-GR" smtClean="0"/>
              <a:pPr/>
              <a:t>11/11/2023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105F4-AFB8-4F03-8D29-A6D705E2762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5807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E616-6BF9-4B1A-8FEC-012FC2DB22F7}" type="datetimeFigureOut">
              <a:rPr lang="el-GR" smtClean="0"/>
              <a:pPr/>
              <a:t>11/11/2023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105F4-AFB8-4F03-8D29-A6D705E2762C}" type="slidenum">
              <a:rPr lang="el-GR" smtClean="0"/>
              <a:pPr/>
              <a:t>‹#›</a:t>
            </a:fld>
            <a:endParaRPr lang="el-G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013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60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7"/>
            <a:ext cx="4937760" cy="4023359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E616-6BF9-4B1A-8FEC-012FC2DB22F7}" type="datetimeFigureOut">
              <a:rPr lang="el-GR" smtClean="0"/>
              <a:pPr/>
              <a:t>11/11/2023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105F4-AFB8-4F03-8D29-A6D705E2762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1496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286760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E616-6BF9-4B1A-8FEC-012FC2DB22F7}" type="datetimeFigureOut">
              <a:rPr lang="el-GR" smtClean="0"/>
              <a:pPr/>
              <a:t>11/11/2023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105F4-AFB8-4F03-8D29-A6D705E2762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4297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E616-6BF9-4B1A-8FEC-012FC2DB22F7}" type="datetimeFigureOut">
              <a:rPr lang="el-GR" smtClean="0"/>
              <a:pPr/>
              <a:t>11/11/2023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105F4-AFB8-4F03-8D29-A6D705E2762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1470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E616-6BF9-4B1A-8FEC-012FC2DB22F7}" type="datetimeFigureOut">
              <a:rPr lang="el-GR" smtClean="0"/>
              <a:pPr/>
              <a:t>11/11/2023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105F4-AFB8-4F03-8D29-A6D705E2762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2915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3650" y="731520"/>
            <a:ext cx="6679191" cy="5257800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6459787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2ED7E616-6BF9-4B1A-8FEC-012FC2DB22F7}" type="datetimeFigureOut">
              <a:rPr lang="el-GR" smtClean="0"/>
              <a:pPr/>
              <a:t>11/11/2023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7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B5105F4-AFB8-4F03-8D29-A6D705E2762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4410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936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907024"/>
            <a:ext cx="1011936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E616-6BF9-4B1A-8FEC-012FC2DB22F7}" type="datetimeFigureOut">
              <a:rPr lang="el-GR" smtClean="0"/>
              <a:pPr/>
              <a:t>11/11/2023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105F4-AFB8-4F03-8D29-A6D705E2762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0015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E616-6BF9-4B1A-8FEC-012FC2DB22F7}" type="datetimeFigureOut">
              <a:rPr lang="el-GR" smtClean="0"/>
              <a:pPr/>
              <a:t>11/11/2023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105F4-AFB8-4F03-8D29-A6D705E2762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2293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14780"/>
            <a:ext cx="2628900" cy="5757421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14779"/>
            <a:ext cx="7734300" cy="5757420"/>
          </a:xfrm>
        </p:spPr>
        <p:txBody>
          <a:bodyPr vert="eaVert" lIns="45720" tIns="0" rIns="45720" bIns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E616-6BF9-4B1A-8FEC-012FC2DB22F7}" type="datetimeFigureOut">
              <a:rPr lang="el-GR" smtClean="0"/>
              <a:pPr/>
              <a:t>11/11/2023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105F4-AFB8-4F03-8D29-A6D705E2762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19056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photo background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630161" y="3191533"/>
            <a:ext cx="9167449" cy="615624"/>
          </a:xfrm>
        </p:spPr>
        <p:txBody>
          <a:bodyPr wrap="square" lIns="0" tIns="0" rIns="0" bIns="0" anchor="ctr">
            <a:spAutoFit/>
          </a:bodyPr>
          <a:lstStyle>
            <a:lvl1pPr algn="l">
              <a:defRPr sz="4001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30160" y="3873831"/>
            <a:ext cx="1993109" cy="323165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sz="15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11.11.2023</a:t>
            </a:fld>
            <a:endParaRPr lang="nb-NO" dirty="0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630161" y="2580814"/>
            <a:ext cx="2110306" cy="230859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Name</a:t>
            </a:r>
            <a:endParaRPr lang="en-GB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0161" y="2858015"/>
            <a:ext cx="2110306" cy="230859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7F03F9B-E35C-7041-857E-44FBD94664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0161" y="412500"/>
            <a:ext cx="1700379" cy="69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124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630161" y="3191533"/>
            <a:ext cx="9167449" cy="615624"/>
          </a:xfrm>
        </p:spPr>
        <p:txBody>
          <a:bodyPr wrap="square" lIns="0" tIns="0" rIns="0" bIns="0" anchor="ctr">
            <a:spAutoFit/>
          </a:bodyPr>
          <a:lstStyle>
            <a:lvl1pPr algn="l">
              <a:defRPr sz="4001"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569442" y="6261424"/>
            <a:ext cx="1993109" cy="323165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sz="15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11.11.2023</a:t>
            </a:fld>
            <a:endParaRPr lang="nb-NO" dirty="0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630161" y="6077398"/>
            <a:ext cx="2110306" cy="230859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 err="1"/>
              <a:t>Name</a:t>
            </a:r>
            <a:endParaRPr lang="en-GB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0161" y="6354598"/>
            <a:ext cx="2110306" cy="230859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5100701" y="6073976"/>
            <a:ext cx="3384003" cy="230859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/>
              <a:t>Office</a:t>
            </a:r>
            <a:endParaRPr lang="en-GB" dirty="0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5100702" y="6353730"/>
            <a:ext cx="3384003" cy="230859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/>
              <a:t>Company</a:t>
            </a:r>
            <a:endParaRPr lang="en-GB" dirty="0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120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01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630275" y="1545950"/>
            <a:ext cx="10932276" cy="45945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629862" y="1315554"/>
            <a:ext cx="10932275" cy="230859"/>
          </a:xfrm>
        </p:spPr>
        <p:txBody>
          <a:bodyPr>
            <a:spAutoFit/>
          </a:bodyPr>
          <a:lstStyle>
            <a:lvl1pPr marL="0" indent="0">
              <a:buNone/>
              <a:defRPr b="1">
                <a:solidFill>
                  <a:schemeClr val="bg2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2428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630275" y="1545950"/>
            <a:ext cx="10932276" cy="45945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629862" y="1315554"/>
            <a:ext cx="10932275" cy="230859"/>
          </a:xfrm>
        </p:spPr>
        <p:txBody>
          <a:bodyPr>
            <a:spAutoFit/>
          </a:bodyPr>
          <a:lstStyle>
            <a:lvl1pPr marL="0" indent="0">
              <a:buNone/>
              <a:defRPr b="1">
                <a:solidFill>
                  <a:schemeClr val="bg2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304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7345875" y="0"/>
            <a:ext cx="48461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7345875" y="0"/>
            <a:ext cx="4846125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30276" y="548761"/>
            <a:ext cx="6139452" cy="53867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630276" y="1545950"/>
            <a:ext cx="6139452" cy="45945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629862" y="1315554"/>
            <a:ext cx="6139452" cy="230859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bg2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14676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7345875" y="0"/>
            <a:ext cx="48461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7345875" y="0"/>
            <a:ext cx="4846125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30276" y="548761"/>
            <a:ext cx="6139452" cy="53867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630276" y="1545950"/>
            <a:ext cx="6139452" cy="45945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629862" y="1315554"/>
            <a:ext cx="6139452" cy="230859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bg2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512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2871733" y="0"/>
            <a:ext cx="932026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2871733" y="0"/>
            <a:ext cx="9320267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630275" y="814665"/>
            <a:ext cx="2005598" cy="53258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629862" y="584268"/>
            <a:ext cx="2005598" cy="230859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35179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2871733" y="0"/>
            <a:ext cx="932026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2871733" y="0"/>
            <a:ext cx="9320267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630275" y="814665"/>
            <a:ext cx="2005598" cy="5325810"/>
          </a:xfrm>
        </p:spPr>
        <p:txBody>
          <a:bodyPr/>
          <a:lstStyle/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629862" y="584268"/>
            <a:ext cx="2005598" cy="230859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1176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hoto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07571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2871733" y="584268"/>
            <a:ext cx="8688726" cy="5556207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630275" y="814665"/>
            <a:ext cx="2005598" cy="53258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29862" y="584268"/>
            <a:ext cx="2005598" cy="230859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21235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2871733" y="584268"/>
            <a:ext cx="8688726" cy="5556207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630275" y="814665"/>
            <a:ext cx="2005598" cy="53258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29862" y="584268"/>
            <a:ext cx="2005598" cy="230859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34148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2871733" y="584268"/>
            <a:ext cx="8688727" cy="5556207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630275" y="814665"/>
            <a:ext cx="2005598" cy="53258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29862" y="584268"/>
            <a:ext cx="2005598" cy="230859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35456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2871733" y="584268"/>
            <a:ext cx="8688727" cy="5556207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630275" y="814665"/>
            <a:ext cx="2005598" cy="53258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29862" y="584268"/>
            <a:ext cx="2005598" cy="230859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24578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953418" y="6452713"/>
            <a:ext cx="77798" cy="8097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716850" y="6452713"/>
            <a:ext cx="79385" cy="80972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639052" y="6452713"/>
            <a:ext cx="77798" cy="15956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796235" y="6374122"/>
            <a:ext cx="77798" cy="238153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1305095" y="6452713"/>
            <a:ext cx="77798" cy="80972"/>
          </a:xfrm>
          <a:custGeom>
            <a:avLst/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1228091" y="6452713"/>
            <a:ext cx="77004" cy="15956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auto">
          <a:xfrm>
            <a:off x="1382893" y="6374122"/>
            <a:ext cx="79385" cy="238153"/>
          </a:xfrm>
          <a:custGeom>
            <a:avLst/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874033" y="6295532"/>
            <a:ext cx="79385" cy="238153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1031216" y="6533684"/>
            <a:ext cx="196876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1462278" y="6533684"/>
            <a:ext cx="10723371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3175" y="6533684"/>
            <a:ext cx="635877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F84728-000A-D34C-B47E-6450010424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388" y="359116"/>
            <a:ext cx="11997224" cy="6139768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5134" y="-1867367"/>
            <a:ext cx="10515600" cy="10389383"/>
          </a:xfrm>
        </p:spPr>
        <p:txBody>
          <a:bodyPr lIns="5760000" rIns="5760000" anchor="ctr"/>
          <a:lstStyle>
            <a:lvl1pPr>
              <a:defRPr sz="4501">
                <a:solidFill>
                  <a:schemeClr val="tx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3175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text blue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71DAE700-C8B0-964A-8B1F-971F047FC4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388" y="359116"/>
            <a:ext cx="11997224" cy="6139768"/>
          </a:xfrm>
          <a:prstGeom prst="rect">
            <a:avLst/>
          </a:prstGeom>
        </p:spPr>
      </p:pic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953418" y="6452713"/>
            <a:ext cx="77798" cy="8097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716850" y="6452713"/>
            <a:ext cx="79385" cy="80972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639052" y="6452713"/>
            <a:ext cx="77798" cy="15956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796235" y="6374122"/>
            <a:ext cx="77798" cy="238153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1305095" y="6452713"/>
            <a:ext cx="77798" cy="80972"/>
          </a:xfrm>
          <a:custGeom>
            <a:avLst/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1228091" y="6452713"/>
            <a:ext cx="77004" cy="15956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auto">
          <a:xfrm>
            <a:off x="1382893" y="6374122"/>
            <a:ext cx="79385" cy="238153"/>
          </a:xfrm>
          <a:custGeom>
            <a:avLst/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874033" y="6295532"/>
            <a:ext cx="79385" cy="238153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1031216" y="6533684"/>
            <a:ext cx="196876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1462278" y="6533684"/>
            <a:ext cx="10723371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3175" y="6533684"/>
            <a:ext cx="635877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10F3F316-C0F7-4F46-880B-459C25BE9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134" y="-1867367"/>
            <a:ext cx="10515600" cy="10389383"/>
          </a:xfrm>
        </p:spPr>
        <p:txBody>
          <a:bodyPr lIns="5760000" rIns="5760000" anchor="ctr"/>
          <a:lstStyle>
            <a:lvl1pPr>
              <a:defRPr sz="4501">
                <a:solidFill>
                  <a:schemeClr val="tx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613584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9F1DD7D9-7549-B140-AA0D-3E3EE59EDD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388" y="359116"/>
            <a:ext cx="11997224" cy="6139768"/>
          </a:xfrm>
          <a:prstGeom prst="rect">
            <a:avLst/>
          </a:prstGeom>
        </p:spPr>
      </p:pic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953418" y="6452713"/>
            <a:ext cx="77798" cy="8097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716850" y="6452713"/>
            <a:ext cx="79385" cy="80972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639052" y="6452713"/>
            <a:ext cx="77798" cy="15956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796235" y="6374122"/>
            <a:ext cx="77798" cy="238153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1305095" y="6452713"/>
            <a:ext cx="77798" cy="80972"/>
          </a:xfrm>
          <a:custGeom>
            <a:avLst/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1228091" y="6452713"/>
            <a:ext cx="77004" cy="15956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auto">
          <a:xfrm>
            <a:off x="1382893" y="6374122"/>
            <a:ext cx="79385" cy="238153"/>
          </a:xfrm>
          <a:custGeom>
            <a:avLst/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874033" y="6295532"/>
            <a:ext cx="79385" cy="238153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1031216" y="6533684"/>
            <a:ext cx="196876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1462278" y="6533684"/>
            <a:ext cx="10723371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3175" y="6533684"/>
            <a:ext cx="635877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0FD72A4A-C6B4-3046-98C3-8644C95AA9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134" y="-1867367"/>
            <a:ext cx="10515600" cy="10389383"/>
          </a:xfrm>
        </p:spPr>
        <p:txBody>
          <a:bodyPr lIns="5760000" rIns="5760000" anchor="ctr"/>
          <a:lstStyle>
            <a:lvl1pPr>
              <a:defRPr sz="4501">
                <a:solidFill>
                  <a:schemeClr val="tx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42524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arge text re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74D30CCB-354F-CF4A-9E64-73D09D941B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388" y="359116"/>
            <a:ext cx="11997224" cy="6139768"/>
          </a:xfrm>
          <a:prstGeom prst="rect">
            <a:avLst/>
          </a:prstGeom>
        </p:spPr>
      </p:pic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953418" y="6452713"/>
            <a:ext cx="77798" cy="8097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716850" y="6452713"/>
            <a:ext cx="79385" cy="80972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639052" y="6452713"/>
            <a:ext cx="77798" cy="15956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796235" y="6374122"/>
            <a:ext cx="77798" cy="238153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1305095" y="6452713"/>
            <a:ext cx="77798" cy="80972"/>
          </a:xfrm>
          <a:custGeom>
            <a:avLst/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1228091" y="6452713"/>
            <a:ext cx="77004" cy="15956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auto">
          <a:xfrm>
            <a:off x="1382893" y="6374122"/>
            <a:ext cx="79385" cy="238153"/>
          </a:xfrm>
          <a:custGeom>
            <a:avLst/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874033" y="6295532"/>
            <a:ext cx="79385" cy="238153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1031216" y="6533684"/>
            <a:ext cx="196876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1462278" y="6533684"/>
            <a:ext cx="10723371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3175" y="6533684"/>
            <a:ext cx="635877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CF33F160-CF38-004C-BF43-FAD5C00D29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134" y="-1867367"/>
            <a:ext cx="10515600" cy="10389383"/>
          </a:xfrm>
        </p:spPr>
        <p:txBody>
          <a:bodyPr lIns="5760000" rIns="5760000" anchor="ctr"/>
          <a:lstStyle>
            <a:lvl1pPr>
              <a:defRPr sz="4501">
                <a:solidFill>
                  <a:schemeClr val="tx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001215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text re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500E985-6E77-1440-98EF-C91B38871C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388" y="359116"/>
            <a:ext cx="11997224" cy="6139768"/>
          </a:xfrm>
          <a:prstGeom prst="rect">
            <a:avLst/>
          </a:prstGeom>
        </p:spPr>
      </p:pic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953418" y="6452713"/>
            <a:ext cx="77798" cy="8097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716850" y="6452713"/>
            <a:ext cx="79385" cy="80972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639052" y="6452713"/>
            <a:ext cx="77798" cy="15956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796235" y="6374122"/>
            <a:ext cx="77798" cy="238153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1305095" y="6452713"/>
            <a:ext cx="77798" cy="80972"/>
          </a:xfrm>
          <a:custGeom>
            <a:avLst/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1228091" y="6452713"/>
            <a:ext cx="77004" cy="15956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auto">
          <a:xfrm>
            <a:off x="1382893" y="6374122"/>
            <a:ext cx="79385" cy="238153"/>
          </a:xfrm>
          <a:custGeom>
            <a:avLst/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874033" y="6295532"/>
            <a:ext cx="79385" cy="238153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1031216" y="6533684"/>
            <a:ext cx="196876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1462278" y="6533684"/>
            <a:ext cx="10723371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3175" y="6533684"/>
            <a:ext cx="635877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9" name="Tittel 1">
            <a:extLst>
              <a:ext uri="{FF2B5EF4-FFF2-40B4-BE49-F238E27FC236}">
                <a16:creationId xmlns:a16="http://schemas.microsoft.com/office/drawing/2014/main" id="{3D503D04-C70C-BC4C-9EC2-C8CFBFDC54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134" y="-1867367"/>
            <a:ext cx="10515600" cy="10389383"/>
          </a:xfrm>
        </p:spPr>
        <p:txBody>
          <a:bodyPr lIns="5760000" rIns="5760000" anchor="ctr"/>
          <a:lstStyle>
            <a:lvl1pPr>
              <a:defRPr sz="4501">
                <a:solidFill>
                  <a:schemeClr val="tx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08910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rge text re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999F05E-58C8-B245-A26D-C75801E445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388" y="359116"/>
            <a:ext cx="11997224" cy="6139768"/>
          </a:xfrm>
          <a:prstGeom prst="rect">
            <a:avLst/>
          </a:prstGeom>
        </p:spPr>
      </p:pic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953418" y="6452713"/>
            <a:ext cx="77798" cy="8097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716850" y="6452713"/>
            <a:ext cx="79385" cy="80972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639052" y="6452713"/>
            <a:ext cx="77798" cy="15956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796235" y="6374122"/>
            <a:ext cx="77798" cy="238153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1305095" y="6452713"/>
            <a:ext cx="77798" cy="80972"/>
          </a:xfrm>
          <a:custGeom>
            <a:avLst/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1228091" y="6452713"/>
            <a:ext cx="77004" cy="159562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auto">
          <a:xfrm>
            <a:off x="1382893" y="6374122"/>
            <a:ext cx="79385" cy="238153"/>
          </a:xfrm>
          <a:custGeom>
            <a:avLst/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874033" y="6295532"/>
            <a:ext cx="79385" cy="238153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1031216" y="6533684"/>
            <a:ext cx="196876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1462278" y="6533684"/>
            <a:ext cx="10723371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3175" y="6533684"/>
            <a:ext cx="635877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CAE876C7-500E-9A41-BA2A-FFE7D35DA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134" y="-1867367"/>
            <a:ext cx="10515600" cy="10389383"/>
          </a:xfrm>
        </p:spPr>
        <p:txBody>
          <a:bodyPr lIns="5760000" rIns="5760000" anchor="ctr"/>
          <a:lstStyle>
            <a:lvl1pPr>
              <a:defRPr sz="4501">
                <a:solidFill>
                  <a:schemeClr val="tx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351684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76128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sid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630161" y="2081153"/>
            <a:ext cx="9167449" cy="615624"/>
          </a:xfrm>
        </p:spPr>
        <p:txBody>
          <a:bodyPr wrap="square" lIns="0" tIns="0" rIns="0" bIns="0" anchor="ctr">
            <a:spAutoFit/>
          </a:bodyPr>
          <a:lstStyle>
            <a:lvl1pPr algn="l">
              <a:defRPr sz="4001" b="1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630319" y="2890378"/>
            <a:ext cx="9167290" cy="1077244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23" indent="0">
              <a:buNone/>
              <a:defRPr b="1">
                <a:solidFill>
                  <a:schemeClr val="bg1"/>
                </a:solidFill>
              </a:defRPr>
            </a:lvl2pPr>
            <a:lvl3pPr marL="914446" indent="0">
              <a:buNone/>
              <a:defRPr b="1">
                <a:solidFill>
                  <a:schemeClr val="bg1"/>
                </a:solidFill>
              </a:defRPr>
            </a:lvl3pPr>
            <a:lvl4pPr marL="1371669" indent="0">
              <a:buNone/>
              <a:defRPr b="1">
                <a:solidFill>
                  <a:schemeClr val="bg1"/>
                </a:solidFill>
              </a:defRPr>
            </a:lvl4pPr>
            <a:lvl5pPr marL="182889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376F560-06C4-A94C-9C1C-E8A2CD9957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0161" y="412500"/>
            <a:ext cx="1700379" cy="69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359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1845734"/>
            <a:ext cx="100584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ED7E616-6BF9-4B1A-8FEC-012FC2DB22F7}" type="datetimeFigureOut">
              <a:rPr lang="el-GR" smtClean="0"/>
              <a:pPr/>
              <a:t>11/11/2023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B5105F4-AFB8-4F03-8D29-A6D705E2762C}" type="slidenum">
              <a:rPr lang="el-GR" smtClean="0"/>
              <a:pPr/>
              <a:t>‹#›</a:t>
            </a:fld>
            <a:endParaRPr lang="el-G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43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30275" y="548761"/>
            <a:ext cx="10932276" cy="53867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30275" y="1324128"/>
            <a:ext cx="10932276" cy="481634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953418" y="6452713"/>
            <a:ext cx="77798" cy="80972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30" name="Freeform 6"/>
          <p:cNvSpPr>
            <a:spLocks/>
          </p:cNvSpPr>
          <p:nvPr userDrawn="1"/>
        </p:nvSpPr>
        <p:spPr bwMode="auto">
          <a:xfrm>
            <a:off x="716850" y="6452713"/>
            <a:ext cx="79385" cy="80972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639052" y="6452713"/>
            <a:ext cx="77798" cy="159562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32" name="Freeform 8"/>
          <p:cNvSpPr>
            <a:spLocks/>
          </p:cNvSpPr>
          <p:nvPr userDrawn="1"/>
        </p:nvSpPr>
        <p:spPr bwMode="auto">
          <a:xfrm>
            <a:off x="796235" y="6374122"/>
            <a:ext cx="77798" cy="238153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33" name="Freeform 9"/>
          <p:cNvSpPr>
            <a:spLocks/>
          </p:cNvSpPr>
          <p:nvPr userDrawn="1"/>
        </p:nvSpPr>
        <p:spPr bwMode="auto">
          <a:xfrm>
            <a:off x="1305095" y="6452713"/>
            <a:ext cx="77798" cy="80972"/>
          </a:xfrm>
          <a:custGeom>
            <a:avLst/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1228091" y="6452713"/>
            <a:ext cx="77004" cy="159562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35" name="Freeform 11"/>
          <p:cNvSpPr>
            <a:spLocks/>
          </p:cNvSpPr>
          <p:nvPr userDrawn="1"/>
        </p:nvSpPr>
        <p:spPr bwMode="auto">
          <a:xfrm>
            <a:off x="1382893" y="6374122"/>
            <a:ext cx="79385" cy="238153"/>
          </a:xfrm>
          <a:custGeom>
            <a:avLst/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874033" y="6295532"/>
            <a:ext cx="79385" cy="238153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1031216" y="6533684"/>
            <a:ext cx="196876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1462278" y="6533684"/>
            <a:ext cx="10723371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 dirty="0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3175" y="6533684"/>
            <a:ext cx="635877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5" tIns="22863" rIns="45725" bIns="22863" numCol="1" anchor="t" anchorCtr="0" compatLnSpc="1">
            <a:prstTxWarp prst="textNoShape">
              <a:avLst/>
            </a:prstTxWarp>
          </a:bodyPr>
          <a:lstStyle/>
          <a:p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884785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</p:sldLayoutIdLst>
  <p:hf sldNum="0" hdr="0" ftr="0"/>
  <p:txStyles>
    <p:titleStyle>
      <a:lvl1pPr algn="l" defTabSz="914446" rtl="0" eaLnBrk="1" latinLnBrk="0" hangingPunct="1">
        <a:lnSpc>
          <a:spcPct val="100000"/>
        </a:lnSpc>
        <a:spcBef>
          <a:spcPct val="0"/>
        </a:spcBef>
        <a:buNone/>
        <a:defRPr sz="3501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500" kern="1200">
          <a:solidFill>
            <a:schemeClr val="dk2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dk2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dk2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jpeg"/><Relationship Id="rId11" Type="http://schemas.openxmlformats.org/officeDocument/2006/relationships/image" Target="../media/image42.pn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4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png"/><Relationship Id="rId7" Type="http://schemas.openxmlformats.org/officeDocument/2006/relationships/image" Target="../media/image5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facebook.com/watermattersgr/" TargetMode="External"/><Relationship Id="rId11" Type="http://schemas.openxmlformats.org/officeDocument/2006/relationships/hyperlink" Target="mailto:dorak@hcmr.gr" TargetMode="External"/><Relationship Id="rId5" Type="http://schemas.openxmlformats.org/officeDocument/2006/relationships/image" Target="../media/image54.png"/><Relationship Id="rId10" Type="http://schemas.openxmlformats.org/officeDocument/2006/relationships/hyperlink" Target="mailto:roulan@hcmr.gr" TargetMode="External"/><Relationship Id="rId4" Type="http://schemas.openxmlformats.org/officeDocument/2006/relationships/image" Target="../media/image53.png"/><Relationship Id="rId9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8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1">
            <a:extLst>
              <a:ext uri="{FF2B5EF4-FFF2-40B4-BE49-F238E27FC236}">
                <a16:creationId xmlns:a16="http://schemas.microsoft.com/office/drawing/2014/main" id="{099EE108-C595-416D-98D2-4FF521F8B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6656" y="5399882"/>
            <a:ext cx="1752600" cy="666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hcmr-LOGO-version-01">
            <a:extLst>
              <a:ext uri="{FF2B5EF4-FFF2-40B4-BE49-F238E27FC236}">
                <a16:creationId xmlns:a16="http://schemas.microsoft.com/office/drawing/2014/main" id="{4C98978A-2707-4E68-AD9F-EA413EDB3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86" y="407487"/>
            <a:ext cx="2362200" cy="20990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Εικόνα 1">
            <a:extLst>
              <a:ext uri="{FF2B5EF4-FFF2-40B4-BE49-F238E27FC236}">
                <a16:creationId xmlns:a16="http://schemas.microsoft.com/office/drawing/2014/main" id="{0DB7CAFF-591C-4641-A735-32157191DD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628" y="660519"/>
            <a:ext cx="4903788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500CA66-C644-470F-82A9-6B07780A8D22}"/>
              </a:ext>
            </a:extLst>
          </p:cNvPr>
          <p:cNvSpPr/>
          <p:nvPr/>
        </p:nvSpPr>
        <p:spPr>
          <a:xfrm>
            <a:off x="1295400" y="3185693"/>
            <a:ext cx="96012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dirty="0">
                <a:solidFill>
                  <a:schemeClr val="bg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ΜΟΝΑΔΑ ΕΚΠΑΙΔΕΥΣΗΣ </a:t>
            </a:r>
            <a:r>
              <a:rPr lang="el-GR" sz="2000" b="1" dirty="0" err="1">
                <a:solidFill>
                  <a:schemeClr val="bg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ΕΛΚΕΘΕ</a:t>
            </a:r>
            <a:r>
              <a:rPr lang="el-GR" sz="2000" b="1" dirty="0">
                <a:solidFill>
                  <a:schemeClr val="bg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:</a:t>
            </a:r>
          </a:p>
          <a:p>
            <a:pPr algn="ctr"/>
            <a:r>
              <a:rPr lang="el-GR" sz="2000" b="1" dirty="0">
                <a:solidFill>
                  <a:schemeClr val="bg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ΕΚΠΑΙΔΕΥΤΙΚΑ ΠΡΟΓΡΑΜΜΑΤΑ ΚΑΙ ΔΡΑΣΕΙΣ ΠΕΡΙΒΑΛΛΟΝΤΙΚΗΣ ΕΥΑΙΣΘΗΤΟΠΟΙΗΣΗΣ ΓΙΑ ΤΗΝ ΥΔΡΟΣΦΑΙΡΑ. </a:t>
            </a:r>
          </a:p>
          <a:p>
            <a:pPr algn="ctr"/>
            <a:r>
              <a:rPr lang="el-GR" sz="2000" b="1" dirty="0">
                <a:solidFill>
                  <a:schemeClr val="bg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ΠΑΡΟΥΣΙΑΣΗ ΤΟΥ ΕΡΓΟΥ </a:t>
            </a:r>
            <a:r>
              <a:rPr lang="en-US" sz="2000" b="1" dirty="0">
                <a:solidFill>
                  <a:schemeClr val="bg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“WATER MATTERS – </a:t>
            </a:r>
            <a:r>
              <a:rPr lang="el-GR" sz="2000" b="1" dirty="0">
                <a:solidFill>
                  <a:schemeClr val="bg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ΤΟ ΝΕΡΟ ΜΑΣ ΑΦΟΡΑ</a:t>
            </a:r>
            <a:r>
              <a:rPr lang="en-US" sz="2000" b="1" dirty="0">
                <a:solidFill>
                  <a:schemeClr val="bg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”</a:t>
            </a:r>
            <a:endParaRPr lang="el-GR" sz="2000" b="1" dirty="0">
              <a:solidFill>
                <a:schemeClr val="bg2">
                  <a:lumMod val="5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el-GR" sz="2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D39344-98B4-4C79-A7D4-94573C76882B}"/>
              </a:ext>
            </a:extLst>
          </p:cNvPr>
          <p:cNvSpPr/>
          <p:nvPr/>
        </p:nvSpPr>
        <p:spPr>
          <a:xfrm>
            <a:off x="2442028" y="4684355"/>
            <a:ext cx="685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rgbClr val="FF0000"/>
                </a:solidFill>
              </a:rPr>
              <a:t>Θεοδώρα  Κουβαρντά, </a:t>
            </a:r>
            <a:r>
              <a:rPr lang="en-US" b="1" dirty="0">
                <a:solidFill>
                  <a:srgbClr val="FF0000"/>
                </a:solidFill>
              </a:rPr>
              <a:t>MSc. </a:t>
            </a:r>
            <a:r>
              <a:rPr lang="el-GR" b="1" dirty="0">
                <a:solidFill>
                  <a:srgbClr val="FF0000"/>
                </a:solidFill>
              </a:rPr>
              <a:t>Περιβαλλοντολόγος </a:t>
            </a:r>
            <a:r>
              <a:rPr lang="el-GR" b="1" dirty="0" err="1">
                <a:solidFill>
                  <a:srgbClr val="FF0000"/>
                </a:solidFill>
              </a:rPr>
              <a:t>ΕΛΚΕΘΕ</a:t>
            </a:r>
            <a:endParaRPr lang="el-GR" b="1" dirty="0">
              <a:solidFill>
                <a:srgbClr val="FF0000"/>
              </a:solidFill>
            </a:endParaRPr>
          </a:p>
          <a:p>
            <a:pPr algn="ctr"/>
            <a:r>
              <a:rPr lang="el-GR" b="1" dirty="0">
                <a:solidFill>
                  <a:srgbClr val="FF0000"/>
                </a:solidFill>
              </a:rPr>
              <a:t>Αργυρώ Ανδριοπούλου, </a:t>
            </a:r>
            <a:r>
              <a:rPr lang="en-US" b="1" dirty="0">
                <a:solidFill>
                  <a:srgbClr val="FF0000"/>
                </a:solidFill>
              </a:rPr>
              <a:t>MSc. </a:t>
            </a:r>
            <a:r>
              <a:rPr lang="el-GR" b="1" dirty="0">
                <a:solidFill>
                  <a:srgbClr val="FF0000"/>
                </a:solidFill>
              </a:rPr>
              <a:t>Βιολόγος </a:t>
            </a:r>
            <a:r>
              <a:rPr lang="el-GR" b="1" dirty="0" err="1">
                <a:solidFill>
                  <a:srgbClr val="FF0000"/>
                </a:solidFill>
              </a:rPr>
              <a:t>ΕΛΚΕΘΕ</a:t>
            </a:r>
            <a:endParaRPr lang="el-GR" b="1" dirty="0">
              <a:solidFill>
                <a:srgbClr val="FF0000"/>
              </a:solidFill>
            </a:endParaRPr>
          </a:p>
          <a:p>
            <a:pPr algn="ctr"/>
            <a:endParaRPr lang="el-G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01116E-158F-4638-B332-E45F1488F2F2}"/>
              </a:ext>
            </a:extLst>
          </p:cNvPr>
          <p:cNvSpPr/>
          <p:nvPr/>
        </p:nvSpPr>
        <p:spPr>
          <a:xfrm>
            <a:off x="0" y="6270171"/>
            <a:ext cx="12192000" cy="58782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320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65E5509B-B24D-43C2-8F41-98AB6A487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3984" y="82997"/>
            <a:ext cx="1763837" cy="671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64FE3E2-709A-49EC-9A0C-221C088F0AE7}"/>
              </a:ext>
            </a:extLst>
          </p:cNvPr>
          <p:cNvSpPr txBox="1">
            <a:spLocks/>
          </p:cNvSpPr>
          <p:nvPr/>
        </p:nvSpPr>
        <p:spPr>
          <a:xfrm>
            <a:off x="457198" y="1179852"/>
            <a:ext cx="9978571" cy="48307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</a:t>
            </a:r>
            <a:r>
              <a:rPr kumimoji="0" lang="el-G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ι πηγές μη τυπικής μάθησης </a:t>
            </a:r>
            <a:r>
              <a:rPr kumimoji="0" lang="el-GR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μπορούν να προσελκύσουν το ενδιαφέρον των μαθητών αναπτύσσοντας παράλληλα κίνητρα για την απόκτηση γνώσεων πάνω σε ένα συγκεκριμένο γνωστικό αντικείμενο. Ένα συναρπαστικό περιβάλλον, όπως ένα </a:t>
            </a:r>
            <a:r>
              <a:rPr kumimoji="0" lang="el-GR" sz="2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ερευνητικό κέντρο, μπορεί να οδηγήσει σε μεγαλύτερο ενδιαφέρον για την επιστήμη.</a:t>
            </a:r>
            <a:endParaRPr kumimoji="0" lang="en-US" sz="22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7A91E"/>
              </a:buClr>
              <a:buSzTx/>
              <a:buFont typeface="Wingdings" pitchFamily="2" charset="2"/>
              <a:buChar char="q"/>
              <a:tabLst/>
              <a:defRPr/>
            </a:pPr>
            <a:r>
              <a:rPr kumimoji="0" lang="el-GR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Στα επιστημονικά/ερευνητικά κέντρα  πραγματοποιείται </a:t>
            </a:r>
            <a:r>
              <a:rPr kumimoji="0" lang="el-G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η προώθηση της επιστήμης σε προσιτή μορφή, </a:t>
            </a:r>
            <a:r>
              <a:rPr kumimoji="0" lang="el-GR" sz="2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και</a:t>
            </a:r>
            <a:r>
              <a:rPr kumimoji="0" lang="el-G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η δημιουργία άμεσων εμπειριών</a:t>
            </a:r>
            <a:r>
              <a:rPr kumimoji="0" lang="el-GR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Οι δυνατότητες αυτές τα καθιστούν σημαντικά για την εκπαιδευτική μεταρρύθμιση καθώς θεωρούνται αναπόσπαστο μέρος της παγκόσμιας εκπαιδευτικής υποδομής</a:t>
            </a:r>
            <a:r>
              <a:rPr lang="el-GR" sz="2200" dirty="0">
                <a:solidFill>
                  <a:srgbClr val="002060"/>
                </a:solidFill>
                <a:latin typeface="Calibri"/>
              </a:rPr>
              <a:t>.</a:t>
            </a:r>
            <a:endParaRPr kumimoji="0" lang="el-GR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l-GR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q"/>
              <a:tabLst/>
              <a:defRPr/>
            </a:pPr>
            <a:r>
              <a:rPr kumimoji="0" lang="el-G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Η Μονάδα Εκπαίδευσης </a:t>
            </a:r>
            <a:r>
              <a:rPr kumimoji="0" lang="el-GR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l-G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Μ.Ε.</a:t>
            </a:r>
            <a:r>
              <a:rPr kumimoji="0" lang="el-GR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του </a:t>
            </a:r>
            <a:r>
              <a:rPr kumimoji="0" lang="el-GR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ΕΛΚΕΘΕ</a:t>
            </a:r>
            <a:r>
              <a:rPr kumimoji="0" lang="el-GR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αποτελεί έναν φορέα μη τυπικής μάθησης και εκπαίδευσης. Δημιουργήθηκε και στηρίζεται από εργαζόμενους του κέντρου, οι οποίοι παράλληλα με τις ερευνητικές  δραστηριότητές τους, μεταδίδουν εθελοντικά  τις γνώσεις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el-GR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την εμπειρία και την αγάπη τους για το υδάτινο περιβάλλον στην εκπαιδευτική κοινότητα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el-GR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q"/>
              <a:tabLst/>
              <a:defRPr/>
            </a:pPr>
            <a:endParaRPr kumimoji="0" lang="el-GR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l-GR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DB3FD1B-9208-46F6-B42B-0F65543DA651}"/>
              </a:ext>
            </a:extLst>
          </p:cNvPr>
          <p:cNvSpPr txBox="1">
            <a:spLocks/>
          </p:cNvSpPr>
          <p:nvPr/>
        </p:nvSpPr>
        <p:spPr>
          <a:xfrm>
            <a:off x="1331684" y="283255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Εισαγωγή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50B5CA-33C7-405C-87FC-B850AB3D59A9}"/>
              </a:ext>
            </a:extLst>
          </p:cNvPr>
          <p:cNvSpPr/>
          <p:nvPr/>
        </p:nvSpPr>
        <p:spPr>
          <a:xfrm>
            <a:off x="0" y="6343990"/>
            <a:ext cx="12192000" cy="5140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899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3">
            <a:extLst>
              <a:ext uri="{FF2B5EF4-FFF2-40B4-BE49-F238E27FC236}">
                <a16:creationId xmlns:a16="http://schemas.microsoft.com/office/drawing/2014/main" id="{1A97B869-A78B-4A30-BABF-10DBDD949338}"/>
              </a:ext>
            </a:extLst>
          </p:cNvPr>
          <p:cNvSpPr/>
          <p:nvPr/>
        </p:nvSpPr>
        <p:spPr>
          <a:xfrm>
            <a:off x="769257" y="359448"/>
            <a:ext cx="794702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Λειτουργία</a:t>
            </a:r>
            <a:r>
              <a:rPr lang="el-GR" sz="2800" b="1" kern="0" dirty="0">
                <a:solidFill>
                  <a:srgbClr val="FF0000"/>
                </a:solidFill>
              </a:rPr>
              <a:t> της ΜΕ</a:t>
            </a:r>
            <a:endParaRPr kumimoji="0" lang="el-GR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" name="Επεξήγηση με παραλληλόγραμμο 2">
            <a:extLst>
              <a:ext uri="{FF2B5EF4-FFF2-40B4-BE49-F238E27FC236}">
                <a16:creationId xmlns:a16="http://schemas.microsoft.com/office/drawing/2014/main" id="{27283BE6-0419-4CF5-A299-3ED23C7EB14C}"/>
              </a:ext>
            </a:extLst>
          </p:cNvPr>
          <p:cNvSpPr/>
          <p:nvPr/>
        </p:nvSpPr>
        <p:spPr>
          <a:xfrm>
            <a:off x="243456" y="1402272"/>
            <a:ext cx="8764699" cy="2836015"/>
          </a:xfrm>
          <a:prstGeom prst="wedgeRectCallout">
            <a:avLst>
              <a:gd name="adj1" fmla="val -18678"/>
              <a:gd name="adj2" fmla="val 50557"/>
            </a:avLst>
          </a:prstGeom>
          <a:noFill/>
          <a:ln w="25400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marL="214313" marR="0" lvl="0" indent="-214313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14313" marR="0" lvl="0" indent="-214313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l-GR" sz="2000" dirty="0">
                <a:solidFill>
                  <a:srgbClr val="002060"/>
                </a:solidFill>
                <a:latin typeface="Calibri"/>
              </a:rPr>
              <a:t>Οι εκπαιδευτικές δραστηριότητες της Μονάδας Εκπαίδευσης ξεκίνησαν το 1995 με τη διοργάνωση διαλέξεων και εκδηλώσεων για το ευρύ κοινό. </a:t>
            </a: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l-GR" sz="2000" dirty="0">
              <a:solidFill>
                <a:srgbClr val="002060"/>
              </a:solidFill>
              <a:latin typeface="Calibri"/>
            </a:endParaRPr>
          </a:p>
          <a:p>
            <a:pPr marL="214313" lvl="0" indent="-214313" algn="just">
              <a:buFont typeface="Arial" panose="020B0604020202020204" pitchFamily="34" charset="0"/>
              <a:buChar char="•"/>
              <a:defRPr/>
            </a:pPr>
            <a:r>
              <a:rPr lang="el-GR" sz="2000" dirty="0">
                <a:solidFill>
                  <a:srgbClr val="002060"/>
                </a:solidFill>
                <a:latin typeface="Calibri"/>
              </a:rPr>
              <a:t> Από το 2001 η Μονάδα Εκπαίδευσης λειτουργεί στην Ανάβυσσο με εκπαιδευτικά προγράμματα για σχολεία</a:t>
            </a:r>
            <a:r>
              <a:rPr lang="en-US" sz="2000" dirty="0">
                <a:solidFill>
                  <a:srgbClr val="002060"/>
                </a:solidFill>
                <a:latin typeface="Calibri"/>
              </a:rPr>
              <a:t>, </a:t>
            </a:r>
            <a:r>
              <a:rPr lang="el-GR" sz="2000" dirty="0">
                <a:solidFill>
                  <a:srgbClr val="002060"/>
                </a:solidFill>
                <a:latin typeface="Calibri"/>
              </a:rPr>
              <a:t>με σεμινάρια για φοιτητές και καθηγητές, ημερίδες, αλλά και με την συμμετοχή της σε ερευνητικά προγράμματα με άξονες την εκπαίδευση και τον περιβαλλοντικό γραμματισμό </a:t>
            </a:r>
            <a:r>
              <a:rPr lang="en-US" sz="2000" dirty="0">
                <a:solidFill>
                  <a:srgbClr val="002060"/>
                </a:solidFill>
                <a:latin typeface="Calibri"/>
              </a:rPr>
              <a:t>(MEDEDUC, INDICIT, MEDCIS, </a:t>
            </a:r>
            <a:r>
              <a:rPr lang="en-US" sz="2000" dirty="0" err="1">
                <a:solidFill>
                  <a:srgbClr val="002060"/>
                </a:solidFill>
                <a:latin typeface="Calibri"/>
              </a:rPr>
              <a:t>FishNet</a:t>
            </a:r>
            <a:r>
              <a:rPr lang="en-US" sz="2000" dirty="0">
                <a:solidFill>
                  <a:srgbClr val="002060"/>
                </a:solidFill>
                <a:latin typeface="Calibri"/>
              </a:rPr>
              <a:t> Greece</a:t>
            </a:r>
            <a:r>
              <a:rPr lang="el-GR" sz="2000" dirty="0">
                <a:solidFill>
                  <a:srgbClr val="002060"/>
                </a:solidFill>
                <a:latin typeface="Calibri"/>
              </a:rPr>
              <a:t>,</a:t>
            </a:r>
            <a:r>
              <a:rPr lang="en-US" sz="2000" dirty="0">
                <a:solidFill>
                  <a:srgbClr val="002060"/>
                </a:solidFill>
                <a:latin typeface="Calibri"/>
              </a:rPr>
              <a:t> </a:t>
            </a:r>
            <a:r>
              <a:rPr lang="el-GR" sz="2000" dirty="0">
                <a:solidFill>
                  <a:srgbClr val="002060"/>
                </a:solidFill>
                <a:latin typeface="Calibri"/>
              </a:rPr>
              <a:t>κ.ά.)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32964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</a:t>
            </a:r>
            <a:r>
              <a:rPr kumimoji="0" lang="el-GR" sz="2200" b="0" i="0" u="none" strike="noStrike" kern="0" cap="none" spc="0" normalizeH="0" baseline="0" noProof="0" dirty="0">
                <a:ln>
                  <a:noFill/>
                </a:ln>
                <a:solidFill>
                  <a:srgbClr val="32964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l-GR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l-GR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Εικόνα 8">
            <a:extLst>
              <a:ext uri="{FF2B5EF4-FFF2-40B4-BE49-F238E27FC236}">
                <a16:creationId xmlns:a16="http://schemas.microsoft.com/office/drawing/2014/main" id="{A2B41D1D-97D9-41A7-B8E9-5D5BB145E0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028" y="341525"/>
            <a:ext cx="2630486" cy="15782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Εικόνα 11" descr="15204024_10211442453367412_851165983_o">
            <a:extLst>
              <a:ext uri="{FF2B5EF4-FFF2-40B4-BE49-F238E27FC236}">
                <a16:creationId xmlns:a16="http://schemas.microsoft.com/office/drawing/2014/main" id="{8E6C1F7A-15CF-4E97-A1ED-46E9F2A57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92114" y="2210928"/>
            <a:ext cx="2438400" cy="1783142"/>
          </a:xfrm>
          <a:prstGeom prst="rect">
            <a:avLst/>
          </a:prstGeom>
          <a:noFill/>
          <a:ln w="9525">
            <a:solidFill>
              <a:srgbClr val="333333">
                <a:alpha val="77000"/>
              </a:srgbClr>
            </a:solidFill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43000"/>
              </a:srgbClr>
            </a:outerShdw>
          </a:effectLst>
        </p:spPr>
      </p:pic>
      <p:pic>
        <p:nvPicPr>
          <p:cNvPr id="6" name="Εικόνα 3">
            <a:extLst>
              <a:ext uri="{FF2B5EF4-FFF2-40B4-BE49-F238E27FC236}">
                <a16:creationId xmlns:a16="http://schemas.microsoft.com/office/drawing/2014/main" id="{32A515C9-9EA1-42B5-BC38-B8FB7C5AE5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114" y="4285181"/>
            <a:ext cx="2527450" cy="17735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Εικόνα 1">
            <a:extLst>
              <a:ext uri="{FF2B5EF4-FFF2-40B4-BE49-F238E27FC236}">
                <a16:creationId xmlns:a16="http://schemas.microsoft.com/office/drawing/2014/main" id="{23121EF6-8A75-482D-9052-23CAE35B88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511" y="143735"/>
            <a:ext cx="1752600" cy="666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71374DB-4CB3-4628-9F46-9ACC35490F18}"/>
              </a:ext>
            </a:extLst>
          </p:cNvPr>
          <p:cNvSpPr/>
          <p:nvPr/>
        </p:nvSpPr>
        <p:spPr>
          <a:xfrm>
            <a:off x="609600" y="3994070"/>
            <a:ext cx="8106682" cy="1773577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Wingdings" panose="05000000000000000000" pitchFamily="2" charset="2"/>
              <a:buChar char="Ø"/>
              <a:defRPr/>
            </a:pPr>
            <a:r>
              <a:rPr lang="el-GR" sz="2000" b="1" dirty="0">
                <a:solidFill>
                  <a:srgbClr val="FF0000"/>
                </a:solidFill>
              </a:rPr>
              <a:t>Κάθε χρόνο η Μονάδα Εκπαίδευσης φιλοξενεί περισσότερους από 1.500 μαθητές</a:t>
            </a:r>
            <a:r>
              <a:rPr lang="el-GR" sz="2000" dirty="0">
                <a:solidFill>
                  <a:srgbClr val="FF0000"/>
                </a:solidFill>
              </a:rPr>
              <a:t>.</a:t>
            </a:r>
          </a:p>
          <a:p>
            <a:pPr lvl="0">
              <a:defRPr/>
            </a:pPr>
            <a:endParaRPr lang="el-GR" sz="2000" dirty="0">
              <a:solidFill>
                <a:srgbClr val="FF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Ø"/>
              <a:defRPr/>
            </a:pPr>
            <a:r>
              <a:rPr lang="el-GR" sz="2000" b="1" dirty="0">
                <a:solidFill>
                  <a:srgbClr val="FF0000"/>
                </a:solidFill>
              </a:rPr>
              <a:t>Συμβάλλει στην εξωστρέφεια του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l-GR" sz="2000" b="1" dirty="0" err="1">
                <a:solidFill>
                  <a:srgbClr val="FF0000"/>
                </a:solidFill>
              </a:rPr>
              <a:t>ΕΛΚΕΘΕ</a:t>
            </a:r>
            <a:r>
              <a:rPr lang="el-GR" sz="2000" b="1" dirty="0">
                <a:solidFill>
                  <a:srgbClr val="FF0000"/>
                </a:solidFill>
              </a:rPr>
              <a:t> μέσω ποικίλλων  δράσεων για το ευρύ κοινό.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95F9C3-C725-40AC-B319-455A0D6C333C}"/>
              </a:ext>
            </a:extLst>
          </p:cNvPr>
          <p:cNvSpPr/>
          <p:nvPr/>
        </p:nvSpPr>
        <p:spPr>
          <a:xfrm>
            <a:off x="0" y="6371771"/>
            <a:ext cx="12192000" cy="458314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547BB0-3DEF-4A0B-B990-5F3121BAA210}"/>
              </a:ext>
            </a:extLst>
          </p:cNvPr>
          <p:cNvSpPr/>
          <p:nvPr/>
        </p:nvSpPr>
        <p:spPr>
          <a:xfrm>
            <a:off x="0" y="6359434"/>
            <a:ext cx="12192000" cy="4985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568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4B28F17-5FDA-4A21-B672-1B78AA2988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965" y="228600"/>
            <a:ext cx="11645664" cy="8578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altLang="el-GR" sz="2800" b="1" kern="0" dirty="0">
                <a:solidFill>
                  <a:srgbClr val="FF0000"/>
                </a:solidFill>
                <a:latin typeface="+mn-lt"/>
              </a:rPr>
              <a:t>Δραστηριότητες της  ΜΕ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altLang="el-GR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Εκπαιδευτικά προγράμματα </a:t>
            </a:r>
            <a:r>
              <a:rPr kumimoji="0" lang="el-GR" altLang="el-GR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για σχολεία πρωτοβάθμιας και δευτεροβάθμιας εκπαίδευσης, κατά τη διάρκεια των οποίων μαθητές και δάσκαλοι επισκέπτονται τα εργαστήρια και τις εγκαταστάσεις του Κέντρου και παρακολουθούν ειδικά σχεδιασμένες διαλέξεις και δράσεις. </a:t>
            </a: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l-GR" altLang="el-GR" kern="0" dirty="0">
              <a:solidFill>
                <a:srgbClr val="002060"/>
              </a:solidFill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l-GR" altLang="el-GR" b="1" dirty="0">
                <a:solidFill>
                  <a:srgbClr val="002060"/>
                </a:solidFill>
                <a:latin typeface="Calibri" panose="020F0502020204030204"/>
              </a:rPr>
              <a:t>Διαλέξεις σε σχολεία</a:t>
            </a:r>
            <a:r>
              <a:rPr lang="en-US" altLang="el-GR" b="1" dirty="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el-GR" altLang="el-GR" dirty="0">
                <a:solidFill>
                  <a:srgbClr val="002060"/>
                </a:solidFill>
                <a:latin typeface="Calibri" panose="020F0502020204030204"/>
              </a:rPr>
              <a:t>κυρίως στην Αττική αλλά και στην επαρχία (Ιόνια Νησιά, Κρήτη, Δωδεκάνησος) και σε σχολεία του εξωτερικού</a:t>
            </a:r>
            <a:r>
              <a:rPr lang="en-US" altLang="el-GR" dirty="0">
                <a:solidFill>
                  <a:srgbClr val="002060"/>
                </a:solidFill>
                <a:latin typeface="Calibri" panose="020F0502020204030204"/>
              </a:rPr>
              <a:t>.</a:t>
            </a:r>
            <a:endParaRPr kumimoji="0" lang="el-GR" altLang="el-GR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altLang="el-GR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0" lang="el-GR" altLang="el-GR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Συμμετοχή επιστημόνων του Κέντρου</a:t>
            </a:r>
            <a:r>
              <a:rPr kumimoji="0" lang="en-US" altLang="el-GR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l-GR" altLang="el-GR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σε προγράμματα </a:t>
            </a: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σχολικής περιβαλλοντικής εκπαίδευσης </a:t>
            </a:r>
            <a:r>
              <a:rPr lang="el-GR" altLang="el-GR" kern="0" dirty="0">
                <a:solidFill>
                  <a:srgbClr val="002060"/>
                </a:solidFill>
              </a:rPr>
              <a:t>ως επιστημονικοί σύμβουλοι σε </a:t>
            </a:r>
            <a:r>
              <a:rPr kumimoji="0" lang="el-GR" altLang="el-GR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συνεργασία με </a:t>
            </a:r>
            <a:r>
              <a:rPr kumimoji="0" lang="el-GR" altLang="el-G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Κ.Π.Ε</a:t>
            </a:r>
            <a:r>
              <a:rPr kumimoji="0" lang="el-GR" altLang="el-GR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l-GR" altLang="el-GR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l-GR" altLang="el-GR" dirty="0">
                <a:solidFill>
                  <a:srgbClr val="002060"/>
                </a:solidFill>
                <a:latin typeface="Calibri" panose="020F0502020204030204"/>
              </a:rPr>
              <a:t>Δράσεις μέσω τηλεδιάσκεψης   </a:t>
            </a:r>
            <a:r>
              <a:rPr lang="el-GR" altLang="el-GR" b="1" dirty="0">
                <a:solidFill>
                  <a:srgbClr val="002060"/>
                </a:solidFill>
                <a:latin typeface="Calibri" panose="020F0502020204030204"/>
              </a:rPr>
              <a:t>(</a:t>
            </a:r>
            <a:r>
              <a:rPr lang="en-US" altLang="el-GR" b="1" dirty="0" err="1">
                <a:solidFill>
                  <a:srgbClr val="002060"/>
                </a:solidFill>
                <a:latin typeface="Calibri" panose="020F0502020204030204"/>
              </a:rPr>
              <a:t>HCMR</a:t>
            </a:r>
            <a:r>
              <a:rPr lang="en-US" altLang="el-GR" b="1" dirty="0">
                <a:solidFill>
                  <a:srgbClr val="002060"/>
                </a:solidFill>
                <a:latin typeface="Calibri" panose="020F0502020204030204"/>
              </a:rPr>
              <a:t> in your classroom)</a:t>
            </a:r>
            <a:r>
              <a:rPr lang="en-US" altLang="el-GR" dirty="0">
                <a:solidFill>
                  <a:srgbClr val="002060"/>
                </a:solidFill>
                <a:latin typeface="Calibri" panose="020F0502020204030204"/>
              </a:rPr>
              <a:t>.</a:t>
            </a:r>
            <a:r>
              <a:rPr lang="en-US" altLang="el-GR" b="1" dirty="0">
                <a:solidFill>
                  <a:srgbClr val="002060"/>
                </a:solidFill>
                <a:latin typeface="Calibri" panose="020F0502020204030204"/>
              </a:rPr>
              <a:t> </a:t>
            </a:r>
            <a:endParaRPr lang="el-GR" altLang="el-GR" b="1" dirty="0">
              <a:solidFill>
                <a:srgbClr val="002060"/>
              </a:solidFill>
              <a:latin typeface="Calibri" panose="020F0502020204030204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 dirty="0">
              <a:solidFill>
                <a:srgbClr val="002060"/>
              </a:solidFill>
              <a:latin typeface="Calibri" panose="020F0502020204030204"/>
            </a:endParaRP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l-GR" altLang="el-GR" kern="0" dirty="0">
                <a:solidFill>
                  <a:srgbClr val="002060"/>
                </a:solidFill>
              </a:rPr>
              <a:t>Θερινές </a:t>
            </a:r>
            <a:r>
              <a:rPr lang="el-GR" altLang="el-GR" b="1" kern="0" dirty="0">
                <a:solidFill>
                  <a:srgbClr val="002060"/>
                </a:solidFill>
              </a:rPr>
              <a:t>διαλέξεις για σπουδαστές και φοιτητές   </a:t>
            </a:r>
            <a:r>
              <a:rPr lang="el-GR" altLang="el-GR" kern="0" dirty="0">
                <a:solidFill>
                  <a:srgbClr val="002060"/>
                </a:solidFill>
              </a:rPr>
              <a:t>σε θέματα που αφορούν την υδρόσφαιρα</a:t>
            </a:r>
            <a:r>
              <a:rPr lang="en-US" altLang="el-GR" kern="0" dirty="0">
                <a:solidFill>
                  <a:srgbClr val="002060"/>
                </a:solidFill>
              </a:rPr>
              <a:t>.</a:t>
            </a:r>
            <a:endParaRPr lang="el-GR" altLang="el-GR" kern="0" dirty="0">
              <a:solidFill>
                <a:srgbClr val="002060"/>
              </a:solidFill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altLang="el-GR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l-GR" altLang="el-GR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Συμμετοχή σε φεστιβάλ έρευνας και τεχνολογίας </a:t>
            </a: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(</a:t>
            </a:r>
            <a:r>
              <a:rPr kumimoji="0" lang="en-US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Athens Science Festival</a:t>
            </a: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)</a:t>
            </a:r>
            <a:r>
              <a:rPr kumimoji="0" lang="en-US" altLang="el-GR" sz="18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  <a:endParaRPr kumimoji="0" lang="el-GR" altLang="el-GR" sz="18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altLang="el-GR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l-GR" altLang="el-GR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Πολλαπλή συμμετοχή στο  Ευρωπαϊκό πρόγραμμα </a:t>
            </a: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Re</a:t>
            </a:r>
            <a:r>
              <a:rPr kumimoji="0" lang="en-US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searcher’s </a:t>
            </a: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Night</a:t>
            </a:r>
            <a:r>
              <a:rPr kumimoji="0" lang="en-US" altLang="el-GR" sz="18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  <a:endParaRPr kumimoji="0" lang="el-GR" altLang="el-GR" sz="18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altLang="el-GR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l-GR" altLang="el-GR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Άλλες εκδηλώσεις που απευθύνονται  στο ευρύ κοινό</a:t>
            </a:r>
            <a:r>
              <a:rPr kumimoji="0" lang="en-US" altLang="el-GR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  <a:endParaRPr kumimoji="0" lang="el-GR" altLang="el-GR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l-GR" altLang="el-GR" sz="1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</a:rPr>
            </a:br>
            <a:endParaRPr kumimoji="0" lang="el-GR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l-GR" altLang="el-GR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l-GR" altLang="el-GR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l-GR" altLang="el-GR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l-GR" altLang="el-GR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l-GR" altLang="el-GR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altLang="el-GR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altLang="el-GR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214313" marR="0" lvl="0" indent="-214313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altLang="el-GR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l-GR" sz="12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pic>
        <p:nvPicPr>
          <p:cNvPr id="3" name="Εικόνα 1">
            <a:extLst>
              <a:ext uri="{FF2B5EF4-FFF2-40B4-BE49-F238E27FC236}">
                <a16:creationId xmlns:a16="http://schemas.microsoft.com/office/drawing/2014/main" id="{F49F68B5-1793-4F27-8FC9-CBA45DBD2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3166" y="148596"/>
            <a:ext cx="1568834" cy="596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CD8F686-C504-43EA-A5CF-F59ECD8438D6}"/>
              </a:ext>
            </a:extLst>
          </p:cNvPr>
          <p:cNvSpPr/>
          <p:nvPr/>
        </p:nvSpPr>
        <p:spPr>
          <a:xfrm>
            <a:off x="0" y="6342743"/>
            <a:ext cx="12192000" cy="51525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324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50E6442D-56D1-4EB2-82E1-904971463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5284" y="97075"/>
            <a:ext cx="1726716" cy="656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id="{E2D2BE5A-6449-4649-A8C6-7982822078E4}"/>
              </a:ext>
            </a:extLst>
          </p:cNvPr>
          <p:cNvSpPr txBox="1">
            <a:spLocks/>
          </p:cNvSpPr>
          <p:nvPr/>
        </p:nvSpPr>
        <p:spPr>
          <a:xfrm>
            <a:off x="763327" y="562533"/>
            <a:ext cx="10058400" cy="105935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800" b="1" kern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Θεματικές Ενότητες των εκπαιδευτικών δράσεων</a:t>
            </a:r>
            <a:br>
              <a:rPr lang="el-G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l-GR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606791-B2BD-46FD-98F4-B7FA5EB76522}"/>
              </a:ext>
            </a:extLst>
          </p:cNvPr>
          <p:cNvSpPr/>
          <p:nvPr/>
        </p:nvSpPr>
        <p:spPr>
          <a:xfrm>
            <a:off x="381243" y="1214211"/>
            <a:ext cx="1173117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lvl="0" indent="-214313" algn="just">
              <a:buFont typeface="Arial" panose="020B0604020202020204" pitchFamily="34" charset="0"/>
              <a:buChar char="•"/>
              <a:defRPr/>
            </a:pPr>
            <a:endParaRPr lang="el-GR" kern="0" dirty="0">
              <a:solidFill>
                <a:srgbClr val="002060"/>
              </a:solidFill>
            </a:endParaRPr>
          </a:p>
          <a:p>
            <a:pPr marL="541338" lvl="0" indent="-214313" algn="just">
              <a:buFont typeface="Arial" panose="020B0604020202020204" pitchFamily="34" charset="0"/>
              <a:buChar char="•"/>
              <a:defRPr/>
            </a:pPr>
            <a:r>
              <a:rPr lang="el-GR" sz="2400" i="1" kern="0" dirty="0">
                <a:solidFill>
                  <a:srgbClr val="0070C0"/>
                </a:solidFill>
              </a:rPr>
              <a:t>Θαλάσσια βιοποικιλότητα </a:t>
            </a:r>
            <a:endParaRPr lang="el-GR" sz="2400" kern="0" dirty="0">
              <a:solidFill>
                <a:srgbClr val="0070C0"/>
              </a:solidFill>
            </a:endParaRPr>
          </a:p>
          <a:p>
            <a:pPr marL="541338" lvl="0" indent="-214313" algn="just">
              <a:buFont typeface="Arial" panose="020B0604020202020204" pitchFamily="34" charset="0"/>
              <a:buChar char="•"/>
              <a:defRPr/>
            </a:pPr>
            <a:r>
              <a:rPr lang="el-GR" sz="2400" i="1" kern="0" dirty="0">
                <a:solidFill>
                  <a:srgbClr val="0070C0"/>
                </a:solidFill>
              </a:rPr>
              <a:t>Βιοποικιλότητα ποτάμιων οικοσυστημάτων</a:t>
            </a:r>
            <a:endParaRPr lang="el-GR" sz="2400" kern="0" dirty="0">
              <a:solidFill>
                <a:srgbClr val="0070C0"/>
              </a:solidFill>
            </a:endParaRPr>
          </a:p>
          <a:p>
            <a:pPr marL="541338" lvl="0" indent="-214313" algn="just">
              <a:buFont typeface="Arial" panose="020B0604020202020204" pitchFamily="34" charset="0"/>
              <a:buChar char="•"/>
              <a:defRPr/>
            </a:pPr>
            <a:r>
              <a:rPr lang="el-GR" sz="2400" i="1" kern="0" dirty="0">
                <a:solidFill>
                  <a:srgbClr val="0070C0"/>
                </a:solidFill>
              </a:rPr>
              <a:t>Θαλάσσια Ρύπανση (πλαστικά στους ωκεανούς)</a:t>
            </a:r>
            <a:endParaRPr lang="el-GR" sz="2400" kern="0" dirty="0">
              <a:solidFill>
                <a:srgbClr val="0070C0"/>
              </a:solidFill>
            </a:endParaRPr>
          </a:p>
          <a:p>
            <a:pPr marL="541338" lvl="0" indent="-214313" algn="just">
              <a:buFont typeface="Arial" panose="020B0604020202020204" pitchFamily="34" charset="0"/>
              <a:buChar char="•"/>
              <a:defRPr/>
            </a:pPr>
            <a:r>
              <a:rPr lang="el-GR" sz="2400" i="1" kern="0" dirty="0">
                <a:solidFill>
                  <a:srgbClr val="0070C0"/>
                </a:solidFill>
              </a:rPr>
              <a:t>Ενάλια Αρχαιολογία  - υποθαλάσσια ηφαίστεια </a:t>
            </a:r>
            <a:endParaRPr lang="el-GR" sz="2400" kern="0" dirty="0">
              <a:solidFill>
                <a:srgbClr val="0070C0"/>
              </a:solidFill>
            </a:endParaRPr>
          </a:p>
          <a:p>
            <a:pPr marL="541338" lvl="0" indent="-214313" algn="just">
              <a:buFont typeface="Arial" panose="020B0604020202020204" pitchFamily="34" charset="0"/>
              <a:buChar char="•"/>
              <a:defRPr/>
            </a:pPr>
            <a:r>
              <a:rPr lang="el-GR" sz="2400" i="1" kern="0" dirty="0">
                <a:solidFill>
                  <a:srgbClr val="0070C0"/>
                </a:solidFill>
              </a:rPr>
              <a:t>Σεισμολογία </a:t>
            </a:r>
            <a:endParaRPr lang="el-GR" sz="2400" kern="0" dirty="0">
              <a:solidFill>
                <a:srgbClr val="0070C0"/>
              </a:solidFill>
            </a:endParaRPr>
          </a:p>
          <a:p>
            <a:pPr marL="541338" lvl="0" indent="-214313" algn="just">
              <a:buFont typeface="Arial" panose="020B0604020202020204" pitchFamily="34" charset="0"/>
              <a:buChar char="•"/>
              <a:defRPr/>
            </a:pPr>
            <a:r>
              <a:rPr lang="el-GR" sz="2400" i="1" kern="0" dirty="0">
                <a:solidFill>
                  <a:srgbClr val="0070C0"/>
                </a:solidFill>
              </a:rPr>
              <a:t>Μετρητικά και προγνωστικά συστήματα</a:t>
            </a:r>
            <a:r>
              <a:rPr lang="en-US" sz="2400" i="1" kern="0" dirty="0">
                <a:solidFill>
                  <a:srgbClr val="0070C0"/>
                </a:solidFill>
              </a:rPr>
              <a:t> </a:t>
            </a:r>
            <a:r>
              <a:rPr lang="el-GR" sz="2400" i="1" kern="0" dirty="0">
                <a:solidFill>
                  <a:srgbClr val="0070C0"/>
                </a:solidFill>
              </a:rPr>
              <a:t>παρακολούθησης των θαλασσών</a:t>
            </a:r>
          </a:p>
          <a:p>
            <a:pPr marL="541338" lvl="0" indent="-214313" algn="just">
              <a:buFont typeface="Arial" panose="020B0604020202020204" pitchFamily="34" charset="0"/>
              <a:buChar char="•"/>
              <a:defRPr/>
            </a:pPr>
            <a:r>
              <a:rPr lang="el-GR" sz="2400" i="1" kern="0" dirty="0">
                <a:solidFill>
                  <a:srgbClr val="0070C0"/>
                </a:solidFill>
              </a:rPr>
              <a:t>Κλιματικές αλλαγές</a:t>
            </a:r>
          </a:p>
        </p:txBody>
      </p:sp>
      <p:pic>
        <p:nvPicPr>
          <p:cNvPr id="6" name="Εικόνα 7">
            <a:extLst>
              <a:ext uri="{FF2B5EF4-FFF2-40B4-BE49-F238E27FC236}">
                <a16:creationId xmlns:a16="http://schemas.microsoft.com/office/drawing/2014/main" id="{B51D523A-73A5-46B4-AAAA-2257BCE63A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626" y="1350531"/>
            <a:ext cx="3124087" cy="18744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Εικόνα 5">
            <a:extLst>
              <a:ext uri="{FF2B5EF4-FFF2-40B4-BE49-F238E27FC236}">
                <a16:creationId xmlns:a16="http://schemas.microsoft.com/office/drawing/2014/main" id="{90856600-77F1-4BFB-AD15-D3CF3412E6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4363" y="3761187"/>
            <a:ext cx="3066394" cy="20046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Τίτλος 1">
            <a:extLst>
              <a:ext uri="{FF2B5EF4-FFF2-40B4-BE49-F238E27FC236}">
                <a16:creationId xmlns:a16="http://schemas.microsoft.com/office/drawing/2014/main" id="{2A4C6ADB-F8BE-4438-8665-30987F5F6827}"/>
              </a:ext>
            </a:extLst>
          </p:cNvPr>
          <p:cNvSpPr txBox="1">
            <a:spLocks/>
          </p:cNvSpPr>
          <p:nvPr/>
        </p:nvSpPr>
        <p:spPr>
          <a:xfrm>
            <a:off x="381243" y="4382046"/>
            <a:ext cx="10058400" cy="200460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  <a:defRPr/>
            </a:pPr>
            <a:r>
              <a:rPr lang="el-GR" sz="2400" kern="0" spc="0" dirty="0">
                <a:solidFill>
                  <a:srgbClr val="32964C"/>
                </a:solidFill>
                <a:latin typeface="Calibri" panose="020F0502020204030204"/>
                <a:ea typeface="+mn-ea"/>
                <a:cs typeface="+mn-cs"/>
              </a:rPr>
              <a:t>Παρέχουν την δυνατότητα ημερήσιας απασχόλησης μαθητών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defRPr/>
            </a:pPr>
            <a:endParaRPr lang="el-GR" sz="2400" kern="0" spc="0" dirty="0">
              <a:solidFill>
                <a:srgbClr val="32964C"/>
              </a:solidFill>
              <a:latin typeface="Calibri" panose="020F0502020204030204"/>
              <a:ea typeface="+mn-ea"/>
              <a:cs typeface="+mn-cs"/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  <a:defRPr/>
            </a:pPr>
            <a:r>
              <a:rPr lang="el-GR" sz="2400" kern="0" spc="0" dirty="0">
                <a:solidFill>
                  <a:srgbClr val="32964C"/>
                </a:solidFill>
                <a:latin typeface="Calibri" panose="020F0502020204030204"/>
                <a:ea typeface="+mn-ea"/>
                <a:cs typeface="+mn-cs"/>
              </a:rPr>
              <a:t>Προβάλλουν θέματα ειδικού ενδιαφέροντος για τους εκπαιδευτικούς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defRPr/>
            </a:pPr>
            <a:endParaRPr lang="el-GR" sz="2400" kern="0" spc="0" dirty="0">
              <a:solidFill>
                <a:srgbClr val="32964C"/>
              </a:solidFill>
              <a:latin typeface="Calibri" panose="020F0502020204030204"/>
              <a:ea typeface="+mn-ea"/>
              <a:cs typeface="+mn-cs"/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  <a:defRPr/>
            </a:pPr>
            <a:r>
              <a:rPr lang="el-GR" sz="2400" kern="0" spc="0" dirty="0">
                <a:solidFill>
                  <a:srgbClr val="32964C"/>
                </a:solidFill>
                <a:latin typeface="Calibri" panose="020F0502020204030204"/>
                <a:ea typeface="+mn-ea"/>
                <a:cs typeface="+mn-cs"/>
              </a:rPr>
              <a:t>Μπορούν να προσαρμοστούν σε ομάδες Περιβαλλοντικής Εκπαίδευσης</a:t>
            </a:r>
          </a:p>
          <a:p>
            <a:pPr algn="ctr"/>
            <a:br>
              <a:rPr lang="el-G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8C69E5-9053-4339-A6E1-3E6417A00F00}"/>
              </a:ext>
            </a:extLst>
          </p:cNvPr>
          <p:cNvSpPr/>
          <p:nvPr/>
        </p:nvSpPr>
        <p:spPr>
          <a:xfrm>
            <a:off x="0" y="6328229"/>
            <a:ext cx="12192000" cy="52977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359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00AEF78-652A-4D24-9435-702065FA1CCF}"/>
              </a:ext>
            </a:extLst>
          </p:cNvPr>
          <p:cNvSpPr txBox="1">
            <a:spLocks/>
          </p:cNvSpPr>
          <p:nvPr/>
        </p:nvSpPr>
        <p:spPr>
          <a:xfrm>
            <a:off x="7641249" y="206259"/>
            <a:ext cx="39319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sz="2400" b="1" kern="0" dirty="0">
                <a:solidFill>
                  <a:srgbClr val="FF0000"/>
                </a:solidFill>
              </a:rPr>
              <a:t>  </a:t>
            </a:r>
            <a:r>
              <a:rPr lang="el-GR" sz="2400" b="1" kern="0" dirty="0">
                <a:solidFill>
                  <a:srgbClr val="FF0000"/>
                </a:solidFill>
              </a:rPr>
              <a:t>Πληροφορίες - Επικοινωνία</a:t>
            </a:r>
            <a:r>
              <a:rPr lang="en-US" sz="2400" b="1" kern="0" dirty="0">
                <a:solidFill>
                  <a:srgbClr val="FF0000"/>
                </a:solidFill>
              </a:rPr>
              <a:t> </a:t>
            </a:r>
            <a:endParaRPr lang="en-US" sz="2400" b="1" dirty="0">
              <a:solidFill>
                <a:srgbClr val="FF000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Ορθογώνιο 4">
            <a:extLst>
              <a:ext uri="{FF2B5EF4-FFF2-40B4-BE49-F238E27FC236}">
                <a16:creationId xmlns:a16="http://schemas.microsoft.com/office/drawing/2014/main" id="{2DADDD98-F6B0-4A7D-BDCD-6ED29D5DCAB5}"/>
              </a:ext>
            </a:extLst>
          </p:cNvPr>
          <p:cNvSpPr/>
          <p:nvPr/>
        </p:nvSpPr>
        <p:spPr>
          <a:xfrm>
            <a:off x="182742" y="791844"/>
            <a:ext cx="6567893" cy="504753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9388" indent="-90488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Τα προσδοκώμενα οφέλη για τους </a:t>
            </a:r>
            <a:r>
              <a:rPr lang="el-GR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μαθητές και το ευρύ κοινό </a:t>
            </a:r>
            <a:r>
              <a:rPr lang="en-US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είναι τα παρακάτω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en-US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el-GR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Συνεργατική μάθηση</a:t>
            </a:r>
          </a:p>
          <a:p>
            <a:pPr marL="285750" indent="-285750">
              <a:buBlip>
                <a:blip r:embed="rId3"/>
              </a:buBlip>
            </a:pPr>
            <a:endParaRPr lang="en-US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el-GR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Ενεργή συμμετοχή των μαθητών σε βιωματικές δράσεις περιβαλλοντικής εκπαίδευσης για την υδρόσφαιρα</a:t>
            </a:r>
            <a:endParaRPr lang="en-US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Blip>
                <a:blip r:embed="rId3"/>
              </a:buBlip>
            </a:pPr>
            <a:endParaRPr lang="en-US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el-GR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Εξοικείωση μαθητών/κοινού με εργαλεία διαδικτυακής επικοινωνίας</a:t>
            </a:r>
          </a:p>
          <a:p>
            <a:pPr marL="285750" indent="-285750">
              <a:buBlip>
                <a:blip r:embed="rId3"/>
              </a:buBlip>
            </a:pPr>
            <a:endParaRPr lang="el-GR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el-GR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Ανάπτυξη σχέσεων εμπιστοσύνης και αλληλεγγύης</a:t>
            </a:r>
            <a:endParaRPr lang="en-US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Blip>
                <a:blip r:embed="rId3"/>
              </a:buBlip>
            </a:pPr>
            <a:endParaRPr lang="en-US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el-GR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Δημιουργία Πολιτών με υπεύθυνη περιβαλλοντική συμπεριφορά που θα προβούν σε δράσεις για την προστασία και τη διατήρηση των υδάτινων πόρων</a:t>
            </a:r>
          </a:p>
          <a:p>
            <a:endParaRPr lang="en-US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el-GR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Αλληλεπίδραση μαθητών με ειδικούς επιστήμονες, καλλιέργεια επιστημονικού γραμματισμού</a:t>
            </a:r>
          </a:p>
          <a:p>
            <a:pPr marL="285750" indent="-285750">
              <a:buBlip>
                <a:blip r:embed="rId3"/>
              </a:buBlip>
            </a:pPr>
            <a:endParaRPr lang="en-US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el-GR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Χτίσιμο μιας σύγχρονης </a:t>
            </a:r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“</a:t>
            </a:r>
            <a:r>
              <a:rPr lang="el-GR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υδατικής συνείδησης</a:t>
            </a:r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”</a:t>
            </a:r>
          </a:p>
          <a:p>
            <a:pPr marL="285750" indent="-285750">
              <a:buBlip>
                <a:blip r:embed="rId3"/>
              </a:buBlip>
            </a:pPr>
            <a:endParaRPr lang="en-US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en-US" sz="16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</a:p>
        </p:txBody>
      </p:sp>
      <p:pic>
        <p:nvPicPr>
          <p:cNvPr id="6" name="Θέση περιεχομένου 3">
            <a:extLst>
              <a:ext uri="{FF2B5EF4-FFF2-40B4-BE49-F238E27FC236}">
                <a16:creationId xmlns:a16="http://schemas.microsoft.com/office/drawing/2014/main" id="{B944DCAE-494D-4AEA-A6B2-21AA35F5D5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076" y="710631"/>
            <a:ext cx="5041446" cy="1953540"/>
          </a:xfrm>
          <a:prstGeom prst="rect">
            <a:avLst/>
          </a:prstGeom>
        </p:spPr>
      </p:pic>
      <p:sp>
        <p:nvSpPr>
          <p:cNvPr id="7" name="Ορθογώνιο 5">
            <a:extLst>
              <a:ext uri="{FF2B5EF4-FFF2-40B4-BE49-F238E27FC236}">
                <a16:creationId xmlns:a16="http://schemas.microsoft.com/office/drawing/2014/main" id="{9B4EBF8A-741A-4459-8573-E3487F70F454}"/>
              </a:ext>
            </a:extLst>
          </p:cNvPr>
          <p:cNvSpPr/>
          <p:nvPr/>
        </p:nvSpPr>
        <p:spPr>
          <a:xfrm>
            <a:off x="7055076" y="5420880"/>
            <a:ext cx="5104266" cy="66675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b="1" dirty="0">
                <a:solidFill>
                  <a:srgbClr val="FF0000"/>
                </a:solidFill>
              </a:rPr>
              <a:t>Μονάδα Εκπαίδευσης </a:t>
            </a:r>
            <a:r>
              <a:rPr lang="el-GR" sz="1600" b="1" dirty="0" err="1">
                <a:solidFill>
                  <a:srgbClr val="FF0000"/>
                </a:solidFill>
              </a:rPr>
              <a:t>ΕΛΚΕΘΕ</a:t>
            </a:r>
            <a:endParaRPr lang="el-GR" sz="1600" b="1" dirty="0">
              <a:solidFill>
                <a:srgbClr val="FF0000"/>
              </a:solidFill>
            </a:endParaRPr>
          </a:p>
          <a:p>
            <a:pPr algn="ctr"/>
            <a:r>
              <a:rPr lang="en-US" sz="1600" b="1" dirty="0" err="1">
                <a:solidFill>
                  <a:srgbClr val="FF0000"/>
                </a:solidFill>
              </a:rPr>
              <a:t>tel</a:t>
            </a:r>
            <a:r>
              <a:rPr lang="en-US" sz="1600" b="1" dirty="0">
                <a:solidFill>
                  <a:srgbClr val="FF0000"/>
                </a:solidFill>
              </a:rPr>
              <a:t>:</a:t>
            </a:r>
            <a:r>
              <a:rPr lang="el-GR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+302291</a:t>
            </a:r>
            <a:r>
              <a:rPr lang="el-GR" sz="1600" b="1" dirty="0">
                <a:solidFill>
                  <a:srgbClr val="FF0000"/>
                </a:solidFill>
              </a:rPr>
              <a:t>0</a:t>
            </a:r>
            <a:r>
              <a:rPr lang="en-US" sz="1600" b="1" dirty="0">
                <a:solidFill>
                  <a:srgbClr val="FF0000"/>
                </a:solidFill>
              </a:rPr>
              <a:t> 76317,</a:t>
            </a:r>
            <a:r>
              <a:rPr lang="el-GR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email: education@hcmr.gr</a:t>
            </a:r>
            <a:endParaRPr lang="el-GR" sz="1600" b="1" dirty="0">
              <a:solidFill>
                <a:srgbClr val="FF0000"/>
              </a:solidFill>
            </a:endParaRPr>
          </a:p>
        </p:txBody>
      </p:sp>
      <p:pic>
        <p:nvPicPr>
          <p:cNvPr id="8" name="Εικόνα 3">
            <a:extLst>
              <a:ext uri="{FF2B5EF4-FFF2-40B4-BE49-F238E27FC236}">
                <a16:creationId xmlns:a16="http://schemas.microsoft.com/office/drawing/2014/main" id="{9415F20C-6C36-412C-8C39-80F5EABA6E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999" y="2775378"/>
            <a:ext cx="4673600" cy="25062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46EBC75-00D4-4188-B1E3-89BA5D92EE5B}"/>
              </a:ext>
            </a:extLst>
          </p:cNvPr>
          <p:cNvSpPr/>
          <p:nvPr/>
        </p:nvSpPr>
        <p:spPr>
          <a:xfrm>
            <a:off x="0" y="6399387"/>
            <a:ext cx="12159342" cy="4247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C4290B-B1EB-4728-BA18-7719D217DF21}"/>
              </a:ext>
            </a:extLst>
          </p:cNvPr>
          <p:cNvSpPr/>
          <p:nvPr/>
        </p:nvSpPr>
        <p:spPr>
          <a:xfrm>
            <a:off x="0" y="6399387"/>
            <a:ext cx="12192000" cy="458613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CF10D8-82D6-4158-A8CE-836B3C1460E7}"/>
              </a:ext>
            </a:extLst>
          </p:cNvPr>
          <p:cNvSpPr/>
          <p:nvPr/>
        </p:nvSpPr>
        <p:spPr>
          <a:xfrm>
            <a:off x="0" y="6323888"/>
            <a:ext cx="12192000" cy="53411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8B8FBB-364A-4214-ACCC-1D2E7CAE9067}"/>
              </a:ext>
            </a:extLst>
          </p:cNvPr>
          <p:cNvSpPr txBox="1">
            <a:spLocks/>
          </p:cNvSpPr>
          <p:nvPr/>
        </p:nvSpPr>
        <p:spPr>
          <a:xfrm>
            <a:off x="1379128" y="298261"/>
            <a:ext cx="41751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l-GR" sz="2400" b="1" kern="0" dirty="0">
                <a:solidFill>
                  <a:srgbClr val="FF0000"/>
                </a:solidFill>
              </a:rPr>
              <a:t>Στόχοι</a:t>
            </a:r>
            <a:r>
              <a:rPr lang="en-US" sz="2400" b="1" kern="0" dirty="0">
                <a:solidFill>
                  <a:srgbClr val="FF0000"/>
                </a:solidFill>
              </a:rPr>
              <a:t> - </a:t>
            </a:r>
            <a:r>
              <a:rPr lang="el-GR" sz="2400" b="1" kern="0" dirty="0">
                <a:solidFill>
                  <a:srgbClr val="FF0000"/>
                </a:solidFill>
              </a:rPr>
              <a:t>Προσδοκώμενα οφέλη</a:t>
            </a:r>
            <a:r>
              <a:rPr lang="en-US" sz="2400" b="1" kern="0" dirty="0">
                <a:solidFill>
                  <a:srgbClr val="FF0000"/>
                </a:solidFill>
              </a:rPr>
              <a:t>  </a:t>
            </a:r>
            <a:endParaRPr lang="en-US" sz="2400" b="1" dirty="0">
              <a:solidFill>
                <a:srgbClr val="FF000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4" name="Εικόνα 1">
            <a:extLst>
              <a:ext uri="{FF2B5EF4-FFF2-40B4-BE49-F238E27FC236}">
                <a16:creationId xmlns:a16="http://schemas.microsoft.com/office/drawing/2014/main" id="{9F471F8E-843A-4A3E-A182-7D7462F661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240" y="6275563"/>
            <a:ext cx="1441919" cy="548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2760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Water">
            <a:extLst>
              <a:ext uri="{FF2B5EF4-FFF2-40B4-BE49-F238E27FC236}">
                <a16:creationId xmlns:a16="http://schemas.microsoft.com/office/drawing/2014/main" id="{0EC74567-7033-4E4D-99DB-A3E16855D9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702" y="98031"/>
            <a:ext cx="8089710" cy="675996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0420482-43A0-4E2D-8B35-46D9A0F3D8FF}"/>
              </a:ext>
            </a:extLst>
          </p:cNvPr>
          <p:cNvSpPr/>
          <p:nvPr/>
        </p:nvSpPr>
        <p:spPr>
          <a:xfrm>
            <a:off x="2354509" y="2218940"/>
            <a:ext cx="438222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                Δημόσιο, κοινωνικό, </a:t>
            </a:r>
          </a:p>
          <a:p>
            <a:r>
              <a:rPr lang="el-GR" dirty="0"/>
              <a:t>                περιβαλλοντικό </a:t>
            </a:r>
          </a:p>
          <a:p>
            <a:r>
              <a:rPr lang="el-GR" dirty="0"/>
              <a:t>                και βιολογικό αγαθό</a:t>
            </a:r>
          </a:p>
          <a:p>
            <a:endParaRPr lang="el-GR" dirty="0"/>
          </a:p>
          <a:p>
            <a:r>
              <a:rPr lang="el-GR" dirty="0"/>
              <a:t>     Απαραίτητο για την ζωή στη Γη</a:t>
            </a:r>
          </a:p>
          <a:p>
            <a:endParaRPr lang="el-GR" dirty="0"/>
          </a:p>
          <a:p>
            <a:r>
              <a:rPr lang="el-GR" dirty="0"/>
              <a:t>Απαραίτητο για την ανάπτυξη των ανθρώπινων κοινωνιών (γεωργία κτηνοτροφία κλπ.) </a:t>
            </a:r>
          </a:p>
          <a:p>
            <a:endParaRPr lang="el-GR" dirty="0"/>
          </a:p>
          <a:p>
            <a:r>
              <a:rPr lang="el-GR" dirty="0"/>
              <a:t>Συνολική ποσότητα στο πλανήτη: </a:t>
            </a:r>
          </a:p>
          <a:p>
            <a:r>
              <a:rPr lang="el-GR" dirty="0"/>
              <a:t>                    1,36 δις </a:t>
            </a:r>
            <a:r>
              <a:rPr lang="en-US" dirty="0" err="1"/>
              <a:t>km³</a:t>
            </a:r>
            <a:endParaRPr lang="el-GR" dirty="0"/>
          </a:p>
          <a:p>
            <a:r>
              <a:rPr lang="el-GR" dirty="0"/>
              <a:t>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3561333-7D00-4479-B51C-4AD66CF3E250}"/>
              </a:ext>
            </a:extLst>
          </p:cNvPr>
          <p:cNvSpPr txBox="1">
            <a:spLocks/>
          </p:cNvSpPr>
          <p:nvPr/>
        </p:nvSpPr>
        <p:spPr>
          <a:xfrm>
            <a:off x="757676" y="307955"/>
            <a:ext cx="10459322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alibri" panose="020F0502020204030204" pitchFamily="34" charset="0"/>
              <a:buNone/>
            </a:pPr>
            <a:r>
              <a:rPr lang="el-GR" sz="2800" b="1" dirty="0">
                <a:solidFill>
                  <a:srgbClr val="0070C0"/>
                </a:solidFill>
                <a:latin typeface="Calibri"/>
                <a:ea typeface="+mj-ea"/>
                <a:cs typeface="+mj-cs"/>
              </a:rPr>
              <a:t>ΤΟ ΝΕΡΟ: ένας υπερπολύτιμος πόρος </a:t>
            </a:r>
            <a:endParaRPr lang="en-US" sz="2800" b="1" dirty="0">
              <a:solidFill>
                <a:srgbClr val="0070C0"/>
              </a:solidFill>
              <a:latin typeface="Calibri"/>
              <a:ea typeface="+mj-ea"/>
              <a:cs typeface="+mj-cs"/>
            </a:endParaRPr>
          </a:p>
        </p:txBody>
      </p:sp>
      <p:pic>
        <p:nvPicPr>
          <p:cNvPr id="7" name="Εικόνα 1">
            <a:extLst>
              <a:ext uri="{FF2B5EF4-FFF2-40B4-BE49-F238E27FC236}">
                <a16:creationId xmlns:a16="http://schemas.microsoft.com/office/drawing/2014/main" id="{F40E960D-9BCB-4342-8C82-AA9B01C00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4219" y="5433188"/>
            <a:ext cx="1752600" cy="666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928DEC-8511-4713-B77C-F01405DBD5D1}"/>
              </a:ext>
            </a:extLst>
          </p:cNvPr>
          <p:cNvSpPr/>
          <p:nvPr/>
        </p:nvSpPr>
        <p:spPr>
          <a:xfrm>
            <a:off x="0" y="6279933"/>
            <a:ext cx="12192000" cy="57708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Εικόνα 4">
            <a:extLst>
              <a:ext uri="{FF2B5EF4-FFF2-40B4-BE49-F238E27FC236}">
                <a16:creationId xmlns:a16="http://schemas.microsoft.com/office/drawing/2014/main" id="{235A7336-570B-4675-9B34-C22F86EA5B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0473" y="1155760"/>
            <a:ext cx="6244204" cy="55187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A92538-2DA0-438D-89AF-0E6BBBC18CF5}"/>
              </a:ext>
            </a:extLst>
          </p:cNvPr>
          <p:cNvSpPr/>
          <p:nvPr/>
        </p:nvSpPr>
        <p:spPr>
          <a:xfrm>
            <a:off x="6416218" y="2933436"/>
            <a:ext cx="35443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    </a:t>
            </a:r>
            <a:r>
              <a:rPr lang="el-GR" dirty="0">
                <a:solidFill>
                  <a:schemeClr val="bg1"/>
                </a:solidFill>
              </a:rPr>
              <a:t>Δεν μπορεί να       αντικατασταθεί από </a:t>
            </a:r>
          </a:p>
          <a:p>
            <a:r>
              <a:rPr lang="el-GR" dirty="0">
                <a:solidFill>
                  <a:schemeClr val="bg1"/>
                </a:solidFill>
              </a:rPr>
              <a:t>κάποιο άλλο αγαθό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Δεν μπορεί να παραχθεί </a:t>
            </a:r>
          </a:p>
          <a:p>
            <a:r>
              <a:rPr lang="el-GR" dirty="0">
                <a:solidFill>
                  <a:schemeClr val="bg1"/>
                </a:solidFill>
              </a:rPr>
              <a:t>σε μεγάλες ποσότητες </a:t>
            </a:r>
          </a:p>
          <a:p>
            <a:r>
              <a:rPr lang="el-GR" dirty="0">
                <a:solidFill>
                  <a:schemeClr val="bg1"/>
                </a:solidFill>
              </a:rPr>
              <a:t>από άλλα υλικά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Δεν είναι ανεξάντλητο!</a:t>
            </a:r>
          </a:p>
        </p:txBody>
      </p:sp>
    </p:spTree>
    <p:extLst>
      <p:ext uri="{BB962C8B-B14F-4D97-AF65-F5344CB8AC3E}">
        <p14:creationId xmlns:p14="http://schemas.microsoft.com/office/powerpoint/2010/main" val="1983887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77E8FA8-2C14-4E8A-B2D9-410987EE9D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79" t="2570" r="2957" b="15558"/>
          <a:stretch/>
        </p:blipFill>
        <p:spPr>
          <a:xfrm>
            <a:off x="1816654" y="1139530"/>
            <a:ext cx="7677723" cy="4913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9E37AA9-4345-4FF9-B115-ABE92B526233}"/>
              </a:ext>
            </a:extLst>
          </p:cNvPr>
          <p:cNvSpPr/>
          <p:nvPr/>
        </p:nvSpPr>
        <p:spPr>
          <a:xfrm>
            <a:off x="2819608" y="493199"/>
            <a:ext cx="586291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dirty="0">
                <a:solidFill>
                  <a:srgbClr val="0070C0"/>
                </a:solidFill>
                <a:latin typeface="Calibri"/>
                <a:ea typeface="+mj-ea"/>
                <a:cs typeface="+mj-cs"/>
              </a:rPr>
              <a:t>Τα αποθέματα νερού στη Γη σε 3 σταγόνες </a:t>
            </a:r>
          </a:p>
          <a:p>
            <a:pPr algn="ctr"/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</a:p>
        </p:txBody>
      </p:sp>
      <p:pic>
        <p:nvPicPr>
          <p:cNvPr id="8" name="Εικόνα 1">
            <a:extLst>
              <a:ext uri="{FF2B5EF4-FFF2-40B4-BE49-F238E27FC236}">
                <a16:creationId xmlns:a16="http://schemas.microsoft.com/office/drawing/2014/main" id="{47230CEB-3E55-4F5D-8E6C-D116483D3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5346" y="6052930"/>
            <a:ext cx="1752600" cy="666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8E09CE6-B3BC-466B-8DD1-3A16F2205BBF}"/>
              </a:ext>
            </a:extLst>
          </p:cNvPr>
          <p:cNvSpPr/>
          <p:nvPr/>
        </p:nvSpPr>
        <p:spPr>
          <a:xfrm>
            <a:off x="4545606" y="2137885"/>
            <a:ext cx="582974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1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Μεγάλη σταγόνα: Τα συνολικά αποθέματα νερού</a:t>
            </a:r>
          </a:p>
          <a:p>
            <a:pPr algn="ctr"/>
            <a:r>
              <a:rPr lang="el-GR" b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8ABE86-CA8B-4DA5-AC4C-1ABA85A604A5}"/>
              </a:ext>
            </a:extLst>
          </p:cNvPr>
          <p:cNvSpPr/>
          <p:nvPr/>
        </p:nvSpPr>
        <p:spPr>
          <a:xfrm>
            <a:off x="4953302" y="2503307"/>
            <a:ext cx="582974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1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Μεσαία σταγόνα: Τα αποθέματα γλυκού νερού</a:t>
            </a:r>
          </a:p>
          <a:p>
            <a:pPr algn="ctr"/>
            <a:r>
              <a:rPr lang="el-GR" b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60A557-0AC4-49D8-AC54-60654C7C2DC0}"/>
              </a:ext>
            </a:extLst>
          </p:cNvPr>
          <p:cNvSpPr/>
          <p:nvPr/>
        </p:nvSpPr>
        <p:spPr>
          <a:xfrm>
            <a:off x="5085806" y="2849858"/>
            <a:ext cx="800296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1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Μικρή σταγόνα: Τα </a:t>
            </a:r>
            <a:r>
              <a:rPr lang="el-GR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προσβάσιμα</a:t>
            </a:r>
            <a:r>
              <a:rPr lang="el-GR" sz="1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αποθέματα </a:t>
            </a:r>
          </a:p>
          <a:p>
            <a:pPr lvl="0"/>
            <a:r>
              <a:rPr lang="el-GR" sz="1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γλυκού νερού</a:t>
            </a:r>
          </a:p>
          <a:p>
            <a:pPr algn="ctr"/>
            <a:r>
              <a:rPr lang="el-GR" b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7DA94F-0E1E-401F-BBF3-5BDEE933BCA6}"/>
              </a:ext>
            </a:extLst>
          </p:cNvPr>
          <p:cNvSpPr/>
          <p:nvPr/>
        </p:nvSpPr>
        <p:spPr>
          <a:xfrm>
            <a:off x="1691821" y="5283801"/>
            <a:ext cx="7927388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l-G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 το συνολικό απόθεμα του νερού ήταν 100 λίτρα, το διαθέσιμο για κατανάλωση νερό θα ήταν μόλις 1½ κουταλάκι! </a:t>
            </a:r>
          </a:p>
        </p:txBody>
      </p:sp>
    </p:spTree>
    <p:extLst>
      <p:ext uri="{BB962C8B-B14F-4D97-AF65-F5344CB8AC3E}">
        <p14:creationId xmlns:p14="http://schemas.microsoft.com/office/powerpoint/2010/main" val="3017095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188556-A709-4539-B6D0-993CDE00D12C}"/>
              </a:ext>
            </a:extLst>
          </p:cNvPr>
          <p:cNvSpPr/>
          <p:nvPr/>
        </p:nvSpPr>
        <p:spPr>
          <a:xfrm>
            <a:off x="425752" y="899930"/>
            <a:ext cx="10600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Blip>
                <a:blip r:embed="rId2"/>
              </a:buBlip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Με το σύνθημα </a:t>
            </a: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“Water matters”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ή </a:t>
            </a: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l-GR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 νερό μας αφορά</a:t>
            </a: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el-GR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το Ινστιτούτο Θαλάσσιων Βιολογικών Πόρων και Εσωτερικών Υδάτων (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ΙΘΑΒΙΠΕΥ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) του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ΕΛΚΕΘΕ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, έχει αναλάβει την εκπόνηση του έργου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Αύξηση της Γνώσης για τη Σημασία της Καλής Κατάστασης των Υδάτινων Σωμάτων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, στο πλαίσιο του χρηματοδοτικού μηχανισμού του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Ευρωπαϊκού Οικονομικού Χώρου (</a:t>
            </a:r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Iceland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Lichtenstein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Norway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Grants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342900" indent="-342900" algn="just">
              <a:buBlip>
                <a:blip r:embed="rId2"/>
              </a:buBlip>
            </a:pPr>
            <a:endParaRPr lang="en-US" sz="20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F7305C-05C7-47FC-BB39-85B451BE0A5C}"/>
              </a:ext>
            </a:extLst>
          </p:cNvPr>
          <p:cNvSpPr/>
          <p:nvPr/>
        </p:nvSpPr>
        <p:spPr>
          <a:xfrm>
            <a:off x="425752" y="2408035"/>
            <a:ext cx="61685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Blip>
                <a:blip r:embed="rId2"/>
              </a:buBlip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Πρόκειται για μια εκστρατεία ενημέρωσης και ευαισθητοποίησης που απευθύνεται σε μαθητές αλλά και στο ευρύ κοινό και υλοποιείται στα νησιά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Λέρο, Κάλυμνο,  Ψέριμο, Τέλενδο, Ίο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Σαντορίνη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από τον Ιανουάριο του 2023 έως τον Απρίλιο του 2024.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Blip>
                <a:blip r:embed="rId2"/>
              </a:buBlip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Σκοπός της καμπάνιας είναι να αναδείξει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τις πιέσεις που υφίστανται τα υδάτινα σώματα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και να επιδιώξει την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υιοθέτηση καλών πρακτικών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στη διαχείριση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των υδάτινων πόρων.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 έργο συνεισφέρει στην συνεργασία μεταξύ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δημόσιων, ιδιωτικών και κοινωνικών φορέων (σχολεία, ΟΤΑ, επαγγελματίες, κλπ.),  καθώς και εταίρων από τη Νορβηγία (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Inland Norway University of Applied Science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2" descr="https://lh4.googleusercontent.com/sigPEErx8ve7qWKBDVY8asR9bPxDqkeM8xFTvhbtJc65APuYqigvVgDFmLC75jcv20DNGEf2cYgXzfPzFqGXC9gNZ_tAk9dB7HIcP3ltb27TqP0urVcjsAecn6yWF5ik_cwJmyoN2KchKMwtr8LGNw">
            <a:extLst>
              <a:ext uri="{FF2B5EF4-FFF2-40B4-BE49-F238E27FC236}">
                <a16:creationId xmlns:a16="http://schemas.microsoft.com/office/drawing/2014/main" id="{80EBEBA7-CAD6-4D9C-A873-5BF1F20E5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546" y="2385622"/>
            <a:ext cx="4527149" cy="349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9650018-5C28-427A-BCE4-53DB71FBD16C}"/>
              </a:ext>
            </a:extLst>
          </p:cNvPr>
          <p:cNvSpPr txBox="1">
            <a:spLocks/>
          </p:cNvSpPr>
          <p:nvPr/>
        </p:nvSpPr>
        <p:spPr>
          <a:xfrm>
            <a:off x="3258404" y="327483"/>
            <a:ext cx="4527148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alibri" panose="020F0502020204030204" pitchFamily="34" charset="0"/>
              <a:buNone/>
            </a:pPr>
            <a:r>
              <a:rPr lang="en-US" sz="2800" b="1" dirty="0">
                <a:solidFill>
                  <a:srgbClr val="FF0000"/>
                </a:solidFill>
                <a:latin typeface="Calibri"/>
                <a:ea typeface="+mj-ea"/>
                <a:cs typeface="+mj-cs"/>
              </a:rPr>
              <a:t>WATER DOES MATTER!</a:t>
            </a:r>
          </a:p>
        </p:txBody>
      </p:sp>
      <p:pic>
        <p:nvPicPr>
          <p:cNvPr id="11" name="Εικόνα 1">
            <a:extLst>
              <a:ext uri="{FF2B5EF4-FFF2-40B4-BE49-F238E27FC236}">
                <a16:creationId xmlns:a16="http://schemas.microsoft.com/office/drawing/2014/main" id="{2DC64C88-19EF-47DD-BDD7-E39E2DC72E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5757" y="6042284"/>
            <a:ext cx="1398370" cy="815716"/>
          </a:xfrm>
          <a:prstGeom prst="rect">
            <a:avLst/>
          </a:prstGeom>
        </p:spPr>
      </p:pic>
      <p:pic>
        <p:nvPicPr>
          <p:cNvPr id="8" name="Εικόνα 1">
            <a:extLst>
              <a:ext uri="{FF2B5EF4-FFF2-40B4-BE49-F238E27FC236}">
                <a16:creationId xmlns:a16="http://schemas.microsoft.com/office/drawing/2014/main" id="{CEC62E62-E6C8-400A-A69E-0BBC58246B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5757" y="49688"/>
            <a:ext cx="1752600" cy="666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1201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BBC6EBC-03DB-42D5-9AC5-F381BB4176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07142" y="210922"/>
            <a:ext cx="4764161" cy="430887"/>
          </a:xfrm>
        </p:spPr>
        <p:txBody>
          <a:bodyPr/>
          <a:lstStyle/>
          <a:p>
            <a:r>
              <a:rPr lang="el-G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Μεθοδολογία: </a:t>
            </a:r>
            <a:r>
              <a:rPr lang="el-G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άξονες</a:t>
            </a:r>
          </a:p>
        </p:txBody>
      </p:sp>
      <p:pic>
        <p:nvPicPr>
          <p:cNvPr id="6" name="Εικόνα 1">
            <a:extLst>
              <a:ext uri="{FF2B5EF4-FFF2-40B4-BE49-F238E27FC236}">
                <a16:creationId xmlns:a16="http://schemas.microsoft.com/office/drawing/2014/main" id="{AB479ABB-557D-43D0-B87A-719C56410D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579" y="6042284"/>
            <a:ext cx="1398370" cy="81571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B1F5B22-B792-4529-8A08-A86E31E2F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746" y="854074"/>
            <a:ext cx="11831700" cy="52353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Άξονας 1: </a:t>
            </a:r>
            <a:r>
              <a:rPr lang="el-GR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Διοργάνωση</a:t>
            </a:r>
            <a:r>
              <a:rPr lang="en-US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webinars</a:t>
            </a:r>
            <a:r>
              <a:rPr lang="el-GR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για εκπαιδευτικούς</a:t>
            </a:r>
            <a:r>
              <a:rPr lang="en-US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l-GR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μαθητές </a:t>
            </a:r>
            <a:endParaRPr lang="en-US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Φεβρουάριος 2023 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Διαδικτυακό σεμινάριο για εκπαιδευτικούς  (</a:t>
            </a:r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61 εκπαιδευτικοί</a:t>
            </a: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Μάρτιος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Απρίλιος 2023 </a:t>
            </a:r>
            <a:r>
              <a:rPr lang="en-US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Διαδικτυακά μαθήματα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για θέματα διατήρησης του νερού (</a:t>
            </a:r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σχολεία, 72 μαθητές</a:t>
            </a: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endParaRPr lang="el-GR" sz="1600" b="1" dirty="0">
              <a:solidFill>
                <a:schemeClr val="tx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indent="0">
              <a:buNone/>
            </a:pPr>
            <a:endParaRPr lang="en-US" sz="1600" dirty="0">
              <a:solidFill>
                <a:schemeClr val="tx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indent="0">
              <a:buNone/>
            </a:pPr>
            <a:endParaRPr lang="el-GR" sz="1800" dirty="0">
              <a:solidFill>
                <a:schemeClr val="tx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926467-D092-48AA-A99E-D44A79AF2C1C}"/>
              </a:ext>
            </a:extLst>
          </p:cNvPr>
          <p:cNvSpPr txBox="1">
            <a:spLocks/>
          </p:cNvSpPr>
          <p:nvPr/>
        </p:nvSpPr>
        <p:spPr>
          <a:xfrm>
            <a:off x="346746" y="2135844"/>
            <a:ext cx="11484954" cy="110383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11" indent="-228611" algn="l" defTabSz="91444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l-GR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Άξονας 2:</a:t>
            </a:r>
            <a:r>
              <a:rPr lang="en-U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Διοργάνωση εκδηλώσεων </a:t>
            </a:r>
            <a:endParaRPr lang="en-US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εκδηλώσεις/νησί (άνοιξη και φθινόπωρο 2023), </a:t>
            </a: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που θα περιλαμβάνουν ημερίδες, επισκέψεις σε σχολεία, συζητήσεις με το ευρύ κοινό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πολιτιστικές δράσεις, </a:t>
            </a:r>
            <a:r>
              <a:rPr lang="el-GR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science</a:t>
            </a: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cafe</a:t>
            </a: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κλπ. 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solidFill>
                <a:schemeClr val="tx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en-US" sz="1800" dirty="0">
              <a:solidFill>
                <a:schemeClr val="tx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en-US" sz="1800" dirty="0">
              <a:solidFill>
                <a:schemeClr val="tx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solidFill>
                <a:schemeClr val="tx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el-GR" sz="1800" dirty="0">
              <a:solidFill>
                <a:schemeClr val="tx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66D5B36-E469-4560-9A67-D6C192415516}"/>
              </a:ext>
            </a:extLst>
          </p:cNvPr>
          <p:cNvSpPr txBox="1">
            <a:spLocks/>
          </p:cNvSpPr>
          <p:nvPr/>
        </p:nvSpPr>
        <p:spPr>
          <a:xfrm>
            <a:off x="353523" y="3412133"/>
            <a:ext cx="11484954" cy="31686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11" indent="-228611" algn="l" defTabSz="91444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l-GR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Άξονας </a:t>
            </a:r>
            <a:r>
              <a:rPr lang="en-U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l-GR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Διοργάνωση </a:t>
            </a:r>
            <a:r>
              <a:rPr lang="en-US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workshops </a:t>
            </a:r>
            <a:r>
              <a:rPr lang="el-GR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από επιστήμονες </a:t>
            </a:r>
            <a:endParaRPr lang="en-US" sz="1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Επίδειξη των μεθοδολογιών δειγματοληψίας νερού. Εγκατάσταση σταθμών παρακολούθησης υδάτων και παρουσίαση του τρόπου λειτουργίας τους στην Ίο και Κάλυμνο.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Άξονας </a:t>
            </a:r>
            <a:r>
              <a:rPr lang="en-U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l-GR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Πολιτιστική κληρονομιά και αξίες του νερού </a:t>
            </a:r>
            <a:endParaRPr lang="en-US" sz="1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Διοργάνωση παράστασης αφήγησης (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l-GR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torytelling</a:t>
            </a: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που συνδέεται με την λαογραφική και πολιτιστική παράδοση του νερού σε συνεργασία με ειδικούς της αφήγησης (Αγνή </a:t>
            </a:r>
            <a:r>
              <a:rPr lang="el-GR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Στρουμπούλη</a:t>
            </a: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Σταύρος </a:t>
            </a:r>
            <a:r>
              <a:rPr lang="el-GR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Παργινός</a:t>
            </a: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Λέρος). </a:t>
            </a:r>
          </a:p>
          <a:p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Συνεντεύξεις ή/και καταγραφές μαρτυριών από κατοίκους των νησιών σχετικά με την χρήση του νερού σε παλαιότερους χρόνους, αλλά και στη σύγχρονη εποχή (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audiostories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sz="20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10" name="Εικόνα 1">
            <a:extLst>
              <a:ext uri="{FF2B5EF4-FFF2-40B4-BE49-F238E27FC236}">
                <a16:creationId xmlns:a16="http://schemas.microsoft.com/office/drawing/2014/main" id="{BC5E032A-C53F-44DF-B68D-B5C1058A1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400" y="123894"/>
            <a:ext cx="1752600" cy="666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97567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B431E3F-2F37-48AD-8B01-7C9C5BC40452}"/>
              </a:ext>
            </a:extLst>
          </p:cNvPr>
          <p:cNvSpPr txBox="1"/>
          <p:nvPr/>
        </p:nvSpPr>
        <p:spPr>
          <a:xfrm>
            <a:off x="1728580" y="291368"/>
            <a:ext cx="9025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Πρεσβευτές της εκστρατείας… </a:t>
            </a:r>
          </a:p>
          <a:p>
            <a:pPr algn="ctr"/>
            <a:r>
              <a:rPr lang="el-GR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 Νηρέας και η Καλλιρρόη </a:t>
            </a:r>
          </a:p>
        </p:txBody>
      </p:sp>
      <p:pic>
        <p:nvPicPr>
          <p:cNvPr id="6" name="Εικόνα 6">
            <a:extLst>
              <a:ext uri="{FF2B5EF4-FFF2-40B4-BE49-F238E27FC236}">
                <a16:creationId xmlns:a16="http://schemas.microsoft.com/office/drawing/2014/main" id="{FFDF46E6-913A-4664-B38A-06FF42A206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24" y="398582"/>
            <a:ext cx="2800029" cy="21765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Εικόνα 3">
            <a:extLst>
              <a:ext uri="{FF2B5EF4-FFF2-40B4-BE49-F238E27FC236}">
                <a16:creationId xmlns:a16="http://schemas.microsoft.com/office/drawing/2014/main" id="{15761FF4-5529-4CE0-A9BF-F3A4B056BD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2" y="2742739"/>
            <a:ext cx="1701240" cy="21457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DFBB8199-F4FD-46E6-A9AF-AA49915FCE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060" y="4345354"/>
            <a:ext cx="2341177" cy="18561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Εικόνα 9">
            <a:extLst>
              <a:ext uri="{FF2B5EF4-FFF2-40B4-BE49-F238E27FC236}">
                <a16:creationId xmlns:a16="http://schemas.microsoft.com/office/drawing/2014/main" id="{F0F4B5F5-DC13-41DA-971F-6813641563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3509107"/>
            <a:ext cx="2111313" cy="26630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Εικόνα 8">
            <a:extLst>
              <a:ext uri="{FF2B5EF4-FFF2-40B4-BE49-F238E27FC236}">
                <a16:creationId xmlns:a16="http://schemas.microsoft.com/office/drawing/2014/main" id="{4D4CAD32-511C-4817-A42B-520346FE54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815" y="1539630"/>
            <a:ext cx="1776435" cy="22406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Εικόνα 4">
            <a:extLst>
              <a:ext uri="{FF2B5EF4-FFF2-40B4-BE49-F238E27FC236}">
                <a16:creationId xmlns:a16="http://schemas.microsoft.com/office/drawing/2014/main" id="{ED80CEBD-EAFF-43AE-9679-ECA0E262AC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238" y="414215"/>
            <a:ext cx="1676089" cy="21140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804955-D232-41B6-A195-AE2ACC52F9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3484" y="1368118"/>
            <a:ext cx="3669732" cy="46278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Εικόνα 1">
            <a:extLst>
              <a:ext uri="{FF2B5EF4-FFF2-40B4-BE49-F238E27FC236}">
                <a16:creationId xmlns:a16="http://schemas.microsoft.com/office/drawing/2014/main" id="{7560E24D-A271-47D7-9335-FC5DEC5E0A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19940" y="6083212"/>
            <a:ext cx="1752600" cy="666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4827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A9564CA-39DF-4407-A081-5AF126ADC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44" y="266647"/>
            <a:ext cx="1711373" cy="615553"/>
          </a:xfrm>
          <a:noFill/>
        </p:spPr>
        <p:txBody>
          <a:bodyPr/>
          <a:lstStyle/>
          <a:p>
            <a:r>
              <a:rPr lang="el-GR" sz="3600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Λέρος</a:t>
            </a:r>
            <a:r>
              <a:rPr lang="el-GR" sz="4000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:</a:t>
            </a:r>
            <a:r>
              <a:rPr lang="el-GR" sz="36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" name="Ορθογώνιο 8">
            <a:extLst>
              <a:ext uri="{FF2B5EF4-FFF2-40B4-BE49-F238E27FC236}">
                <a16:creationId xmlns:a16="http://schemas.microsoft.com/office/drawing/2014/main" id="{600080E5-F44A-4CB0-8152-1CC555984AE8}"/>
              </a:ext>
            </a:extLst>
          </p:cNvPr>
          <p:cNvSpPr/>
          <p:nvPr/>
        </p:nvSpPr>
        <p:spPr>
          <a:xfrm rot="20943151">
            <a:off x="151758" y="1540223"/>
            <a:ext cx="5062295" cy="1523815"/>
          </a:xfrm>
          <a:prstGeom prst="rect">
            <a:avLst/>
          </a:prstGeom>
          <a:solidFill>
            <a:srgbClr val="CCFFFF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6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Βιωματικές δράσεις πεδίου/δράσεις στο σχολείο </a:t>
            </a:r>
            <a:endParaRPr lang="en-US" sz="1600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6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Ημερίδες –</a:t>
            </a:r>
            <a:r>
              <a:rPr lang="en-US" sz="16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science café </a:t>
            </a:r>
            <a:endParaRPr lang="el-GR" sz="1600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6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Πολιτιστική δράση</a:t>
            </a:r>
            <a:endParaRPr lang="en-US" sz="1600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600" b="1" dirty="0">
                <a:solidFill>
                  <a:srgbClr val="FF000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Συμμετείχαν περισσότερα από 50</a:t>
            </a:r>
            <a:r>
              <a:rPr lang="en-US" sz="1600" b="1" dirty="0">
                <a:solidFill>
                  <a:srgbClr val="FF000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0</a:t>
            </a:r>
            <a:r>
              <a:rPr lang="el-GR" sz="1600" b="1" dirty="0">
                <a:solidFill>
                  <a:srgbClr val="FF000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άτομα </a:t>
            </a:r>
            <a:endParaRPr lang="en-US" sz="1600" b="1" dirty="0">
              <a:solidFill>
                <a:srgbClr val="FF000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E7D0E5-E6D9-4556-A40D-6D158F3E8F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6682">
            <a:off x="733412" y="3618096"/>
            <a:ext cx="2148346" cy="1611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ADEDD9-789C-4BF8-B828-A730D08F17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2614">
            <a:off x="3833562" y="2802147"/>
            <a:ext cx="2303409" cy="1727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048364-AEC3-40C5-B505-B5F3FAE76D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2217">
            <a:off x="5831485" y="4451433"/>
            <a:ext cx="2477247" cy="18579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061B3F-4534-42C3-B4AF-7C61BF7237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277">
            <a:off x="2995083" y="4795009"/>
            <a:ext cx="2020047" cy="15150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C8D8CF-0C01-429F-84B2-F28CBC9DB2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0846">
            <a:off x="9304393" y="4527112"/>
            <a:ext cx="2209278" cy="16569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CB3CE78A-70F2-40F1-963B-B52B88564A63}"/>
              </a:ext>
            </a:extLst>
          </p:cNvPr>
          <p:cNvSpPr txBox="1">
            <a:spLocks/>
          </p:cNvSpPr>
          <p:nvPr/>
        </p:nvSpPr>
        <p:spPr>
          <a:xfrm>
            <a:off x="1962651" y="143537"/>
            <a:ext cx="1869644" cy="430887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lvl1pPr algn="l" defTabSz="91444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501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800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3-7/4/23  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201675EB-02DA-43C8-9149-76B8353DD1B5}"/>
              </a:ext>
            </a:extLst>
          </p:cNvPr>
          <p:cNvSpPr txBox="1">
            <a:spLocks/>
          </p:cNvSpPr>
          <p:nvPr/>
        </p:nvSpPr>
        <p:spPr>
          <a:xfrm>
            <a:off x="1935040" y="758259"/>
            <a:ext cx="2281589" cy="430887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lvl1pPr algn="l" defTabSz="91444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501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800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18-22/10/23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B38260-4DAA-4216-B34C-0C03CECEA0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00964">
            <a:off x="6998526" y="2553746"/>
            <a:ext cx="2375111" cy="17813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DD01F5-480B-45C1-8F63-809E6BA41C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848" y="330640"/>
            <a:ext cx="3716501" cy="16770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91BE4DC-8150-402D-8C34-BE77C14956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9220">
            <a:off x="5227095" y="838016"/>
            <a:ext cx="2174444" cy="163083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58CD6A2-2902-4FBC-BFD7-036C514F14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871" y="2099400"/>
            <a:ext cx="2525664" cy="189424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C46B8B7-6404-4338-8ADF-541C27522F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17" y="86204"/>
            <a:ext cx="488220" cy="4882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455EAFF-2877-4D20-AF63-CDB4F6A0EF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934" y="700926"/>
            <a:ext cx="488220" cy="48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40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4CD6D8F-0EC3-4D6A-A0D8-15BFF2738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710" y="2589262"/>
            <a:ext cx="4948579" cy="3885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B1F9219-6FF1-4274-A6C2-7FCCD0923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581" y="248925"/>
            <a:ext cx="7388278" cy="553998"/>
          </a:xfrm>
        </p:spPr>
        <p:txBody>
          <a:bodyPr/>
          <a:lstStyle/>
          <a:p>
            <a:r>
              <a:rPr lang="el-GR" sz="3600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Ίος</a:t>
            </a:r>
            <a:r>
              <a:rPr lang="en-US" sz="3600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l-GR" sz="3600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και Σαντορίνη: </a:t>
            </a:r>
            <a:r>
              <a:rPr lang="en-US" sz="2800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2-</a:t>
            </a:r>
            <a:r>
              <a:rPr lang="el-GR" sz="280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6</a:t>
            </a:r>
            <a:r>
              <a:rPr lang="en-US" sz="280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/5</a:t>
            </a:r>
            <a:r>
              <a:rPr lang="el-GR" sz="2800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/23</a:t>
            </a:r>
            <a:r>
              <a:rPr lang="en-US" sz="2800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endParaRPr lang="el-GR" sz="2800" dirty="0">
              <a:solidFill>
                <a:srgbClr val="00206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1372E4-371C-4797-B1F1-37A13D20FCC4}"/>
              </a:ext>
            </a:extLst>
          </p:cNvPr>
          <p:cNvSpPr/>
          <p:nvPr/>
        </p:nvSpPr>
        <p:spPr>
          <a:xfrm rot="21353835">
            <a:off x="776451" y="1045428"/>
            <a:ext cx="6833653" cy="1523815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6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Βιωματικές δράσεις πεδίου/δράσεις στο σχολείο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6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Εγκατάσταση αυτόματου σταθμού παρακολούθησης υδάτων </a:t>
            </a:r>
            <a:endParaRPr lang="en-US" sz="1600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6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Ημερίδα –</a:t>
            </a:r>
            <a:r>
              <a:rPr lang="en-US" sz="16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science café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600" b="1" dirty="0">
                <a:solidFill>
                  <a:srgbClr val="FF000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Συμμετείχαν περισσότερα από 340 άτομα </a:t>
            </a:r>
            <a:endParaRPr lang="en-US" sz="1600" b="1" dirty="0">
              <a:solidFill>
                <a:srgbClr val="FF000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8B28BA-ACBA-447E-9892-A70D7691E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62009">
            <a:off x="7813161" y="429508"/>
            <a:ext cx="3265503" cy="22005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59A1DE-4C9A-45F6-9240-4ACC5955E1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83428">
            <a:off x="165526" y="3015239"/>
            <a:ext cx="3030521" cy="30337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00D096-4AA1-4CE2-9A48-B098BCE9F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55858">
            <a:off x="8772092" y="2876428"/>
            <a:ext cx="3268862" cy="3311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4A20A5-B577-44A3-ABDE-D3C052832C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889" y="248925"/>
            <a:ext cx="488220" cy="51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468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0EE733E-1105-4B5B-94EF-4A8324DC4C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582" y="197749"/>
            <a:ext cx="10157405" cy="553998"/>
          </a:xfrm>
        </p:spPr>
        <p:txBody>
          <a:bodyPr/>
          <a:lstStyle/>
          <a:p>
            <a:r>
              <a:rPr lang="el-GR" sz="3600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Κάλυμνος Τέλενδος και Ψέριμος: </a:t>
            </a:r>
            <a:r>
              <a:rPr lang="el-GR" sz="2800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15-20/5/23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17086E-EBE2-4744-A7E1-C761B27F7D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9486">
            <a:off x="471686" y="3489191"/>
            <a:ext cx="2388512" cy="2646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2EB6BC-E68E-42B6-96C6-DFBF5B2C5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76730">
            <a:off x="8047207" y="831364"/>
            <a:ext cx="3519954" cy="50862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D55644-2942-4444-95AC-FA90D9779D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2409">
            <a:off x="431151" y="1027329"/>
            <a:ext cx="2325308" cy="18695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0F5274-984E-4250-B230-EF53214375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36727">
            <a:off x="4220825" y="3526214"/>
            <a:ext cx="3750348" cy="28127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2B07D2-2BE3-49AE-B462-1EB626A975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079" y="804355"/>
            <a:ext cx="2354729" cy="17660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Ορθογώνιο 8">
            <a:extLst>
              <a:ext uri="{FF2B5EF4-FFF2-40B4-BE49-F238E27FC236}">
                <a16:creationId xmlns:a16="http://schemas.microsoft.com/office/drawing/2014/main" id="{99F114B5-B561-4FDB-9CE1-F7EBAF35A0E3}"/>
              </a:ext>
            </a:extLst>
          </p:cNvPr>
          <p:cNvSpPr/>
          <p:nvPr/>
        </p:nvSpPr>
        <p:spPr>
          <a:xfrm rot="21004465">
            <a:off x="2175911" y="2419140"/>
            <a:ext cx="6049959" cy="1523815"/>
          </a:xfrm>
          <a:prstGeom prst="rect">
            <a:avLst/>
          </a:prstGeom>
          <a:solidFill>
            <a:srgbClr val="CCFFFF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6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Βιωματικές δράσεις πεδίου/δράσεις στο σχολείο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6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Εγκατάσταση αυτόματου σταθμού παρακολούθησης </a:t>
            </a:r>
            <a:endParaRPr lang="en-US" sz="1600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6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Ημερίδα –</a:t>
            </a:r>
            <a:r>
              <a:rPr lang="en-US" sz="16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science café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600" b="1" dirty="0">
                <a:solidFill>
                  <a:srgbClr val="FF000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Συμμετείχαν περισσότερα από 200 άτομα </a:t>
            </a:r>
            <a:endParaRPr lang="en-US" sz="1600" b="1" dirty="0">
              <a:solidFill>
                <a:srgbClr val="FF000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2B72EE-2591-4AB6-905C-158E239127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6186" y="219119"/>
            <a:ext cx="488220" cy="48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454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1">
            <a:extLst>
              <a:ext uri="{FF2B5EF4-FFF2-40B4-BE49-F238E27FC236}">
                <a16:creationId xmlns:a16="http://schemas.microsoft.com/office/drawing/2014/main" id="{48141C38-32F2-409D-AAA6-052A5E80C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8318" y="6120944"/>
            <a:ext cx="1752600" cy="666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Εικόνα 12">
            <a:extLst>
              <a:ext uri="{FF2B5EF4-FFF2-40B4-BE49-F238E27FC236}">
                <a16:creationId xmlns:a16="http://schemas.microsoft.com/office/drawing/2014/main" id="{3D9079CD-7E81-4EA9-A32D-DAFA201A7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517" y="981353"/>
            <a:ext cx="4519211" cy="23351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702B97-FE4B-436A-8DAE-36C4102DF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5834" y="3628197"/>
            <a:ext cx="3606257" cy="218105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EBFBBCC-9171-4245-84DB-FFA30882B37B}"/>
              </a:ext>
            </a:extLst>
          </p:cNvPr>
          <p:cNvSpPr/>
          <p:nvPr/>
        </p:nvSpPr>
        <p:spPr>
          <a:xfrm>
            <a:off x="1576246" y="1661726"/>
            <a:ext cx="3399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https://water-matters.hcmr.gr/</a:t>
            </a:r>
          </a:p>
        </p:txBody>
      </p:sp>
      <p:pic>
        <p:nvPicPr>
          <p:cNvPr id="10" name="Εικόνα 6">
            <a:extLst>
              <a:ext uri="{FF2B5EF4-FFF2-40B4-BE49-F238E27FC236}">
                <a16:creationId xmlns:a16="http://schemas.microsoft.com/office/drawing/2014/main" id="{F8975B08-9190-47CE-8B39-617EA35028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22" y="2531927"/>
            <a:ext cx="480373" cy="480373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49253A8-D59D-49A1-8C4B-A8C4E7FC9839}"/>
              </a:ext>
            </a:extLst>
          </p:cNvPr>
          <p:cNvSpPr txBox="1">
            <a:spLocks/>
          </p:cNvSpPr>
          <p:nvPr/>
        </p:nvSpPr>
        <p:spPr>
          <a:xfrm>
            <a:off x="1676607" y="2629897"/>
            <a:ext cx="5783385" cy="48701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11" indent="-228611" algn="l" defTabSz="91444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https://www.facebook.com/watermattersgr/</a:t>
            </a:r>
            <a:endParaRPr lang="en-US" sz="1800" dirty="0">
              <a:solidFill>
                <a:schemeClr val="accent1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endParaRPr lang="en-US" sz="18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 algn="ctr">
              <a:buNone/>
            </a:pPr>
            <a:endParaRPr lang="en-US" sz="1800" dirty="0">
              <a:solidFill>
                <a:schemeClr val="accent1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3" name="Εικόνα 8">
            <a:extLst>
              <a:ext uri="{FF2B5EF4-FFF2-40B4-BE49-F238E27FC236}">
                <a16:creationId xmlns:a16="http://schemas.microsoft.com/office/drawing/2014/main" id="{93846092-1575-4F56-B0E9-361DA497D2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324" y="3617718"/>
            <a:ext cx="434241" cy="434241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8D6406B-E9FA-44D3-BA9F-4D58C81A5D86}"/>
              </a:ext>
            </a:extLst>
          </p:cNvPr>
          <p:cNvSpPr txBox="1">
            <a:spLocks/>
          </p:cNvSpPr>
          <p:nvPr/>
        </p:nvSpPr>
        <p:spPr>
          <a:xfrm>
            <a:off x="1259908" y="3714757"/>
            <a:ext cx="5438656" cy="5574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11" indent="-228611" algn="l" defTabSz="91444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https://www.instagram.com/water.matters.gr/</a:t>
            </a: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108FF8C-19CC-4F43-91C0-E4AB3EECAA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324" y="1518403"/>
            <a:ext cx="566530" cy="5665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2A158CB-A690-4BBE-8D4F-212D49378C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9722" y="4611521"/>
            <a:ext cx="464365" cy="48701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5DCF800-3727-4BF5-94CF-AF060D2ECC5A}"/>
              </a:ext>
            </a:extLst>
          </p:cNvPr>
          <p:cNvSpPr txBox="1"/>
          <p:nvPr/>
        </p:nvSpPr>
        <p:spPr>
          <a:xfrm>
            <a:off x="1547854" y="4684293"/>
            <a:ext cx="5035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roulan@hcmr.gr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dorak@hcmr.gr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endParaRPr lang="el-GR" dirty="0">
              <a:solidFill>
                <a:schemeClr val="accent1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026D6-85F9-46B2-9785-FCFE3A90AA73}"/>
              </a:ext>
            </a:extLst>
          </p:cNvPr>
          <p:cNvSpPr/>
          <p:nvPr/>
        </p:nvSpPr>
        <p:spPr>
          <a:xfrm>
            <a:off x="2567816" y="770499"/>
            <a:ext cx="16273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 CENA" panose="02000000000000000000" pitchFamily="2" charset="0"/>
                <a:cs typeface="Segoe UI Semibold" panose="020B0702040204020203" pitchFamily="34" charset="0"/>
              </a:rPr>
              <a:t>Find us…</a:t>
            </a:r>
          </a:p>
        </p:txBody>
      </p:sp>
    </p:spTree>
    <p:extLst>
      <p:ext uri="{BB962C8B-B14F-4D97-AF65-F5344CB8AC3E}">
        <p14:creationId xmlns:p14="http://schemas.microsoft.com/office/powerpoint/2010/main" val="117045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4">
            <a:extLst>
              <a:ext uri="{FF2B5EF4-FFF2-40B4-BE49-F238E27FC236}">
                <a16:creationId xmlns:a16="http://schemas.microsoft.com/office/drawing/2014/main" id="{8F948239-5133-4D82-9428-6D4B18FE8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252" y="835431"/>
            <a:ext cx="5979886" cy="5344856"/>
          </a:xfrm>
          <a:prstGeom prst="rect">
            <a:avLst/>
          </a:prstGeom>
        </p:spPr>
      </p:pic>
      <p:pic>
        <p:nvPicPr>
          <p:cNvPr id="3" name="Εικόνα 5">
            <a:extLst>
              <a:ext uri="{FF2B5EF4-FFF2-40B4-BE49-F238E27FC236}">
                <a16:creationId xmlns:a16="http://schemas.microsoft.com/office/drawing/2014/main" id="{E7ABA3C9-EDA7-40A8-ACE8-AC02EE952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8851" y="1804897"/>
            <a:ext cx="4071263" cy="37395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E5BDE6-027A-460A-9E85-3BE0A00B356D}"/>
              </a:ext>
            </a:extLst>
          </p:cNvPr>
          <p:cNvSpPr txBox="1"/>
          <p:nvPr/>
        </p:nvSpPr>
        <p:spPr>
          <a:xfrm>
            <a:off x="3993040" y="3216454"/>
            <a:ext cx="2188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Ευχαριστώ για την προσοχή σας</a:t>
            </a:r>
            <a:r>
              <a:rPr lang="en-US" sz="2400" b="1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endParaRPr lang="el-GR" sz="2400" b="1" dirty="0">
              <a:solidFill>
                <a:schemeClr val="bg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5" name="Εικόνα 9">
            <a:extLst>
              <a:ext uri="{FF2B5EF4-FFF2-40B4-BE49-F238E27FC236}">
                <a16:creationId xmlns:a16="http://schemas.microsoft.com/office/drawing/2014/main" id="{F6F9274A-8C43-4B22-BE70-998FAC787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8686" y="187763"/>
            <a:ext cx="1373571" cy="1346281"/>
          </a:xfrm>
          <a:prstGeom prst="rect">
            <a:avLst/>
          </a:prstGeom>
        </p:spPr>
      </p:pic>
      <p:pic>
        <p:nvPicPr>
          <p:cNvPr id="6" name="Εικόνα 1">
            <a:extLst>
              <a:ext uri="{FF2B5EF4-FFF2-40B4-BE49-F238E27FC236}">
                <a16:creationId xmlns:a16="http://schemas.microsoft.com/office/drawing/2014/main" id="{27336415-B828-4B73-B595-DFFE48D487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729" y="5254626"/>
            <a:ext cx="2130405" cy="81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71FFB49-0EE7-475E-97B5-178CC749A95D}"/>
              </a:ext>
            </a:extLst>
          </p:cNvPr>
          <p:cNvSpPr/>
          <p:nvPr/>
        </p:nvSpPr>
        <p:spPr>
          <a:xfrm>
            <a:off x="0" y="6295467"/>
            <a:ext cx="12192000" cy="5625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DBE3E0-11A9-4CE9-9E24-3F3273AD6796}"/>
              </a:ext>
            </a:extLst>
          </p:cNvPr>
          <p:cNvSpPr/>
          <p:nvPr/>
        </p:nvSpPr>
        <p:spPr>
          <a:xfrm>
            <a:off x="0" y="6295467"/>
            <a:ext cx="12192000" cy="56253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Εικόνα 1">
            <a:extLst>
              <a:ext uri="{FF2B5EF4-FFF2-40B4-BE49-F238E27FC236}">
                <a16:creationId xmlns:a16="http://schemas.microsoft.com/office/drawing/2014/main" id="{BE7B124B-1F1E-461B-AB64-FEA697EC90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913" y="3566912"/>
            <a:ext cx="1445137" cy="84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47323"/>
      </p:ext>
    </p:extLst>
  </p:cSld>
  <p:clrMapOvr>
    <a:masterClrMapping/>
  </p:clrMapOvr>
</p:sld>
</file>

<file path=ppt/theme/theme1.xml><?xml version="1.0" encoding="utf-8"?>
<a:theme xmlns:a="http://schemas.openxmlformats.org/drawingml/2006/main" name="Ανασκόπηση">
  <a:themeElements>
    <a:clrScheme name="Ανασκόπηση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Ανασκόπηση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Ανασκόπηση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-theme">
  <a:themeElements>
    <a:clrScheme name="Civil Society Campaign">
      <a:dk1>
        <a:srgbClr val="000000"/>
      </a:dk1>
      <a:lt1>
        <a:srgbClr val="FFFFFF"/>
      </a:lt1>
      <a:dk2>
        <a:srgbClr val="1E1E1C"/>
      </a:dk2>
      <a:lt2>
        <a:srgbClr val="FFD200"/>
      </a:lt2>
      <a:accent1>
        <a:srgbClr val="507CFF"/>
      </a:accent1>
      <a:accent2>
        <a:srgbClr val="00DBFF"/>
      </a:accent2>
      <a:accent3>
        <a:srgbClr val="FFD200"/>
      </a:accent3>
      <a:accent4>
        <a:srgbClr val="00E19B"/>
      </a:accent4>
      <a:accent5>
        <a:srgbClr val="FF7800"/>
      </a:accent5>
      <a:accent6>
        <a:srgbClr val="FF1D50"/>
      </a:accent6>
      <a:hlink>
        <a:srgbClr val="FF1D50"/>
      </a:hlink>
      <a:folHlink>
        <a:srgbClr val="507CFF"/>
      </a:folHlink>
    </a:clrScheme>
    <a:fontScheme name="Egendefinert 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EA+and+Norway+Grants_presentation_TEMPLATE" id="{DD4D4D7D-A6EF-4094-B8B3-61C30F6DDC6E}" vid="{469A546E-F6AA-43B8-BD97-DE1D3E2A06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E99DB7F57E1EEA449CED69A3C73E62E5" ma:contentTypeVersion="14" ma:contentTypeDescription="Δημιουργία νέου εγγράφου" ma:contentTypeScope="" ma:versionID="a82a9f5ff28bcc976d953b9c2b752ed6">
  <xsd:schema xmlns:xsd="http://www.w3.org/2001/XMLSchema" xmlns:xs="http://www.w3.org/2001/XMLSchema" xmlns:p="http://schemas.microsoft.com/office/2006/metadata/properties" xmlns:ns2="3ecd1078-138c-43fb-a741-bd65204cd2cd" xmlns:ns3="e483d0ea-396e-4f61-acbc-a3e2eeaec88d" targetNamespace="http://schemas.microsoft.com/office/2006/metadata/properties" ma:root="true" ma:fieldsID="e98babe6a6931efe839e95a2e8467967" ns2:_="" ns3:_="">
    <xsd:import namespace="3ecd1078-138c-43fb-a741-bd65204cd2cd"/>
    <xsd:import namespace="e483d0ea-396e-4f61-acbc-a3e2eeaec8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d1078-138c-43fb-a741-bd65204cd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d346ff95-fc5f-4731-a034-4745909bdd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83d0ea-396e-4f61-acbc-a3e2eeaec8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f54c344-0e81-4c7d-aee7-8fec02f69b33}" ma:internalName="TaxCatchAll" ma:showField="CatchAllData" ma:web="e483d0ea-396e-4f61-acbc-a3e2eeaec8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cd1078-138c-43fb-a741-bd65204cd2cd">
      <Terms xmlns="http://schemas.microsoft.com/office/infopath/2007/PartnerControls"/>
    </lcf76f155ced4ddcb4097134ff3c332f>
    <TaxCatchAll xmlns="e483d0ea-396e-4f61-acbc-a3e2eeaec88d" xsi:nil="true"/>
  </documentManagement>
</p:properties>
</file>

<file path=customXml/itemProps1.xml><?xml version="1.0" encoding="utf-8"?>
<ds:datastoreItem xmlns:ds="http://schemas.openxmlformats.org/officeDocument/2006/customXml" ds:itemID="{7FBDC8BD-5E72-46E6-8E35-65FB1C6655A6}"/>
</file>

<file path=customXml/itemProps2.xml><?xml version="1.0" encoding="utf-8"?>
<ds:datastoreItem xmlns:ds="http://schemas.openxmlformats.org/officeDocument/2006/customXml" ds:itemID="{FC7EEEAF-1B9E-4A2E-A3C6-37536553A0BC}"/>
</file>

<file path=customXml/itemProps3.xml><?xml version="1.0" encoding="utf-8"?>
<ds:datastoreItem xmlns:ds="http://schemas.openxmlformats.org/officeDocument/2006/customXml" ds:itemID="{682A365A-C7F1-4B5C-89A9-413CF49E7627}"/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1192</Words>
  <Application>Microsoft Office PowerPoint</Application>
  <PresentationFormat>Ευρεία οθόνη</PresentationFormat>
  <Paragraphs>158</Paragraphs>
  <Slides>16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16</vt:i4>
      </vt:variant>
    </vt:vector>
  </HeadingPairs>
  <TitlesOfParts>
    <vt:vector size="26" baseType="lpstr">
      <vt:lpstr>AR CENA</vt:lpstr>
      <vt:lpstr>Arial</vt:lpstr>
      <vt:lpstr>Calibri</vt:lpstr>
      <vt:lpstr>Calibri Light</vt:lpstr>
      <vt:lpstr>Segoe UI</vt:lpstr>
      <vt:lpstr>Segoe UI Semibold</vt:lpstr>
      <vt:lpstr>Segoe UI Semilight</vt:lpstr>
      <vt:lpstr>Wingdings</vt:lpstr>
      <vt:lpstr>Ανασκόπηση</vt:lpstr>
      <vt:lpstr>Office-theme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Λέρος: </vt:lpstr>
      <vt:lpstr>Ίος και Σαντορίνη: 2-6/5/23 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Dora Kouvarda</dc:creator>
  <cp:lastModifiedBy>Dimitris Sakkis</cp:lastModifiedBy>
  <cp:revision>149</cp:revision>
  <dcterms:created xsi:type="dcterms:W3CDTF">2023-11-07T10:07:56Z</dcterms:created>
  <dcterms:modified xsi:type="dcterms:W3CDTF">2023-11-11T19:59:58Z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0x010100E99DB7F57E1EEA449CED69A3C73E62E5</vt:lpwstr>
  </property>
</Properties>
</file>