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6" r:id="rId3"/>
    <p:sldId id="267" r:id="rId4"/>
    <p:sldId id="268" r:id="rId5"/>
    <p:sldId id="269" r:id="rId6"/>
    <p:sldId id="270" r:id="rId7"/>
    <p:sldId id="271" r:id="rId8"/>
    <p:sldId id="272" r:id="rId9"/>
    <p:sldId id="274" r:id="rId10"/>
    <p:sldId id="275" r:id="rId11"/>
    <p:sldId id="27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51" autoAdjust="0"/>
    <p:restoredTop sz="94638" autoAdjust="0"/>
  </p:normalViewPr>
  <p:slideViewPr>
    <p:cSldViewPr snapToGrid="0">
      <p:cViewPr varScale="1">
        <p:scale>
          <a:sx n="150" d="100"/>
          <a:sy n="150" d="100"/>
        </p:scale>
        <p:origin x="1236" y="13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36"/>
            <a:ext cx="103632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11"/>
            <a:ext cx="103632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8" name="7 - Θέση υποσέλιδου"/>
          <p:cNvSpPr>
            <a:spLocks noGrp="1"/>
          </p:cNvSpPr>
          <p:nvPr>
            <p:ph type="ftr" sz="quarter" idx="11"/>
          </p:nvPr>
        </p:nvSpPr>
        <p:spPr/>
        <p:txBody>
          <a:bodyPr/>
          <a:lstStyle/>
          <a:p>
            <a:endParaRPr lang="en-US"/>
          </a:p>
        </p:txBody>
      </p:sp>
      <p:sp>
        <p:nvSpPr>
          <p:cNvPr id="9" name="8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4" name="3 - Θέση υποσέλιδου"/>
          <p:cNvSpPr>
            <a:spLocks noGrp="1"/>
          </p:cNvSpPr>
          <p:nvPr>
            <p:ph type="ftr" sz="quarter" idx="11"/>
          </p:nvPr>
        </p:nvSpPr>
        <p:spPr/>
        <p:txBody>
          <a:bodyPr/>
          <a:lstStyle/>
          <a:p>
            <a:endParaRPr lang="en-US"/>
          </a:p>
        </p:txBody>
      </p:sp>
      <p:sp>
        <p:nvSpPr>
          <p:cNvPr id="5" name="4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3" name="2 - Θέση υποσέλιδου"/>
          <p:cNvSpPr>
            <a:spLocks noGrp="1"/>
          </p:cNvSpPr>
          <p:nvPr>
            <p:ph type="ftr" sz="quarter" idx="11"/>
          </p:nvPr>
        </p:nvSpPr>
        <p:spPr/>
        <p:txBody>
          <a:bodyPr/>
          <a:lstStyle/>
          <a:p>
            <a:endParaRPr lang="en-US"/>
          </a:p>
        </p:txBody>
      </p:sp>
      <p:sp>
        <p:nvSpPr>
          <p:cNvPr id="4" name="3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11785600" y="274649"/>
            <a:ext cx="36576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812800" y="274649"/>
            <a:ext cx="107696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538B97B-F1A2-4B7E-B884-36265EAA7801}" type="datetimeFigureOut">
              <a:rPr lang="en-US" smtClean="0"/>
              <a:pPr/>
              <a:t>12-Nov-23</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E612C249-E630-4FD5-AFEE-0361E32A552A}"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38B97B-F1A2-4B7E-B884-36265EAA7801}" type="datetimeFigureOut">
              <a:rPr lang="en-US" smtClean="0"/>
              <a:pPr/>
              <a:t>12-Nov-23</a:t>
            </a:fld>
            <a:endParaRPr lang="en-US"/>
          </a:p>
        </p:txBody>
      </p:sp>
      <p:sp>
        <p:nvSpPr>
          <p:cNvPr id="5" name="4 - Θέση υποσέλιδου"/>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 Θέση αριθμού διαφάνειας"/>
          <p:cNvSpPr>
            <a:spLocks noGrp="1"/>
          </p:cNvSpPr>
          <p:nvPr>
            <p:ph type="sldNum" sz="quarter" idx="4"/>
          </p:nvPr>
        </p:nvSpPr>
        <p:spPr>
          <a:xfrm>
            <a:off x="8737600" y="635636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12C249-E630-4FD5-AFEE-0361E32A55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e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northmeteo.gr/wp-content/uploads/2019/11/thalassia-zoi-psaria-okeanos-alieusi-buthos-thalass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392" b="502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6" y="812903"/>
            <a:ext cx="12191999" cy="5232202"/>
            <a:chOff x="0" y="959093"/>
            <a:chExt cx="12191999" cy="5232202"/>
          </a:xfrm>
        </p:grpSpPr>
        <p:sp>
          <p:nvSpPr>
            <p:cNvPr id="2" name="TextBox 1"/>
            <p:cNvSpPr txBox="1"/>
            <p:nvPr/>
          </p:nvSpPr>
          <p:spPr>
            <a:xfrm>
              <a:off x="0" y="959093"/>
              <a:ext cx="12191999" cy="5232202"/>
            </a:xfrm>
            <a:prstGeom prst="rect">
              <a:avLst/>
            </a:prstGeom>
            <a:solidFill>
              <a:srgbClr val="FFFFFF">
                <a:alpha val="80000"/>
              </a:srgbClr>
            </a:solidFill>
          </p:spPr>
          <p:txBody>
            <a:bodyPr wrap="square" rtlCol="0">
              <a:spAutoFit/>
            </a:bodyPr>
            <a:lstStyle/>
            <a:p>
              <a:pPr algn="ctr"/>
              <a:endParaRPr lang="el-GR" sz="1100" b="1" dirty="0" smtClean="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endParaRPr>
            </a:p>
            <a:p>
              <a:pPr algn="ctr">
                <a:lnSpc>
                  <a:spcPct val="150000"/>
                </a:lnSpc>
                <a:spcBef>
                  <a:spcPts val="1200"/>
                </a:spcBef>
              </a:pPr>
              <a:r>
                <a:rPr lang="el-GR" sz="3200" b="1" dirty="0" smtClean="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rPr>
                <a:t>Παράγοντες </a:t>
              </a:r>
              <a:r>
                <a:rPr lang="el-GR" sz="3200" b="1" dirty="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rPr>
                <a:t>υποβάθμισης θαλάσσιου περιβάλλοντος:</a:t>
              </a:r>
            </a:p>
            <a:p>
              <a:pPr algn="ctr">
                <a:lnSpc>
                  <a:spcPct val="150000"/>
                </a:lnSpc>
              </a:pPr>
              <a:r>
                <a:rPr lang="el-GR" sz="3200" b="1" dirty="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rPr>
                <a:t>Παράνομη, αδήλωτη και ανεξέλεγκτη αλιεία</a:t>
              </a:r>
              <a:endParaRPr lang="en-US" sz="3200" b="1" dirty="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endParaRPr>
            </a:p>
            <a:p>
              <a:pPr algn="ctr">
                <a:lnSpc>
                  <a:spcPct val="150000"/>
                </a:lnSpc>
              </a:pPr>
              <a:endParaRPr lang="el-GR" sz="2000" b="1" dirty="0" smtClean="0">
                <a:latin typeface="Comic Sans MS" panose="030F0702030302020204" pitchFamily="66" charset="0"/>
              </a:endParaRPr>
            </a:p>
            <a:p>
              <a:pPr algn="ctr">
                <a:lnSpc>
                  <a:spcPct val="150000"/>
                </a:lnSpc>
              </a:pPr>
              <a:r>
                <a:rPr lang="el-GR" sz="2800" b="1" dirty="0" smtClean="0">
                  <a:latin typeface="Comic Sans MS" panose="030F0702030302020204" pitchFamily="66" charset="0"/>
                </a:rPr>
                <a:t>Βενετία </a:t>
              </a:r>
              <a:r>
                <a:rPr lang="el-GR" sz="2800" b="1" dirty="0" err="1" smtClean="0">
                  <a:latin typeface="Comic Sans MS" panose="030F0702030302020204" pitchFamily="66" charset="0"/>
                </a:rPr>
                <a:t>Καμπούρογλου</a:t>
              </a:r>
              <a:r>
                <a:rPr lang="el-GR" sz="2800" b="1" dirty="0" smtClean="0">
                  <a:latin typeface="Comic Sans MS" panose="030F0702030302020204" pitchFamily="66" charset="0"/>
                </a:rPr>
                <a:t> </a:t>
              </a:r>
              <a:r>
                <a:rPr lang="el-GR" sz="2400" dirty="0" smtClean="0">
                  <a:latin typeface="Comic Sans MS" panose="030F0702030302020204" pitchFamily="66" charset="0"/>
                </a:rPr>
                <a:t>(</a:t>
              </a:r>
              <a:r>
                <a:rPr lang="el-GR" sz="2400" dirty="0" err="1">
                  <a:latin typeface="Comic Sans MS" panose="030F0702030302020204" pitchFamily="66" charset="0"/>
                </a:rPr>
                <a:t>MSc</a:t>
              </a:r>
              <a:r>
                <a:rPr lang="el-GR" sz="2400" dirty="0">
                  <a:latin typeface="Comic Sans MS" panose="030F0702030302020204" pitchFamily="66" charset="0"/>
                </a:rPr>
                <a:t>, </a:t>
              </a:r>
              <a:r>
                <a:rPr lang="el-GR" sz="2400" dirty="0" err="1" smtClean="0">
                  <a:latin typeface="Comic Sans MS" panose="030F0702030302020204" pitchFamily="66" charset="0"/>
                </a:rPr>
                <a:t>PhD</a:t>
              </a:r>
              <a:r>
                <a:rPr lang="el-GR" sz="2400" dirty="0" smtClean="0">
                  <a:latin typeface="Comic Sans MS" panose="030F0702030302020204" pitchFamily="66" charset="0"/>
                </a:rPr>
                <a:t>)</a:t>
              </a:r>
            </a:p>
            <a:p>
              <a:pPr algn="ctr"/>
              <a:endParaRPr lang="el-GR" sz="2000" dirty="0">
                <a:latin typeface="Comic Sans MS" panose="030F0702030302020204" pitchFamily="66" charset="0"/>
              </a:endParaRPr>
            </a:p>
            <a:p>
              <a:pPr algn="ctr"/>
              <a:endParaRPr lang="el-GR" sz="2000" dirty="0" smtClean="0">
                <a:latin typeface="Comic Sans MS" panose="030F0702030302020204" pitchFamily="66" charset="0"/>
              </a:endParaRPr>
            </a:p>
            <a:p>
              <a:pPr algn="ctr"/>
              <a:r>
                <a:rPr lang="el-GR" sz="2000" dirty="0" smtClean="0">
                  <a:latin typeface="Comic Sans MS" panose="030F0702030302020204" pitchFamily="66" charset="0"/>
                </a:rPr>
                <a:t>Προϊσταμένη Τμήματος Αλιείας Π.Ε. Νήσων, Δ/</a:t>
              </a:r>
              <a:r>
                <a:rPr lang="el-GR" sz="2000" dirty="0" err="1" smtClean="0">
                  <a:latin typeface="Comic Sans MS" panose="030F0702030302020204" pitchFamily="66" charset="0"/>
                </a:rPr>
                <a:t>νση</a:t>
              </a:r>
              <a:r>
                <a:rPr lang="el-GR" sz="2000" dirty="0" smtClean="0">
                  <a:latin typeface="Comic Sans MS" panose="030F0702030302020204" pitchFamily="66" charset="0"/>
                </a:rPr>
                <a:t> Αλιείας</a:t>
              </a:r>
            </a:p>
            <a:p>
              <a:pPr algn="ctr"/>
              <a:endParaRPr lang="el-GR" sz="2000" dirty="0" smtClean="0">
                <a:latin typeface="Comic Sans MS" panose="030F0702030302020204" pitchFamily="66" charset="0"/>
              </a:endParaRPr>
            </a:p>
            <a:p>
              <a:pPr algn="ctr">
                <a:lnSpc>
                  <a:spcPct val="125000"/>
                </a:lnSpc>
              </a:pPr>
              <a:r>
                <a:rPr lang="el-GR" sz="2000" dirty="0" smtClean="0">
                  <a:latin typeface="Comic Sans MS" panose="030F0702030302020204" pitchFamily="66" charset="0"/>
                </a:rPr>
                <a:t>Γεν. Δ/</a:t>
              </a:r>
              <a:r>
                <a:rPr lang="el-GR" sz="2000" dirty="0" err="1" smtClean="0">
                  <a:latin typeface="Comic Sans MS" panose="030F0702030302020204" pitchFamily="66" charset="0"/>
                </a:rPr>
                <a:t>νση</a:t>
              </a:r>
              <a:r>
                <a:rPr lang="el-GR" sz="2000" dirty="0" smtClean="0">
                  <a:latin typeface="Comic Sans MS" panose="030F0702030302020204" pitchFamily="66" charset="0"/>
                </a:rPr>
                <a:t> Αγροτικής Οικονομίας, Κτηνιατρικής &amp; Αλιείας </a:t>
              </a:r>
            </a:p>
            <a:p>
              <a:pPr algn="ctr"/>
              <a:r>
                <a:rPr lang="el-GR" sz="2000" dirty="0" smtClean="0">
                  <a:latin typeface="Comic Sans MS" panose="030F0702030302020204" pitchFamily="66" charset="0"/>
                </a:rPr>
                <a:t>Περιφέρεια Αττικής</a:t>
              </a:r>
            </a:p>
            <a:p>
              <a:pPr algn="ctr"/>
              <a:endParaRPr lang="en-US" sz="2000" dirty="0">
                <a:latin typeface="Comic Sans MS" panose="030F0702030302020204" pitchFamily="66" charset="0"/>
              </a:endParaRPr>
            </a:p>
          </p:txBody>
        </p:sp>
        <p:pic>
          <p:nvPicPr>
            <p:cNvPr id="1026" name="Picture 2" descr="Αρχική - Περιφέρεια Αττικής"/>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62" b="15994"/>
            <a:stretch/>
          </p:blipFill>
          <p:spPr bwMode="auto">
            <a:xfrm>
              <a:off x="111318" y="4891238"/>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559338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32798" y="0"/>
            <a:ext cx="12126415" cy="1379636"/>
            <a:chOff x="32793" y="0"/>
            <a:chExt cx="12126414" cy="1379636"/>
          </a:xfrm>
        </p:grpSpPr>
        <p:pic>
          <p:nvPicPr>
            <p:cNvPr id="6" name="Picture 5"/>
            <p:cNvPicPr>
              <a:picLocks noChangeAspect="1"/>
            </p:cNvPicPr>
            <p:nvPr/>
          </p:nvPicPr>
          <p:blipFill rotWithShape="1">
            <a:blip r:embed="rId2"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026" name="Picture 2" descr="Αρχική - Περιφέρεια Αττικής"/>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18" name="Group 17"/>
          <p:cNvGrpSpPr/>
          <p:nvPr/>
        </p:nvGrpSpPr>
        <p:grpSpPr>
          <a:xfrm>
            <a:off x="1746251" y="1811855"/>
            <a:ext cx="8463988" cy="3623053"/>
            <a:chOff x="3457029" y="2215680"/>
            <a:chExt cx="7323266" cy="3211172"/>
          </a:xfrm>
        </p:grpSpPr>
        <p:sp>
          <p:nvSpPr>
            <p:cNvPr id="2" name="TextBox 1"/>
            <p:cNvSpPr txBox="1"/>
            <p:nvPr/>
          </p:nvSpPr>
          <p:spPr>
            <a:xfrm>
              <a:off x="3457029" y="3439243"/>
              <a:ext cx="3966454" cy="763805"/>
            </a:xfrm>
            <a:prstGeom prst="rect">
              <a:avLst/>
            </a:prstGeom>
            <a:noFill/>
          </p:spPr>
          <p:txBody>
            <a:bodyPr wrap="square" rtlCol="0">
              <a:spAutoFit/>
            </a:bodyPr>
            <a:lstStyle/>
            <a:p>
              <a:pPr algn="ctr">
                <a:lnSpc>
                  <a:spcPct val="125000"/>
                </a:lnSpc>
              </a:pPr>
              <a:r>
                <a:rPr lang="el-GR" sz="2000" b="1" dirty="0" smtClean="0">
                  <a:latin typeface="Comic Sans MS" panose="030F0702030302020204" pitchFamily="66" charset="0"/>
                </a:rPr>
                <a:t>ΠΑΡΑΓΟΝΤΕΣ ΥΠΟΒΑΘΜΙΣΗΣ </a:t>
              </a:r>
            </a:p>
            <a:p>
              <a:pPr algn="ctr">
                <a:lnSpc>
                  <a:spcPct val="125000"/>
                </a:lnSpc>
              </a:pPr>
              <a:r>
                <a:rPr lang="el-GR" sz="2000" b="1" dirty="0" smtClean="0">
                  <a:latin typeface="Comic Sans MS" panose="030F0702030302020204" pitchFamily="66" charset="0"/>
                </a:rPr>
                <a:t>ΘΑΛΑΣΣΙΟΥ ΠΕΡΙΒΑΛΛΟΝΤΟΣ:</a:t>
              </a:r>
              <a:endParaRPr lang="en-US" sz="2000" b="1" dirty="0">
                <a:latin typeface="Comic Sans MS" panose="030F0702030302020204" pitchFamily="66" charset="0"/>
              </a:endParaRPr>
            </a:p>
          </p:txBody>
        </p:sp>
        <p:sp>
          <p:nvSpPr>
            <p:cNvPr id="4" name="Bent Arrow 3"/>
            <p:cNvSpPr/>
            <p:nvPr/>
          </p:nvSpPr>
          <p:spPr>
            <a:xfrm>
              <a:off x="7579894" y="2584325"/>
              <a:ext cx="595562" cy="921604"/>
            </a:xfrm>
            <a:prstGeom prst="bentArrow">
              <a:avLst>
                <a:gd name="adj1" fmla="val 25000"/>
                <a:gd name="adj2" fmla="val 25000"/>
                <a:gd name="adj3" fmla="val 25000"/>
                <a:gd name="adj4" fmla="val 447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Comic Sans MS" panose="030F0702030302020204" pitchFamily="66" charset="0"/>
              </a:endParaRPr>
            </a:p>
          </p:txBody>
        </p:sp>
        <p:sp>
          <p:nvSpPr>
            <p:cNvPr id="7" name="TextBox 6"/>
            <p:cNvSpPr txBox="1"/>
            <p:nvPr/>
          </p:nvSpPr>
          <p:spPr>
            <a:xfrm>
              <a:off x="8488278" y="2215680"/>
              <a:ext cx="1816768" cy="900199"/>
            </a:xfrm>
            <a:prstGeom prst="rect">
              <a:avLst/>
            </a:prstGeom>
            <a:noFill/>
          </p:spPr>
          <p:txBody>
            <a:bodyPr wrap="square" rtlCol="0">
              <a:spAutoFit/>
            </a:bodyPr>
            <a:lstStyle/>
            <a:p>
              <a:r>
                <a:rPr lang="el-GR" sz="2000" dirty="0" smtClean="0">
                  <a:latin typeface="Comic Sans MS" panose="030F0702030302020204" pitchFamily="66" charset="0"/>
                </a:rPr>
                <a:t>Ρύπανση από χερσαίες δραστηριότητες</a:t>
              </a:r>
              <a:endParaRPr lang="en-US" sz="2000" dirty="0">
                <a:latin typeface="Comic Sans MS" panose="030F0702030302020204" pitchFamily="66" charset="0"/>
              </a:endParaRPr>
            </a:p>
          </p:txBody>
        </p:sp>
        <p:sp>
          <p:nvSpPr>
            <p:cNvPr id="11" name="Right Arrow 10"/>
            <p:cNvSpPr/>
            <p:nvPr/>
          </p:nvSpPr>
          <p:spPr>
            <a:xfrm>
              <a:off x="7579894" y="3644429"/>
              <a:ext cx="824163" cy="370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omic Sans MS" panose="030F0702030302020204" pitchFamily="66" charset="0"/>
              </a:endParaRPr>
            </a:p>
          </p:txBody>
        </p:sp>
        <p:sp>
          <p:nvSpPr>
            <p:cNvPr id="12" name="TextBox 11"/>
            <p:cNvSpPr txBox="1"/>
            <p:nvPr/>
          </p:nvSpPr>
          <p:spPr>
            <a:xfrm>
              <a:off x="8488278" y="3505929"/>
              <a:ext cx="2292016" cy="627411"/>
            </a:xfrm>
            <a:prstGeom prst="rect">
              <a:avLst/>
            </a:prstGeom>
            <a:noFill/>
          </p:spPr>
          <p:txBody>
            <a:bodyPr wrap="square" rtlCol="0">
              <a:spAutoFit/>
            </a:bodyPr>
            <a:lstStyle/>
            <a:p>
              <a:r>
                <a:rPr lang="el-GR" sz="2000" dirty="0" err="1" smtClean="0">
                  <a:latin typeface="Comic Sans MS" panose="030F0702030302020204" pitchFamily="66" charset="0"/>
                </a:rPr>
                <a:t>Υπερ</a:t>
              </a:r>
              <a:r>
                <a:rPr lang="el-GR" sz="2000" dirty="0" smtClean="0">
                  <a:latin typeface="Comic Sans MS" panose="030F0702030302020204" pitchFamily="66" charset="0"/>
                </a:rPr>
                <a:t>-εκμετάλλευση θαλάσσιων πόρων</a:t>
              </a:r>
              <a:endParaRPr lang="en-US" sz="2000" dirty="0">
                <a:latin typeface="Comic Sans MS" panose="030F0702030302020204" pitchFamily="66" charset="0"/>
              </a:endParaRPr>
            </a:p>
          </p:txBody>
        </p:sp>
        <p:sp>
          <p:nvSpPr>
            <p:cNvPr id="15" name="TextBox 14"/>
            <p:cNvSpPr txBox="1"/>
            <p:nvPr/>
          </p:nvSpPr>
          <p:spPr>
            <a:xfrm>
              <a:off x="8488279" y="4526653"/>
              <a:ext cx="2292016" cy="900199"/>
            </a:xfrm>
            <a:prstGeom prst="rect">
              <a:avLst/>
            </a:prstGeom>
            <a:noFill/>
          </p:spPr>
          <p:txBody>
            <a:bodyPr wrap="square" rtlCol="0">
              <a:spAutoFit/>
            </a:bodyPr>
            <a:lstStyle/>
            <a:p>
              <a:r>
                <a:rPr lang="el-GR" sz="2000" dirty="0" smtClean="0">
                  <a:latin typeface="Comic Sans MS" panose="030F0702030302020204" pitchFamily="66" charset="0"/>
                </a:rPr>
                <a:t>Η «μετάλλαξη» και καταστροφή θαλάσσιων βιοτόπων</a:t>
              </a:r>
              <a:endParaRPr lang="en-US" sz="2000" dirty="0">
                <a:latin typeface="Comic Sans MS" panose="030F0702030302020204" pitchFamily="66" charset="0"/>
              </a:endParaRPr>
            </a:p>
          </p:txBody>
        </p:sp>
        <p:sp>
          <p:nvSpPr>
            <p:cNvPr id="17" name="Bent Arrow 16"/>
            <p:cNvSpPr/>
            <p:nvPr/>
          </p:nvSpPr>
          <p:spPr>
            <a:xfrm flipV="1">
              <a:off x="7579894" y="4152260"/>
              <a:ext cx="595562" cy="1029853"/>
            </a:xfrm>
            <a:prstGeom prst="bentArrow">
              <a:avLst>
                <a:gd name="adj1" fmla="val 25000"/>
                <a:gd name="adj2" fmla="val 25000"/>
                <a:gd name="adj3" fmla="val 25000"/>
                <a:gd name="adj4" fmla="val 447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Comic Sans MS" panose="030F0702030302020204" pitchFamily="66" charset="0"/>
              </a:endParaRPr>
            </a:p>
          </p:txBody>
        </p:sp>
      </p:grpSp>
    </p:spTree>
    <p:extLst>
      <p:ext uri="{BB962C8B-B14F-4D97-AF65-F5344CB8AC3E}">
        <p14:creationId xmlns:p14="http://schemas.microsoft.com/office/powerpoint/2010/main" val="3582399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0048" y="2683051"/>
            <a:ext cx="10028321" cy="1200329"/>
          </a:xfrm>
          <a:prstGeom prst="rect">
            <a:avLst/>
          </a:prstGeom>
          <a:noFill/>
        </p:spPr>
        <p:txBody>
          <a:bodyPr wrap="square" rtlCol="0">
            <a:spAutoFit/>
          </a:bodyPr>
          <a:lstStyle/>
          <a:p>
            <a:pPr marL="285750" indent="-285750" algn="just">
              <a:buFont typeface="Arial" panose="020B0604020202020204" pitchFamily="34" charset="0"/>
              <a:buChar char="•"/>
            </a:pPr>
            <a:r>
              <a:rPr lang="el-GR" b="1" i="1" dirty="0" smtClean="0">
                <a:latin typeface="Comic Sans MS" panose="030F0702030302020204" pitchFamily="66" charset="0"/>
              </a:rPr>
              <a:t>Παράνομες δραστηριότητες: </a:t>
            </a:r>
            <a:r>
              <a:rPr lang="el-GR" dirty="0" smtClean="0">
                <a:latin typeface="Comic Sans MS" panose="030F0702030302020204" pitchFamily="66" charset="0"/>
              </a:rPr>
              <a:t>όταν </a:t>
            </a:r>
            <a:r>
              <a:rPr lang="el-GR" dirty="0">
                <a:latin typeface="Comic Sans MS" panose="030F0702030302020204" pitchFamily="66" charset="0"/>
              </a:rPr>
              <a:t>διεξάγονται χωρίς άδεια ή έγκριση, παραβιάζοντας τα μέτρα διατήρησης και διαχείρισης ή κατά παράβαση της εθνικής νομοθεσίας / </a:t>
            </a:r>
            <a:r>
              <a:rPr lang="el-GR" dirty="0" smtClean="0">
                <a:latin typeface="Comic Sans MS" panose="030F0702030302020204" pitchFamily="66" charset="0"/>
              </a:rPr>
              <a:t>διεθνών υποχρεώσεων</a:t>
            </a:r>
            <a:endParaRPr lang="el-GR" dirty="0">
              <a:latin typeface="Comic Sans MS" panose="030F0702030302020204" pitchFamily="66" charset="0"/>
            </a:endParaRP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3" name="TextBox 2"/>
          <p:cNvSpPr txBox="1"/>
          <p:nvPr/>
        </p:nvSpPr>
        <p:spPr>
          <a:xfrm>
            <a:off x="1540041" y="3814011"/>
            <a:ext cx="8608595" cy="369332"/>
          </a:xfrm>
          <a:prstGeom prst="rect">
            <a:avLst/>
          </a:prstGeom>
          <a:noFill/>
        </p:spPr>
        <p:txBody>
          <a:bodyPr wrap="square" rtlCol="0">
            <a:spAutoFit/>
          </a:bodyPr>
          <a:lstStyle/>
          <a:p>
            <a:pPr marL="285750" indent="-285750">
              <a:buFont typeface="Arial" panose="020B0604020202020204" pitchFamily="34" charset="0"/>
              <a:buChar char="•"/>
            </a:pPr>
            <a:r>
              <a:rPr lang="el-GR" b="1" i="1" dirty="0" smtClean="0">
                <a:latin typeface="Comic Sans MS" panose="030F0702030302020204" pitchFamily="66" charset="0"/>
              </a:rPr>
              <a:t>Αδήλωτες: </a:t>
            </a:r>
            <a:r>
              <a:rPr lang="el-GR" dirty="0" smtClean="0">
                <a:latin typeface="Comic Sans MS" panose="030F0702030302020204" pitchFamily="66" charset="0"/>
              </a:rPr>
              <a:t>όταν </a:t>
            </a:r>
            <a:r>
              <a:rPr lang="el-GR" dirty="0">
                <a:latin typeface="Comic Sans MS" panose="030F0702030302020204" pitchFamily="66" charset="0"/>
              </a:rPr>
              <a:t>δεν δηλώνονται ή δηλώνονται εσφαλμένα στις αρμόδιες αρχές</a:t>
            </a:r>
            <a:endParaRPr lang="en-US" dirty="0">
              <a:latin typeface="Comic Sans MS" panose="030F0702030302020204" pitchFamily="66" charset="0"/>
            </a:endParaRPr>
          </a:p>
        </p:txBody>
      </p:sp>
      <p:sp>
        <p:nvSpPr>
          <p:cNvPr id="4" name="TextBox 3"/>
          <p:cNvSpPr txBox="1"/>
          <p:nvPr/>
        </p:nvSpPr>
        <p:spPr>
          <a:xfrm>
            <a:off x="1540048" y="4686304"/>
            <a:ext cx="10028321" cy="1200329"/>
          </a:xfrm>
          <a:prstGeom prst="rect">
            <a:avLst/>
          </a:prstGeom>
          <a:noFill/>
        </p:spPr>
        <p:txBody>
          <a:bodyPr wrap="square" rtlCol="0">
            <a:spAutoFit/>
          </a:bodyPr>
          <a:lstStyle/>
          <a:p>
            <a:pPr marL="285750" indent="-285750" algn="just">
              <a:buFont typeface="Arial" panose="020B0604020202020204" pitchFamily="34" charset="0"/>
              <a:buChar char="•"/>
            </a:pPr>
            <a:r>
              <a:rPr lang="el-GR" b="1" i="1" dirty="0" smtClean="0">
                <a:latin typeface="Comic Sans MS" panose="030F0702030302020204" pitchFamily="66" charset="0"/>
              </a:rPr>
              <a:t>Ανεξέλεγκτες: </a:t>
            </a:r>
            <a:r>
              <a:rPr lang="el-GR" dirty="0">
                <a:latin typeface="Comic Sans MS" panose="030F0702030302020204" pitchFamily="66" charset="0"/>
              </a:rPr>
              <a:t>όταν διεξάγονται σε περιοχές όπου δεν εφαρμόζονται μέτρα διατήρησης και διαχείρισης και κατά τρόπο που δεν συνάδει με τις υποχρεώσεις του κράτους όσον αφορά τη διατήρηση των έμβιων θαλάσσιων πόρων, ή από αλιευτικό σκάφος χωρίς εθνικότητα</a:t>
            </a:r>
            <a:endParaRPr lang="en-US" dirty="0">
              <a:latin typeface="Comic Sans MS" panose="030F0702030302020204" pitchFamily="66" charset="0"/>
            </a:endParaRPr>
          </a:p>
          <a:p>
            <a:pPr algn="just"/>
            <a:endParaRPr lang="en-US" dirty="0">
              <a:latin typeface="Comic Sans MS" panose="030F0702030302020204" pitchFamily="66" charset="0"/>
            </a:endParaRPr>
          </a:p>
        </p:txBody>
      </p:sp>
      <p:sp>
        <p:nvSpPr>
          <p:cNvPr id="7" name="TextBox 6"/>
          <p:cNvSpPr txBox="1"/>
          <p:nvPr/>
        </p:nvSpPr>
        <p:spPr>
          <a:xfrm>
            <a:off x="1738569" y="2045368"/>
            <a:ext cx="3236495" cy="369332"/>
          </a:xfrm>
          <a:prstGeom prst="rect">
            <a:avLst/>
          </a:prstGeom>
          <a:noFill/>
        </p:spPr>
        <p:txBody>
          <a:bodyPr wrap="square" rtlCol="0">
            <a:spAutoFit/>
          </a:bodyPr>
          <a:lstStyle/>
          <a:p>
            <a:pPr algn="just"/>
            <a:r>
              <a:rPr lang="el-GR" dirty="0" smtClean="0">
                <a:latin typeface="Comic Sans MS" panose="030F0702030302020204" pitchFamily="66" charset="0"/>
              </a:rPr>
              <a:t>Συγκεκριμένα:</a:t>
            </a:r>
            <a:endParaRPr lang="en-US" dirty="0">
              <a:latin typeface="Comic Sans MS" panose="030F0702030302020204" pitchFamily="66" charset="0"/>
            </a:endParaRPr>
          </a:p>
        </p:txBody>
      </p:sp>
      <p:grpSp>
        <p:nvGrpSpPr>
          <p:cNvPr id="9" name="Group 8"/>
          <p:cNvGrpSpPr/>
          <p:nvPr/>
        </p:nvGrpSpPr>
        <p:grpSpPr>
          <a:xfrm>
            <a:off x="32798" y="0"/>
            <a:ext cx="12126415" cy="1379636"/>
            <a:chOff x="32793" y="0"/>
            <a:chExt cx="12126414" cy="1379636"/>
          </a:xfrm>
        </p:grpSpPr>
        <p:pic>
          <p:nvPicPr>
            <p:cNvPr id="10" name="Picture 9"/>
            <p:cNvPicPr>
              <a:picLocks noChangeAspect="1"/>
            </p:cNvPicPr>
            <p:nvPr/>
          </p:nvPicPr>
          <p:blipFill rotWithShape="1">
            <a:blip r:embed="rId2"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2" name="Picture 2" descr="Αρχική - Περιφέρεια Αττικής"/>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881903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3079" y="1937089"/>
            <a:ext cx="10064416" cy="1754326"/>
          </a:xfrm>
          <a:prstGeom prst="rect">
            <a:avLst/>
          </a:prstGeom>
          <a:noFill/>
        </p:spPr>
        <p:txBody>
          <a:bodyPr wrap="square" rtlCol="0">
            <a:spAutoFit/>
          </a:bodyPr>
          <a:lstStyle/>
          <a:p>
            <a:pPr>
              <a:lnSpc>
                <a:spcPct val="150000"/>
              </a:lnSpc>
            </a:pPr>
            <a:r>
              <a:rPr lang="el-GR" b="1" dirty="0" smtClean="0">
                <a:latin typeface="Comic Sans MS" panose="030F0702030302020204" pitchFamily="66" charset="0"/>
              </a:rPr>
              <a:t>Ερασιτεχνική αλιεία</a:t>
            </a:r>
          </a:p>
          <a:p>
            <a:pPr algn="just">
              <a:lnSpc>
                <a:spcPct val="150000"/>
              </a:lnSpc>
            </a:pPr>
            <a:r>
              <a:rPr lang="el-GR" dirty="0">
                <a:latin typeface="Comic Sans MS" panose="030F0702030302020204" pitchFamily="66" charset="0"/>
              </a:rPr>
              <a:t>Κ</a:t>
            </a:r>
            <a:r>
              <a:rPr lang="el-GR" dirty="0" smtClean="0">
                <a:latin typeface="Comic Sans MS" panose="030F0702030302020204" pitchFamily="66" charset="0"/>
              </a:rPr>
              <a:t>ατάργηση </a:t>
            </a:r>
            <a:r>
              <a:rPr lang="el-GR" dirty="0">
                <a:latin typeface="Comic Sans MS" panose="030F0702030302020204" pitchFamily="66" charset="0"/>
              </a:rPr>
              <a:t>της υποχρέωσης εφοδιασμού των ερασιτεχνών αλιέων με άδεια αλιείας ατομική και σκάφους ( με το </a:t>
            </a:r>
            <a:r>
              <a:rPr lang="el-GR" dirty="0" smtClean="0">
                <a:latin typeface="Comic Sans MS" panose="030F0702030302020204" pitchFamily="66" charset="0"/>
              </a:rPr>
              <a:t>Ν.4256/2014 </a:t>
            </a:r>
            <a:r>
              <a:rPr lang="el-GR" dirty="0">
                <a:latin typeface="Comic Sans MS" panose="030F0702030302020204" pitchFamily="66" charset="0"/>
              </a:rPr>
              <a:t>άρθρο 14 παρ.2) </a:t>
            </a:r>
            <a:endParaRPr lang="el-GR" dirty="0" smtClean="0">
              <a:latin typeface="Comic Sans MS" panose="030F0702030302020204" pitchFamily="66" charset="0"/>
            </a:endParaRPr>
          </a:p>
          <a:p>
            <a:pPr algn="just">
              <a:lnSpc>
                <a:spcPct val="150000"/>
              </a:lnSpc>
            </a:pPr>
            <a:endParaRPr lang="en-US" dirty="0">
              <a:latin typeface="Comic Sans MS" panose="030F0702030302020204" pitchFamily="66" charset="0"/>
            </a:endParaRPr>
          </a:p>
        </p:txBody>
      </p:sp>
      <p:sp>
        <p:nvSpPr>
          <p:cNvPr id="4" name="Multiply 3"/>
          <p:cNvSpPr/>
          <p:nvPr/>
        </p:nvSpPr>
        <p:spPr>
          <a:xfrm>
            <a:off x="643625" y="2589739"/>
            <a:ext cx="657771" cy="403057"/>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xtBox 7"/>
          <p:cNvSpPr txBox="1"/>
          <p:nvPr/>
        </p:nvSpPr>
        <p:spPr>
          <a:xfrm>
            <a:off x="1173079" y="3485421"/>
            <a:ext cx="10064416" cy="923330"/>
          </a:xfrm>
          <a:prstGeom prst="rect">
            <a:avLst/>
          </a:prstGeom>
          <a:noFill/>
        </p:spPr>
        <p:txBody>
          <a:bodyPr wrap="square" rtlCol="0">
            <a:spAutoFit/>
          </a:bodyPr>
          <a:lstStyle/>
          <a:p>
            <a:pPr algn="just">
              <a:lnSpc>
                <a:spcPct val="150000"/>
              </a:lnSpc>
            </a:pPr>
            <a:r>
              <a:rPr lang="el-GR" dirty="0">
                <a:latin typeface="Comic Sans MS" panose="030F0702030302020204" pitchFamily="66" charset="0"/>
              </a:rPr>
              <a:t>Α</a:t>
            </a:r>
            <a:r>
              <a:rPr lang="el-GR" dirty="0" smtClean="0">
                <a:latin typeface="Comic Sans MS" panose="030F0702030302020204" pitchFamily="66" charset="0"/>
              </a:rPr>
              <a:t>νυπαρξία </a:t>
            </a:r>
            <a:r>
              <a:rPr lang="el-GR" dirty="0">
                <a:latin typeface="Comic Sans MS" panose="030F0702030302020204" pitchFamily="66" charset="0"/>
              </a:rPr>
              <a:t>μητρώου δυσχεραίνει επιπλέον </a:t>
            </a:r>
            <a:r>
              <a:rPr lang="el-GR" dirty="0" smtClean="0">
                <a:latin typeface="Comic Sans MS" panose="030F0702030302020204" pitchFamily="66" charset="0"/>
              </a:rPr>
              <a:t>τον </a:t>
            </a:r>
            <a:r>
              <a:rPr lang="el-GR" dirty="0">
                <a:latin typeface="Comic Sans MS" panose="030F0702030302020204" pitchFamily="66" charset="0"/>
              </a:rPr>
              <a:t>έλεγχο, καθώς δεν καθίσταται δυνατή η καταγραφή </a:t>
            </a:r>
            <a:r>
              <a:rPr lang="el-GR" dirty="0" smtClean="0">
                <a:latin typeface="Comic Sans MS" panose="030F0702030302020204" pitchFamily="66" charset="0"/>
              </a:rPr>
              <a:t>και η </a:t>
            </a:r>
            <a:r>
              <a:rPr lang="el-GR" dirty="0">
                <a:latin typeface="Comic Sans MS" panose="030F0702030302020204" pitchFamily="66" charset="0"/>
              </a:rPr>
              <a:t>παρακολούθηση και ο έλεγχος της ερασιτεχνικής αλιευτικής δραστηριότητας.</a:t>
            </a:r>
            <a:endParaRPr lang="en-US" dirty="0">
              <a:latin typeface="Comic Sans MS" panose="030F0702030302020204" pitchFamily="66" charset="0"/>
            </a:endParaRPr>
          </a:p>
        </p:txBody>
      </p:sp>
      <p:sp>
        <p:nvSpPr>
          <p:cNvPr id="9" name="Multiply 8"/>
          <p:cNvSpPr/>
          <p:nvPr/>
        </p:nvSpPr>
        <p:spPr>
          <a:xfrm>
            <a:off x="578920" y="3799834"/>
            <a:ext cx="657771" cy="403057"/>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xtBox 9"/>
          <p:cNvSpPr txBox="1"/>
          <p:nvPr/>
        </p:nvSpPr>
        <p:spPr>
          <a:xfrm>
            <a:off x="1236689" y="4576748"/>
            <a:ext cx="10064416" cy="1338828"/>
          </a:xfrm>
          <a:prstGeom prst="rect">
            <a:avLst/>
          </a:prstGeom>
          <a:noFill/>
        </p:spPr>
        <p:txBody>
          <a:bodyPr wrap="square" rtlCol="0">
            <a:spAutoFit/>
          </a:bodyPr>
          <a:lstStyle/>
          <a:p>
            <a:pPr algn="just">
              <a:lnSpc>
                <a:spcPct val="150000"/>
              </a:lnSpc>
            </a:pPr>
            <a:r>
              <a:rPr lang="el-GR" dirty="0">
                <a:latin typeface="Comic Sans MS" panose="030F0702030302020204" pitchFamily="66" charset="0"/>
              </a:rPr>
              <a:t>Σε συνδυασμό </a:t>
            </a:r>
            <a:r>
              <a:rPr lang="el-GR" dirty="0" smtClean="0">
                <a:latin typeface="Comic Sans MS" panose="030F0702030302020204" pitchFamily="66" charset="0"/>
              </a:rPr>
              <a:t>με </a:t>
            </a:r>
            <a:r>
              <a:rPr lang="el-GR" dirty="0">
                <a:latin typeface="Comic Sans MS" panose="030F0702030302020204" pitchFamily="66" charset="0"/>
              </a:rPr>
              <a:t>την έλλειψη συστηματικών ελέγχων στην εμπορία θα μπορούσε να οδηγήσει σε ανεξέλεγκτη αλιευτική δραστηριότητα, µε δυσμενή </a:t>
            </a:r>
            <a:r>
              <a:rPr lang="el-GR" dirty="0" err="1">
                <a:latin typeface="Comic Sans MS" panose="030F0702030302020204" pitchFamily="66" charset="0"/>
              </a:rPr>
              <a:t>αποτελέσµατα</a:t>
            </a:r>
            <a:r>
              <a:rPr lang="el-GR" dirty="0">
                <a:latin typeface="Comic Sans MS" panose="030F0702030302020204" pitchFamily="66" charset="0"/>
              </a:rPr>
              <a:t> όσον αφορά τη διατήρηση και </a:t>
            </a:r>
            <a:r>
              <a:rPr lang="el-GR" dirty="0" err="1">
                <a:latin typeface="Comic Sans MS" panose="030F0702030302020204" pitchFamily="66" charset="0"/>
              </a:rPr>
              <a:t>βιώσιµη</a:t>
            </a:r>
            <a:r>
              <a:rPr lang="el-GR" dirty="0">
                <a:latin typeface="Comic Sans MS" panose="030F0702030302020204" pitchFamily="66" charset="0"/>
              </a:rPr>
              <a:t> εκμετάλλευση των αλιευτικών πόρων</a:t>
            </a:r>
            <a:endParaRPr lang="en-US" dirty="0">
              <a:latin typeface="Comic Sans MS" panose="030F0702030302020204" pitchFamily="66" charset="0"/>
            </a:endParaRPr>
          </a:p>
        </p:txBody>
      </p:sp>
      <p:sp>
        <p:nvSpPr>
          <p:cNvPr id="12" name="Multiply 11"/>
          <p:cNvSpPr/>
          <p:nvPr/>
        </p:nvSpPr>
        <p:spPr>
          <a:xfrm>
            <a:off x="643625" y="5092567"/>
            <a:ext cx="657771" cy="403057"/>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13" name="Group 12"/>
          <p:cNvGrpSpPr/>
          <p:nvPr/>
        </p:nvGrpSpPr>
        <p:grpSpPr>
          <a:xfrm>
            <a:off x="32798" y="0"/>
            <a:ext cx="12126415" cy="1379636"/>
            <a:chOff x="32793" y="0"/>
            <a:chExt cx="12126414" cy="1379636"/>
          </a:xfrm>
        </p:grpSpPr>
        <p:pic>
          <p:nvPicPr>
            <p:cNvPr id="14" name="Picture 13"/>
            <p:cNvPicPr>
              <a:picLocks noChangeAspect="1"/>
            </p:cNvPicPr>
            <p:nvPr/>
          </p:nvPicPr>
          <p:blipFill rotWithShape="1">
            <a:blip r:embed="rId2"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14"/>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6" name="Picture 2" descr="Αρχική - Περιφέρεια Αττικής"/>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995147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977450"/>
            <a:ext cx="12192000" cy="438582"/>
          </a:xfrm>
          <a:prstGeom prst="rect">
            <a:avLst/>
          </a:prstGeom>
          <a:noFill/>
        </p:spPr>
        <p:txBody>
          <a:bodyPr wrap="square" rtlCol="0">
            <a:spAutoFit/>
          </a:bodyPr>
          <a:lstStyle/>
          <a:p>
            <a:pPr algn="ctr">
              <a:lnSpc>
                <a:spcPct val="125000"/>
              </a:lnSpc>
            </a:pPr>
            <a:r>
              <a:rPr lang="el-GR" b="1" dirty="0" smtClean="0">
                <a:latin typeface="Comic Sans MS" panose="030F0702030302020204" pitchFamily="66" charset="0"/>
              </a:rPr>
              <a:t>Πανελλήνια </a:t>
            </a:r>
            <a:r>
              <a:rPr lang="el-GR" b="1" dirty="0">
                <a:latin typeface="Comic Sans MS" panose="030F0702030302020204" pitchFamily="66" charset="0"/>
              </a:rPr>
              <a:t>στατιστικά στοιχεία του Λιμενικού Σώματος για τις παραβάσεις </a:t>
            </a:r>
            <a:r>
              <a:rPr lang="el-GR" b="1" dirty="0" smtClean="0">
                <a:latin typeface="Comic Sans MS" panose="030F0702030302020204" pitchFamily="66" charset="0"/>
              </a:rPr>
              <a:t>ερασιτεχνικής αλιείας</a:t>
            </a:r>
            <a:endParaRPr lang="en-US" b="1" dirty="0">
              <a:latin typeface="Comic Sans MS" panose="030F0702030302020204" pitchFamily="66" charset="0"/>
            </a:endParaRPr>
          </a:p>
        </p:txBody>
      </p:sp>
      <p:graphicFrame>
        <p:nvGraphicFramePr>
          <p:cNvPr id="3" name="Table 2"/>
          <p:cNvGraphicFramePr>
            <a:graphicFrameLocks noGrp="1"/>
          </p:cNvGraphicFramePr>
          <p:nvPr>
            <p:extLst>
              <p:ext uri="{D42A27DB-BD31-4B8C-83A1-F6EECF244321}">
                <p14:modId xmlns:p14="http://schemas.microsoft.com/office/powerpoint/2010/main" val="736704191"/>
              </p:ext>
            </p:extLst>
          </p:nvPr>
        </p:nvGraphicFramePr>
        <p:xfrm>
          <a:off x="3665303" y="1376541"/>
          <a:ext cx="5097780" cy="4604004"/>
        </p:xfrm>
        <a:graphic>
          <a:graphicData uri="http://schemas.openxmlformats.org/drawingml/2006/table">
            <a:tbl>
              <a:tblPr firstRow="1" firstCol="1" bandRow="1" bandCol="1">
                <a:tableStyleId>{5C22544A-7EE6-4342-B048-85BDC9FD1C3A}</a:tableStyleId>
              </a:tblPr>
              <a:tblGrid>
                <a:gridCol w="1897380">
                  <a:extLst>
                    <a:ext uri="{9D8B030D-6E8A-4147-A177-3AD203B41FA5}">
                      <a16:colId xmlns:a16="http://schemas.microsoft.com/office/drawing/2014/main" val="193654316"/>
                    </a:ext>
                  </a:extLst>
                </a:gridCol>
                <a:gridCol w="1828800">
                  <a:extLst>
                    <a:ext uri="{9D8B030D-6E8A-4147-A177-3AD203B41FA5}">
                      <a16:colId xmlns:a16="http://schemas.microsoft.com/office/drawing/2014/main" val="2875445467"/>
                    </a:ext>
                  </a:extLst>
                </a:gridCol>
                <a:gridCol w="1371600">
                  <a:extLst>
                    <a:ext uri="{9D8B030D-6E8A-4147-A177-3AD203B41FA5}">
                      <a16:colId xmlns:a16="http://schemas.microsoft.com/office/drawing/2014/main" val="3391985401"/>
                    </a:ext>
                  </a:extLst>
                </a:gridCol>
              </a:tblGrid>
              <a:tr h="238125">
                <a:tc>
                  <a:txBody>
                    <a:bodyPr/>
                    <a:lstStyle/>
                    <a:p>
                      <a:pPr algn="ctr">
                        <a:lnSpc>
                          <a:spcPct val="115000"/>
                        </a:lnSpc>
                        <a:spcAft>
                          <a:spcPts val="0"/>
                        </a:spcAft>
                      </a:pPr>
                      <a:r>
                        <a:rPr lang="el-GR" sz="1400" dirty="0" err="1">
                          <a:effectLst/>
                        </a:rPr>
                        <a:t>Αρ</a:t>
                      </a:r>
                      <a:r>
                        <a:rPr lang="el-GR" sz="1400" dirty="0" smtClean="0">
                          <a:effectLst/>
                        </a:rPr>
                        <a:t>. αποφάσεων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l-GR" sz="1400" dirty="0">
                          <a:effectLst/>
                        </a:rPr>
                        <a:t>Πρόστιμα</a:t>
                      </a:r>
                      <a:r>
                        <a:rPr lang="en-US" sz="1400" dirty="0">
                          <a:effectLst/>
                        </a:rPr>
                        <a:t> </a:t>
                      </a:r>
                      <a:r>
                        <a:rPr lang="en-US" sz="1400" dirty="0" smtClean="0">
                          <a:effectLst/>
                        </a:rPr>
                        <a:t>(</a:t>
                      </a:r>
                      <a:r>
                        <a:rPr lang="el-GR" sz="1400" dirty="0" smtClean="0">
                          <a:effectLst/>
                        </a:rPr>
                        <a:t>€</a:t>
                      </a:r>
                      <a:r>
                        <a:rPr lang="en-US" sz="1400" dirty="0" smtClean="0">
                          <a:effectLst/>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l-GR" sz="1400" dirty="0" smtClean="0">
                          <a:effectLst/>
                        </a:rPr>
                        <a:t>ΕΤΟΣ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6181390"/>
                  </a:ext>
                </a:extLst>
              </a:tr>
              <a:tr h="238125">
                <a:tc>
                  <a:txBody>
                    <a:bodyPr/>
                    <a:lstStyle/>
                    <a:p>
                      <a:pPr algn="ctr">
                        <a:lnSpc>
                          <a:spcPct val="110000"/>
                        </a:lnSpc>
                        <a:spcAft>
                          <a:spcPts val="0"/>
                        </a:spcAft>
                      </a:pPr>
                      <a:r>
                        <a:rPr lang="el-GR" sz="1400" dirty="0" smtClean="0">
                          <a:effectLst/>
                        </a:rPr>
                        <a:t>1012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T w="19050" cap="flat" cmpd="sng" algn="ctr">
                      <a:solidFill>
                        <a:schemeClr val="bg1"/>
                      </a:solidFill>
                      <a:prstDash val="solid"/>
                      <a:round/>
                      <a:headEnd type="none" w="med" len="med"/>
                      <a:tailEnd type="none" w="med" len="med"/>
                    </a:lnT>
                  </a:tcPr>
                </a:tc>
                <a:tc>
                  <a:txBody>
                    <a:bodyPr/>
                    <a:lstStyle/>
                    <a:p>
                      <a:pPr algn="ctr">
                        <a:lnSpc>
                          <a:spcPct val="110000"/>
                        </a:lnSpc>
                        <a:spcAft>
                          <a:spcPts val="0"/>
                        </a:spcAft>
                      </a:pPr>
                      <a:r>
                        <a:rPr lang="el-GR" sz="1400" dirty="0" smtClean="0">
                          <a:effectLst/>
                        </a:rPr>
                        <a:t>399.566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T w="19050" cap="flat" cmpd="sng" algn="ctr">
                      <a:solidFill>
                        <a:schemeClr val="bg1"/>
                      </a:solidFill>
                      <a:prstDash val="solid"/>
                      <a:round/>
                      <a:headEnd type="none" w="med" len="med"/>
                      <a:tailEnd type="none" w="med" len="med"/>
                    </a:lnT>
                  </a:tcPr>
                </a:tc>
                <a:tc>
                  <a:txBody>
                    <a:bodyPr/>
                    <a:lstStyle/>
                    <a:p>
                      <a:pPr algn="ctr">
                        <a:lnSpc>
                          <a:spcPct val="110000"/>
                        </a:lnSpc>
                        <a:spcAft>
                          <a:spcPts val="0"/>
                        </a:spcAft>
                      </a:pPr>
                      <a:r>
                        <a:rPr lang="el-GR" sz="1400" dirty="0" smtClean="0">
                          <a:effectLst/>
                        </a:rPr>
                        <a:t>2010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988950482"/>
                  </a:ext>
                </a:extLst>
              </a:tr>
              <a:tr h="238125">
                <a:tc>
                  <a:txBody>
                    <a:bodyPr/>
                    <a:lstStyle/>
                    <a:p>
                      <a:pPr algn="ctr">
                        <a:lnSpc>
                          <a:spcPct val="110000"/>
                        </a:lnSpc>
                        <a:spcAft>
                          <a:spcPts val="0"/>
                        </a:spcAft>
                      </a:pPr>
                      <a:r>
                        <a:rPr lang="el-GR" sz="1400" dirty="0">
                          <a:effectLst/>
                        </a:rPr>
                        <a:t>1127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426.665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2011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556932652"/>
                  </a:ext>
                </a:extLst>
              </a:tr>
              <a:tr h="238125">
                <a:tc>
                  <a:txBody>
                    <a:bodyPr/>
                    <a:lstStyle/>
                    <a:p>
                      <a:pPr algn="ctr">
                        <a:lnSpc>
                          <a:spcPct val="110000"/>
                        </a:lnSpc>
                        <a:spcAft>
                          <a:spcPts val="0"/>
                        </a:spcAft>
                      </a:pPr>
                      <a:r>
                        <a:rPr lang="el-GR" sz="1400" dirty="0">
                          <a:effectLst/>
                        </a:rPr>
                        <a:t>1130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428.000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2012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2933441759"/>
                  </a:ext>
                </a:extLst>
              </a:tr>
              <a:tr h="238125">
                <a:tc>
                  <a:txBody>
                    <a:bodyPr/>
                    <a:lstStyle/>
                    <a:p>
                      <a:pPr algn="ctr">
                        <a:lnSpc>
                          <a:spcPct val="110000"/>
                        </a:lnSpc>
                        <a:spcAft>
                          <a:spcPts val="0"/>
                        </a:spcAft>
                      </a:pPr>
                      <a:r>
                        <a:rPr lang="el-GR" sz="1400" dirty="0" smtClean="0">
                          <a:effectLst/>
                        </a:rPr>
                        <a:t>1186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503.000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2013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2129324715"/>
                  </a:ext>
                </a:extLst>
              </a:tr>
              <a:tr h="238125">
                <a:tc>
                  <a:txBody>
                    <a:bodyPr/>
                    <a:lstStyle/>
                    <a:p>
                      <a:pPr algn="ctr">
                        <a:lnSpc>
                          <a:spcPct val="110000"/>
                        </a:lnSpc>
                        <a:spcAft>
                          <a:spcPts val="0"/>
                        </a:spcAft>
                      </a:pPr>
                      <a:r>
                        <a:rPr lang="el-GR" sz="1400" dirty="0" smtClean="0">
                          <a:effectLst/>
                        </a:rPr>
                        <a:t>744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291.050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1054073004"/>
                  </a:ext>
                </a:extLst>
              </a:tr>
              <a:tr h="238125">
                <a:tc>
                  <a:txBody>
                    <a:bodyPr/>
                    <a:lstStyle/>
                    <a:p>
                      <a:pPr algn="ctr">
                        <a:lnSpc>
                          <a:spcPct val="110000"/>
                        </a:lnSpc>
                        <a:spcAft>
                          <a:spcPts val="0"/>
                        </a:spcAft>
                      </a:pPr>
                      <a:r>
                        <a:rPr lang="el-GR" sz="1400" dirty="0" smtClean="0">
                          <a:effectLst/>
                        </a:rPr>
                        <a:t>592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214.307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2015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231290530"/>
                  </a:ext>
                </a:extLst>
              </a:tr>
              <a:tr h="238125">
                <a:tc>
                  <a:txBody>
                    <a:bodyPr/>
                    <a:lstStyle/>
                    <a:p>
                      <a:pPr algn="ctr">
                        <a:lnSpc>
                          <a:spcPct val="110000"/>
                        </a:lnSpc>
                        <a:spcAft>
                          <a:spcPts val="0"/>
                        </a:spcAft>
                      </a:pPr>
                      <a:r>
                        <a:rPr lang="el-GR" sz="1400" dirty="0" smtClean="0">
                          <a:effectLst/>
                        </a:rPr>
                        <a:t>574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219.504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2016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695045916"/>
                  </a:ext>
                </a:extLst>
              </a:tr>
              <a:tr h="238125">
                <a:tc>
                  <a:txBody>
                    <a:bodyPr/>
                    <a:lstStyle/>
                    <a:p>
                      <a:pPr algn="ctr">
                        <a:lnSpc>
                          <a:spcPct val="110000"/>
                        </a:lnSpc>
                        <a:spcAft>
                          <a:spcPts val="0"/>
                        </a:spcAft>
                      </a:pPr>
                      <a:r>
                        <a:rPr lang="el-GR" sz="1400" dirty="0" smtClean="0">
                          <a:effectLst/>
                        </a:rPr>
                        <a:t>696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280.600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2017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1269331844"/>
                  </a:ext>
                </a:extLst>
              </a:tr>
              <a:tr h="238125">
                <a:tc>
                  <a:txBody>
                    <a:bodyPr/>
                    <a:lstStyle/>
                    <a:p>
                      <a:pPr algn="ctr">
                        <a:lnSpc>
                          <a:spcPct val="110000"/>
                        </a:lnSpc>
                        <a:spcAft>
                          <a:spcPts val="0"/>
                        </a:spcAft>
                      </a:pPr>
                      <a:r>
                        <a:rPr lang="el-GR" sz="1400" dirty="0" smtClean="0">
                          <a:effectLst/>
                        </a:rPr>
                        <a:t>710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301.750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tc>
                  <a:txBody>
                    <a:bodyPr/>
                    <a:lstStyle/>
                    <a:p>
                      <a:pPr algn="ctr">
                        <a:lnSpc>
                          <a:spcPct val="110000"/>
                        </a:lnSpc>
                        <a:spcAft>
                          <a:spcPts val="0"/>
                        </a:spcAft>
                      </a:pPr>
                      <a:r>
                        <a:rPr lang="el-GR" sz="1400" dirty="0" smtClean="0">
                          <a:effectLst/>
                        </a:rPr>
                        <a:t>2018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tc>
                <a:extLst>
                  <a:ext uri="{0D108BD9-81ED-4DB2-BD59-A6C34878D82A}">
                    <a16:rowId xmlns:a16="http://schemas.microsoft.com/office/drawing/2014/main" val="3101890962"/>
                  </a:ext>
                </a:extLst>
              </a:tr>
              <a:tr h="238125">
                <a:tc>
                  <a:txBody>
                    <a:bodyPr/>
                    <a:lstStyle/>
                    <a:p>
                      <a:pPr algn="ctr">
                        <a:lnSpc>
                          <a:spcPct val="110000"/>
                        </a:lnSpc>
                        <a:spcAft>
                          <a:spcPts val="0"/>
                        </a:spcAft>
                      </a:pPr>
                      <a:r>
                        <a:rPr lang="el-GR" sz="1400" dirty="0" smtClean="0">
                          <a:effectLst/>
                        </a:rPr>
                        <a:t>472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B w="19050" cap="flat" cmpd="sng" algn="ctr">
                      <a:solidFill>
                        <a:schemeClr val="bg1"/>
                      </a:solidFill>
                      <a:prstDash val="solid"/>
                      <a:round/>
                      <a:headEnd type="none" w="med" len="med"/>
                      <a:tailEnd type="none" w="med" len="med"/>
                    </a:lnB>
                  </a:tcPr>
                </a:tc>
                <a:tc>
                  <a:txBody>
                    <a:bodyPr/>
                    <a:lstStyle/>
                    <a:p>
                      <a:pPr algn="ctr">
                        <a:lnSpc>
                          <a:spcPct val="110000"/>
                        </a:lnSpc>
                        <a:spcAft>
                          <a:spcPts val="0"/>
                        </a:spcAft>
                      </a:pPr>
                      <a:r>
                        <a:rPr lang="el-GR" sz="1400" dirty="0" smtClean="0">
                          <a:effectLst/>
                        </a:rPr>
                        <a:t>193.237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B w="19050" cap="flat" cmpd="sng" algn="ctr">
                      <a:solidFill>
                        <a:schemeClr val="bg1"/>
                      </a:solidFill>
                      <a:prstDash val="solid"/>
                      <a:round/>
                      <a:headEnd type="none" w="med" len="med"/>
                      <a:tailEnd type="none" w="med" len="med"/>
                    </a:lnB>
                  </a:tcPr>
                </a:tc>
                <a:tc>
                  <a:txBody>
                    <a:bodyPr/>
                    <a:lstStyle/>
                    <a:p>
                      <a:pPr algn="ctr">
                        <a:lnSpc>
                          <a:spcPct val="110000"/>
                        </a:lnSpc>
                        <a:spcAft>
                          <a:spcPts val="0"/>
                        </a:spcAft>
                      </a:pPr>
                      <a:r>
                        <a:rPr lang="el-GR" sz="1400" dirty="0" smtClean="0">
                          <a:effectLst/>
                        </a:rPr>
                        <a:t>2019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1440" marB="9144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85526293"/>
                  </a:ext>
                </a:extLst>
              </a:tr>
            </a:tbl>
          </a:graphicData>
        </a:graphic>
      </p:graphicFrame>
      <p:grpSp>
        <p:nvGrpSpPr>
          <p:cNvPr id="7" name="Group 6"/>
          <p:cNvGrpSpPr/>
          <p:nvPr/>
        </p:nvGrpSpPr>
        <p:grpSpPr>
          <a:xfrm>
            <a:off x="32798" y="0"/>
            <a:ext cx="12126415" cy="1379636"/>
            <a:chOff x="32793" y="0"/>
            <a:chExt cx="12126414" cy="1379636"/>
          </a:xfrm>
        </p:grpSpPr>
        <p:pic>
          <p:nvPicPr>
            <p:cNvPr id="8" name="Picture 7"/>
            <p:cNvPicPr>
              <a:picLocks noChangeAspect="1"/>
            </p:cNvPicPr>
            <p:nvPr/>
          </p:nvPicPr>
          <p:blipFill rotWithShape="1">
            <a:blip r:embed="rId2"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0" name="Picture 2" descr="Αρχική - Περιφέρεια Αττικής"/>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940549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αλιευτικο 2"/>
          <p:cNvPicPr>
            <a:picLocks noChangeAspect="1" noChangeArrowheads="1"/>
          </p:cNvPicPr>
          <p:nvPr/>
        </p:nvPicPr>
        <p:blipFill>
          <a:blip r:embed="rId2" cstate="print"/>
          <a:srcRect/>
          <a:stretch>
            <a:fillRect/>
          </a:stretch>
        </p:blipFill>
        <p:spPr bwMode="auto">
          <a:xfrm>
            <a:off x="8486838" y="5003074"/>
            <a:ext cx="3705167" cy="1854926"/>
          </a:xfrm>
          <a:prstGeom prst="rect">
            <a:avLst/>
          </a:prstGeom>
          <a:noFill/>
          <a:ln w="9525">
            <a:noFill/>
            <a:miter lim="800000"/>
            <a:headEnd/>
            <a:tailEnd/>
          </a:ln>
        </p:spPr>
      </p:pic>
      <p:sp>
        <p:nvSpPr>
          <p:cNvPr id="2" name="TextBox 1"/>
          <p:cNvSpPr txBox="1"/>
          <p:nvPr/>
        </p:nvSpPr>
        <p:spPr>
          <a:xfrm>
            <a:off x="1636298" y="2084026"/>
            <a:ext cx="9342521" cy="369332"/>
          </a:xfrm>
          <a:prstGeom prst="rect">
            <a:avLst/>
          </a:prstGeom>
          <a:noFill/>
        </p:spPr>
        <p:txBody>
          <a:bodyPr wrap="square" rtlCol="0">
            <a:spAutoFit/>
          </a:bodyPr>
          <a:lstStyle/>
          <a:p>
            <a:pPr algn="ctr"/>
            <a:r>
              <a:rPr lang="el-GR" b="1" dirty="0" smtClean="0">
                <a:latin typeface="Comic Sans MS" panose="030F0702030302020204" pitchFamily="66" charset="0"/>
              </a:rPr>
              <a:t>ΔΕΛΤΙΟ ΤΥΠΟΥ 2021 ΠΣΙΔ (Πανελλήνιος Σύλλογος Ιχθυολόγων Δημοσίου):</a:t>
            </a:r>
            <a:endParaRPr lang="en-US" b="1" dirty="0">
              <a:latin typeface="Comic Sans MS" panose="030F0702030302020204" pitchFamily="66" charset="0"/>
            </a:endParaRPr>
          </a:p>
        </p:txBody>
      </p:sp>
      <p:sp>
        <p:nvSpPr>
          <p:cNvPr id="4" name="TextBox 3"/>
          <p:cNvSpPr txBox="1"/>
          <p:nvPr/>
        </p:nvSpPr>
        <p:spPr>
          <a:xfrm>
            <a:off x="1636299" y="3001888"/>
            <a:ext cx="9342521" cy="646331"/>
          </a:xfrm>
          <a:prstGeom prst="rect">
            <a:avLst/>
          </a:prstGeom>
          <a:noFill/>
        </p:spPr>
        <p:txBody>
          <a:bodyPr wrap="square" rtlCol="0">
            <a:spAutoFit/>
          </a:bodyPr>
          <a:lstStyle/>
          <a:p>
            <a:pPr marL="285750" indent="-285750" algn="just">
              <a:buFont typeface="Wingdings" panose="05000000000000000000" pitchFamily="2" charset="2"/>
              <a:buChar char="Ø"/>
            </a:pPr>
            <a:r>
              <a:rPr lang="el-GR" dirty="0"/>
              <a:t>Επαναφορά της αδειοδότησης της ερασιτεχνικής αλιείας με κατάργηση της παρ,2 του</a:t>
            </a:r>
            <a:r>
              <a:rPr lang="el-GR" dirty="0">
                <a:latin typeface="Comic Sans MS" panose="030F0702030302020204" pitchFamily="66" charset="0"/>
              </a:rPr>
              <a:t> </a:t>
            </a:r>
            <a:r>
              <a:rPr lang="el-GR" dirty="0"/>
              <a:t>άρθρου 14 του ν, </a:t>
            </a:r>
            <a:r>
              <a:rPr lang="el-GR" dirty="0" smtClean="0"/>
              <a:t>4256/2014</a:t>
            </a:r>
            <a:endParaRPr lang="en-US" dirty="0"/>
          </a:p>
        </p:txBody>
      </p:sp>
      <p:sp>
        <p:nvSpPr>
          <p:cNvPr id="8" name="TextBox 7"/>
          <p:cNvSpPr txBox="1"/>
          <p:nvPr/>
        </p:nvSpPr>
        <p:spPr>
          <a:xfrm>
            <a:off x="1636299" y="3648211"/>
            <a:ext cx="9342521" cy="369332"/>
          </a:xfrm>
          <a:prstGeom prst="rect">
            <a:avLst/>
          </a:prstGeom>
          <a:noFill/>
        </p:spPr>
        <p:txBody>
          <a:bodyPr wrap="square" rtlCol="0">
            <a:spAutoFit/>
          </a:bodyPr>
          <a:lstStyle/>
          <a:p>
            <a:pPr marL="285750" indent="-285750" algn="just">
              <a:buFont typeface="Wingdings" panose="05000000000000000000" pitchFamily="2" charset="2"/>
              <a:buChar char="Ø"/>
            </a:pPr>
            <a:r>
              <a:rPr lang="el-GR" dirty="0"/>
              <a:t>Δημιουργία ηλεκτρονικού μητρώου </a:t>
            </a:r>
            <a:endParaRPr lang="en-US" dirty="0"/>
          </a:p>
        </p:txBody>
      </p:sp>
      <p:sp>
        <p:nvSpPr>
          <p:cNvPr id="10" name="TextBox 9"/>
          <p:cNvSpPr txBox="1"/>
          <p:nvPr/>
        </p:nvSpPr>
        <p:spPr>
          <a:xfrm>
            <a:off x="1636299" y="4086910"/>
            <a:ext cx="9342521" cy="369332"/>
          </a:xfrm>
          <a:prstGeom prst="rect">
            <a:avLst/>
          </a:prstGeom>
          <a:noFill/>
        </p:spPr>
        <p:txBody>
          <a:bodyPr wrap="square" rtlCol="0">
            <a:spAutoFit/>
          </a:bodyPr>
          <a:lstStyle/>
          <a:p>
            <a:pPr marL="285750" indent="-285750" algn="just">
              <a:buFont typeface="Wingdings" panose="05000000000000000000" pitchFamily="2" charset="2"/>
              <a:buChar char="Ø"/>
            </a:pPr>
            <a:r>
              <a:rPr lang="el-GR" dirty="0" smtClean="0"/>
              <a:t>Την </a:t>
            </a:r>
            <a:r>
              <a:rPr lang="el-GR" dirty="0"/>
              <a:t>επίτευξη επαρκούς ελέγχου κατά της παράνομης αλιευτικής </a:t>
            </a:r>
            <a:r>
              <a:rPr lang="el-GR" dirty="0" smtClean="0"/>
              <a:t>δραστηριότητας</a:t>
            </a:r>
            <a:endParaRPr lang="en-US" dirty="0"/>
          </a:p>
        </p:txBody>
      </p:sp>
      <p:sp>
        <p:nvSpPr>
          <p:cNvPr id="11" name="TextBox 10"/>
          <p:cNvSpPr txBox="1"/>
          <p:nvPr/>
        </p:nvSpPr>
        <p:spPr>
          <a:xfrm>
            <a:off x="1636299" y="4663882"/>
            <a:ext cx="9342521" cy="646331"/>
          </a:xfrm>
          <a:prstGeom prst="rect">
            <a:avLst/>
          </a:prstGeom>
          <a:noFill/>
        </p:spPr>
        <p:txBody>
          <a:bodyPr wrap="square" rtlCol="0">
            <a:spAutoFit/>
          </a:bodyPr>
          <a:lstStyle/>
          <a:p>
            <a:pPr marL="285750" indent="-285750" algn="just">
              <a:buFont typeface="Wingdings" panose="05000000000000000000" pitchFamily="2" charset="2"/>
              <a:buChar char="Ø"/>
            </a:pPr>
            <a:r>
              <a:rPr lang="el-GR" dirty="0" smtClean="0"/>
              <a:t>Ενεργοποίηση </a:t>
            </a:r>
            <a:r>
              <a:rPr lang="el-GR" dirty="0"/>
              <a:t>ελέγχων στην εμπορία και στην εστίαση </a:t>
            </a:r>
            <a:r>
              <a:rPr lang="el-GR" dirty="0" smtClean="0"/>
              <a:t>με </a:t>
            </a:r>
            <a:r>
              <a:rPr lang="el-GR" dirty="0"/>
              <a:t>την συνδρομή των Ιχθυολόγων  των Υπηρεσιών Αλιείας</a:t>
            </a:r>
            <a:endParaRPr lang="en-US" dirty="0"/>
          </a:p>
        </p:txBody>
      </p:sp>
      <p:sp>
        <p:nvSpPr>
          <p:cNvPr id="12" name="TextBox 11"/>
          <p:cNvSpPr txBox="1"/>
          <p:nvPr/>
        </p:nvSpPr>
        <p:spPr>
          <a:xfrm>
            <a:off x="1636296" y="5368099"/>
            <a:ext cx="7102757" cy="646331"/>
          </a:xfrm>
          <a:prstGeom prst="rect">
            <a:avLst/>
          </a:prstGeom>
          <a:noFill/>
        </p:spPr>
        <p:txBody>
          <a:bodyPr wrap="square" rtlCol="0">
            <a:spAutoFit/>
          </a:bodyPr>
          <a:lstStyle/>
          <a:p>
            <a:pPr marL="285750" indent="-285750" algn="just">
              <a:buFont typeface="Wingdings" panose="05000000000000000000" pitchFamily="2" charset="2"/>
              <a:buChar char="Ø"/>
            </a:pPr>
            <a:r>
              <a:rPr lang="el-GR" dirty="0" smtClean="0"/>
              <a:t>Δημιουργία </a:t>
            </a:r>
            <a:r>
              <a:rPr lang="el-GR" dirty="0"/>
              <a:t>κυρωτικού πλαισίου και ποινικοποίηση </a:t>
            </a:r>
            <a:endParaRPr lang="el-GR" dirty="0" smtClean="0"/>
          </a:p>
          <a:p>
            <a:pPr marL="285750" indent="-285750" algn="just"/>
            <a:r>
              <a:rPr lang="el-GR" dirty="0" smtClean="0"/>
              <a:t>ορισμένων </a:t>
            </a:r>
            <a:r>
              <a:rPr lang="el-GR" dirty="0"/>
              <a:t>παράνομων τακτικών </a:t>
            </a:r>
            <a:endParaRPr lang="en-US" dirty="0"/>
          </a:p>
        </p:txBody>
      </p:sp>
      <p:grpSp>
        <p:nvGrpSpPr>
          <p:cNvPr id="13" name="Group 12"/>
          <p:cNvGrpSpPr/>
          <p:nvPr/>
        </p:nvGrpSpPr>
        <p:grpSpPr>
          <a:xfrm>
            <a:off x="32798" y="0"/>
            <a:ext cx="12126415" cy="1379636"/>
            <a:chOff x="32793" y="0"/>
            <a:chExt cx="12126414" cy="1379636"/>
          </a:xfrm>
        </p:grpSpPr>
        <p:pic>
          <p:nvPicPr>
            <p:cNvPr id="14" name="Picture 13"/>
            <p:cNvPicPr>
              <a:picLocks noChangeAspect="1"/>
            </p:cNvPicPr>
            <p:nvPr/>
          </p:nvPicPr>
          <p:blipFill rotWithShape="1">
            <a:blip r:embed="rId3"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14"/>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6" name="Picture 2" descr="Αρχική - Περιφέρεια Αττικής"/>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750525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821" y="1827704"/>
            <a:ext cx="11568363" cy="1354217"/>
          </a:xfrm>
          <a:prstGeom prst="rect">
            <a:avLst/>
          </a:prstGeom>
          <a:noFill/>
        </p:spPr>
        <p:txBody>
          <a:bodyPr wrap="square" rtlCol="0">
            <a:spAutoFit/>
          </a:bodyPr>
          <a:lstStyle/>
          <a:p>
            <a:pPr algn="just"/>
            <a:r>
              <a:rPr lang="el-GR" dirty="0">
                <a:latin typeface="Comic Sans MS" panose="030F0702030302020204" pitchFamily="66" charset="0"/>
              </a:rPr>
              <a:t>Σε έλεγχο που πραγματοποιήθηκε στην Ιχθυόσκαλα Κερατσινίου από </a:t>
            </a:r>
            <a:r>
              <a:rPr lang="el-GR" dirty="0" smtClean="0">
                <a:latin typeface="Comic Sans MS" panose="030F0702030302020204" pitchFamily="66" charset="0"/>
              </a:rPr>
              <a:t>τη Λιμενική Αστυνομία το 2022:</a:t>
            </a:r>
          </a:p>
          <a:p>
            <a:pPr algn="just"/>
            <a:r>
              <a:rPr lang="el-GR" sz="1600" dirty="0" smtClean="0">
                <a:latin typeface="Comic Sans MS" panose="030F0702030302020204" pitchFamily="66" charset="0"/>
              </a:rPr>
              <a:t>Σοβαρές </a:t>
            </a:r>
            <a:r>
              <a:rPr lang="el-GR" sz="1600" dirty="0">
                <a:latin typeface="Comic Sans MS" panose="030F0702030302020204" pitchFamily="66" charset="0"/>
              </a:rPr>
              <a:t>αλιευτικές παραβάσεις σχετικά με τη διακίνηση και εμπορία αλιευμάτων ειδών </a:t>
            </a:r>
            <a:r>
              <a:rPr lang="el-GR" sz="1600" dirty="0" err="1">
                <a:latin typeface="Comic Sans MS" panose="030F0702030302020204" pitchFamily="66" charset="0"/>
              </a:rPr>
              <a:t>Ολοθούριων</a:t>
            </a:r>
            <a:r>
              <a:rPr lang="el-GR" sz="1600" dirty="0">
                <a:latin typeface="Comic Sans MS" panose="030F0702030302020204" pitchFamily="66" charset="0"/>
              </a:rPr>
              <a:t> </a:t>
            </a:r>
            <a:r>
              <a:rPr lang="el-GR" sz="1600" dirty="0" smtClean="0">
                <a:latin typeface="Comic Sans MS" panose="030F0702030302020204" pitchFamily="66" charset="0"/>
              </a:rPr>
              <a:t>(</a:t>
            </a:r>
            <a:r>
              <a:rPr lang="en-US" sz="1600" i="1" dirty="0" err="1" smtClean="0">
                <a:latin typeface="Comic Sans MS" panose="030F0702030302020204" pitchFamily="66" charset="0"/>
              </a:rPr>
              <a:t>Holothuria</a:t>
            </a:r>
            <a:r>
              <a:rPr lang="en-US" sz="1600" i="1" dirty="0" smtClean="0">
                <a:latin typeface="Comic Sans MS" panose="030F0702030302020204" pitchFamily="66" charset="0"/>
              </a:rPr>
              <a:t> </a:t>
            </a:r>
            <a:r>
              <a:rPr lang="en-US" sz="1600" i="1" dirty="0" err="1" smtClean="0">
                <a:latin typeface="Comic Sans MS" panose="030F0702030302020204" pitchFamily="66" charset="0"/>
              </a:rPr>
              <a:t>spp</a:t>
            </a:r>
            <a:r>
              <a:rPr lang="el-GR" sz="1600" dirty="0" smtClean="0">
                <a:latin typeface="Comic Sans MS" panose="030F0702030302020204" pitchFamily="66" charset="0"/>
              </a:rPr>
              <a:t>) </a:t>
            </a:r>
            <a:r>
              <a:rPr lang="el-GR" sz="1600" dirty="0">
                <a:latin typeface="Comic Sans MS" panose="030F0702030302020204" pitchFamily="66" charset="0"/>
              </a:rPr>
              <a:t>και την ιχνηλασιμότητα τους και επιβλήθηκαν κυρώσεις.</a:t>
            </a:r>
            <a:endParaRPr lang="en-US" sz="1600" dirty="0">
              <a:latin typeface="Comic Sans MS" panose="030F0702030302020204" pitchFamily="66" charset="0"/>
            </a:endParaRPr>
          </a:p>
          <a:p>
            <a:pPr algn="just"/>
            <a:r>
              <a:rPr lang="el-GR" sz="1600" dirty="0">
                <a:latin typeface="Comic Sans MS" panose="030F0702030302020204" pitchFamily="66" charset="0"/>
              </a:rPr>
              <a:t>Συγκεκριμένα, στην πρώτη περίπτωση 22.117 άτομα </a:t>
            </a:r>
            <a:r>
              <a:rPr lang="el-GR" sz="1600" dirty="0" err="1">
                <a:latin typeface="Comic Sans MS" panose="030F0702030302020204" pitchFamily="66" charset="0"/>
              </a:rPr>
              <a:t>Ολοθουρίων</a:t>
            </a:r>
            <a:r>
              <a:rPr lang="el-GR" sz="1600" dirty="0">
                <a:latin typeface="Comic Sans MS" panose="030F0702030302020204" pitchFamily="66" charset="0"/>
              </a:rPr>
              <a:t> σε συνολική ποσότητα </a:t>
            </a:r>
            <a:r>
              <a:rPr lang="el-GR" sz="1600" b="1" dirty="0">
                <a:latin typeface="Comic Sans MS" panose="030F0702030302020204" pitchFamily="66" charset="0"/>
              </a:rPr>
              <a:t>22.997</a:t>
            </a:r>
            <a:r>
              <a:rPr lang="el-GR" sz="1600" dirty="0">
                <a:latin typeface="Comic Sans MS" panose="030F0702030302020204" pitchFamily="66" charset="0"/>
              </a:rPr>
              <a:t> ατόμων, ενώ στη δεύτερη περίπτωση 34.683 άτομα σε συνολική ποσότητα </a:t>
            </a:r>
            <a:r>
              <a:rPr lang="el-GR" sz="1600" b="1" dirty="0">
                <a:latin typeface="Comic Sans MS" panose="030F0702030302020204" pitchFamily="66" charset="0"/>
              </a:rPr>
              <a:t>36.663</a:t>
            </a:r>
            <a:r>
              <a:rPr lang="el-GR" sz="1600" dirty="0">
                <a:latin typeface="Comic Sans MS" panose="030F0702030302020204" pitchFamily="66" charset="0"/>
              </a:rPr>
              <a:t> ατόμων δεν έφεραν τις απαιτούμενες πληροφορίες ιχνηλασιμότητας. </a:t>
            </a:r>
            <a:endParaRPr lang="en-US" sz="1600" b="1" dirty="0">
              <a:latin typeface="Comic Sans MS" panose="030F0702030302020204" pitchFamily="66" charset="0"/>
            </a:endParaRPr>
          </a:p>
        </p:txBody>
      </p:sp>
      <p:pic>
        <p:nvPicPr>
          <p:cNvPr id="2051" name="Picture 3" descr="αγγουρι"/>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109" y="3600421"/>
            <a:ext cx="288607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66203" y="3861171"/>
            <a:ext cx="8728911" cy="2154436"/>
          </a:xfrm>
          <a:prstGeom prst="rect">
            <a:avLst/>
          </a:prstGeom>
          <a:noFill/>
        </p:spPr>
        <p:txBody>
          <a:bodyPr wrap="square" rtlCol="0">
            <a:spAutoFit/>
          </a:bodyPr>
          <a:lstStyle/>
          <a:p>
            <a:r>
              <a:rPr lang="el-GR" b="1" dirty="0" smtClean="0">
                <a:latin typeface="Comic Sans MS" panose="030F0702030302020204" pitchFamily="66" charset="0"/>
              </a:rPr>
              <a:t>Η Δ/</a:t>
            </a:r>
            <a:r>
              <a:rPr lang="el-GR" b="1" dirty="0" err="1" smtClean="0">
                <a:latin typeface="Comic Sans MS" panose="030F0702030302020204" pitchFamily="66" charset="0"/>
              </a:rPr>
              <a:t>νση</a:t>
            </a:r>
            <a:r>
              <a:rPr lang="el-GR" b="1" dirty="0" smtClean="0">
                <a:latin typeface="Comic Sans MS" panose="030F0702030302020204" pitchFamily="66" charset="0"/>
              </a:rPr>
              <a:t> Αλιείας </a:t>
            </a:r>
            <a:r>
              <a:rPr lang="el-GR" dirty="0" smtClean="0">
                <a:latin typeface="Comic Sans MS" panose="030F0702030302020204" pitchFamily="66" charset="0"/>
              </a:rPr>
              <a:t>στο </a:t>
            </a:r>
            <a:r>
              <a:rPr lang="el-GR" dirty="0">
                <a:latin typeface="Comic Sans MS" panose="030F0702030302020204" pitchFamily="66" charset="0"/>
              </a:rPr>
              <a:t>σώμα των Αποφάσεων </a:t>
            </a:r>
            <a:r>
              <a:rPr lang="el-GR" b="1" dirty="0">
                <a:latin typeface="Comic Sans MS" panose="030F0702030302020204" pitchFamily="66" charset="0"/>
              </a:rPr>
              <a:t>Χορήγησης άδειας αλίευσης ειδών </a:t>
            </a:r>
            <a:r>
              <a:rPr lang="el-GR" b="1" dirty="0" err="1">
                <a:latin typeface="Comic Sans MS" panose="030F0702030302020204" pitchFamily="66" charset="0"/>
              </a:rPr>
              <a:t>Ολοθούριων</a:t>
            </a:r>
            <a:r>
              <a:rPr lang="el-GR" b="1" dirty="0">
                <a:latin typeface="Comic Sans MS" panose="030F0702030302020204" pitchFamily="66" charset="0"/>
              </a:rPr>
              <a:t> του γένους</a:t>
            </a:r>
            <a:r>
              <a:rPr lang="el-GR" dirty="0">
                <a:latin typeface="Comic Sans MS" panose="030F0702030302020204" pitchFamily="66" charset="0"/>
              </a:rPr>
              <a:t> </a:t>
            </a:r>
            <a:r>
              <a:rPr lang="en-US" b="1" i="1" dirty="0" err="1">
                <a:latin typeface="Comic Sans MS" panose="030F0702030302020204" pitchFamily="66" charset="0"/>
              </a:rPr>
              <a:t>Holothuria</a:t>
            </a:r>
            <a:r>
              <a:rPr lang="en-US" b="1" i="1" dirty="0">
                <a:latin typeface="Comic Sans MS" panose="030F0702030302020204" pitchFamily="66" charset="0"/>
              </a:rPr>
              <a:t> </a:t>
            </a:r>
            <a:r>
              <a:rPr lang="en-US" b="1" i="1" dirty="0" err="1">
                <a:latin typeface="Comic Sans MS" panose="030F0702030302020204" pitchFamily="66" charset="0"/>
              </a:rPr>
              <a:t>spp</a:t>
            </a:r>
            <a:r>
              <a:rPr lang="el-GR" b="1" i="1" dirty="0">
                <a:latin typeface="Comic Sans MS" panose="030F0702030302020204" pitchFamily="66" charset="0"/>
              </a:rPr>
              <a:t>,</a:t>
            </a:r>
            <a:r>
              <a:rPr lang="el-GR" dirty="0">
                <a:latin typeface="Comic Sans MS" panose="030F0702030302020204" pitchFamily="66" charset="0"/>
              </a:rPr>
              <a:t> τις οποίες </a:t>
            </a:r>
            <a:r>
              <a:rPr lang="el-GR" dirty="0" smtClean="0">
                <a:latin typeface="Comic Sans MS" panose="030F0702030302020204" pitchFamily="66" charset="0"/>
              </a:rPr>
              <a:t>εγκρίνει </a:t>
            </a:r>
            <a:r>
              <a:rPr lang="el-GR" dirty="0">
                <a:latin typeface="Comic Sans MS" panose="030F0702030302020204" pitchFamily="66" charset="0"/>
              </a:rPr>
              <a:t>αναφέρεται ότι</a:t>
            </a:r>
            <a:r>
              <a:rPr lang="el-GR" dirty="0" smtClean="0">
                <a:latin typeface="Comic Sans MS" panose="030F0702030302020204" pitchFamily="66" charset="0"/>
              </a:rPr>
              <a:t>:</a:t>
            </a:r>
          </a:p>
          <a:p>
            <a:pPr algn="ctr"/>
            <a:r>
              <a:rPr lang="el-GR" sz="1600" i="1" dirty="0" smtClean="0">
                <a:latin typeface="Comic Sans MS" panose="030F0702030302020204" pitchFamily="66" charset="0"/>
              </a:rPr>
              <a:t>«……. </a:t>
            </a:r>
            <a:r>
              <a:rPr lang="el-GR" sz="1600" i="1" u="sng" dirty="0">
                <a:latin typeface="Comic Sans MS" panose="030F0702030302020204" pitchFamily="66" charset="0"/>
              </a:rPr>
              <a:t>Ο μέγιστος επιτρεπόμενος αριθμός </a:t>
            </a:r>
            <a:r>
              <a:rPr lang="el-GR" sz="1600" i="1" u="sng" dirty="0" err="1">
                <a:latin typeface="Comic Sans MS" panose="030F0702030302020204" pitchFamily="66" charset="0"/>
              </a:rPr>
              <a:t>αλιευόμενων</a:t>
            </a:r>
            <a:r>
              <a:rPr lang="el-GR" sz="1600" i="1" u="sng" dirty="0">
                <a:latin typeface="Comic Sans MS" panose="030F0702030302020204" pitchFamily="66" charset="0"/>
              </a:rPr>
              <a:t> ατόμων ανά σκάφος ανά ημέρα</a:t>
            </a:r>
            <a:r>
              <a:rPr lang="el-GR" sz="1600" i="1" dirty="0">
                <a:latin typeface="Comic Sans MS" panose="030F0702030302020204" pitchFamily="66" charset="0"/>
              </a:rPr>
              <a:t> ανέρχεται σε τετρακόσια </a:t>
            </a:r>
            <a:r>
              <a:rPr lang="el-GR" sz="1600" b="1" i="1" dirty="0">
                <a:latin typeface="Comic Sans MS" panose="030F0702030302020204" pitchFamily="66" charset="0"/>
              </a:rPr>
              <a:t>(400),</a:t>
            </a:r>
            <a:r>
              <a:rPr lang="el-GR" sz="1600" i="1" dirty="0">
                <a:latin typeface="Comic Sans MS" panose="030F0702030302020204" pitchFamily="66" charset="0"/>
              </a:rPr>
              <a:t> </a:t>
            </a:r>
            <a:r>
              <a:rPr lang="el-GR" sz="1600" i="1" u="sng" dirty="0">
                <a:latin typeface="Comic Sans MS" panose="030F0702030302020204" pitchFamily="66" charset="0"/>
              </a:rPr>
              <a:t>ανεξαρτήτως αριθμού αλιευτικών ταξιδιών</a:t>
            </a:r>
            <a:r>
              <a:rPr lang="el-GR" sz="1600" i="1" dirty="0">
                <a:latin typeface="Comic Sans MS" panose="030F0702030302020204" pitchFamily="66" charset="0"/>
              </a:rPr>
              <a:t>, είτε πρόκειται για τη συλλογή του για χρήση ως δόλωμα, είτε για ανθρώπινη κατανάλωση. Τα αλιευθέντα άτομα που δεν είναι σύμφωνα με τα αναφερόμενα, εφόσον είναι ζωντανά, επιστρέφονται αμέσως στη θάλασσα»</a:t>
            </a:r>
            <a:endParaRPr lang="en-US" sz="1600" dirty="0">
              <a:latin typeface="Comic Sans MS" panose="030F0702030302020204" pitchFamily="66" charset="0"/>
            </a:endParaRPr>
          </a:p>
          <a:p>
            <a:endParaRPr lang="en-US" dirty="0">
              <a:latin typeface="Comic Sans MS" panose="030F0702030302020204" pitchFamily="66" charset="0"/>
            </a:endParaRPr>
          </a:p>
        </p:txBody>
      </p:sp>
      <p:grpSp>
        <p:nvGrpSpPr>
          <p:cNvPr id="9" name="Group 8"/>
          <p:cNvGrpSpPr/>
          <p:nvPr/>
        </p:nvGrpSpPr>
        <p:grpSpPr>
          <a:xfrm>
            <a:off x="32798" y="0"/>
            <a:ext cx="12126415" cy="1379636"/>
            <a:chOff x="32793" y="0"/>
            <a:chExt cx="12126414" cy="1379636"/>
          </a:xfrm>
        </p:grpSpPr>
        <p:pic>
          <p:nvPicPr>
            <p:cNvPr id="10" name="Picture 9"/>
            <p:cNvPicPr>
              <a:picLocks noChangeAspect="1"/>
            </p:cNvPicPr>
            <p:nvPr/>
          </p:nvPicPr>
          <p:blipFill rotWithShape="1">
            <a:blip r:embed="rId3"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2" name="Picture 2" descr="Αρχική - Περιφέρεια Αττικής"/>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619365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0"/>
          <p:cNvGrpSpPr>
            <a:grpSpLocks/>
          </p:cNvGrpSpPr>
          <p:nvPr/>
        </p:nvGrpSpPr>
        <p:grpSpPr bwMode="auto">
          <a:xfrm>
            <a:off x="2539476" y="1881605"/>
            <a:ext cx="1419225" cy="1258887"/>
            <a:chOff x="1774" y="48"/>
            <a:chExt cx="2236" cy="1983"/>
          </a:xfrm>
        </p:grpSpPr>
        <p:sp>
          <p:nvSpPr>
            <p:cNvPr id="4" name="Freeform 96"/>
            <p:cNvSpPr>
              <a:spLocks/>
            </p:cNvSpPr>
            <p:nvPr/>
          </p:nvSpPr>
          <p:spPr bwMode="auto">
            <a:xfrm>
              <a:off x="1792" y="947"/>
              <a:ext cx="2180" cy="945"/>
            </a:xfrm>
            <a:custGeom>
              <a:avLst/>
              <a:gdLst>
                <a:gd name="T0" fmla="*/ 2179 w 2180"/>
                <a:gd name="T1" fmla="*/ 29 h 945"/>
                <a:gd name="T2" fmla="*/ 2106 w 2180"/>
                <a:gd name="T3" fmla="*/ 35 h 945"/>
                <a:gd name="T4" fmla="*/ 2040 w 2180"/>
                <a:gd name="T5" fmla="*/ 50 h 945"/>
                <a:gd name="T6" fmla="*/ 1977 w 2180"/>
                <a:gd name="T7" fmla="*/ 71 h 945"/>
                <a:gd name="T8" fmla="*/ 1912 w 2180"/>
                <a:gd name="T9" fmla="*/ 94 h 945"/>
                <a:gd name="T10" fmla="*/ 1843 w 2180"/>
                <a:gd name="T11" fmla="*/ 115 h 945"/>
                <a:gd name="T12" fmla="*/ 1766 w 2180"/>
                <a:gd name="T13" fmla="*/ 131 h 945"/>
                <a:gd name="T14" fmla="*/ 1686 w 2180"/>
                <a:gd name="T15" fmla="*/ 136 h 945"/>
                <a:gd name="T16" fmla="*/ 1620 w 2180"/>
                <a:gd name="T17" fmla="*/ 125 h 945"/>
                <a:gd name="T18" fmla="*/ 1563 w 2180"/>
                <a:gd name="T19" fmla="*/ 102 h 945"/>
                <a:gd name="T20" fmla="*/ 1510 w 2180"/>
                <a:gd name="T21" fmla="*/ 73 h 945"/>
                <a:gd name="T22" fmla="*/ 1457 w 2180"/>
                <a:gd name="T23" fmla="*/ 44 h 945"/>
                <a:gd name="T24" fmla="*/ 1399 w 2180"/>
                <a:gd name="T25" fmla="*/ 18 h 945"/>
                <a:gd name="T26" fmla="*/ 1332 w 2180"/>
                <a:gd name="T27" fmla="*/ 2 h 945"/>
                <a:gd name="T28" fmla="*/ 1251 w 2180"/>
                <a:gd name="T29" fmla="*/ 0 h 945"/>
                <a:gd name="T30" fmla="*/ 1180 w 2180"/>
                <a:gd name="T31" fmla="*/ 12 h 945"/>
                <a:gd name="T32" fmla="*/ 1122 w 2180"/>
                <a:gd name="T33" fmla="*/ 35 h 945"/>
                <a:gd name="T34" fmla="*/ 1071 w 2180"/>
                <a:gd name="T35" fmla="*/ 64 h 945"/>
                <a:gd name="T36" fmla="*/ 1019 w 2180"/>
                <a:gd name="T37" fmla="*/ 95 h 945"/>
                <a:gd name="T38" fmla="*/ 960 w 2180"/>
                <a:gd name="T39" fmla="*/ 123 h 945"/>
                <a:gd name="T40" fmla="*/ 884 w 2180"/>
                <a:gd name="T41" fmla="*/ 144 h 945"/>
                <a:gd name="T42" fmla="*/ 787 w 2180"/>
                <a:gd name="T43" fmla="*/ 153 h 945"/>
                <a:gd name="T44" fmla="*/ 717 w 2180"/>
                <a:gd name="T45" fmla="*/ 147 h 945"/>
                <a:gd name="T46" fmla="*/ 659 w 2180"/>
                <a:gd name="T47" fmla="*/ 129 h 945"/>
                <a:gd name="T48" fmla="*/ 605 w 2180"/>
                <a:gd name="T49" fmla="*/ 105 h 945"/>
                <a:gd name="T50" fmla="*/ 550 w 2180"/>
                <a:gd name="T51" fmla="*/ 80 h 945"/>
                <a:gd name="T52" fmla="*/ 489 w 2180"/>
                <a:gd name="T53" fmla="*/ 59 h 945"/>
                <a:gd name="T54" fmla="*/ 417 w 2180"/>
                <a:gd name="T55" fmla="*/ 47 h 945"/>
                <a:gd name="T56" fmla="*/ 327 w 2180"/>
                <a:gd name="T57" fmla="*/ 51 h 945"/>
                <a:gd name="T58" fmla="*/ 271 w 2180"/>
                <a:gd name="T59" fmla="*/ 66 h 945"/>
                <a:gd name="T60" fmla="*/ 216 w 2180"/>
                <a:gd name="T61" fmla="*/ 95 h 945"/>
                <a:gd name="T62" fmla="*/ 163 w 2180"/>
                <a:gd name="T63" fmla="*/ 136 h 945"/>
                <a:gd name="T64" fmla="*/ 114 w 2180"/>
                <a:gd name="T65" fmla="*/ 188 h 945"/>
                <a:gd name="T66" fmla="*/ 71 w 2180"/>
                <a:gd name="T67" fmla="*/ 249 h 945"/>
                <a:gd name="T68" fmla="*/ 37 w 2180"/>
                <a:gd name="T69" fmla="*/ 317 h 945"/>
                <a:gd name="T70" fmla="*/ 12 w 2180"/>
                <a:gd name="T71" fmla="*/ 392 h 945"/>
                <a:gd name="T72" fmla="*/ 0 w 2180"/>
                <a:gd name="T73" fmla="*/ 472 h 945"/>
                <a:gd name="T74" fmla="*/ 2 w 2180"/>
                <a:gd name="T75" fmla="*/ 566 h 945"/>
                <a:gd name="T76" fmla="*/ 22 w 2180"/>
                <a:gd name="T77" fmla="*/ 647 h 945"/>
                <a:gd name="T78" fmla="*/ 56 w 2180"/>
                <a:gd name="T79" fmla="*/ 718 h 945"/>
                <a:gd name="T80" fmla="*/ 102 w 2180"/>
                <a:gd name="T81" fmla="*/ 779 h 945"/>
                <a:gd name="T82" fmla="*/ 158 w 2180"/>
                <a:gd name="T83" fmla="*/ 830 h 945"/>
                <a:gd name="T84" fmla="*/ 221 w 2180"/>
                <a:gd name="T85" fmla="*/ 872 h 945"/>
                <a:gd name="T86" fmla="*/ 294 w 2180"/>
                <a:gd name="T87" fmla="*/ 908 h 945"/>
                <a:gd name="T88" fmla="*/ 370 w 2180"/>
                <a:gd name="T89" fmla="*/ 929 h 945"/>
                <a:gd name="T90" fmla="*/ 447 w 2180"/>
                <a:gd name="T91" fmla="*/ 940 h 945"/>
                <a:gd name="T92" fmla="*/ 524 w 2180"/>
                <a:gd name="T93" fmla="*/ 941 h 945"/>
                <a:gd name="T94" fmla="*/ 598 w 2180"/>
                <a:gd name="T95" fmla="*/ 935 h 945"/>
                <a:gd name="T96" fmla="*/ 668 w 2180"/>
                <a:gd name="T97" fmla="*/ 926 h 945"/>
                <a:gd name="T98" fmla="*/ 732 w 2180"/>
                <a:gd name="T99" fmla="*/ 914 h 945"/>
                <a:gd name="T100" fmla="*/ 811 w 2180"/>
                <a:gd name="T101" fmla="*/ 897 h 945"/>
                <a:gd name="T102" fmla="*/ 870 w 2180"/>
                <a:gd name="T103" fmla="*/ 879 h 945"/>
                <a:gd name="T104" fmla="*/ 925 w 2180"/>
                <a:gd name="T105" fmla="*/ 867 h 945"/>
                <a:gd name="T106" fmla="*/ 995 w 2180"/>
                <a:gd name="T107" fmla="*/ 863 h 945"/>
                <a:gd name="T108" fmla="*/ 1076 w 2180"/>
                <a:gd name="T109" fmla="*/ 872 h 945"/>
                <a:gd name="T110" fmla="*/ 1138 w 2180"/>
                <a:gd name="T111" fmla="*/ 890 h 945"/>
                <a:gd name="T112" fmla="*/ 1192 w 2180"/>
                <a:gd name="T113" fmla="*/ 912 h 945"/>
                <a:gd name="T114" fmla="*/ 1253 w 2180"/>
                <a:gd name="T115" fmla="*/ 931 h 945"/>
                <a:gd name="T116" fmla="*/ 1332 w 2180"/>
                <a:gd name="T117" fmla="*/ 94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80" h="945">
                  <a:moveTo>
                    <a:pt x="2179" y="29"/>
                  </a:moveTo>
                  <a:lnTo>
                    <a:pt x="2106" y="35"/>
                  </a:lnTo>
                  <a:lnTo>
                    <a:pt x="2040" y="50"/>
                  </a:lnTo>
                  <a:lnTo>
                    <a:pt x="1977" y="71"/>
                  </a:lnTo>
                  <a:lnTo>
                    <a:pt x="1912" y="94"/>
                  </a:lnTo>
                  <a:lnTo>
                    <a:pt x="1843" y="115"/>
                  </a:lnTo>
                  <a:lnTo>
                    <a:pt x="1766" y="131"/>
                  </a:lnTo>
                  <a:lnTo>
                    <a:pt x="1686" y="136"/>
                  </a:lnTo>
                  <a:lnTo>
                    <a:pt x="1620" y="125"/>
                  </a:lnTo>
                  <a:lnTo>
                    <a:pt x="1563" y="102"/>
                  </a:lnTo>
                  <a:lnTo>
                    <a:pt x="1510" y="73"/>
                  </a:lnTo>
                  <a:lnTo>
                    <a:pt x="1457" y="44"/>
                  </a:lnTo>
                  <a:lnTo>
                    <a:pt x="1399" y="18"/>
                  </a:lnTo>
                  <a:lnTo>
                    <a:pt x="1332" y="2"/>
                  </a:lnTo>
                  <a:lnTo>
                    <a:pt x="1251" y="0"/>
                  </a:lnTo>
                  <a:lnTo>
                    <a:pt x="1180" y="12"/>
                  </a:lnTo>
                  <a:lnTo>
                    <a:pt x="1122" y="35"/>
                  </a:lnTo>
                  <a:lnTo>
                    <a:pt x="1071" y="64"/>
                  </a:lnTo>
                  <a:lnTo>
                    <a:pt x="1019" y="95"/>
                  </a:lnTo>
                  <a:lnTo>
                    <a:pt x="960" y="123"/>
                  </a:lnTo>
                  <a:lnTo>
                    <a:pt x="884" y="144"/>
                  </a:lnTo>
                  <a:lnTo>
                    <a:pt x="787" y="153"/>
                  </a:lnTo>
                  <a:lnTo>
                    <a:pt x="717" y="147"/>
                  </a:lnTo>
                  <a:lnTo>
                    <a:pt x="659" y="129"/>
                  </a:lnTo>
                  <a:lnTo>
                    <a:pt x="605" y="105"/>
                  </a:lnTo>
                  <a:lnTo>
                    <a:pt x="550" y="80"/>
                  </a:lnTo>
                  <a:lnTo>
                    <a:pt x="489" y="59"/>
                  </a:lnTo>
                  <a:lnTo>
                    <a:pt x="417" y="47"/>
                  </a:lnTo>
                  <a:lnTo>
                    <a:pt x="327" y="51"/>
                  </a:lnTo>
                  <a:lnTo>
                    <a:pt x="271" y="66"/>
                  </a:lnTo>
                  <a:lnTo>
                    <a:pt x="216" y="95"/>
                  </a:lnTo>
                  <a:lnTo>
                    <a:pt x="163" y="136"/>
                  </a:lnTo>
                  <a:lnTo>
                    <a:pt x="114" y="188"/>
                  </a:lnTo>
                  <a:lnTo>
                    <a:pt x="71" y="249"/>
                  </a:lnTo>
                  <a:lnTo>
                    <a:pt x="37" y="317"/>
                  </a:lnTo>
                  <a:lnTo>
                    <a:pt x="12" y="392"/>
                  </a:lnTo>
                  <a:lnTo>
                    <a:pt x="0" y="472"/>
                  </a:lnTo>
                  <a:lnTo>
                    <a:pt x="2" y="566"/>
                  </a:lnTo>
                  <a:lnTo>
                    <a:pt x="22" y="647"/>
                  </a:lnTo>
                  <a:lnTo>
                    <a:pt x="56" y="718"/>
                  </a:lnTo>
                  <a:lnTo>
                    <a:pt x="102" y="779"/>
                  </a:lnTo>
                  <a:lnTo>
                    <a:pt x="158" y="830"/>
                  </a:lnTo>
                  <a:lnTo>
                    <a:pt x="221" y="872"/>
                  </a:lnTo>
                  <a:lnTo>
                    <a:pt x="294" y="908"/>
                  </a:lnTo>
                  <a:lnTo>
                    <a:pt x="370" y="929"/>
                  </a:lnTo>
                  <a:lnTo>
                    <a:pt x="447" y="940"/>
                  </a:lnTo>
                  <a:lnTo>
                    <a:pt x="524" y="941"/>
                  </a:lnTo>
                  <a:lnTo>
                    <a:pt x="598" y="935"/>
                  </a:lnTo>
                  <a:lnTo>
                    <a:pt x="668" y="926"/>
                  </a:lnTo>
                  <a:lnTo>
                    <a:pt x="732" y="914"/>
                  </a:lnTo>
                  <a:lnTo>
                    <a:pt x="811" y="897"/>
                  </a:lnTo>
                  <a:lnTo>
                    <a:pt x="870" y="879"/>
                  </a:lnTo>
                  <a:lnTo>
                    <a:pt x="925" y="867"/>
                  </a:lnTo>
                  <a:lnTo>
                    <a:pt x="995" y="863"/>
                  </a:lnTo>
                  <a:lnTo>
                    <a:pt x="1076" y="872"/>
                  </a:lnTo>
                  <a:lnTo>
                    <a:pt x="1138" y="890"/>
                  </a:lnTo>
                  <a:lnTo>
                    <a:pt x="1192" y="912"/>
                  </a:lnTo>
                  <a:lnTo>
                    <a:pt x="1253" y="931"/>
                  </a:lnTo>
                  <a:lnTo>
                    <a:pt x="1332" y="944"/>
                  </a:lnTo>
                </a:path>
              </a:pathLst>
            </a:custGeom>
            <a:noFill/>
            <a:ln w="21619">
              <a:solidFill>
                <a:srgbClr val="CCCACE"/>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67" name="Picture 9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9" y="1207"/>
              <a:ext cx="560" cy="560"/>
            </a:xfrm>
            <a:prstGeom prst="rect">
              <a:avLst/>
            </a:prstGeom>
            <a:noFill/>
            <a:extLst>
              <a:ext uri="{909E8E84-426E-40DD-AFC4-6F175D3DCCD1}">
                <a14:hiddenFill xmlns:a14="http://schemas.microsoft.com/office/drawing/2010/main">
                  <a:solidFill>
                    <a:srgbClr val="FFFFFF"/>
                  </a:solidFill>
                </a14:hiddenFill>
              </a:ext>
            </a:extLst>
          </p:spPr>
        </p:pic>
        <p:pic>
          <p:nvPicPr>
            <p:cNvPr id="3166" name="Picture 9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4" y="1415"/>
              <a:ext cx="360" cy="360"/>
            </a:xfrm>
            <a:prstGeom prst="rect">
              <a:avLst/>
            </a:prstGeom>
            <a:noFill/>
            <a:extLst>
              <a:ext uri="{909E8E84-426E-40DD-AFC4-6F175D3DCCD1}">
                <a14:hiddenFill xmlns:a14="http://schemas.microsoft.com/office/drawing/2010/main">
                  <a:solidFill>
                    <a:srgbClr val="FFFFFF"/>
                  </a:solidFill>
                </a14:hiddenFill>
              </a:ext>
            </a:extLst>
          </p:spPr>
        </p:pic>
        <p:pic>
          <p:nvPicPr>
            <p:cNvPr id="3165" name="Picture 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7" y="309"/>
              <a:ext cx="620" cy="600"/>
            </a:xfrm>
            <a:prstGeom prst="rect">
              <a:avLst/>
            </a:prstGeom>
            <a:noFill/>
            <a:extLst>
              <a:ext uri="{909E8E84-426E-40DD-AFC4-6F175D3DCCD1}">
                <a14:hiddenFill xmlns:a14="http://schemas.microsoft.com/office/drawing/2010/main">
                  <a:solidFill>
                    <a:srgbClr val="FFFFFF"/>
                  </a:solidFill>
                </a14:hiddenFill>
              </a:ext>
            </a:extLst>
          </p:spPr>
        </p:pic>
        <p:pic>
          <p:nvPicPr>
            <p:cNvPr id="3164" name="Picture 9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5" y="48"/>
              <a:ext cx="280" cy="280"/>
            </a:xfrm>
            <a:prstGeom prst="rect">
              <a:avLst/>
            </a:prstGeom>
            <a:noFill/>
            <a:extLst>
              <a:ext uri="{909E8E84-426E-40DD-AFC4-6F175D3DCCD1}">
                <a14:hiddenFill xmlns:a14="http://schemas.microsoft.com/office/drawing/2010/main">
                  <a:solidFill>
                    <a:srgbClr val="FFFFFF"/>
                  </a:solidFill>
                </a14:hiddenFill>
              </a:ext>
            </a:extLst>
          </p:spPr>
        </p:pic>
        <p:pic>
          <p:nvPicPr>
            <p:cNvPr id="3163" name="Picture 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5" y="1757"/>
              <a:ext cx="280" cy="28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a:grpSpLocks/>
          </p:cNvGrpSpPr>
          <p:nvPr/>
        </p:nvGrpSpPr>
        <p:grpSpPr bwMode="auto">
          <a:xfrm>
            <a:off x="4918140" y="2643531"/>
            <a:ext cx="3794125" cy="3443287"/>
            <a:chOff x="4116" y="-5461"/>
            <a:chExt cx="5976" cy="5423"/>
          </a:xfrm>
        </p:grpSpPr>
        <p:sp>
          <p:nvSpPr>
            <p:cNvPr id="8" name="Freeform 34"/>
            <p:cNvSpPr>
              <a:spLocks/>
            </p:cNvSpPr>
            <p:nvPr/>
          </p:nvSpPr>
          <p:spPr bwMode="auto">
            <a:xfrm>
              <a:off x="4180" y="-3123"/>
              <a:ext cx="2886" cy="1537"/>
            </a:xfrm>
            <a:custGeom>
              <a:avLst/>
              <a:gdLst>
                <a:gd name="T0" fmla="*/ 2885 w 2886"/>
                <a:gd name="T1" fmla="*/ 1536 h 1537"/>
                <a:gd name="T2" fmla="*/ 940 w 2886"/>
                <a:gd name="T3" fmla="*/ 1536 h 1537"/>
                <a:gd name="T4" fmla="*/ 867 w 2886"/>
                <a:gd name="T5" fmla="*/ 1533 h 1537"/>
                <a:gd name="T6" fmla="*/ 795 w 2886"/>
                <a:gd name="T7" fmla="*/ 1525 h 1537"/>
                <a:gd name="T8" fmla="*/ 724 w 2886"/>
                <a:gd name="T9" fmla="*/ 1511 h 1537"/>
                <a:gd name="T10" fmla="*/ 656 w 2886"/>
                <a:gd name="T11" fmla="*/ 1492 h 1537"/>
                <a:gd name="T12" fmla="*/ 590 w 2886"/>
                <a:gd name="T13" fmla="*/ 1468 h 1537"/>
                <a:gd name="T14" fmla="*/ 527 w 2886"/>
                <a:gd name="T15" fmla="*/ 1439 h 1537"/>
                <a:gd name="T16" fmla="*/ 465 w 2886"/>
                <a:gd name="T17" fmla="*/ 1406 h 1537"/>
                <a:gd name="T18" fmla="*/ 407 w 2886"/>
                <a:gd name="T19" fmla="*/ 1369 h 1537"/>
                <a:gd name="T20" fmla="*/ 352 w 2886"/>
                <a:gd name="T21" fmla="*/ 1327 h 1537"/>
                <a:gd name="T22" fmla="*/ 300 w 2886"/>
                <a:gd name="T23" fmla="*/ 1282 h 1537"/>
                <a:gd name="T24" fmla="*/ 251 w 2886"/>
                <a:gd name="T25" fmla="*/ 1233 h 1537"/>
                <a:gd name="T26" fmla="*/ 206 w 2886"/>
                <a:gd name="T27" fmla="*/ 1180 h 1537"/>
                <a:gd name="T28" fmla="*/ 165 w 2886"/>
                <a:gd name="T29" fmla="*/ 1124 h 1537"/>
                <a:gd name="T30" fmla="*/ 128 w 2886"/>
                <a:gd name="T31" fmla="*/ 1065 h 1537"/>
                <a:gd name="T32" fmla="*/ 95 w 2886"/>
                <a:gd name="T33" fmla="*/ 1004 h 1537"/>
                <a:gd name="T34" fmla="*/ 67 w 2886"/>
                <a:gd name="T35" fmla="*/ 940 h 1537"/>
                <a:gd name="T36" fmla="*/ 43 w 2886"/>
                <a:gd name="T37" fmla="*/ 873 h 1537"/>
                <a:gd name="T38" fmla="*/ 24 w 2886"/>
                <a:gd name="T39" fmla="*/ 804 h 1537"/>
                <a:gd name="T40" fmla="*/ 11 w 2886"/>
                <a:gd name="T41" fmla="*/ 733 h 1537"/>
                <a:gd name="T42" fmla="*/ 2 w 2886"/>
                <a:gd name="T43" fmla="*/ 661 h 1537"/>
                <a:gd name="T44" fmla="*/ 0 w 2886"/>
                <a:gd name="T45" fmla="*/ 587 h 1537"/>
                <a:gd name="T46" fmla="*/ 0 w 2886"/>
                <a:gd name="T47"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6" h="1537">
                  <a:moveTo>
                    <a:pt x="2885" y="1536"/>
                  </a:moveTo>
                  <a:lnTo>
                    <a:pt x="940" y="1536"/>
                  </a:lnTo>
                  <a:lnTo>
                    <a:pt x="867" y="1533"/>
                  </a:lnTo>
                  <a:lnTo>
                    <a:pt x="795" y="1525"/>
                  </a:lnTo>
                  <a:lnTo>
                    <a:pt x="724" y="1511"/>
                  </a:lnTo>
                  <a:lnTo>
                    <a:pt x="656" y="1492"/>
                  </a:lnTo>
                  <a:lnTo>
                    <a:pt x="590" y="1468"/>
                  </a:lnTo>
                  <a:lnTo>
                    <a:pt x="527" y="1439"/>
                  </a:lnTo>
                  <a:lnTo>
                    <a:pt x="465" y="1406"/>
                  </a:lnTo>
                  <a:lnTo>
                    <a:pt x="407" y="1369"/>
                  </a:lnTo>
                  <a:lnTo>
                    <a:pt x="352" y="1327"/>
                  </a:lnTo>
                  <a:lnTo>
                    <a:pt x="300" y="1282"/>
                  </a:lnTo>
                  <a:lnTo>
                    <a:pt x="251" y="1233"/>
                  </a:lnTo>
                  <a:lnTo>
                    <a:pt x="206" y="1180"/>
                  </a:lnTo>
                  <a:lnTo>
                    <a:pt x="165" y="1124"/>
                  </a:lnTo>
                  <a:lnTo>
                    <a:pt x="128" y="1065"/>
                  </a:lnTo>
                  <a:lnTo>
                    <a:pt x="95" y="1004"/>
                  </a:lnTo>
                  <a:lnTo>
                    <a:pt x="67" y="940"/>
                  </a:lnTo>
                  <a:lnTo>
                    <a:pt x="43" y="873"/>
                  </a:lnTo>
                  <a:lnTo>
                    <a:pt x="24" y="804"/>
                  </a:lnTo>
                  <a:lnTo>
                    <a:pt x="11" y="733"/>
                  </a:lnTo>
                  <a:lnTo>
                    <a:pt x="2" y="661"/>
                  </a:lnTo>
                  <a:lnTo>
                    <a:pt x="0" y="587"/>
                  </a:lnTo>
                  <a:lnTo>
                    <a:pt x="0" y="0"/>
                  </a:lnTo>
                </a:path>
              </a:pathLst>
            </a:custGeom>
            <a:noFill/>
            <a:ln w="8107">
              <a:solidFill>
                <a:srgbClr val="565655"/>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 name="Group 31"/>
            <p:cNvGrpSpPr>
              <a:grpSpLocks/>
            </p:cNvGrpSpPr>
            <p:nvPr/>
          </p:nvGrpSpPr>
          <p:grpSpPr bwMode="auto">
            <a:xfrm>
              <a:off x="4124" y="-3136"/>
              <a:ext cx="111" cy="90"/>
              <a:chOff x="4124" y="-3136"/>
              <a:chExt cx="111" cy="90"/>
            </a:xfrm>
          </p:grpSpPr>
          <p:sp>
            <p:nvSpPr>
              <p:cNvPr id="27" name="Freeform 33"/>
              <p:cNvSpPr>
                <a:spLocks/>
              </p:cNvSpPr>
              <p:nvPr/>
            </p:nvSpPr>
            <p:spPr bwMode="auto">
              <a:xfrm>
                <a:off x="4124" y="-3136"/>
                <a:ext cx="111" cy="90"/>
              </a:xfrm>
              <a:custGeom>
                <a:avLst/>
                <a:gdLst>
                  <a:gd name="T0" fmla="*/ 8 w 111"/>
                  <a:gd name="T1" fmla="*/ 89 h 90"/>
                  <a:gd name="T2" fmla="*/ 4 w 111"/>
                  <a:gd name="T3" fmla="*/ 89 h 90"/>
                  <a:gd name="T4" fmla="*/ 0 w 111"/>
                  <a:gd name="T5" fmla="*/ 85 h 90"/>
                  <a:gd name="T6" fmla="*/ 0 w 111"/>
                  <a:gd name="T7" fmla="*/ 80 h 90"/>
                  <a:gd name="T8" fmla="*/ 51 w 111"/>
                  <a:gd name="T9" fmla="*/ 4 h 90"/>
                  <a:gd name="T10" fmla="*/ 51 w 111"/>
                  <a:gd name="T11" fmla="*/ 0 h 90"/>
                  <a:gd name="T12" fmla="*/ 59 w 111"/>
                  <a:gd name="T13" fmla="*/ 0 h 90"/>
                  <a:gd name="T14" fmla="*/ 59 w 111"/>
                  <a:gd name="T15" fmla="*/ 4 h 90"/>
                  <a:gd name="T16" fmla="*/ 67 w 111"/>
                  <a:gd name="T17" fmla="*/ 17 h 90"/>
                  <a:gd name="T18" fmla="*/ 55 w 111"/>
                  <a:gd name="T19" fmla="*/ 17 h 90"/>
                  <a:gd name="T20" fmla="*/ 8 w 111"/>
                  <a:gd name="T21" fmla="*/ 85 h 90"/>
                  <a:gd name="T22" fmla="*/ 8 w 111"/>
                  <a:gd name="T23" fmla="*/ 8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90">
                    <a:moveTo>
                      <a:pt x="8" y="89"/>
                    </a:moveTo>
                    <a:lnTo>
                      <a:pt x="4" y="89"/>
                    </a:lnTo>
                    <a:lnTo>
                      <a:pt x="0" y="85"/>
                    </a:lnTo>
                    <a:lnTo>
                      <a:pt x="0" y="80"/>
                    </a:lnTo>
                    <a:lnTo>
                      <a:pt x="51" y="4"/>
                    </a:lnTo>
                    <a:lnTo>
                      <a:pt x="51" y="0"/>
                    </a:lnTo>
                    <a:lnTo>
                      <a:pt x="59" y="0"/>
                    </a:lnTo>
                    <a:lnTo>
                      <a:pt x="59" y="4"/>
                    </a:lnTo>
                    <a:lnTo>
                      <a:pt x="67" y="17"/>
                    </a:lnTo>
                    <a:lnTo>
                      <a:pt x="55" y="17"/>
                    </a:lnTo>
                    <a:lnTo>
                      <a:pt x="8" y="85"/>
                    </a:lnTo>
                    <a:lnTo>
                      <a:pt x="8" y="89"/>
                    </a:lnTo>
                    <a:close/>
                  </a:path>
                </a:pathLst>
              </a:custGeom>
              <a:solidFill>
                <a:srgbClr val="56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p:cNvSpPr>
                <a:spLocks/>
              </p:cNvSpPr>
              <p:nvPr/>
            </p:nvSpPr>
            <p:spPr bwMode="auto">
              <a:xfrm>
                <a:off x="4124" y="-3136"/>
                <a:ext cx="111" cy="90"/>
              </a:xfrm>
              <a:custGeom>
                <a:avLst/>
                <a:gdLst>
                  <a:gd name="T0" fmla="*/ 106 w 111"/>
                  <a:gd name="T1" fmla="*/ 89 h 90"/>
                  <a:gd name="T2" fmla="*/ 102 w 111"/>
                  <a:gd name="T3" fmla="*/ 89 h 90"/>
                  <a:gd name="T4" fmla="*/ 97 w 111"/>
                  <a:gd name="T5" fmla="*/ 85 h 90"/>
                  <a:gd name="T6" fmla="*/ 55 w 111"/>
                  <a:gd name="T7" fmla="*/ 17 h 90"/>
                  <a:gd name="T8" fmla="*/ 67 w 111"/>
                  <a:gd name="T9" fmla="*/ 17 h 90"/>
                  <a:gd name="T10" fmla="*/ 106 w 111"/>
                  <a:gd name="T11" fmla="*/ 80 h 90"/>
                  <a:gd name="T12" fmla="*/ 110 w 111"/>
                  <a:gd name="T13" fmla="*/ 80 h 90"/>
                  <a:gd name="T14" fmla="*/ 110 w 111"/>
                  <a:gd name="T15" fmla="*/ 85 h 90"/>
                  <a:gd name="T16" fmla="*/ 106 w 111"/>
                  <a:gd name="T17" fmla="*/ 8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90">
                    <a:moveTo>
                      <a:pt x="106" y="89"/>
                    </a:moveTo>
                    <a:lnTo>
                      <a:pt x="102" y="89"/>
                    </a:lnTo>
                    <a:lnTo>
                      <a:pt x="97" y="85"/>
                    </a:lnTo>
                    <a:lnTo>
                      <a:pt x="55" y="17"/>
                    </a:lnTo>
                    <a:lnTo>
                      <a:pt x="67" y="17"/>
                    </a:lnTo>
                    <a:lnTo>
                      <a:pt x="106" y="80"/>
                    </a:lnTo>
                    <a:lnTo>
                      <a:pt x="110" y="80"/>
                    </a:lnTo>
                    <a:lnTo>
                      <a:pt x="110" y="85"/>
                    </a:lnTo>
                    <a:lnTo>
                      <a:pt x="106" y="89"/>
                    </a:lnTo>
                    <a:close/>
                  </a:path>
                </a:pathLst>
              </a:custGeom>
              <a:solidFill>
                <a:srgbClr val="56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Freeform 30"/>
            <p:cNvSpPr>
              <a:spLocks/>
            </p:cNvSpPr>
            <p:nvPr/>
          </p:nvSpPr>
          <p:spPr bwMode="auto">
            <a:xfrm>
              <a:off x="4171" y="-1587"/>
              <a:ext cx="941" cy="1537"/>
            </a:xfrm>
            <a:custGeom>
              <a:avLst/>
              <a:gdLst>
                <a:gd name="T0" fmla="*/ 940 w 941"/>
                <a:gd name="T1" fmla="*/ 0 h 1537"/>
                <a:gd name="T2" fmla="*/ 867 w 941"/>
                <a:gd name="T3" fmla="*/ 2 h 1537"/>
                <a:gd name="T4" fmla="*/ 795 w 941"/>
                <a:gd name="T5" fmla="*/ 11 h 1537"/>
                <a:gd name="T6" fmla="*/ 724 w 941"/>
                <a:gd name="T7" fmla="*/ 25 h 1537"/>
                <a:gd name="T8" fmla="*/ 656 w 941"/>
                <a:gd name="T9" fmla="*/ 44 h 1537"/>
                <a:gd name="T10" fmla="*/ 590 w 941"/>
                <a:gd name="T11" fmla="*/ 67 h 1537"/>
                <a:gd name="T12" fmla="*/ 527 w 941"/>
                <a:gd name="T13" fmla="*/ 96 h 1537"/>
                <a:gd name="T14" fmla="*/ 465 w 941"/>
                <a:gd name="T15" fmla="*/ 129 h 1537"/>
                <a:gd name="T16" fmla="*/ 407 w 941"/>
                <a:gd name="T17" fmla="*/ 167 h 1537"/>
                <a:gd name="T18" fmla="*/ 352 w 941"/>
                <a:gd name="T19" fmla="*/ 208 h 1537"/>
                <a:gd name="T20" fmla="*/ 300 w 941"/>
                <a:gd name="T21" fmla="*/ 254 h 1537"/>
                <a:gd name="T22" fmla="*/ 251 w 941"/>
                <a:gd name="T23" fmla="*/ 303 h 1537"/>
                <a:gd name="T24" fmla="*/ 206 w 941"/>
                <a:gd name="T25" fmla="*/ 355 h 1537"/>
                <a:gd name="T26" fmla="*/ 165 w 941"/>
                <a:gd name="T27" fmla="*/ 411 h 1537"/>
                <a:gd name="T28" fmla="*/ 128 w 941"/>
                <a:gd name="T29" fmla="*/ 470 h 1537"/>
                <a:gd name="T30" fmla="*/ 95 w 941"/>
                <a:gd name="T31" fmla="*/ 531 h 1537"/>
                <a:gd name="T32" fmla="*/ 67 w 941"/>
                <a:gd name="T33" fmla="*/ 596 h 1537"/>
                <a:gd name="T34" fmla="*/ 43 w 941"/>
                <a:gd name="T35" fmla="*/ 662 h 1537"/>
                <a:gd name="T36" fmla="*/ 24 w 941"/>
                <a:gd name="T37" fmla="*/ 731 h 1537"/>
                <a:gd name="T38" fmla="*/ 11 w 941"/>
                <a:gd name="T39" fmla="*/ 802 h 1537"/>
                <a:gd name="T40" fmla="*/ 2 w 941"/>
                <a:gd name="T41" fmla="*/ 874 h 1537"/>
                <a:gd name="T42" fmla="*/ 0 w 941"/>
                <a:gd name="T43" fmla="*/ 949 h 1537"/>
                <a:gd name="T44" fmla="*/ 0 w 941"/>
                <a:gd name="T45" fmla="*/ 1536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1" h="1537">
                  <a:moveTo>
                    <a:pt x="940" y="0"/>
                  </a:moveTo>
                  <a:lnTo>
                    <a:pt x="867" y="2"/>
                  </a:lnTo>
                  <a:lnTo>
                    <a:pt x="795" y="11"/>
                  </a:lnTo>
                  <a:lnTo>
                    <a:pt x="724" y="25"/>
                  </a:lnTo>
                  <a:lnTo>
                    <a:pt x="656" y="44"/>
                  </a:lnTo>
                  <a:lnTo>
                    <a:pt x="590" y="67"/>
                  </a:lnTo>
                  <a:lnTo>
                    <a:pt x="527" y="96"/>
                  </a:lnTo>
                  <a:lnTo>
                    <a:pt x="465" y="129"/>
                  </a:lnTo>
                  <a:lnTo>
                    <a:pt x="407" y="167"/>
                  </a:lnTo>
                  <a:lnTo>
                    <a:pt x="352" y="208"/>
                  </a:lnTo>
                  <a:lnTo>
                    <a:pt x="300" y="254"/>
                  </a:lnTo>
                  <a:lnTo>
                    <a:pt x="251" y="303"/>
                  </a:lnTo>
                  <a:lnTo>
                    <a:pt x="206" y="355"/>
                  </a:lnTo>
                  <a:lnTo>
                    <a:pt x="165" y="411"/>
                  </a:lnTo>
                  <a:lnTo>
                    <a:pt x="128" y="470"/>
                  </a:lnTo>
                  <a:lnTo>
                    <a:pt x="95" y="531"/>
                  </a:lnTo>
                  <a:lnTo>
                    <a:pt x="67" y="596"/>
                  </a:lnTo>
                  <a:lnTo>
                    <a:pt x="43" y="662"/>
                  </a:lnTo>
                  <a:lnTo>
                    <a:pt x="24" y="731"/>
                  </a:lnTo>
                  <a:lnTo>
                    <a:pt x="11" y="802"/>
                  </a:lnTo>
                  <a:lnTo>
                    <a:pt x="2" y="874"/>
                  </a:lnTo>
                  <a:lnTo>
                    <a:pt x="0" y="949"/>
                  </a:lnTo>
                  <a:lnTo>
                    <a:pt x="0" y="1536"/>
                  </a:lnTo>
                </a:path>
              </a:pathLst>
            </a:custGeom>
            <a:noFill/>
            <a:ln w="8107">
              <a:solidFill>
                <a:srgbClr val="565655"/>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27"/>
            <p:cNvGrpSpPr>
              <a:grpSpLocks/>
            </p:cNvGrpSpPr>
            <p:nvPr/>
          </p:nvGrpSpPr>
          <p:grpSpPr bwMode="auto">
            <a:xfrm>
              <a:off x="4116" y="-128"/>
              <a:ext cx="111" cy="90"/>
              <a:chOff x="4116" y="-128"/>
              <a:chExt cx="111" cy="90"/>
            </a:xfrm>
          </p:grpSpPr>
          <p:sp>
            <p:nvSpPr>
              <p:cNvPr id="25" name="Freeform 29"/>
              <p:cNvSpPr>
                <a:spLocks/>
              </p:cNvSpPr>
              <p:nvPr/>
            </p:nvSpPr>
            <p:spPr bwMode="auto">
              <a:xfrm>
                <a:off x="4116" y="-128"/>
                <a:ext cx="111" cy="90"/>
              </a:xfrm>
              <a:custGeom>
                <a:avLst/>
                <a:gdLst>
                  <a:gd name="T0" fmla="*/ 59 w 111"/>
                  <a:gd name="T1" fmla="*/ 89 h 90"/>
                  <a:gd name="T2" fmla="*/ 51 w 111"/>
                  <a:gd name="T3" fmla="*/ 89 h 90"/>
                  <a:gd name="T4" fmla="*/ 51 w 111"/>
                  <a:gd name="T5" fmla="*/ 85 h 90"/>
                  <a:gd name="T6" fmla="*/ 4 w 111"/>
                  <a:gd name="T7" fmla="*/ 8 h 90"/>
                  <a:gd name="T8" fmla="*/ 0 w 111"/>
                  <a:gd name="T9" fmla="*/ 8 h 90"/>
                  <a:gd name="T10" fmla="*/ 0 w 111"/>
                  <a:gd name="T11" fmla="*/ 4 h 90"/>
                  <a:gd name="T12" fmla="*/ 4 w 111"/>
                  <a:gd name="T13" fmla="*/ 4 h 90"/>
                  <a:gd name="T14" fmla="*/ 4 w 111"/>
                  <a:gd name="T15" fmla="*/ 0 h 90"/>
                  <a:gd name="T16" fmla="*/ 8 w 111"/>
                  <a:gd name="T17" fmla="*/ 0 h 90"/>
                  <a:gd name="T18" fmla="*/ 12 w 111"/>
                  <a:gd name="T19" fmla="*/ 4 h 90"/>
                  <a:gd name="T20" fmla="*/ 55 w 111"/>
                  <a:gd name="T21" fmla="*/ 72 h 90"/>
                  <a:gd name="T22" fmla="*/ 68 w 111"/>
                  <a:gd name="T23" fmla="*/ 72 h 90"/>
                  <a:gd name="T24" fmla="*/ 59 w 111"/>
                  <a:gd name="T25" fmla="*/ 85 h 90"/>
                  <a:gd name="T26" fmla="*/ 59 w 111"/>
                  <a:gd name="T27" fmla="*/ 8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90">
                    <a:moveTo>
                      <a:pt x="59" y="89"/>
                    </a:moveTo>
                    <a:lnTo>
                      <a:pt x="51" y="89"/>
                    </a:lnTo>
                    <a:lnTo>
                      <a:pt x="51" y="85"/>
                    </a:lnTo>
                    <a:lnTo>
                      <a:pt x="4" y="8"/>
                    </a:lnTo>
                    <a:lnTo>
                      <a:pt x="0" y="8"/>
                    </a:lnTo>
                    <a:lnTo>
                      <a:pt x="0" y="4"/>
                    </a:lnTo>
                    <a:lnTo>
                      <a:pt x="4" y="4"/>
                    </a:lnTo>
                    <a:lnTo>
                      <a:pt x="4" y="0"/>
                    </a:lnTo>
                    <a:lnTo>
                      <a:pt x="8" y="0"/>
                    </a:lnTo>
                    <a:lnTo>
                      <a:pt x="12" y="4"/>
                    </a:lnTo>
                    <a:lnTo>
                      <a:pt x="55" y="72"/>
                    </a:lnTo>
                    <a:lnTo>
                      <a:pt x="68" y="72"/>
                    </a:lnTo>
                    <a:lnTo>
                      <a:pt x="59" y="85"/>
                    </a:lnTo>
                    <a:lnTo>
                      <a:pt x="59" y="89"/>
                    </a:lnTo>
                    <a:close/>
                  </a:path>
                </a:pathLst>
              </a:custGeom>
              <a:solidFill>
                <a:srgbClr val="56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8"/>
              <p:cNvSpPr>
                <a:spLocks/>
              </p:cNvSpPr>
              <p:nvPr/>
            </p:nvSpPr>
            <p:spPr bwMode="auto">
              <a:xfrm>
                <a:off x="4116" y="-128"/>
                <a:ext cx="111" cy="90"/>
              </a:xfrm>
              <a:custGeom>
                <a:avLst/>
                <a:gdLst>
                  <a:gd name="T0" fmla="*/ 68 w 111"/>
                  <a:gd name="T1" fmla="*/ 72 h 90"/>
                  <a:gd name="T2" fmla="*/ 55 w 111"/>
                  <a:gd name="T3" fmla="*/ 72 h 90"/>
                  <a:gd name="T4" fmla="*/ 102 w 111"/>
                  <a:gd name="T5" fmla="*/ 4 h 90"/>
                  <a:gd name="T6" fmla="*/ 102 w 111"/>
                  <a:gd name="T7" fmla="*/ 0 h 90"/>
                  <a:gd name="T8" fmla="*/ 110 w 111"/>
                  <a:gd name="T9" fmla="*/ 0 h 90"/>
                  <a:gd name="T10" fmla="*/ 110 w 111"/>
                  <a:gd name="T11" fmla="*/ 8 h 90"/>
                  <a:gd name="T12" fmla="*/ 68 w 111"/>
                  <a:gd name="T13" fmla="*/ 72 h 90"/>
                </a:gdLst>
                <a:ahLst/>
                <a:cxnLst>
                  <a:cxn ang="0">
                    <a:pos x="T0" y="T1"/>
                  </a:cxn>
                  <a:cxn ang="0">
                    <a:pos x="T2" y="T3"/>
                  </a:cxn>
                  <a:cxn ang="0">
                    <a:pos x="T4" y="T5"/>
                  </a:cxn>
                  <a:cxn ang="0">
                    <a:pos x="T6" y="T7"/>
                  </a:cxn>
                  <a:cxn ang="0">
                    <a:pos x="T8" y="T9"/>
                  </a:cxn>
                  <a:cxn ang="0">
                    <a:pos x="T10" y="T11"/>
                  </a:cxn>
                  <a:cxn ang="0">
                    <a:pos x="T12" y="T13"/>
                  </a:cxn>
                </a:cxnLst>
                <a:rect l="0" t="0" r="r" b="b"/>
                <a:pathLst>
                  <a:path w="111" h="90">
                    <a:moveTo>
                      <a:pt x="68" y="72"/>
                    </a:moveTo>
                    <a:lnTo>
                      <a:pt x="55" y="72"/>
                    </a:lnTo>
                    <a:lnTo>
                      <a:pt x="102" y="4"/>
                    </a:lnTo>
                    <a:lnTo>
                      <a:pt x="102" y="0"/>
                    </a:lnTo>
                    <a:lnTo>
                      <a:pt x="110" y="0"/>
                    </a:lnTo>
                    <a:lnTo>
                      <a:pt x="110" y="8"/>
                    </a:lnTo>
                    <a:lnTo>
                      <a:pt x="68" y="72"/>
                    </a:lnTo>
                    <a:close/>
                  </a:path>
                </a:pathLst>
              </a:custGeom>
              <a:solidFill>
                <a:srgbClr val="56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 name="Freeform 26"/>
            <p:cNvSpPr>
              <a:spLocks/>
            </p:cNvSpPr>
            <p:nvPr/>
          </p:nvSpPr>
          <p:spPr bwMode="auto">
            <a:xfrm>
              <a:off x="7044" y="-4796"/>
              <a:ext cx="3031" cy="3282"/>
            </a:xfrm>
            <a:custGeom>
              <a:avLst/>
              <a:gdLst>
                <a:gd name="T0" fmla="*/ 69 w 3031"/>
                <a:gd name="T1" fmla="*/ 14 h 3282"/>
                <a:gd name="T2" fmla="*/ 225 w 3031"/>
                <a:gd name="T3" fmla="*/ 68 h 3282"/>
                <a:gd name="T4" fmla="*/ 381 w 3031"/>
                <a:gd name="T5" fmla="*/ 68 h 3282"/>
                <a:gd name="T6" fmla="*/ 529 w 3031"/>
                <a:gd name="T7" fmla="*/ 12 h 3282"/>
                <a:gd name="T8" fmla="*/ 658 w 3031"/>
                <a:gd name="T9" fmla="*/ 8 h 3282"/>
                <a:gd name="T10" fmla="*/ 792 w 3031"/>
                <a:gd name="T11" fmla="*/ 52 h 3282"/>
                <a:gd name="T12" fmla="*/ 949 w 3031"/>
                <a:gd name="T13" fmla="*/ 80 h 3282"/>
                <a:gd name="T14" fmla="*/ 1078 w 3031"/>
                <a:gd name="T15" fmla="*/ 40 h 3282"/>
                <a:gd name="T16" fmla="*/ 1217 w 3031"/>
                <a:gd name="T17" fmla="*/ 4 h 3282"/>
                <a:gd name="T18" fmla="*/ 1363 w 3031"/>
                <a:gd name="T19" fmla="*/ 18 h 3282"/>
                <a:gd name="T20" fmla="*/ 1507 w 3031"/>
                <a:gd name="T21" fmla="*/ 35 h 3282"/>
                <a:gd name="T22" fmla="*/ 1653 w 3031"/>
                <a:gd name="T23" fmla="*/ 40 h 3282"/>
                <a:gd name="T24" fmla="*/ 1799 w 3031"/>
                <a:gd name="T25" fmla="*/ 55 h 3282"/>
                <a:gd name="T26" fmla="*/ 1941 w 3031"/>
                <a:gd name="T27" fmla="*/ 84 h 3282"/>
                <a:gd name="T28" fmla="*/ 2077 w 3031"/>
                <a:gd name="T29" fmla="*/ 126 h 3282"/>
                <a:gd name="T30" fmla="*/ 2207 w 3031"/>
                <a:gd name="T31" fmla="*/ 181 h 3282"/>
                <a:gd name="T32" fmla="*/ 2330 w 3031"/>
                <a:gd name="T33" fmla="*/ 249 h 3282"/>
                <a:gd name="T34" fmla="*/ 2446 w 3031"/>
                <a:gd name="T35" fmla="*/ 327 h 3282"/>
                <a:gd name="T36" fmla="*/ 2554 w 3031"/>
                <a:gd name="T37" fmla="*/ 416 h 3282"/>
                <a:gd name="T38" fmla="*/ 2652 w 3031"/>
                <a:gd name="T39" fmla="*/ 515 h 3282"/>
                <a:gd name="T40" fmla="*/ 2741 w 3031"/>
                <a:gd name="T41" fmla="*/ 623 h 3282"/>
                <a:gd name="T42" fmla="*/ 2819 w 3031"/>
                <a:gd name="T43" fmla="*/ 740 h 3282"/>
                <a:gd name="T44" fmla="*/ 2886 w 3031"/>
                <a:gd name="T45" fmla="*/ 864 h 3282"/>
                <a:gd name="T46" fmla="*/ 2942 w 3031"/>
                <a:gd name="T47" fmla="*/ 995 h 3282"/>
                <a:gd name="T48" fmla="*/ 2984 w 3031"/>
                <a:gd name="T49" fmla="*/ 1132 h 3282"/>
                <a:gd name="T50" fmla="*/ 3013 w 3031"/>
                <a:gd name="T51" fmla="*/ 1275 h 3282"/>
                <a:gd name="T52" fmla="*/ 3028 w 3031"/>
                <a:gd name="T53" fmla="*/ 1422 h 3282"/>
                <a:gd name="T54" fmla="*/ 3030 w 3031"/>
                <a:gd name="T55" fmla="*/ 1749 h 3282"/>
                <a:gd name="T56" fmla="*/ 3022 w 3031"/>
                <a:gd name="T57" fmla="*/ 1897 h 3282"/>
                <a:gd name="T58" fmla="*/ 3000 w 3031"/>
                <a:gd name="T59" fmla="*/ 2042 h 3282"/>
                <a:gd name="T60" fmla="*/ 2965 w 3031"/>
                <a:gd name="T61" fmla="*/ 2182 h 3282"/>
                <a:gd name="T62" fmla="*/ 2916 w 3031"/>
                <a:gd name="T63" fmla="*/ 2315 h 3282"/>
                <a:gd name="T64" fmla="*/ 2855 w 3031"/>
                <a:gd name="T65" fmla="*/ 2443 h 3282"/>
                <a:gd name="T66" fmla="*/ 2783 w 3031"/>
                <a:gd name="T67" fmla="*/ 2563 h 3282"/>
                <a:gd name="T68" fmla="*/ 2700 w 3031"/>
                <a:gd name="T69" fmla="*/ 2675 h 3282"/>
                <a:gd name="T70" fmla="*/ 2606 w 3031"/>
                <a:gd name="T71" fmla="*/ 2778 h 3282"/>
                <a:gd name="T72" fmla="*/ 2504 w 3031"/>
                <a:gd name="T73" fmla="*/ 2873 h 3282"/>
                <a:gd name="T74" fmla="*/ 2392 w 3031"/>
                <a:gd name="T75" fmla="*/ 2957 h 3282"/>
                <a:gd name="T76" fmla="*/ 2273 w 3031"/>
                <a:gd name="T77" fmla="*/ 3030 h 3282"/>
                <a:gd name="T78" fmla="*/ 2146 w 3031"/>
                <a:gd name="T79" fmla="*/ 3092 h 3282"/>
                <a:gd name="T80" fmla="*/ 2013 w 3031"/>
                <a:gd name="T81" fmla="*/ 3141 h 3282"/>
                <a:gd name="T82" fmla="*/ 1875 w 3031"/>
                <a:gd name="T83" fmla="*/ 3177 h 3282"/>
                <a:gd name="T84" fmla="*/ 1731 w 3031"/>
                <a:gd name="T85" fmla="*/ 3200 h 3282"/>
                <a:gd name="T86" fmla="*/ 1583 w 3031"/>
                <a:gd name="T87" fmla="*/ 3208 h 3282"/>
                <a:gd name="T88" fmla="*/ 1229 w 3031"/>
                <a:gd name="T89" fmla="*/ 3208 h 3282"/>
                <a:gd name="T90" fmla="*/ 1071 w 3031"/>
                <a:gd name="T91" fmla="*/ 3243 h 3282"/>
                <a:gd name="T92" fmla="*/ 919 w 3031"/>
                <a:gd name="T93" fmla="*/ 3281 h 3282"/>
                <a:gd name="T94" fmla="*/ 766 w 3031"/>
                <a:gd name="T95" fmla="*/ 3240 h 3282"/>
                <a:gd name="T96" fmla="*/ 642 w 3031"/>
                <a:gd name="T97" fmla="*/ 3200 h 3282"/>
                <a:gd name="T98" fmla="*/ 505 w 3031"/>
                <a:gd name="T99" fmla="*/ 3240 h 3282"/>
                <a:gd name="T100" fmla="*/ 327 w 3031"/>
                <a:gd name="T101" fmla="*/ 3281 h 3282"/>
                <a:gd name="T102" fmla="*/ 193 w 3031"/>
                <a:gd name="T103" fmla="*/ 3239 h 3282"/>
                <a:gd name="T104" fmla="*/ 46 w 3031"/>
                <a:gd name="T105" fmla="*/ 3204 h 3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31" h="3282">
                  <a:moveTo>
                    <a:pt x="0" y="4"/>
                  </a:moveTo>
                  <a:lnTo>
                    <a:pt x="69" y="14"/>
                  </a:lnTo>
                  <a:lnTo>
                    <a:pt x="148" y="40"/>
                  </a:lnTo>
                  <a:lnTo>
                    <a:pt x="225" y="68"/>
                  </a:lnTo>
                  <a:lnTo>
                    <a:pt x="285" y="80"/>
                  </a:lnTo>
                  <a:lnTo>
                    <a:pt x="381" y="68"/>
                  </a:lnTo>
                  <a:lnTo>
                    <a:pt x="460" y="40"/>
                  </a:lnTo>
                  <a:lnTo>
                    <a:pt x="529" y="12"/>
                  </a:lnTo>
                  <a:lnTo>
                    <a:pt x="600" y="0"/>
                  </a:lnTo>
                  <a:lnTo>
                    <a:pt x="658" y="8"/>
                  </a:lnTo>
                  <a:lnTo>
                    <a:pt x="722" y="28"/>
                  </a:lnTo>
                  <a:lnTo>
                    <a:pt x="792" y="52"/>
                  </a:lnTo>
                  <a:lnTo>
                    <a:pt x="867" y="72"/>
                  </a:lnTo>
                  <a:lnTo>
                    <a:pt x="949" y="80"/>
                  </a:lnTo>
                  <a:lnTo>
                    <a:pt x="1015" y="68"/>
                  </a:lnTo>
                  <a:lnTo>
                    <a:pt x="1078" y="40"/>
                  </a:lnTo>
                  <a:lnTo>
                    <a:pt x="1143" y="14"/>
                  </a:lnTo>
                  <a:lnTo>
                    <a:pt x="1217" y="4"/>
                  </a:lnTo>
                  <a:lnTo>
                    <a:pt x="1290" y="9"/>
                  </a:lnTo>
                  <a:lnTo>
                    <a:pt x="1363" y="18"/>
                  </a:lnTo>
                  <a:lnTo>
                    <a:pt x="1435" y="27"/>
                  </a:lnTo>
                  <a:lnTo>
                    <a:pt x="1507" y="35"/>
                  </a:lnTo>
                  <a:lnTo>
                    <a:pt x="1578" y="38"/>
                  </a:lnTo>
                  <a:lnTo>
                    <a:pt x="1653" y="40"/>
                  </a:lnTo>
                  <a:lnTo>
                    <a:pt x="1727" y="45"/>
                  </a:lnTo>
                  <a:lnTo>
                    <a:pt x="1799" y="55"/>
                  </a:lnTo>
                  <a:lnTo>
                    <a:pt x="1871" y="67"/>
                  </a:lnTo>
                  <a:lnTo>
                    <a:pt x="1941" y="84"/>
                  </a:lnTo>
                  <a:lnTo>
                    <a:pt x="2010" y="103"/>
                  </a:lnTo>
                  <a:lnTo>
                    <a:pt x="2077" y="126"/>
                  </a:lnTo>
                  <a:lnTo>
                    <a:pt x="2143" y="152"/>
                  </a:lnTo>
                  <a:lnTo>
                    <a:pt x="2207" y="181"/>
                  </a:lnTo>
                  <a:lnTo>
                    <a:pt x="2270" y="213"/>
                  </a:lnTo>
                  <a:lnTo>
                    <a:pt x="2330" y="249"/>
                  </a:lnTo>
                  <a:lnTo>
                    <a:pt x="2389" y="286"/>
                  </a:lnTo>
                  <a:lnTo>
                    <a:pt x="2446" y="327"/>
                  </a:lnTo>
                  <a:lnTo>
                    <a:pt x="2501" y="370"/>
                  </a:lnTo>
                  <a:lnTo>
                    <a:pt x="2554" y="416"/>
                  </a:lnTo>
                  <a:lnTo>
                    <a:pt x="2604" y="464"/>
                  </a:lnTo>
                  <a:lnTo>
                    <a:pt x="2652" y="515"/>
                  </a:lnTo>
                  <a:lnTo>
                    <a:pt x="2698" y="568"/>
                  </a:lnTo>
                  <a:lnTo>
                    <a:pt x="2741" y="623"/>
                  </a:lnTo>
                  <a:lnTo>
                    <a:pt x="2782" y="680"/>
                  </a:lnTo>
                  <a:lnTo>
                    <a:pt x="2819" y="740"/>
                  </a:lnTo>
                  <a:lnTo>
                    <a:pt x="2854" y="801"/>
                  </a:lnTo>
                  <a:lnTo>
                    <a:pt x="2886" y="864"/>
                  </a:lnTo>
                  <a:lnTo>
                    <a:pt x="2916" y="928"/>
                  </a:lnTo>
                  <a:lnTo>
                    <a:pt x="2942" y="995"/>
                  </a:lnTo>
                  <a:lnTo>
                    <a:pt x="2964" y="1063"/>
                  </a:lnTo>
                  <a:lnTo>
                    <a:pt x="2984" y="1132"/>
                  </a:lnTo>
                  <a:lnTo>
                    <a:pt x="3000" y="1203"/>
                  </a:lnTo>
                  <a:lnTo>
                    <a:pt x="3013" y="1275"/>
                  </a:lnTo>
                  <a:lnTo>
                    <a:pt x="3022" y="1348"/>
                  </a:lnTo>
                  <a:lnTo>
                    <a:pt x="3028" y="1422"/>
                  </a:lnTo>
                  <a:lnTo>
                    <a:pt x="3030" y="1497"/>
                  </a:lnTo>
                  <a:lnTo>
                    <a:pt x="3030" y="1749"/>
                  </a:lnTo>
                  <a:lnTo>
                    <a:pt x="3028" y="1824"/>
                  </a:lnTo>
                  <a:lnTo>
                    <a:pt x="3022" y="1897"/>
                  </a:lnTo>
                  <a:lnTo>
                    <a:pt x="3013" y="1970"/>
                  </a:lnTo>
                  <a:lnTo>
                    <a:pt x="3000" y="2042"/>
                  </a:lnTo>
                  <a:lnTo>
                    <a:pt x="2984" y="2113"/>
                  </a:lnTo>
                  <a:lnTo>
                    <a:pt x="2965" y="2182"/>
                  </a:lnTo>
                  <a:lnTo>
                    <a:pt x="2942" y="2249"/>
                  </a:lnTo>
                  <a:lnTo>
                    <a:pt x="2916" y="2315"/>
                  </a:lnTo>
                  <a:lnTo>
                    <a:pt x="2887" y="2380"/>
                  </a:lnTo>
                  <a:lnTo>
                    <a:pt x="2855" y="2443"/>
                  </a:lnTo>
                  <a:lnTo>
                    <a:pt x="2820" y="2504"/>
                  </a:lnTo>
                  <a:lnTo>
                    <a:pt x="2783" y="2563"/>
                  </a:lnTo>
                  <a:lnTo>
                    <a:pt x="2743" y="2620"/>
                  </a:lnTo>
                  <a:lnTo>
                    <a:pt x="2700" y="2675"/>
                  </a:lnTo>
                  <a:lnTo>
                    <a:pt x="2654" y="2728"/>
                  </a:lnTo>
                  <a:lnTo>
                    <a:pt x="2606" y="2778"/>
                  </a:lnTo>
                  <a:lnTo>
                    <a:pt x="2556" y="2827"/>
                  </a:lnTo>
                  <a:lnTo>
                    <a:pt x="2504" y="2873"/>
                  </a:lnTo>
                  <a:lnTo>
                    <a:pt x="2449" y="2916"/>
                  </a:lnTo>
                  <a:lnTo>
                    <a:pt x="2392" y="2957"/>
                  </a:lnTo>
                  <a:lnTo>
                    <a:pt x="2333" y="2995"/>
                  </a:lnTo>
                  <a:lnTo>
                    <a:pt x="2273" y="3030"/>
                  </a:lnTo>
                  <a:lnTo>
                    <a:pt x="2210" y="3062"/>
                  </a:lnTo>
                  <a:lnTo>
                    <a:pt x="2146" y="3092"/>
                  </a:lnTo>
                  <a:lnTo>
                    <a:pt x="2081" y="3118"/>
                  </a:lnTo>
                  <a:lnTo>
                    <a:pt x="2013" y="3141"/>
                  </a:lnTo>
                  <a:lnTo>
                    <a:pt x="1945" y="3161"/>
                  </a:lnTo>
                  <a:lnTo>
                    <a:pt x="1875" y="3177"/>
                  </a:lnTo>
                  <a:lnTo>
                    <a:pt x="1803" y="3190"/>
                  </a:lnTo>
                  <a:lnTo>
                    <a:pt x="1731" y="3200"/>
                  </a:lnTo>
                  <a:lnTo>
                    <a:pt x="1657" y="3206"/>
                  </a:lnTo>
                  <a:lnTo>
                    <a:pt x="1583" y="3208"/>
                  </a:lnTo>
                  <a:lnTo>
                    <a:pt x="1264" y="3208"/>
                  </a:lnTo>
                  <a:lnTo>
                    <a:pt x="1229" y="3208"/>
                  </a:lnTo>
                  <a:lnTo>
                    <a:pt x="1150" y="3218"/>
                  </a:lnTo>
                  <a:lnTo>
                    <a:pt x="1071" y="3243"/>
                  </a:lnTo>
                  <a:lnTo>
                    <a:pt x="994" y="3269"/>
                  </a:lnTo>
                  <a:lnTo>
                    <a:pt x="919" y="3281"/>
                  </a:lnTo>
                  <a:lnTo>
                    <a:pt x="832" y="3268"/>
                  </a:lnTo>
                  <a:lnTo>
                    <a:pt x="766" y="3240"/>
                  </a:lnTo>
                  <a:lnTo>
                    <a:pt x="708" y="3212"/>
                  </a:lnTo>
                  <a:lnTo>
                    <a:pt x="642" y="3200"/>
                  </a:lnTo>
                  <a:lnTo>
                    <a:pt x="574" y="3212"/>
                  </a:lnTo>
                  <a:lnTo>
                    <a:pt x="505" y="3240"/>
                  </a:lnTo>
                  <a:lnTo>
                    <a:pt x="426" y="3268"/>
                  </a:lnTo>
                  <a:lnTo>
                    <a:pt x="327" y="3281"/>
                  </a:lnTo>
                  <a:lnTo>
                    <a:pt x="268" y="3266"/>
                  </a:lnTo>
                  <a:lnTo>
                    <a:pt x="193" y="3239"/>
                  </a:lnTo>
                  <a:lnTo>
                    <a:pt x="115" y="3214"/>
                  </a:lnTo>
                  <a:lnTo>
                    <a:pt x="46" y="3204"/>
                  </a:lnTo>
                </a:path>
              </a:pathLst>
            </a:custGeom>
            <a:noFill/>
            <a:ln w="21619">
              <a:solidFill>
                <a:srgbClr val="CCCACE"/>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3" name="Group 19"/>
            <p:cNvGrpSpPr>
              <a:grpSpLocks/>
            </p:cNvGrpSpPr>
            <p:nvPr/>
          </p:nvGrpSpPr>
          <p:grpSpPr bwMode="auto">
            <a:xfrm>
              <a:off x="7316" y="-2157"/>
              <a:ext cx="422" cy="422"/>
              <a:chOff x="7316" y="-2157"/>
              <a:chExt cx="422" cy="422"/>
            </a:xfrm>
          </p:grpSpPr>
          <p:sp>
            <p:nvSpPr>
              <p:cNvPr id="19" name="Freeform 25"/>
              <p:cNvSpPr>
                <a:spLocks/>
              </p:cNvSpPr>
              <p:nvPr/>
            </p:nvSpPr>
            <p:spPr bwMode="auto">
              <a:xfrm>
                <a:off x="7316" y="-2157"/>
                <a:ext cx="422" cy="422"/>
              </a:xfrm>
              <a:custGeom>
                <a:avLst/>
                <a:gdLst>
                  <a:gd name="T0" fmla="*/ 102 w 422"/>
                  <a:gd name="T1" fmla="*/ 387 h 422"/>
                  <a:gd name="T2" fmla="*/ 86 w 422"/>
                  <a:gd name="T3" fmla="*/ 358 h 422"/>
                  <a:gd name="T4" fmla="*/ 80 w 422"/>
                  <a:gd name="T5" fmla="*/ 344 h 422"/>
                  <a:gd name="T6" fmla="*/ 66 w 422"/>
                  <a:gd name="T7" fmla="*/ 334 h 422"/>
                  <a:gd name="T8" fmla="*/ 46 w 422"/>
                  <a:gd name="T9" fmla="*/ 324 h 422"/>
                  <a:gd name="T10" fmla="*/ 29 w 422"/>
                  <a:gd name="T11" fmla="*/ 319 h 422"/>
                  <a:gd name="T12" fmla="*/ 4 w 422"/>
                  <a:gd name="T13" fmla="*/ 217 h 422"/>
                  <a:gd name="T14" fmla="*/ 0 w 422"/>
                  <a:gd name="T15" fmla="*/ 208 h 422"/>
                  <a:gd name="T16" fmla="*/ 29 w 422"/>
                  <a:gd name="T17" fmla="*/ 165 h 422"/>
                  <a:gd name="T18" fmla="*/ 38 w 422"/>
                  <a:gd name="T19" fmla="*/ 102 h 422"/>
                  <a:gd name="T20" fmla="*/ 67 w 422"/>
                  <a:gd name="T21" fmla="*/ 86 h 422"/>
                  <a:gd name="T22" fmla="*/ 80 w 422"/>
                  <a:gd name="T23" fmla="*/ 76 h 422"/>
                  <a:gd name="T24" fmla="*/ 91 w 422"/>
                  <a:gd name="T25" fmla="*/ 53 h 422"/>
                  <a:gd name="T26" fmla="*/ 102 w 422"/>
                  <a:gd name="T27" fmla="*/ 34 h 422"/>
                  <a:gd name="T28" fmla="*/ 165 w 422"/>
                  <a:gd name="T29" fmla="*/ 29 h 422"/>
                  <a:gd name="T30" fmla="*/ 198 w 422"/>
                  <a:gd name="T31" fmla="*/ 8 h 422"/>
                  <a:gd name="T32" fmla="*/ 212 w 422"/>
                  <a:gd name="T33" fmla="*/ 0 h 422"/>
                  <a:gd name="T34" fmla="*/ 235 w 422"/>
                  <a:gd name="T35" fmla="*/ 16 h 422"/>
                  <a:gd name="T36" fmla="*/ 208 w 422"/>
                  <a:gd name="T37" fmla="*/ 21 h 422"/>
                  <a:gd name="T38" fmla="*/ 189 w 422"/>
                  <a:gd name="T39" fmla="*/ 34 h 422"/>
                  <a:gd name="T40" fmla="*/ 174 w 422"/>
                  <a:gd name="T41" fmla="*/ 46 h 422"/>
                  <a:gd name="T42" fmla="*/ 114 w 422"/>
                  <a:gd name="T43" fmla="*/ 51 h 422"/>
                  <a:gd name="T44" fmla="*/ 99 w 422"/>
                  <a:gd name="T45" fmla="*/ 79 h 422"/>
                  <a:gd name="T46" fmla="*/ 89 w 422"/>
                  <a:gd name="T47" fmla="*/ 93 h 422"/>
                  <a:gd name="T48" fmla="*/ 60 w 422"/>
                  <a:gd name="T49" fmla="*/ 109 h 422"/>
                  <a:gd name="T50" fmla="*/ 46 w 422"/>
                  <a:gd name="T51" fmla="*/ 114 h 422"/>
                  <a:gd name="T52" fmla="*/ 46 w 422"/>
                  <a:gd name="T53" fmla="*/ 131 h 422"/>
                  <a:gd name="T54" fmla="*/ 48 w 422"/>
                  <a:gd name="T55" fmla="*/ 152 h 422"/>
                  <a:gd name="T56" fmla="*/ 51 w 422"/>
                  <a:gd name="T57" fmla="*/ 165 h 422"/>
                  <a:gd name="T58" fmla="*/ 46 w 422"/>
                  <a:gd name="T59" fmla="*/ 174 h 422"/>
                  <a:gd name="T60" fmla="*/ 34 w 422"/>
                  <a:gd name="T61" fmla="*/ 189 h 422"/>
                  <a:gd name="T62" fmla="*/ 21 w 422"/>
                  <a:gd name="T63" fmla="*/ 208 h 422"/>
                  <a:gd name="T64" fmla="*/ 27 w 422"/>
                  <a:gd name="T65" fmla="*/ 222 h 422"/>
                  <a:gd name="T66" fmla="*/ 40 w 422"/>
                  <a:gd name="T67" fmla="*/ 239 h 422"/>
                  <a:gd name="T68" fmla="*/ 46 w 422"/>
                  <a:gd name="T69" fmla="*/ 251 h 422"/>
                  <a:gd name="T70" fmla="*/ 51 w 422"/>
                  <a:gd name="T71" fmla="*/ 259 h 422"/>
                  <a:gd name="T72" fmla="*/ 47 w 422"/>
                  <a:gd name="T73" fmla="*/ 282 h 422"/>
                  <a:gd name="T74" fmla="*/ 46 w 422"/>
                  <a:gd name="T75" fmla="*/ 296 h 422"/>
                  <a:gd name="T76" fmla="*/ 51 w 422"/>
                  <a:gd name="T77" fmla="*/ 306 h 422"/>
                  <a:gd name="T78" fmla="*/ 79 w 422"/>
                  <a:gd name="T79" fmla="*/ 321 h 422"/>
                  <a:gd name="T80" fmla="*/ 97 w 422"/>
                  <a:gd name="T81" fmla="*/ 336 h 422"/>
                  <a:gd name="T82" fmla="*/ 111 w 422"/>
                  <a:gd name="T83" fmla="*/ 364 h 422"/>
                  <a:gd name="T84" fmla="*/ 174 w 422"/>
                  <a:gd name="T85" fmla="*/ 374 h 422"/>
                  <a:gd name="T86" fmla="*/ 189 w 422"/>
                  <a:gd name="T87" fmla="*/ 387 h 422"/>
                  <a:gd name="T88" fmla="*/ 114 w 422"/>
                  <a:gd name="T89" fmla="*/ 39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2" h="422">
                    <a:moveTo>
                      <a:pt x="110" y="395"/>
                    </a:moveTo>
                    <a:lnTo>
                      <a:pt x="102" y="387"/>
                    </a:lnTo>
                    <a:lnTo>
                      <a:pt x="96" y="377"/>
                    </a:lnTo>
                    <a:lnTo>
                      <a:pt x="86" y="358"/>
                    </a:lnTo>
                    <a:lnTo>
                      <a:pt x="80" y="348"/>
                    </a:lnTo>
                    <a:lnTo>
                      <a:pt x="80" y="344"/>
                    </a:lnTo>
                    <a:lnTo>
                      <a:pt x="76" y="340"/>
                    </a:lnTo>
                    <a:lnTo>
                      <a:pt x="66" y="334"/>
                    </a:lnTo>
                    <a:lnTo>
                      <a:pt x="56" y="329"/>
                    </a:lnTo>
                    <a:lnTo>
                      <a:pt x="46" y="324"/>
                    </a:lnTo>
                    <a:lnTo>
                      <a:pt x="34" y="319"/>
                    </a:lnTo>
                    <a:lnTo>
                      <a:pt x="29" y="319"/>
                    </a:lnTo>
                    <a:lnTo>
                      <a:pt x="29" y="255"/>
                    </a:lnTo>
                    <a:lnTo>
                      <a:pt x="4" y="217"/>
                    </a:lnTo>
                    <a:lnTo>
                      <a:pt x="0" y="212"/>
                    </a:lnTo>
                    <a:lnTo>
                      <a:pt x="0" y="208"/>
                    </a:lnTo>
                    <a:lnTo>
                      <a:pt x="4" y="204"/>
                    </a:lnTo>
                    <a:lnTo>
                      <a:pt x="29" y="165"/>
                    </a:lnTo>
                    <a:lnTo>
                      <a:pt x="29" y="102"/>
                    </a:lnTo>
                    <a:lnTo>
                      <a:pt x="38" y="102"/>
                    </a:lnTo>
                    <a:lnTo>
                      <a:pt x="47" y="96"/>
                    </a:lnTo>
                    <a:lnTo>
                      <a:pt x="67" y="86"/>
                    </a:lnTo>
                    <a:lnTo>
                      <a:pt x="76" y="80"/>
                    </a:lnTo>
                    <a:lnTo>
                      <a:pt x="80" y="76"/>
                    </a:lnTo>
                    <a:lnTo>
                      <a:pt x="86" y="64"/>
                    </a:lnTo>
                    <a:lnTo>
                      <a:pt x="91" y="53"/>
                    </a:lnTo>
                    <a:lnTo>
                      <a:pt x="96" y="43"/>
                    </a:lnTo>
                    <a:lnTo>
                      <a:pt x="102" y="34"/>
                    </a:lnTo>
                    <a:lnTo>
                      <a:pt x="106" y="29"/>
                    </a:lnTo>
                    <a:lnTo>
                      <a:pt x="165" y="29"/>
                    </a:lnTo>
                    <a:lnTo>
                      <a:pt x="187" y="16"/>
                    </a:lnTo>
                    <a:lnTo>
                      <a:pt x="198" y="8"/>
                    </a:lnTo>
                    <a:lnTo>
                      <a:pt x="208" y="0"/>
                    </a:lnTo>
                    <a:lnTo>
                      <a:pt x="212" y="0"/>
                    </a:lnTo>
                    <a:lnTo>
                      <a:pt x="224" y="8"/>
                    </a:lnTo>
                    <a:lnTo>
                      <a:pt x="235" y="16"/>
                    </a:lnTo>
                    <a:lnTo>
                      <a:pt x="242" y="21"/>
                    </a:lnTo>
                    <a:lnTo>
                      <a:pt x="208" y="21"/>
                    </a:lnTo>
                    <a:lnTo>
                      <a:pt x="199" y="27"/>
                    </a:lnTo>
                    <a:lnTo>
                      <a:pt x="189" y="34"/>
                    </a:lnTo>
                    <a:lnTo>
                      <a:pt x="181" y="40"/>
                    </a:lnTo>
                    <a:lnTo>
                      <a:pt x="174" y="46"/>
                    </a:lnTo>
                    <a:lnTo>
                      <a:pt x="114" y="46"/>
                    </a:lnTo>
                    <a:lnTo>
                      <a:pt x="114" y="51"/>
                    </a:lnTo>
                    <a:lnTo>
                      <a:pt x="109" y="60"/>
                    </a:lnTo>
                    <a:lnTo>
                      <a:pt x="99" y="79"/>
                    </a:lnTo>
                    <a:lnTo>
                      <a:pt x="93" y="89"/>
                    </a:lnTo>
                    <a:lnTo>
                      <a:pt x="89" y="93"/>
                    </a:lnTo>
                    <a:lnTo>
                      <a:pt x="79" y="99"/>
                    </a:lnTo>
                    <a:lnTo>
                      <a:pt x="60" y="109"/>
                    </a:lnTo>
                    <a:lnTo>
                      <a:pt x="51" y="114"/>
                    </a:lnTo>
                    <a:lnTo>
                      <a:pt x="46" y="114"/>
                    </a:lnTo>
                    <a:lnTo>
                      <a:pt x="46" y="125"/>
                    </a:lnTo>
                    <a:lnTo>
                      <a:pt x="46" y="131"/>
                    </a:lnTo>
                    <a:lnTo>
                      <a:pt x="47" y="142"/>
                    </a:lnTo>
                    <a:lnTo>
                      <a:pt x="48" y="152"/>
                    </a:lnTo>
                    <a:lnTo>
                      <a:pt x="51" y="161"/>
                    </a:lnTo>
                    <a:lnTo>
                      <a:pt x="51" y="165"/>
                    </a:lnTo>
                    <a:lnTo>
                      <a:pt x="46" y="170"/>
                    </a:lnTo>
                    <a:lnTo>
                      <a:pt x="46" y="174"/>
                    </a:lnTo>
                    <a:lnTo>
                      <a:pt x="40" y="181"/>
                    </a:lnTo>
                    <a:lnTo>
                      <a:pt x="34" y="189"/>
                    </a:lnTo>
                    <a:lnTo>
                      <a:pt x="27" y="199"/>
                    </a:lnTo>
                    <a:lnTo>
                      <a:pt x="21" y="208"/>
                    </a:lnTo>
                    <a:lnTo>
                      <a:pt x="21" y="212"/>
                    </a:lnTo>
                    <a:lnTo>
                      <a:pt x="27" y="222"/>
                    </a:lnTo>
                    <a:lnTo>
                      <a:pt x="34" y="231"/>
                    </a:lnTo>
                    <a:lnTo>
                      <a:pt x="40" y="239"/>
                    </a:lnTo>
                    <a:lnTo>
                      <a:pt x="46" y="246"/>
                    </a:lnTo>
                    <a:lnTo>
                      <a:pt x="46" y="251"/>
                    </a:lnTo>
                    <a:lnTo>
                      <a:pt x="51" y="255"/>
                    </a:lnTo>
                    <a:lnTo>
                      <a:pt x="51" y="259"/>
                    </a:lnTo>
                    <a:lnTo>
                      <a:pt x="48" y="271"/>
                    </a:lnTo>
                    <a:lnTo>
                      <a:pt x="47" y="282"/>
                    </a:lnTo>
                    <a:lnTo>
                      <a:pt x="46" y="292"/>
                    </a:lnTo>
                    <a:lnTo>
                      <a:pt x="46" y="296"/>
                    </a:lnTo>
                    <a:lnTo>
                      <a:pt x="46" y="306"/>
                    </a:lnTo>
                    <a:lnTo>
                      <a:pt x="51" y="306"/>
                    </a:lnTo>
                    <a:lnTo>
                      <a:pt x="60" y="312"/>
                    </a:lnTo>
                    <a:lnTo>
                      <a:pt x="79" y="321"/>
                    </a:lnTo>
                    <a:lnTo>
                      <a:pt x="89" y="327"/>
                    </a:lnTo>
                    <a:lnTo>
                      <a:pt x="97" y="336"/>
                    </a:lnTo>
                    <a:lnTo>
                      <a:pt x="101" y="345"/>
                    </a:lnTo>
                    <a:lnTo>
                      <a:pt x="111" y="364"/>
                    </a:lnTo>
                    <a:lnTo>
                      <a:pt x="114" y="374"/>
                    </a:lnTo>
                    <a:lnTo>
                      <a:pt x="174" y="374"/>
                    </a:lnTo>
                    <a:lnTo>
                      <a:pt x="181" y="380"/>
                    </a:lnTo>
                    <a:lnTo>
                      <a:pt x="189" y="387"/>
                    </a:lnTo>
                    <a:lnTo>
                      <a:pt x="195" y="391"/>
                    </a:lnTo>
                    <a:lnTo>
                      <a:pt x="114" y="391"/>
                    </a:lnTo>
                    <a:lnTo>
                      <a:pt x="110" y="39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4"/>
              <p:cNvSpPr>
                <a:spLocks/>
              </p:cNvSpPr>
              <p:nvPr/>
            </p:nvSpPr>
            <p:spPr bwMode="auto">
              <a:xfrm>
                <a:off x="7316" y="-2157"/>
                <a:ext cx="422" cy="422"/>
              </a:xfrm>
              <a:custGeom>
                <a:avLst/>
                <a:gdLst>
                  <a:gd name="T0" fmla="*/ 255 w 422"/>
                  <a:gd name="T1" fmla="*/ 51 h 422"/>
                  <a:gd name="T2" fmla="*/ 251 w 422"/>
                  <a:gd name="T3" fmla="*/ 46 h 422"/>
                  <a:gd name="T4" fmla="*/ 212 w 422"/>
                  <a:gd name="T5" fmla="*/ 21 h 422"/>
                  <a:gd name="T6" fmla="*/ 242 w 422"/>
                  <a:gd name="T7" fmla="*/ 21 h 422"/>
                  <a:gd name="T8" fmla="*/ 245 w 422"/>
                  <a:gd name="T9" fmla="*/ 23 h 422"/>
                  <a:gd name="T10" fmla="*/ 255 w 422"/>
                  <a:gd name="T11" fmla="*/ 29 h 422"/>
                  <a:gd name="T12" fmla="*/ 319 w 422"/>
                  <a:gd name="T13" fmla="*/ 29 h 422"/>
                  <a:gd name="T14" fmla="*/ 319 w 422"/>
                  <a:gd name="T15" fmla="*/ 38 h 422"/>
                  <a:gd name="T16" fmla="*/ 324 w 422"/>
                  <a:gd name="T17" fmla="*/ 46 h 422"/>
                  <a:gd name="T18" fmla="*/ 259 w 422"/>
                  <a:gd name="T19" fmla="*/ 46 h 422"/>
                  <a:gd name="T20" fmla="*/ 255 w 422"/>
                  <a:gd name="T21" fmla="*/ 5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2" h="422">
                    <a:moveTo>
                      <a:pt x="255" y="51"/>
                    </a:moveTo>
                    <a:lnTo>
                      <a:pt x="251" y="46"/>
                    </a:lnTo>
                    <a:lnTo>
                      <a:pt x="212" y="21"/>
                    </a:lnTo>
                    <a:lnTo>
                      <a:pt x="242" y="21"/>
                    </a:lnTo>
                    <a:lnTo>
                      <a:pt x="245" y="23"/>
                    </a:lnTo>
                    <a:lnTo>
                      <a:pt x="255" y="29"/>
                    </a:lnTo>
                    <a:lnTo>
                      <a:pt x="319" y="29"/>
                    </a:lnTo>
                    <a:lnTo>
                      <a:pt x="319" y="38"/>
                    </a:lnTo>
                    <a:lnTo>
                      <a:pt x="324" y="46"/>
                    </a:lnTo>
                    <a:lnTo>
                      <a:pt x="259" y="46"/>
                    </a:lnTo>
                    <a:lnTo>
                      <a:pt x="255" y="51"/>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3"/>
              <p:cNvSpPr>
                <a:spLocks/>
              </p:cNvSpPr>
              <p:nvPr/>
            </p:nvSpPr>
            <p:spPr bwMode="auto">
              <a:xfrm>
                <a:off x="7316" y="-2157"/>
                <a:ext cx="422" cy="422"/>
              </a:xfrm>
              <a:custGeom>
                <a:avLst/>
                <a:gdLst>
                  <a:gd name="T0" fmla="*/ 165 w 422"/>
                  <a:gd name="T1" fmla="*/ 51 h 422"/>
                  <a:gd name="T2" fmla="*/ 161 w 422"/>
                  <a:gd name="T3" fmla="*/ 46 h 422"/>
                  <a:gd name="T4" fmla="*/ 170 w 422"/>
                  <a:gd name="T5" fmla="*/ 46 h 422"/>
                  <a:gd name="T6" fmla="*/ 165 w 422"/>
                  <a:gd name="T7" fmla="*/ 51 h 422"/>
                </a:gdLst>
                <a:ahLst/>
                <a:cxnLst>
                  <a:cxn ang="0">
                    <a:pos x="T0" y="T1"/>
                  </a:cxn>
                  <a:cxn ang="0">
                    <a:pos x="T2" y="T3"/>
                  </a:cxn>
                  <a:cxn ang="0">
                    <a:pos x="T4" y="T5"/>
                  </a:cxn>
                  <a:cxn ang="0">
                    <a:pos x="T6" y="T7"/>
                  </a:cxn>
                </a:cxnLst>
                <a:rect l="0" t="0" r="r" b="b"/>
                <a:pathLst>
                  <a:path w="422" h="422">
                    <a:moveTo>
                      <a:pt x="165" y="51"/>
                    </a:moveTo>
                    <a:lnTo>
                      <a:pt x="161" y="46"/>
                    </a:lnTo>
                    <a:lnTo>
                      <a:pt x="170" y="46"/>
                    </a:lnTo>
                    <a:lnTo>
                      <a:pt x="165" y="51"/>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2"/>
              <p:cNvSpPr>
                <a:spLocks/>
              </p:cNvSpPr>
              <p:nvPr/>
            </p:nvSpPr>
            <p:spPr bwMode="auto">
              <a:xfrm>
                <a:off x="7316" y="-2157"/>
                <a:ext cx="422" cy="422"/>
              </a:xfrm>
              <a:custGeom>
                <a:avLst/>
                <a:gdLst>
                  <a:gd name="T0" fmla="*/ 217 w 422"/>
                  <a:gd name="T1" fmla="*/ 400 h 422"/>
                  <a:gd name="T2" fmla="*/ 232 w 422"/>
                  <a:gd name="T3" fmla="*/ 387 h 422"/>
                  <a:gd name="T4" fmla="*/ 251 w 422"/>
                  <a:gd name="T5" fmla="*/ 374 h 422"/>
                  <a:gd name="T6" fmla="*/ 306 w 422"/>
                  <a:gd name="T7" fmla="*/ 370 h 422"/>
                  <a:gd name="T8" fmla="*/ 317 w 422"/>
                  <a:gd name="T9" fmla="*/ 354 h 422"/>
                  <a:gd name="T10" fmla="*/ 327 w 422"/>
                  <a:gd name="T11" fmla="*/ 336 h 422"/>
                  <a:gd name="T12" fmla="*/ 331 w 422"/>
                  <a:gd name="T13" fmla="*/ 327 h 422"/>
                  <a:gd name="T14" fmla="*/ 345 w 422"/>
                  <a:gd name="T15" fmla="*/ 321 h 422"/>
                  <a:gd name="T16" fmla="*/ 374 w 422"/>
                  <a:gd name="T17" fmla="*/ 306 h 422"/>
                  <a:gd name="T18" fmla="*/ 400 w 422"/>
                  <a:gd name="T19" fmla="*/ 212 h 422"/>
                  <a:gd name="T20" fmla="*/ 393 w 422"/>
                  <a:gd name="T21" fmla="*/ 199 h 422"/>
                  <a:gd name="T22" fmla="*/ 380 w 422"/>
                  <a:gd name="T23" fmla="*/ 181 h 422"/>
                  <a:gd name="T24" fmla="*/ 374 w 422"/>
                  <a:gd name="T25" fmla="*/ 114 h 422"/>
                  <a:gd name="T26" fmla="*/ 345 w 422"/>
                  <a:gd name="T27" fmla="*/ 99 h 422"/>
                  <a:gd name="T28" fmla="*/ 331 w 422"/>
                  <a:gd name="T29" fmla="*/ 93 h 422"/>
                  <a:gd name="T30" fmla="*/ 327 w 422"/>
                  <a:gd name="T31" fmla="*/ 85 h 422"/>
                  <a:gd name="T32" fmla="*/ 312 w 422"/>
                  <a:gd name="T33" fmla="*/ 59 h 422"/>
                  <a:gd name="T34" fmla="*/ 306 w 422"/>
                  <a:gd name="T35" fmla="*/ 46 h 422"/>
                  <a:gd name="T36" fmla="*/ 325 w 422"/>
                  <a:gd name="T37" fmla="*/ 47 h 422"/>
                  <a:gd name="T38" fmla="*/ 336 w 422"/>
                  <a:gd name="T39" fmla="*/ 67 h 422"/>
                  <a:gd name="T40" fmla="*/ 344 w 422"/>
                  <a:gd name="T41" fmla="*/ 80 h 422"/>
                  <a:gd name="T42" fmla="*/ 377 w 422"/>
                  <a:gd name="T43" fmla="*/ 96 h 422"/>
                  <a:gd name="T44" fmla="*/ 391 w 422"/>
                  <a:gd name="T45" fmla="*/ 102 h 422"/>
                  <a:gd name="T46" fmla="*/ 395 w 422"/>
                  <a:gd name="T47" fmla="*/ 114 h 422"/>
                  <a:gd name="T48" fmla="*/ 392 w 422"/>
                  <a:gd name="T49" fmla="*/ 136 h 422"/>
                  <a:gd name="T50" fmla="*/ 391 w 422"/>
                  <a:gd name="T51" fmla="*/ 161 h 422"/>
                  <a:gd name="T52" fmla="*/ 398 w 422"/>
                  <a:gd name="T53" fmla="*/ 175 h 422"/>
                  <a:gd name="T54" fmla="*/ 414 w 422"/>
                  <a:gd name="T55" fmla="*/ 196 h 422"/>
                  <a:gd name="T56" fmla="*/ 421 w 422"/>
                  <a:gd name="T57" fmla="*/ 217 h 422"/>
                  <a:gd name="T58" fmla="*/ 406 w 422"/>
                  <a:gd name="T59" fmla="*/ 236 h 422"/>
                  <a:gd name="T60" fmla="*/ 391 w 422"/>
                  <a:gd name="T61" fmla="*/ 259 h 422"/>
                  <a:gd name="T62" fmla="*/ 392 w 422"/>
                  <a:gd name="T63" fmla="*/ 284 h 422"/>
                  <a:gd name="T64" fmla="*/ 395 w 422"/>
                  <a:gd name="T65" fmla="*/ 306 h 422"/>
                  <a:gd name="T66" fmla="*/ 391 w 422"/>
                  <a:gd name="T67" fmla="*/ 319 h 422"/>
                  <a:gd name="T68" fmla="*/ 377 w 422"/>
                  <a:gd name="T69" fmla="*/ 324 h 422"/>
                  <a:gd name="T70" fmla="*/ 356 w 422"/>
                  <a:gd name="T71" fmla="*/ 334 h 422"/>
                  <a:gd name="T72" fmla="*/ 340 w 422"/>
                  <a:gd name="T73" fmla="*/ 344 h 422"/>
                  <a:gd name="T74" fmla="*/ 329 w 422"/>
                  <a:gd name="T75" fmla="*/ 367 h 422"/>
                  <a:gd name="T76" fmla="*/ 319 w 422"/>
                  <a:gd name="T77" fmla="*/ 387 h 422"/>
                  <a:gd name="T78" fmla="*/ 255 w 422"/>
                  <a:gd name="T79" fmla="*/ 391 h 422"/>
                  <a:gd name="T80" fmla="*/ 242 w 422"/>
                  <a:gd name="T81" fmla="*/ 40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2" h="422">
                    <a:moveTo>
                      <a:pt x="242" y="400"/>
                    </a:moveTo>
                    <a:lnTo>
                      <a:pt x="217" y="400"/>
                    </a:lnTo>
                    <a:lnTo>
                      <a:pt x="224" y="393"/>
                    </a:lnTo>
                    <a:lnTo>
                      <a:pt x="232" y="387"/>
                    </a:lnTo>
                    <a:lnTo>
                      <a:pt x="241" y="380"/>
                    </a:lnTo>
                    <a:lnTo>
                      <a:pt x="251" y="374"/>
                    </a:lnTo>
                    <a:lnTo>
                      <a:pt x="306" y="374"/>
                    </a:lnTo>
                    <a:lnTo>
                      <a:pt x="306" y="370"/>
                    </a:lnTo>
                    <a:lnTo>
                      <a:pt x="312" y="363"/>
                    </a:lnTo>
                    <a:lnTo>
                      <a:pt x="317" y="354"/>
                    </a:lnTo>
                    <a:lnTo>
                      <a:pt x="321" y="345"/>
                    </a:lnTo>
                    <a:lnTo>
                      <a:pt x="327" y="336"/>
                    </a:lnTo>
                    <a:lnTo>
                      <a:pt x="327" y="331"/>
                    </a:lnTo>
                    <a:lnTo>
                      <a:pt x="331" y="327"/>
                    </a:lnTo>
                    <a:lnTo>
                      <a:pt x="336" y="327"/>
                    </a:lnTo>
                    <a:lnTo>
                      <a:pt x="345" y="321"/>
                    </a:lnTo>
                    <a:lnTo>
                      <a:pt x="364" y="312"/>
                    </a:lnTo>
                    <a:lnTo>
                      <a:pt x="374" y="306"/>
                    </a:lnTo>
                    <a:lnTo>
                      <a:pt x="374" y="251"/>
                    </a:lnTo>
                    <a:lnTo>
                      <a:pt x="400" y="212"/>
                    </a:lnTo>
                    <a:lnTo>
                      <a:pt x="400" y="208"/>
                    </a:lnTo>
                    <a:lnTo>
                      <a:pt x="393" y="199"/>
                    </a:lnTo>
                    <a:lnTo>
                      <a:pt x="387" y="189"/>
                    </a:lnTo>
                    <a:lnTo>
                      <a:pt x="380" y="181"/>
                    </a:lnTo>
                    <a:lnTo>
                      <a:pt x="374" y="174"/>
                    </a:lnTo>
                    <a:lnTo>
                      <a:pt x="374" y="114"/>
                    </a:lnTo>
                    <a:lnTo>
                      <a:pt x="364" y="109"/>
                    </a:lnTo>
                    <a:lnTo>
                      <a:pt x="345" y="99"/>
                    </a:lnTo>
                    <a:lnTo>
                      <a:pt x="336" y="93"/>
                    </a:lnTo>
                    <a:lnTo>
                      <a:pt x="331" y="93"/>
                    </a:lnTo>
                    <a:lnTo>
                      <a:pt x="327" y="89"/>
                    </a:lnTo>
                    <a:lnTo>
                      <a:pt x="327" y="85"/>
                    </a:lnTo>
                    <a:lnTo>
                      <a:pt x="321" y="76"/>
                    </a:lnTo>
                    <a:lnTo>
                      <a:pt x="312" y="59"/>
                    </a:lnTo>
                    <a:lnTo>
                      <a:pt x="306" y="51"/>
                    </a:lnTo>
                    <a:lnTo>
                      <a:pt x="306" y="46"/>
                    </a:lnTo>
                    <a:lnTo>
                      <a:pt x="324" y="46"/>
                    </a:lnTo>
                    <a:lnTo>
                      <a:pt x="325" y="47"/>
                    </a:lnTo>
                    <a:lnTo>
                      <a:pt x="331" y="57"/>
                    </a:lnTo>
                    <a:lnTo>
                      <a:pt x="336" y="67"/>
                    </a:lnTo>
                    <a:lnTo>
                      <a:pt x="340" y="76"/>
                    </a:lnTo>
                    <a:lnTo>
                      <a:pt x="344" y="80"/>
                    </a:lnTo>
                    <a:lnTo>
                      <a:pt x="354" y="86"/>
                    </a:lnTo>
                    <a:lnTo>
                      <a:pt x="377" y="96"/>
                    </a:lnTo>
                    <a:lnTo>
                      <a:pt x="387" y="102"/>
                    </a:lnTo>
                    <a:lnTo>
                      <a:pt x="391" y="102"/>
                    </a:lnTo>
                    <a:lnTo>
                      <a:pt x="395" y="106"/>
                    </a:lnTo>
                    <a:lnTo>
                      <a:pt x="395" y="114"/>
                    </a:lnTo>
                    <a:lnTo>
                      <a:pt x="393" y="125"/>
                    </a:lnTo>
                    <a:lnTo>
                      <a:pt x="392" y="136"/>
                    </a:lnTo>
                    <a:lnTo>
                      <a:pt x="391" y="149"/>
                    </a:lnTo>
                    <a:lnTo>
                      <a:pt x="391" y="161"/>
                    </a:lnTo>
                    <a:lnTo>
                      <a:pt x="391" y="165"/>
                    </a:lnTo>
                    <a:lnTo>
                      <a:pt x="398" y="175"/>
                    </a:lnTo>
                    <a:lnTo>
                      <a:pt x="406" y="185"/>
                    </a:lnTo>
                    <a:lnTo>
                      <a:pt x="414" y="196"/>
                    </a:lnTo>
                    <a:lnTo>
                      <a:pt x="421" y="208"/>
                    </a:lnTo>
                    <a:lnTo>
                      <a:pt x="421" y="217"/>
                    </a:lnTo>
                    <a:lnTo>
                      <a:pt x="414" y="226"/>
                    </a:lnTo>
                    <a:lnTo>
                      <a:pt x="406" y="236"/>
                    </a:lnTo>
                    <a:lnTo>
                      <a:pt x="398" y="247"/>
                    </a:lnTo>
                    <a:lnTo>
                      <a:pt x="391" y="259"/>
                    </a:lnTo>
                    <a:lnTo>
                      <a:pt x="391" y="272"/>
                    </a:lnTo>
                    <a:lnTo>
                      <a:pt x="392" y="284"/>
                    </a:lnTo>
                    <a:lnTo>
                      <a:pt x="393" y="296"/>
                    </a:lnTo>
                    <a:lnTo>
                      <a:pt x="395" y="306"/>
                    </a:lnTo>
                    <a:lnTo>
                      <a:pt x="395" y="314"/>
                    </a:lnTo>
                    <a:lnTo>
                      <a:pt x="391" y="319"/>
                    </a:lnTo>
                    <a:lnTo>
                      <a:pt x="387" y="319"/>
                    </a:lnTo>
                    <a:lnTo>
                      <a:pt x="377" y="324"/>
                    </a:lnTo>
                    <a:lnTo>
                      <a:pt x="367" y="329"/>
                    </a:lnTo>
                    <a:lnTo>
                      <a:pt x="356" y="334"/>
                    </a:lnTo>
                    <a:lnTo>
                      <a:pt x="344" y="340"/>
                    </a:lnTo>
                    <a:lnTo>
                      <a:pt x="340" y="344"/>
                    </a:lnTo>
                    <a:lnTo>
                      <a:pt x="334" y="356"/>
                    </a:lnTo>
                    <a:lnTo>
                      <a:pt x="329" y="367"/>
                    </a:lnTo>
                    <a:lnTo>
                      <a:pt x="324" y="377"/>
                    </a:lnTo>
                    <a:lnTo>
                      <a:pt x="319" y="387"/>
                    </a:lnTo>
                    <a:lnTo>
                      <a:pt x="319" y="391"/>
                    </a:lnTo>
                    <a:lnTo>
                      <a:pt x="255" y="391"/>
                    </a:lnTo>
                    <a:lnTo>
                      <a:pt x="245" y="397"/>
                    </a:lnTo>
                    <a:lnTo>
                      <a:pt x="242" y="400"/>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7316" y="-2157"/>
                <a:ext cx="422" cy="422"/>
              </a:xfrm>
              <a:custGeom>
                <a:avLst/>
                <a:gdLst>
                  <a:gd name="T0" fmla="*/ 212 w 422"/>
                  <a:gd name="T1" fmla="*/ 421 h 422"/>
                  <a:gd name="T2" fmla="*/ 208 w 422"/>
                  <a:gd name="T3" fmla="*/ 421 h 422"/>
                  <a:gd name="T4" fmla="*/ 204 w 422"/>
                  <a:gd name="T5" fmla="*/ 417 h 422"/>
                  <a:gd name="T6" fmla="*/ 165 w 422"/>
                  <a:gd name="T7" fmla="*/ 391 h 422"/>
                  <a:gd name="T8" fmla="*/ 195 w 422"/>
                  <a:gd name="T9" fmla="*/ 391 h 422"/>
                  <a:gd name="T10" fmla="*/ 199 w 422"/>
                  <a:gd name="T11" fmla="*/ 393 h 422"/>
                  <a:gd name="T12" fmla="*/ 208 w 422"/>
                  <a:gd name="T13" fmla="*/ 400 h 422"/>
                  <a:gd name="T14" fmla="*/ 242 w 422"/>
                  <a:gd name="T15" fmla="*/ 400 h 422"/>
                  <a:gd name="T16" fmla="*/ 236 w 422"/>
                  <a:gd name="T17" fmla="*/ 404 h 422"/>
                  <a:gd name="T18" fmla="*/ 228 w 422"/>
                  <a:gd name="T19" fmla="*/ 410 h 422"/>
                  <a:gd name="T20" fmla="*/ 221 w 422"/>
                  <a:gd name="T21" fmla="*/ 417 h 422"/>
                  <a:gd name="T22" fmla="*/ 212 w 422"/>
                  <a:gd name="T23"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422">
                    <a:moveTo>
                      <a:pt x="212" y="421"/>
                    </a:moveTo>
                    <a:lnTo>
                      <a:pt x="208" y="421"/>
                    </a:lnTo>
                    <a:lnTo>
                      <a:pt x="204" y="417"/>
                    </a:lnTo>
                    <a:lnTo>
                      <a:pt x="165" y="391"/>
                    </a:lnTo>
                    <a:lnTo>
                      <a:pt x="195" y="391"/>
                    </a:lnTo>
                    <a:lnTo>
                      <a:pt x="199" y="393"/>
                    </a:lnTo>
                    <a:lnTo>
                      <a:pt x="208" y="400"/>
                    </a:lnTo>
                    <a:lnTo>
                      <a:pt x="242" y="400"/>
                    </a:lnTo>
                    <a:lnTo>
                      <a:pt x="236" y="404"/>
                    </a:lnTo>
                    <a:lnTo>
                      <a:pt x="228" y="410"/>
                    </a:lnTo>
                    <a:lnTo>
                      <a:pt x="221" y="417"/>
                    </a:lnTo>
                    <a:lnTo>
                      <a:pt x="212" y="421"/>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0"/>
              <p:cNvSpPr>
                <a:spLocks/>
              </p:cNvSpPr>
              <p:nvPr/>
            </p:nvSpPr>
            <p:spPr bwMode="auto">
              <a:xfrm>
                <a:off x="7316" y="-2157"/>
                <a:ext cx="422" cy="422"/>
              </a:xfrm>
              <a:custGeom>
                <a:avLst/>
                <a:gdLst>
                  <a:gd name="T0" fmla="*/ 314 w 422"/>
                  <a:gd name="T1" fmla="*/ 395 h 422"/>
                  <a:gd name="T2" fmla="*/ 310 w 422"/>
                  <a:gd name="T3" fmla="*/ 391 h 422"/>
                  <a:gd name="T4" fmla="*/ 319 w 422"/>
                  <a:gd name="T5" fmla="*/ 391 h 422"/>
                  <a:gd name="T6" fmla="*/ 314 w 422"/>
                  <a:gd name="T7" fmla="*/ 395 h 422"/>
                </a:gdLst>
                <a:ahLst/>
                <a:cxnLst>
                  <a:cxn ang="0">
                    <a:pos x="T0" y="T1"/>
                  </a:cxn>
                  <a:cxn ang="0">
                    <a:pos x="T2" y="T3"/>
                  </a:cxn>
                  <a:cxn ang="0">
                    <a:pos x="T4" y="T5"/>
                  </a:cxn>
                  <a:cxn ang="0">
                    <a:pos x="T6" y="T7"/>
                  </a:cxn>
                </a:cxnLst>
                <a:rect l="0" t="0" r="r" b="b"/>
                <a:pathLst>
                  <a:path w="422" h="422">
                    <a:moveTo>
                      <a:pt x="314" y="395"/>
                    </a:moveTo>
                    <a:lnTo>
                      <a:pt x="310" y="391"/>
                    </a:lnTo>
                    <a:lnTo>
                      <a:pt x="319" y="391"/>
                    </a:lnTo>
                    <a:lnTo>
                      <a:pt x="314" y="39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090" name="Picture 1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15" y="-2060"/>
              <a:ext cx="220" cy="22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a:grpSpLocks/>
            </p:cNvGrpSpPr>
            <p:nvPr/>
          </p:nvGrpSpPr>
          <p:grpSpPr bwMode="auto">
            <a:xfrm>
              <a:off x="7214" y="-2255"/>
              <a:ext cx="622" cy="626"/>
              <a:chOff x="7214" y="-2255"/>
              <a:chExt cx="622" cy="626"/>
            </a:xfrm>
          </p:grpSpPr>
          <p:sp>
            <p:nvSpPr>
              <p:cNvPr id="15" name="Freeform 17"/>
              <p:cNvSpPr>
                <a:spLocks/>
              </p:cNvSpPr>
              <p:nvPr/>
            </p:nvSpPr>
            <p:spPr bwMode="auto">
              <a:xfrm>
                <a:off x="7214" y="-2255"/>
                <a:ext cx="622" cy="626"/>
              </a:xfrm>
              <a:custGeom>
                <a:avLst/>
                <a:gdLst>
                  <a:gd name="T0" fmla="*/ 106 w 622"/>
                  <a:gd name="T1" fmla="*/ 293 h 626"/>
                  <a:gd name="T2" fmla="*/ 102 w 622"/>
                  <a:gd name="T3" fmla="*/ 289 h 626"/>
                  <a:gd name="T4" fmla="*/ 46 w 622"/>
                  <a:gd name="T5" fmla="*/ 289 h 626"/>
                  <a:gd name="T6" fmla="*/ 42 w 622"/>
                  <a:gd name="T7" fmla="*/ 293 h 626"/>
                  <a:gd name="T8" fmla="*/ 42 w 622"/>
                  <a:gd name="T9" fmla="*/ 306 h 626"/>
                  <a:gd name="T10" fmla="*/ 46 w 622"/>
                  <a:gd name="T11" fmla="*/ 310 h 626"/>
                  <a:gd name="T12" fmla="*/ 102 w 622"/>
                  <a:gd name="T13" fmla="*/ 310 h 626"/>
                  <a:gd name="T14" fmla="*/ 106 w 622"/>
                  <a:gd name="T15" fmla="*/ 306 h 626"/>
                  <a:gd name="T16" fmla="*/ 106 w 622"/>
                  <a:gd name="T17" fmla="*/ 29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2" h="626">
                    <a:moveTo>
                      <a:pt x="106" y="293"/>
                    </a:moveTo>
                    <a:lnTo>
                      <a:pt x="102" y="289"/>
                    </a:lnTo>
                    <a:lnTo>
                      <a:pt x="46" y="289"/>
                    </a:lnTo>
                    <a:lnTo>
                      <a:pt x="42" y="293"/>
                    </a:lnTo>
                    <a:lnTo>
                      <a:pt x="42" y="306"/>
                    </a:lnTo>
                    <a:lnTo>
                      <a:pt x="46" y="310"/>
                    </a:lnTo>
                    <a:lnTo>
                      <a:pt x="102" y="310"/>
                    </a:lnTo>
                    <a:lnTo>
                      <a:pt x="106" y="306"/>
                    </a:lnTo>
                    <a:lnTo>
                      <a:pt x="106" y="293"/>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6"/>
              <p:cNvSpPr>
                <a:spLocks/>
              </p:cNvSpPr>
              <p:nvPr/>
            </p:nvSpPr>
            <p:spPr bwMode="auto">
              <a:xfrm>
                <a:off x="7214" y="-2255"/>
                <a:ext cx="622" cy="626"/>
              </a:xfrm>
              <a:custGeom>
                <a:avLst/>
                <a:gdLst>
                  <a:gd name="T0" fmla="*/ 127 w 622"/>
                  <a:gd name="T1" fmla="*/ 251 h 626"/>
                  <a:gd name="T2" fmla="*/ 123 w 622"/>
                  <a:gd name="T3" fmla="*/ 246 h 626"/>
                  <a:gd name="T4" fmla="*/ 46 w 622"/>
                  <a:gd name="T5" fmla="*/ 246 h 626"/>
                  <a:gd name="T6" fmla="*/ 42 w 622"/>
                  <a:gd name="T7" fmla="*/ 251 h 626"/>
                  <a:gd name="T8" fmla="*/ 42 w 622"/>
                  <a:gd name="T9" fmla="*/ 263 h 626"/>
                  <a:gd name="T10" fmla="*/ 46 w 622"/>
                  <a:gd name="T11" fmla="*/ 268 h 626"/>
                  <a:gd name="T12" fmla="*/ 123 w 622"/>
                  <a:gd name="T13" fmla="*/ 268 h 626"/>
                  <a:gd name="T14" fmla="*/ 127 w 622"/>
                  <a:gd name="T15" fmla="*/ 263 h 626"/>
                  <a:gd name="T16" fmla="*/ 127 w 622"/>
                  <a:gd name="T17" fmla="*/ 251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2" h="626">
                    <a:moveTo>
                      <a:pt x="127" y="251"/>
                    </a:moveTo>
                    <a:lnTo>
                      <a:pt x="123" y="246"/>
                    </a:lnTo>
                    <a:lnTo>
                      <a:pt x="46" y="246"/>
                    </a:lnTo>
                    <a:lnTo>
                      <a:pt x="42" y="251"/>
                    </a:lnTo>
                    <a:lnTo>
                      <a:pt x="42" y="263"/>
                    </a:lnTo>
                    <a:lnTo>
                      <a:pt x="46" y="268"/>
                    </a:lnTo>
                    <a:lnTo>
                      <a:pt x="123" y="268"/>
                    </a:lnTo>
                    <a:lnTo>
                      <a:pt x="127" y="263"/>
                    </a:lnTo>
                    <a:lnTo>
                      <a:pt x="127" y="251"/>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5"/>
              <p:cNvSpPr>
                <a:spLocks/>
              </p:cNvSpPr>
              <p:nvPr/>
            </p:nvSpPr>
            <p:spPr bwMode="auto">
              <a:xfrm>
                <a:off x="7214" y="-2255"/>
                <a:ext cx="622" cy="626"/>
              </a:xfrm>
              <a:custGeom>
                <a:avLst/>
                <a:gdLst>
                  <a:gd name="T0" fmla="*/ 417 w 622"/>
                  <a:gd name="T1" fmla="*/ 0 h 626"/>
                  <a:gd name="T2" fmla="*/ 242 w 622"/>
                  <a:gd name="T3" fmla="*/ 0 h 626"/>
                  <a:gd name="T4" fmla="*/ 242 w 622"/>
                  <a:gd name="T5" fmla="*/ 21 h 626"/>
                  <a:gd name="T6" fmla="*/ 242 w 622"/>
                  <a:gd name="T7" fmla="*/ 102 h 626"/>
                  <a:gd name="T8" fmla="*/ 178 w 622"/>
                  <a:gd name="T9" fmla="*/ 102 h 626"/>
                  <a:gd name="T10" fmla="*/ 178 w 622"/>
                  <a:gd name="T11" fmla="*/ 21 h 626"/>
                  <a:gd name="T12" fmla="*/ 242 w 622"/>
                  <a:gd name="T13" fmla="*/ 21 h 626"/>
                  <a:gd name="T14" fmla="*/ 242 w 622"/>
                  <a:gd name="T15" fmla="*/ 0 h 626"/>
                  <a:gd name="T16" fmla="*/ 0 w 622"/>
                  <a:gd name="T17" fmla="*/ 0 h 626"/>
                  <a:gd name="T18" fmla="*/ 0 w 622"/>
                  <a:gd name="T19" fmla="*/ 412 h 626"/>
                  <a:gd name="T20" fmla="*/ 4 w 622"/>
                  <a:gd name="T21" fmla="*/ 417 h 626"/>
                  <a:gd name="T22" fmla="*/ 136 w 622"/>
                  <a:gd name="T23" fmla="*/ 417 h 626"/>
                  <a:gd name="T24" fmla="*/ 144 w 622"/>
                  <a:gd name="T25" fmla="*/ 412 h 626"/>
                  <a:gd name="T26" fmla="*/ 148 w 622"/>
                  <a:gd name="T27" fmla="*/ 408 h 626"/>
                  <a:gd name="T28" fmla="*/ 148 w 622"/>
                  <a:gd name="T29" fmla="*/ 400 h 626"/>
                  <a:gd name="T30" fmla="*/ 144 w 622"/>
                  <a:gd name="T31" fmla="*/ 395 h 626"/>
                  <a:gd name="T32" fmla="*/ 21 w 622"/>
                  <a:gd name="T33" fmla="*/ 395 h 626"/>
                  <a:gd name="T34" fmla="*/ 21 w 622"/>
                  <a:gd name="T35" fmla="*/ 21 h 626"/>
                  <a:gd name="T36" fmla="*/ 157 w 622"/>
                  <a:gd name="T37" fmla="*/ 21 h 626"/>
                  <a:gd name="T38" fmla="*/ 157 w 622"/>
                  <a:gd name="T39" fmla="*/ 119 h 626"/>
                  <a:gd name="T40" fmla="*/ 161 w 622"/>
                  <a:gd name="T41" fmla="*/ 123 h 626"/>
                  <a:gd name="T42" fmla="*/ 259 w 622"/>
                  <a:gd name="T43" fmla="*/ 123 h 626"/>
                  <a:gd name="T44" fmla="*/ 263 w 622"/>
                  <a:gd name="T45" fmla="*/ 119 h 626"/>
                  <a:gd name="T46" fmla="*/ 263 w 622"/>
                  <a:gd name="T47" fmla="*/ 102 h 626"/>
                  <a:gd name="T48" fmla="*/ 263 w 622"/>
                  <a:gd name="T49" fmla="*/ 21 h 626"/>
                  <a:gd name="T50" fmla="*/ 395 w 622"/>
                  <a:gd name="T51" fmla="*/ 21 h 626"/>
                  <a:gd name="T52" fmla="*/ 395 w 622"/>
                  <a:gd name="T53" fmla="*/ 140 h 626"/>
                  <a:gd name="T54" fmla="*/ 400 w 622"/>
                  <a:gd name="T55" fmla="*/ 144 h 626"/>
                  <a:gd name="T56" fmla="*/ 417 w 622"/>
                  <a:gd name="T57" fmla="*/ 144 h 626"/>
                  <a:gd name="T58" fmla="*/ 417 w 622"/>
                  <a:gd name="T59" fmla="*/ 21 h 626"/>
                  <a:gd name="T60" fmla="*/ 417 w 622"/>
                  <a:gd name="T6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2" h="626">
                    <a:moveTo>
                      <a:pt x="417" y="0"/>
                    </a:moveTo>
                    <a:lnTo>
                      <a:pt x="242" y="0"/>
                    </a:lnTo>
                    <a:lnTo>
                      <a:pt x="242" y="21"/>
                    </a:lnTo>
                    <a:lnTo>
                      <a:pt x="242" y="102"/>
                    </a:lnTo>
                    <a:lnTo>
                      <a:pt x="178" y="102"/>
                    </a:lnTo>
                    <a:lnTo>
                      <a:pt x="178" y="21"/>
                    </a:lnTo>
                    <a:lnTo>
                      <a:pt x="242" y="21"/>
                    </a:lnTo>
                    <a:lnTo>
                      <a:pt x="242" y="0"/>
                    </a:lnTo>
                    <a:lnTo>
                      <a:pt x="0" y="0"/>
                    </a:lnTo>
                    <a:lnTo>
                      <a:pt x="0" y="412"/>
                    </a:lnTo>
                    <a:lnTo>
                      <a:pt x="4" y="417"/>
                    </a:lnTo>
                    <a:lnTo>
                      <a:pt x="136" y="417"/>
                    </a:lnTo>
                    <a:lnTo>
                      <a:pt x="144" y="412"/>
                    </a:lnTo>
                    <a:lnTo>
                      <a:pt x="148" y="408"/>
                    </a:lnTo>
                    <a:lnTo>
                      <a:pt x="148" y="400"/>
                    </a:lnTo>
                    <a:lnTo>
                      <a:pt x="144" y="395"/>
                    </a:lnTo>
                    <a:lnTo>
                      <a:pt x="21" y="395"/>
                    </a:lnTo>
                    <a:lnTo>
                      <a:pt x="21" y="21"/>
                    </a:lnTo>
                    <a:lnTo>
                      <a:pt x="157" y="21"/>
                    </a:lnTo>
                    <a:lnTo>
                      <a:pt x="157" y="119"/>
                    </a:lnTo>
                    <a:lnTo>
                      <a:pt x="161" y="123"/>
                    </a:lnTo>
                    <a:lnTo>
                      <a:pt x="259" y="123"/>
                    </a:lnTo>
                    <a:lnTo>
                      <a:pt x="263" y="119"/>
                    </a:lnTo>
                    <a:lnTo>
                      <a:pt x="263" y="102"/>
                    </a:lnTo>
                    <a:lnTo>
                      <a:pt x="263" y="21"/>
                    </a:lnTo>
                    <a:lnTo>
                      <a:pt x="395" y="21"/>
                    </a:lnTo>
                    <a:lnTo>
                      <a:pt x="395" y="140"/>
                    </a:lnTo>
                    <a:lnTo>
                      <a:pt x="400" y="144"/>
                    </a:lnTo>
                    <a:lnTo>
                      <a:pt x="417" y="144"/>
                    </a:lnTo>
                    <a:lnTo>
                      <a:pt x="417" y="21"/>
                    </a:lnTo>
                    <a:lnTo>
                      <a:pt x="417" y="0"/>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4"/>
              <p:cNvSpPr>
                <a:spLocks/>
              </p:cNvSpPr>
              <p:nvPr/>
            </p:nvSpPr>
            <p:spPr bwMode="auto">
              <a:xfrm>
                <a:off x="7214" y="-2255"/>
                <a:ext cx="622" cy="626"/>
              </a:xfrm>
              <a:custGeom>
                <a:avLst/>
                <a:gdLst>
                  <a:gd name="T0" fmla="*/ 612 w 622"/>
                  <a:gd name="T1" fmla="*/ 523 h 626"/>
                  <a:gd name="T2" fmla="*/ 580 w 622"/>
                  <a:gd name="T3" fmla="*/ 489 h 626"/>
                  <a:gd name="T4" fmla="*/ 557 w 622"/>
                  <a:gd name="T5" fmla="*/ 467 h 626"/>
                  <a:gd name="T6" fmla="*/ 539 w 622"/>
                  <a:gd name="T7" fmla="*/ 451 h 626"/>
                  <a:gd name="T8" fmla="*/ 527 w 622"/>
                  <a:gd name="T9" fmla="*/ 445 h 626"/>
                  <a:gd name="T10" fmla="*/ 502 w 622"/>
                  <a:gd name="T11" fmla="*/ 451 h 626"/>
                  <a:gd name="T12" fmla="*/ 480 w 622"/>
                  <a:gd name="T13" fmla="*/ 434 h 626"/>
                  <a:gd name="T14" fmla="*/ 468 w 622"/>
                  <a:gd name="T15" fmla="*/ 476 h 626"/>
                  <a:gd name="T16" fmla="*/ 446 w 622"/>
                  <a:gd name="T17" fmla="*/ 456 h 626"/>
                  <a:gd name="T18" fmla="*/ 435 w 622"/>
                  <a:gd name="T19" fmla="*/ 446 h 626"/>
                  <a:gd name="T20" fmla="*/ 438 w 622"/>
                  <a:gd name="T21" fmla="*/ 421 h 626"/>
                  <a:gd name="T22" fmla="*/ 459 w 622"/>
                  <a:gd name="T23" fmla="*/ 444 h 626"/>
                  <a:gd name="T24" fmla="*/ 480 w 622"/>
                  <a:gd name="T25" fmla="*/ 463 h 626"/>
                  <a:gd name="T26" fmla="*/ 468 w 622"/>
                  <a:gd name="T27" fmla="*/ 421 h 626"/>
                  <a:gd name="T28" fmla="*/ 455 w 622"/>
                  <a:gd name="T29" fmla="*/ 404 h 626"/>
                  <a:gd name="T30" fmla="*/ 477 w 622"/>
                  <a:gd name="T31" fmla="*/ 339 h 626"/>
                  <a:gd name="T32" fmla="*/ 459 w 622"/>
                  <a:gd name="T33" fmla="*/ 236 h 626"/>
                  <a:gd name="T34" fmla="*/ 449 w 622"/>
                  <a:gd name="T35" fmla="*/ 365 h 626"/>
                  <a:gd name="T36" fmla="*/ 377 w 622"/>
                  <a:gd name="T37" fmla="*/ 441 h 626"/>
                  <a:gd name="T38" fmla="*/ 264 w 622"/>
                  <a:gd name="T39" fmla="*/ 446 h 626"/>
                  <a:gd name="T40" fmla="*/ 183 w 622"/>
                  <a:gd name="T41" fmla="*/ 373 h 626"/>
                  <a:gd name="T42" fmla="*/ 179 w 622"/>
                  <a:gd name="T43" fmla="*/ 259 h 626"/>
                  <a:gd name="T44" fmla="*/ 255 w 622"/>
                  <a:gd name="T45" fmla="*/ 177 h 626"/>
                  <a:gd name="T46" fmla="*/ 369 w 622"/>
                  <a:gd name="T47" fmla="*/ 177 h 626"/>
                  <a:gd name="T48" fmla="*/ 447 w 622"/>
                  <a:gd name="T49" fmla="*/ 253 h 626"/>
                  <a:gd name="T50" fmla="*/ 459 w 622"/>
                  <a:gd name="T51" fmla="*/ 236 h 626"/>
                  <a:gd name="T52" fmla="*/ 408 w 622"/>
                  <a:gd name="T53" fmla="*/ 174 h 626"/>
                  <a:gd name="T54" fmla="*/ 356 w 622"/>
                  <a:gd name="T55" fmla="*/ 149 h 626"/>
                  <a:gd name="T56" fmla="*/ 245 w 622"/>
                  <a:gd name="T57" fmla="*/ 158 h 626"/>
                  <a:gd name="T58" fmla="*/ 163 w 622"/>
                  <a:gd name="T59" fmla="*/ 240 h 626"/>
                  <a:gd name="T60" fmla="*/ 153 w 622"/>
                  <a:gd name="T61" fmla="*/ 354 h 626"/>
                  <a:gd name="T62" fmla="*/ 222 w 622"/>
                  <a:gd name="T63" fmla="*/ 449 h 626"/>
                  <a:gd name="T64" fmla="*/ 343 w 622"/>
                  <a:gd name="T65" fmla="*/ 476 h 626"/>
                  <a:gd name="T66" fmla="*/ 408 w 622"/>
                  <a:gd name="T67" fmla="*/ 451 h 626"/>
                  <a:gd name="T68" fmla="*/ 431 w 622"/>
                  <a:gd name="T69" fmla="*/ 470 h 626"/>
                  <a:gd name="T70" fmla="*/ 451 w 622"/>
                  <a:gd name="T71" fmla="*/ 493 h 626"/>
                  <a:gd name="T72" fmla="*/ 451 w 622"/>
                  <a:gd name="T73" fmla="*/ 497 h 626"/>
                  <a:gd name="T74" fmla="*/ 449 w 622"/>
                  <a:gd name="T75" fmla="*/ 522 h 626"/>
                  <a:gd name="T76" fmla="*/ 459 w 622"/>
                  <a:gd name="T77" fmla="*/ 540 h 626"/>
                  <a:gd name="T78" fmla="*/ 487 w 622"/>
                  <a:gd name="T79" fmla="*/ 571 h 626"/>
                  <a:gd name="T80" fmla="*/ 514 w 622"/>
                  <a:gd name="T81" fmla="*/ 600 h 626"/>
                  <a:gd name="T82" fmla="*/ 531 w 622"/>
                  <a:gd name="T83" fmla="*/ 616 h 626"/>
                  <a:gd name="T84" fmla="*/ 549 w 622"/>
                  <a:gd name="T85" fmla="*/ 625 h 626"/>
                  <a:gd name="T86" fmla="*/ 570 w 622"/>
                  <a:gd name="T87" fmla="*/ 621 h 626"/>
                  <a:gd name="T88" fmla="*/ 591 w 622"/>
                  <a:gd name="T89" fmla="*/ 604 h 626"/>
                  <a:gd name="T90" fmla="*/ 617 w 622"/>
                  <a:gd name="T91" fmla="*/ 566 h 626"/>
                  <a:gd name="T92" fmla="*/ 600 w 622"/>
                  <a:gd name="T93" fmla="*/ 570 h 626"/>
                  <a:gd name="T94" fmla="*/ 561 w 622"/>
                  <a:gd name="T95" fmla="*/ 604 h 626"/>
                  <a:gd name="T96" fmla="*/ 468 w 622"/>
                  <a:gd name="T97" fmla="*/ 523 h 626"/>
                  <a:gd name="T98" fmla="*/ 502 w 622"/>
                  <a:gd name="T99" fmla="*/ 476 h 626"/>
                  <a:gd name="T100" fmla="*/ 519 w 622"/>
                  <a:gd name="T101" fmla="*/ 467 h 626"/>
                  <a:gd name="T102" fmla="*/ 536 w 622"/>
                  <a:gd name="T103" fmla="*/ 476 h 626"/>
                  <a:gd name="T104" fmla="*/ 568 w 622"/>
                  <a:gd name="T105" fmla="*/ 504 h 626"/>
                  <a:gd name="T106" fmla="*/ 604 w 622"/>
                  <a:gd name="T107" fmla="*/ 540 h 626"/>
                  <a:gd name="T108" fmla="*/ 612 w 622"/>
                  <a:gd name="T109" fmla="*/ 536 h 626"/>
                  <a:gd name="T110" fmla="*/ 621 w 622"/>
                  <a:gd name="T111" fmla="*/ 52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2" h="626">
                    <a:moveTo>
                      <a:pt x="621" y="527"/>
                    </a:moveTo>
                    <a:lnTo>
                      <a:pt x="612" y="523"/>
                    </a:lnTo>
                    <a:lnTo>
                      <a:pt x="596" y="506"/>
                    </a:lnTo>
                    <a:lnTo>
                      <a:pt x="580" y="489"/>
                    </a:lnTo>
                    <a:lnTo>
                      <a:pt x="564" y="473"/>
                    </a:lnTo>
                    <a:lnTo>
                      <a:pt x="557" y="467"/>
                    </a:lnTo>
                    <a:lnTo>
                      <a:pt x="549" y="459"/>
                    </a:lnTo>
                    <a:lnTo>
                      <a:pt x="539" y="451"/>
                    </a:lnTo>
                    <a:lnTo>
                      <a:pt x="538" y="449"/>
                    </a:lnTo>
                    <a:lnTo>
                      <a:pt x="527" y="445"/>
                    </a:lnTo>
                    <a:lnTo>
                      <a:pt x="514" y="446"/>
                    </a:lnTo>
                    <a:lnTo>
                      <a:pt x="502" y="451"/>
                    </a:lnTo>
                    <a:lnTo>
                      <a:pt x="497" y="451"/>
                    </a:lnTo>
                    <a:lnTo>
                      <a:pt x="480" y="434"/>
                    </a:lnTo>
                    <a:lnTo>
                      <a:pt x="480" y="463"/>
                    </a:lnTo>
                    <a:lnTo>
                      <a:pt x="468" y="476"/>
                    </a:lnTo>
                    <a:lnTo>
                      <a:pt x="457" y="467"/>
                    </a:lnTo>
                    <a:lnTo>
                      <a:pt x="446" y="456"/>
                    </a:lnTo>
                    <a:lnTo>
                      <a:pt x="440" y="451"/>
                    </a:lnTo>
                    <a:lnTo>
                      <a:pt x="435" y="446"/>
                    </a:lnTo>
                    <a:lnTo>
                      <a:pt x="425" y="434"/>
                    </a:lnTo>
                    <a:lnTo>
                      <a:pt x="438" y="421"/>
                    </a:lnTo>
                    <a:lnTo>
                      <a:pt x="448" y="433"/>
                    </a:lnTo>
                    <a:lnTo>
                      <a:pt x="459" y="444"/>
                    </a:lnTo>
                    <a:lnTo>
                      <a:pt x="470" y="454"/>
                    </a:lnTo>
                    <a:lnTo>
                      <a:pt x="480" y="463"/>
                    </a:lnTo>
                    <a:lnTo>
                      <a:pt x="480" y="434"/>
                    </a:lnTo>
                    <a:lnTo>
                      <a:pt x="468" y="421"/>
                    </a:lnTo>
                    <a:lnTo>
                      <a:pt x="455" y="408"/>
                    </a:lnTo>
                    <a:lnTo>
                      <a:pt x="455" y="404"/>
                    </a:lnTo>
                    <a:lnTo>
                      <a:pt x="451" y="404"/>
                    </a:lnTo>
                    <a:lnTo>
                      <a:pt x="477" y="339"/>
                    </a:lnTo>
                    <a:lnTo>
                      <a:pt x="476" y="275"/>
                    </a:lnTo>
                    <a:lnTo>
                      <a:pt x="459" y="236"/>
                    </a:lnTo>
                    <a:lnTo>
                      <a:pt x="459" y="310"/>
                    </a:lnTo>
                    <a:lnTo>
                      <a:pt x="449" y="365"/>
                    </a:lnTo>
                    <a:lnTo>
                      <a:pt x="420" y="410"/>
                    </a:lnTo>
                    <a:lnTo>
                      <a:pt x="377" y="441"/>
                    </a:lnTo>
                    <a:lnTo>
                      <a:pt x="323" y="455"/>
                    </a:lnTo>
                    <a:lnTo>
                      <a:pt x="264" y="446"/>
                    </a:lnTo>
                    <a:lnTo>
                      <a:pt x="216" y="417"/>
                    </a:lnTo>
                    <a:lnTo>
                      <a:pt x="183" y="373"/>
                    </a:lnTo>
                    <a:lnTo>
                      <a:pt x="170" y="319"/>
                    </a:lnTo>
                    <a:lnTo>
                      <a:pt x="179" y="259"/>
                    </a:lnTo>
                    <a:lnTo>
                      <a:pt x="209" y="210"/>
                    </a:lnTo>
                    <a:lnTo>
                      <a:pt x="255" y="177"/>
                    </a:lnTo>
                    <a:lnTo>
                      <a:pt x="314" y="165"/>
                    </a:lnTo>
                    <a:lnTo>
                      <a:pt x="369" y="177"/>
                    </a:lnTo>
                    <a:lnTo>
                      <a:pt x="416" y="208"/>
                    </a:lnTo>
                    <a:lnTo>
                      <a:pt x="447" y="253"/>
                    </a:lnTo>
                    <a:lnTo>
                      <a:pt x="459" y="310"/>
                    </a:lnTo>
                    <a:lnTo>
                      <a:pt x="459" y="236"/>
                    </a:lnTo>
                    <a:lnTo>
                      <a:pt x="451" y="218"/>
                    </a:lnTo>
                    <a:lnTo>
                      <a:pt x="408" y="174"/>
                    </a:lnTo>
                    <a:lnTo>
                      <a:pt x="390" y="165"/>
                    </a:lnTo>
                    <a:lnTo>
                      <a:pt x="356" y="149"/>
                    </a:lnTo>
                    <a:lnTo>
                      <a:pt x="300" y="144"/>
                    </a:lnTo>
                    <a:lnTo>
                      <a:pt x="245" y="158"/>
                    </a:lnTo>
                    <a:lnTo>
                      <a:pt x="195" y="191"/>
                    </a:lnTo>
                    <a:lnTo>
                      <a:pt x="163" y="240"/>
                    </a:lnTo>
                    <a:lnTo>
                      <a:pt x="148" y="296"/>
                    </a:lnTo>
                    <a:lnTo>
                      <a:pt x="153" y="354"/>
                    </a:lnTo>
                    <a:lnTo>
                      <a:pt x="178" y="408"/>
                    </a:lnTo>
                    <a:lnTo>
                      <a:pt x="222" y="449"/>
                    </a:lnTo>
                    <a:lnTo>
                      <a:pt x="279" y="474"/>
                    </a:lnTo>
                    <a:lnTo>
                      <a:pt x="343" y="476"/>
                    </a:lnTo>
                    <a:lnTo>
                      <a:pt x="397" y="455"/>
                    </a:lnTo>
                    <a:lnTo>
                      <a:pt x="408" y="451"/>
                    </a:lnTo>
                    <a:lnTo>
                      <a:pt x="420" y="460"/>
                    </a:lnTo>
                    <a:lnTo>
                      <a:pt x="431" y="470"/>
                    </a:lnTo>
                    <a:lnTo>
                      <a:pt x="441" y="481"/>
                    </a:lnTo>
                    <a:lnTo>
                      <a:pt x="451" y="493"/>
                    </a:lnTo>
                    <a:lnTo>
                      <a:pt x="455" y="493"/>
                    </a:lnTo>
                    <a:lnTo>
                      <a:pt x="451" y="497"/>
                    </a:lnTo>
                    <a:lnTo>
                      <a:pt x="448" y="510"/>
                    </a:lnTo>
                    <a:lnTo>
                      <a:pt x="449" y="522"/>
                    </a:lnTo>
                    <a:lnTo>
                      <a:pt x="452" y="532"/>
                    </a:lnTo>
                    <a:lnTo>
                      <a:pt x="459" y="540"/>
                    </a:lnTo>
                    <a:lnTo>
                      <a:pt x="473" y="556"/>
                    </a:lnTo>
                    <a:lnTo>
                      <a:pt x="487" y="571"/>
                    </a:lnTo>
                    <a:lnTo>
                      <a:pt x="501" y="586"/>
                    </a:lnTo>
                    <a:lnTo>
                      <a:pt x="514" y="600"/>
                    </a:lnTo>
                    <a:lnTo>
                      <a:pt x="523" y="608"/>
                    </a:lnTo>
                    <a:lnTo>
                      <a:pt x="531" y="616"/>
                    </a:lnTo>
                    <a:lnTo>
                      <a:pt x="540" y="621"/>
                    </a:lnTo>
                    <a:lnTo>
                      <a:pt x="549" y="625"/>
                    </a:lnTo>
                    <a:lnTo>
                      <a:pt x="566" y="625"/>
                    </a:lnTo>
                    <a:lnTo>
                      <a:pt x="570" y="621"/>
                    </a:lnTo>
                    <a:lnTo>
                      <a:pt x="574" y="621"/>
                    </a:lnTo>
                    <a:lnTo>
                      <a:pt x="591" y="604"/>
                    </a:lnTo>
                    <a:lnTo>
                      <a:pt x="621" y="574"/>
                    </a:lnTo>
                    <a:lnTo>
                      <a:pt x="617" y="566"/>
                    </a:lnTo>
                    <a:lnTo>
                      <a:pt x="600" y="566"/>
                    </a:lnTo>
                    <a:lnTo>
                      <a:pt x="600" y="570"/>
                    </a:lnTo>
                    <a:lnTo>
                      <a:pt x="587" y="578"/>
                    </a:lnTo>
                    <a:lnTo>
                      <a:pt x="561" y="604"/>
                    </a:lnTo>
                    <a:lnTo>
                      <a:pt x="549" y="604"/>
                    </a:lnTo>
                    <a:lnTo>
                      <a:pt x="468" y="523"/>
                    </a:lnTo>
                    <a:lnTo>
                      <a:pt x="468" y="510"/>
                    </a:lnTo>
                    <a:lnTo>
                      <a:pt x="502" y="476"/>
                    </a:lnTo>
                    <a:lnTo>
                      <a:pt x="511" y="469"/>
                    </a:lnTo>
                    <a:lnTo>
                      <a:pt x="519" y="467"/>
                    </a:lnTo>
                    <a:lnTo>
                      <a:pt x="527" y="469"/>
                    </a:lnTo>
                    <a:lnTo>
                      <a:pt x="536" y="476"/>
                    </a:lnTo>
                    <a:lnTo>
                      <a:pt x="552" y="490"/>
                    </a:lnTo>
                    <a:lnTo>
                      <a:pt x="568" y="504"/>
                    </a:lnTo>
                    <a:lnTo>
                      <a:pt x="584" y="520"/>
                    </a:lnTo>
                    <a:lnTo>
                      <a:pt x="604" y="540"/>
                    </a:lnTo>
                    <a:lnTo>
                      <a:pt x="608" y="540"/>
                    </a:lnTo>
                    <a:lnTo>
                      <a:pt x="612" y="536"/>
                    </a:lnTo>
                    <a:lnTo>
                      <a:pt x="621" y="531"/>
                    </a:lnTo>
                    <a:lnTo>
                      <a:pt x="621" y="527"/>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084"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05" y="-2069"/>
              <a:ext cx="240" cy="240"/>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87" y="-5461"/>
              <a:ext cx="580" cy="58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69" y="-4927"/>
              <a:ext cx="280" cy="280"/>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24" y="-4927"/>
              <a:ext cx="280" cy="28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62" y="-1735"/>
              <a:ext cx="280" cy="28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93" y="-1735"/>
              <a:ext cx="280" cy="28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41"/>
          <p:cNvGrpSpPr>
            <a:grpSpLocks/>
          </p:cNvGrpSpPr>
          <p:nvPr/>
        </p:nvGrpSpPr>
        <p:grpSpPr bwMode="auto">
          <a:xfrm>
            <a:off x="6663145" y="2674549"/>
            <a:ext cx="388939" cy="295275"/>
            <a:chOff x="7606" y="288"/>
            <a:chExt cx="613" cy="464"/>
          </a:xfrm>
        </p:grpSpPr>
        <p:grpSp>
          <p:nvGrpSpPr>
            <p:cNvPr id="35" name="Group 73"/>
            <p:cNvGrpSpPr>
              <a:grpSpLocks/>
            </p:cNvGrpSpPr>
            <p:nvPr/>
          </p:nvGrpSpPr>
          <p:grpSpPr bwMode="auto">
            <a:xfrm>
              <a:off x="7606" y="288"/>
              <a:ext cx="613" cy="375"/>
              <a:chOff x="7606" y="288"/>
              <a:chExt cx="613" cy="375"/>
            </a:xfrm>
          </p:grpSpPr>
          <p:sp>
            <p:nvSpPr>
              <p:cNvPr id="3139" name="Freeform 89"/>
              <p:cNvSpPr>
                <a:spLocks/>
              </p:cNvSpPr>
              <p:nvPr/>
            </p:nvSpPr>
            <p:spPr bwMode="auto">
              <a:xfrm>
                <a:off x="7606" y="288"/>
                <a:ext cx="613" cy="375"/>
              </a:xfrm>
              <a:custGeom>
                <a:avLst/>
                <a:gdLst>
                  <a:gd name="T0" fmla="*/ 127 w 613"/>
                  <a:gd name="T1" fmla="*/ 25 h 375"/>
                  <a:gd name="T2" fmla="*/ 110 w 613"/>
                  <a:gd name="T3" fmla="*/ 25 h 375"/>
                  <a:gd name="T4" fmla="*/ 110 w 613"/>
                  <a:gd name="T5" fmla="*/ 4 h 375"/>
                  <a:gd name="T6" fmla="*/ 114 w 613"/>
                  <a:gd name="T7" fmla="*/ 0 h 375"/>
                  <a:gd name="T8" fmla="*/ 127 w 613"/>
                  <a:gd name="T9" fmla="*/ 0 h 375"/>
                  <a:gd name="T10" fmla="*/ 127 w 613"/>
                  <a:gd name="T11" fmla="*/ 25 h 375"/>
                </a:gdLst>
                <a:ahLst/>
                <a:cxnLst>
                  <a:cxn ang="0">
                    <a:pos x="T0" y="T1"/>
                  </a:cxn>
                  <a:cxn ang="0">
                    <a:pos x="T2" y="T3"/>
                  </a:cxn>
                  <a:cxn ang="0">
                    <a:pos x="T4" y="T5"/>
                  </a:cxn>
                  <a:cxn ang="0">
                    <a:pos x="T6" y="T7"/>
                  </a:cxn>
                  <a:cxn ang="0">
                    <a:pos x="T8" y="T9"/>
                  </a:cxn>
                  <a:cxn ang="0">
                    <a:pos x="T10" y="T11"/>
                  </a:cxn>
                </a:cxnLst>
                <a:rect l="0" t="0" r="r" b="b"/>
                <a:pathLst>
                  <a:path w="613" h="375">
                    <a:moveTo>
                      <a:pt x="127" y="25"/>
                    </a:moveTo>
                    <a:lnTo>
                      <a:pt x="110" y="25"/>
                    </a:lnTo>
                    <a:lnTo>
                      <a:pt x="110" y="4"/>
                    </a:lnTo>
                    <a:lnTo>
                      <a:pt x="114" y="0"/>
                    </a:lnTo>
                    <a:lnTo>
                      <a:pt x="127" y="0"/>
                    </a:lnTo>
                    <a:lnTo>
                      <a:pt x="127" y="2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0" name="Freeform 88"/>
              <p:cNvSpPr>
                <a:spLocks/>
              </p:cNvSpPr>
              <p:nvPr/>
            </p:nvSpPr>
            <p:spPr bwMode="auto">
              <a:xfrm>
                <a:off x="7606" y="288"/>
                <a:ext cx="613" cy="375"/>
              </a:xfrm>
              <a:custGeom>
                <a:avLst/>
                <a:gdLst>
                  <a:gd name="T0" fmla="*/ 357 w 613"/>
                  <a:gd name="T1" fmla="*/ 97 h 375"/>
                  <a:gd name="T2" fmla="*/ 336 w 613"/>
                  <a:gd name="T3" fmla="*/ 97 h 375"/>
                  <a:gd name="T4" fmla="*/ 336 w 613"/>
                  <a:gd name="T5" fmla="*/ 4 h 375"/>
                  <a:gd name="T6" fmla="*/ 340 w 613"/>
                  <a:gd name="T7" fmla="*/ 0 h 375"/>
                  <a:gd name="T8" fmla="*/ 489 w 613"/>
                  <a:gd name="T9" fmla="*/ 0 h 375"/>
                  <a:gd name="T10" fmla="*/ 493 w 613"/>
                  <a:gd name="T11" fmla="*/ 4 h 375"/>
                  <a:gd name="T12" fmla="*/ 493 w 613"/>
                  <a:gd name="T13" fmla="*/ 21 h 375"/>
                  <a:gd name="T14" fmla="*/ 357 w 613"/>
                  <a:gd name="T15" fmla="*/ 21 h 375"/>
                  <a:gd name="T16" fmla="*/ 357 w 613"/>
                  <a:gd name="T17" fmla="*/ 9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375">
                    <a:moveTo>
                      <a:pt x="357" y="97"/>
                    </a:moveTo>
                    <a:lnTo>
                      <a:pt x="336" y="97"/>
                    </a:lnTo>
                    <a:lnTo>
                      <a:pt x="336" y="4"/>
                    </a:lnTo>
                    <a:lnTo>
                      <a:pt x="340" y="0"/>
                    </a:lnTo>
                    <a:lnTo>
                      <a:pt x="489" y="0"/>
                    </a:lnTo>
                    <a:lnTo>
                      <a:pt x="493" y="4"/>
                    </a:lnTo>
                    <a:lnTo>
                      <a:pt x="493" y="21"/>
                    </a:lnTo>
                    <a:lnTo>
                      <a:pt x="357" y="21"/>
                    </a:lnTo>
                    <a:lnTo>
                      <a:pt x="357" y="97"/>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1" name="Freeform 87"/>
              <p:cNvSpPr>
                <a:spLocks/>
              </p:cNvSpPr>
              <p:nvPr/>
            </p:nvSpPr>
            <p:spPr bwMode="auto">
              <a:xfrm>
                <a:off x="7606" y="288"/>
                <a:ext cx="613" cy="375"/>
              </a:xfrm>
              <a:custGeom>
                <a:avLst/>
                <a:gdLst>
                  <a:gd name="T0" fmla="*/ 127 w 613"/>
                  <a:gd name="T1" fmla="*/ 59 h 375"/>
                  <a:gd name="T2" fmla="*/ 110 w 613"/>
                  <a:gd name="T3" fmla="*/ 59 h 375"/>
                  <a:gd name="T4" fmla="*/ 110 w 613"/>
                  <a:gd name="T5" fmla="*/ 46 h 375"/>
                  <a:gd name="T6" fmla="*/ 102 w 613"/>
                  <a:gd name="T7" fmla="*/ 42 h 375"/>
                  <a:gd name="T8" fmla="*/ 97 w 613"/>
                  <a:gd name="T9" fmla="*/ 42 h 375"/>
                  <a:gd name="T10" fmla="*/ 97 w 613"/>
                  <a:gd name="T11" fmla="*/ 38 h 375"/>
                  <a:gd name="T12" fmla="*/ 89 w 613"/>
                  <a:gd name="T13" fmla="*/ 38 h 375"/>
                  <a:gd name="T14" fmla="*/ 89 w 613"/>
                  <a:gd name="T15" fmla="*/ 25 h 375"/>
                  <a:gd name="T16" fmla="*/ 93 w 613"/>
                  <a:gd name="T17" fmla="*/ 21 h 375"/>
                  <a:gd name="T18" fmla="*/ 106 w 613"/>
                  <a:gd name="T19" fmla="*/ 21 h 375"/>
                  <a:gd name="T20" fmla="*/ 110 w 613"/>
                  <a:gd name="T21" fmla="*/ 25 h 375"/>
                  <a:gd name="T22" fmla="*/ 127 w 613"/>
                  <a:gd name="T23" fmla="*/ 25 h 375"/>
                  <a:gd name="T24" fmla="*/ 127 w 613"/>
                  <a:gd name="T25" fmla="*/ 59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3" h="375">
                    <a:moveTo>
                      <a:pt x="127" y="59"/>
                    </a:moveTo>
                    <a:lnTo>
                      <a:pt x="110" y="59"/>
                    </a:lnTo>
                    <a:lnTo>
                      <a:pt x="110" y="46"/>
                    </a:lnTo>
                    <a:lnTo>
                      <a:pt x="102" y="42"/>
                    </a:lnTo>
                    <a:lnTo>
                      <a:pt x="97" y="42"/>
                    </a:lnTo>
                    <a:lnTo>
                      <a:pt x="97" y="38"/>
                    </a:lnTo>
                    <a:lnTo>
                      <a:pt x="89" y="38"/>
                    </a:lnTo>
                    <a:lnTo>
                      <a:pt x="89" y="25"/>
                    </a:lnTo>
                    <a:lnTo>
                      <a:pt x="93" y="21"/>
                    </a:lnTo>
                    <a:lnTo>
                      <a:pt x="106" y="21"/>
                    </a:lnTo>
                    <a:lnTo>
                      <a:pt x="110" y="25"/>
                    </a:lnTo>
                    <a:lnTo>
                      <a:pt x="127" y="25"/>
                    </a:lnTo>
                    <a:lnTo>
                      <a:pt x="127"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2" name="Freeform 86"/>
              <p:cNvSpPr>
                <a:spLocks/>
              </p:cNvSpPr>
              <p:nvPr/>
            </p:nvSpPr>
            <p:spPr bwMode="auto">
              <a:xfrm>
                <a:off x="7606" y="288"/>
                <a:ext cx="613" cy="375"/>
              </a:xfrm>
              <a:custGeom>
                <a:avLst/>
                <a:gdLst>
                  <a:gd name="T0" fmla="*/ 493 w 613"/>
                  <a:gd name="T1" fmla="*/ 97 h 375"/>
                  <a:gd name="T2" fmla="*/ 472 w 613"/>
                  <a:gd name="T3" fmla="*/ 97 h 375"/>
                  <a:gd name="T4" fmla="*/ 472 w 613"/>
                  <a:gd name="T5" fmla="*/ 21 h 375"/>
                  <a:gd name="T6" fmla="*/ 493 w 613"/>
                  <a:gd name="T7" fmla="*/ 21 h 375"/>
                  <a:gd name="T8" fmla="*/ 493 w 613"/>
                  <a:gd name="T9" fmla="*/ 97 h 375"/>
                </a:gdLst>
                <a:ahLst/>
                <a:cxnLst>
                  <a:cxn ang="0">
                    <a:pos x="T0" y="T1"/>
                  </a:cxn>
                  <a:cxn ang="0">
                    <a:pos x="T2" y="T3"/>
                  </a:cxn>
                  <a:cxn ang="0">
                    <a:pos x="T4" y="T5"/>
                  </a:cxn>
                  <a:cxn ang="0">
                    <a:pos x="T6" y="T7"/>
                  </a:cxn>
                  <a:cxn ang="0">
                    <a:pos x="T8" y="T9"/>
                  </a:cxn>
                </a:cxnLst>
                <a:rect l="0" t="0" r="r" b="b"/>
                <a:pathLst>
                  <a:path w="613" h="375">
                    <a:moveTo>
                      <a:pt x="493" y="97"/>
                    </a:moveTo>
                    <a:lnTo>
                      <a:pt x="472" y="97"/>
                    </a:lnTo>
                    <a:lnTo>
                      <a:pt x="472" y="21"/>
                    </a:lnTo>
                    <a:lnTo>
                      <a:pt x="493" y="21"/>
                    </a:lnTo>
                    <a:lnTo>
                      <a:pt x="493" y="97"/>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3" name="Freeform 85"/>
              <p:cNvSpPr>
                <a:spLocks/>
              </p:cNvSpPr>
              <p:nvPr/>
            </p:nvSpPr>
            <p:spPr bwMode="auto">
              <a:xfrm>
                <a:off x="7606" y="288"/>
                <a:ext cx="613" cy="375"/>
              </a:xfrm>
              <a:custGeom>
                <a:avLst/>
                <a:gdLst>
                  <a:gd name="T0" fmla="*/ 110 w 613"/>
                  <a:gd name="T1" fmla="*/ 97 h 375"/>
                  <a:gd name="T2" fmla="*/ 89 w 613"/>
                  <a:gd name="T3" fmla="*/ 97 h 375"/>
                  <a:gd name="T4" fmla="*/ 89 w 613"/>
                  <a:gd name="T5" fmla="*/ 63 h 375"/>
                  <a:gd name="T6" fmla="*/ 93 w 613"/>
                  <a:gd name="T7" fmla="*/ 59 h 375"/>
                  <a:gd name="T8" fmla="*/ 165 w 613"/>
                  <a:gd name="T9" fmla="*/ 59 h 375"/>
                  <a:gd name="T10" fmla="*/ 170 w 613"/>
                  <a:gd name="T11" fmla="*/ 63 h 375"/>
                  <a:gd name="T12" fmla="*/ 170 w 613"/>
                  <a:gd name="T13" fmla="*/ 80 h 375"/>
                  <a:gd name="T14" fmla="*/ 110 w 613"/>
                  <a:gd name="T15" fmla="*/ 80 h 375"/>
                  <a:gd name="T16" fmla="*/ 110 w 613"/>
                  <a:gd name="T17" fmla="*/ 9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375">
                    <a:moveTo>
                      <a:pt x="110" y="97"/>
                    </a:moveTo>
                    <a:lnTo>
                      <a:pt x="89" y="97"/>
                    </a:lnTo>
                    <a:lnTo>
                      <a:pt x="89" y="63"/>
                    </a:lnTo>
                    <a:lnTo>
                      <a:pt x="93" y="59"/>
                    </a:lnTo>
                    <a:lnTo>
                      <a:pt x="165" y="59"/>
                    </a:lnTo>
                    <a:lnTo>
                      <a:pt x="170" y="63"/>
                    </a:lnTo>
                    <a:lnTo>
                      <a:pt x="170" y="80"/>
                    </a:lnTo>
                    <a:lnTo>
                      <a:pt x="110" y="80"/>
                    </a:lnTo>
                    <a:lnTo>
                      <a:pt x="110" y="97"/>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4" name="Freeform 84"/>
              <p:cNvSpPr>
                <a:spLocks/>
              </p:cNvSpPr>
              <p:nvPr/>
            </p:nvSpPr>
            <p:spPr bwMode="auto">
              <a:xfrm>
                <a:off x="7606" y="288"/>
                <a:ext cx="613" cy="375"/>
              </a:xfrm>
              <a:custGeom>
                <a:avLst/>
                <a:gdLst>
                  <a:gd name="T0" fmla="*/ 170 w 613"/>
                  <a:gd name="T1" fmla="*/ 97 h 375"/>
                  <a:gd name="T2" fmla="*/ 148 w 613"/>
                  <a:gd name="T3" fmla="*/ 97 h 375"/>
                  <a:gd name="T4" fmla="*/ 148 w 613"/>
                  <a:gd name="T5" fmla="*/ 80 h 375"/>
                  <a:gd name="T6" fmla="*/ 170 w 613"/>
                  <a:gd name="T7" fmla="*/ 80 h 375"/>
                  <a:gd name="T8" fmla="*/ 170 w 613"/>
                  <a:gd name="T9" fmla="*/ 97 h 375"/>
                </a:gdLst>
                <a:ahLst/>
                <a:cxnLst>
                  <a:cxn ang="0">
                    <a:pos x="T0" y="T1"/>
                  </a:cxn>
                  <a:cxn ang="0">
                    <a:pos x="T2" y="T3"/>
                  </a:cxn>
                  <a:cxn ang="0">
                    <a:pos x="T4" y="T5"/>
                  </a:cxn>
                  <a:cxn ang="0">
                    <a:pos x="T6" y="T7"/>
                  </a:cxn>
                  <a:cxn ang="0">
                    <a:pos x="T8" y="T9"/>
                  </a:cxn>
                </a:cxnLst>
                <a:rect l="0" t="0" r="r" b="b"/>
                <a:pathLst>
                  <a:path w="613" h="375">
                    <a:moveTo>
                      <a:pt x="170" y="97"/>
                    </a:moveTo>
                    <a:lnTo>
                      <a:pt x="148" y="97"/>
                    </a:lnTo>
                    <a:lnTo>
                      <a:pt x="148" y="80"/>
                    </a:lnTo>
                    <a:lnTo>
                      <a:pt x="170" y="80"/>
                    </a:lnTo>
                    <a:lnTo>
                      <a:pt x="170" y="97"/>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5" name="Freeform 83"/>
              <p:cNvSpPr>
                <a:spLocks/>
              </p:cNvSpPr>
              <p:nvPr/>
            </p:nvSpPr>
            <p:spPr bwMode="auto">
              <a:xfrm>
                <a:off x="7606" y="288"/>
                <a:ext cx="613" cy="375"/>
              </a:xfrm>
              <a:custGeom>
                <a:avLst/>
                <a:gdLst>
                  <a:gd name="T0" fmla="*/ 80 w 613"/>
                  <a:gd name="T1" fmla="*/ 195 h 375"/>
                  <a:gd name="T2" fmla="*/ 59 w 613"/>
                  <a:gd name="T3" fmla="*/ 195 h 375"/>
                  <a:gd name="T4" fmla="*/ 59 w 613"/>
                  <a:gd name="T5" fmla="*/ 102 h 375"/>
                  <a:gd name="T6" fmla="*/ 63 w 613"/>
                  <a:gd name="T7" fmla="*/ 97 h 375"/>
                  <a:gd name="T8" fmla="*/ 217 w 613"/>
                  <a:gd name="T9" fmla="*/ 97 h 375"/>
                  <a:gd name="T10" fmla="*/ 217 w 613"/>
                  <a:gd name="T11" fmla="*/ 119 h 375"/>
                  <a:gd name="T12" fmla="*/ 80 w 613"/>
                  <a:gd name="T13" fmla="*/ 119 h 375"/>
                  <a:gd name="T14" fmla="*/ 80 w 613"/>
                  <a:gd name="T15" fmla="*/ 195 h 3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3" h="375">
                    <a:moveTo>
                      <a:pt x="80" y="195"/>
                    </a:moveTo>
                    <a:lnTo>
                      <a:pt x="59" y="195"/>
                    </a:lnTo>
                    <a:lnTo>
                      <a:pt x="59" y="102"/>
                    </a:lnTo>
                    <a:lnTo>
                      <a:pt x="63" y="97"/>
                    </a:lnTo>
                    <a:lnTo>
                      <a:pt x="217" y="97"/>
                    </a:lnTo>
                    <a:lnTo>
                      <a:pt x="217" y="119"/>
                    </a:lnTo>
                    <a:lnTo>
                      <a:pt x="80" y="119"/>
                    </a:lnTo>
                    <a:lnTo>
                      <a:pt x="80" y="19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6" name="Freeform 82"/>
              <p:cNvSpPr>
                <a:spLocks/>
              </p:cNvSpPr>
              <p:nvPr/>
            </p:nvSpPr>
            <p:spPr bwMode="auto">
              <a:xfrm>
                <a:off x="7606" y="288"/>
                <a:ext cx="613" cy="375"/>
              </a:xfrm>
              <a:custGeom>
                <a:avLst/>
                <a:gdLst>
                  <a:gd name="T0" fmla="*/ 276 w 613"/>
                  <a:gd name="T1" fmla="*/ 195 h 375"/>
                  <a:gd name="T2" fmla="*/ 255 w 613"/>
                  <a:gd name="T3" fmla="*/ 195 h 375"/>
                  <a:gd name="T4" fmla="*/ 255 w 613"/>
                  <a:gd name="T5" fmla="*/ 102 h 375"/>
                  <a:gd name="T6" fmla="*/ 259 w 613"/>
                  <a:gd name="T7" fmla="*/ 97 h 375"/>
                  <a:gd name="T8" fmla="*/ 549 w 613"/>
                  <a:gd name="T9" fmla="*/ 97 h 375"/>
                  <a:gd name="T10" fmla="*/ 553 w 613"/>
                  <a:gd name="T11" fmla="*/ 102 h 375"/>
                  <a:gd name="T12" fmla="*/ 553 w 613"/>
                  <a:gd name="T13" fmla="*/ 119 h 375"/>
                  <a:gd name="T14" fmla="*/ 276 w 613"/>
                  <a:gd name="T15" fmla="*/ 119 h 375"/>
                  <a:gd name="T16" fmla="*/ 276 w 613"/>
                  <a:gd name="T17" fmla="*/ 19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375">
                    <a:moveTo>
                      <a:pt x="276" y="195"/>
                    </a:moveTo>
                    <a:lnTo>
                      <a:pt x="255" y="195"/>
                    </a:lnTo>
                    <a:lnTo>
                      <a:pt x="255" y="102"/>
                    </a:lnTo>
                    <a:lnTo>
                      <a:pt x="259" y="97"/>
                    </a:lnTo>
                    <a:lnTo>
                      <a:pt x="549" y="97"/>
                    </a:lnTo>
                    <a:lnTo>
                      <a:pt x="553" y="102"/>
                    </a:lnTo>
                    <a:lnTo>
                      <a:pt x="553" y="119"/>
                    </a:lnTo>
                    <a:lnTo>
                      <a:pt x="276" y="119"/>
                    </a:lnTo>
                    <a:lnTo>
                      <a:pt x="276" y="19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7" name="Freeform 81"/>
              <p:cNvSpPr>
                <a:spLocks/>
              </p:cNvSpPr>
              <p:nvPr/>
            </p:nvSpPr>
            <p:spPr bwMode="auto">
              <a:xfrm>
                <a:off x="7606" y="288"/>
                <a:ext cx="613" cy="375"/>
              </a:xfrm>
              <a:custGeom>
                <a:avLst/>
                <a:gdLst>
                  <a:gd name="T0" fmla="*/ 217 w 613"/>
                  <a:gd name="T1" fmla="*/ 195 h 375"/>
                  <a:gd name="T2" fmla="*/ 200 w 613"/>
                  <a:gd name="T3" fmla="*/ 195 h 375"/>
                  <a:gd name="T4" fmla="*/ 200 w 613"/>
                  <a:gd name="T5" fmla="*/ 187 h 375"/>
                  <a:gd name="T6" fmla="*/ 123 w 613"/>
                  <a:gd name="T7" fmla="*/ 187 h 375"/>
                  <a:gd name="T8" fmla="*/ 119 w 613"/>
                  <a:gd name="T9" fmla="*/ 182 h 375"/>
                  <a:gd name="T10" fmla="*/ 119 w 613"/>
                  <a:gd name="T11" fmla="*/ 131 h 375"/>
                  <a:gd name="T12" fmla="*/ 123 w 613"/>
                  <a:gd name="T13" fmla="*/ 127 h 375"/>
                  <a:gd name="T14" fmla="*/ 200 w 613"/>
                  <a:gd name="T15" fmla="*/ 127 h 375"/>
                  <a:gd name="T16" fmla="*/ 200 w 613"/>
                  <a:gd name="T17" fmla="*/ 119 h 375"/>
                  <a:gd name="T18" fmla="*/ 217 w 613"/>
                  <a:gd name="T19" fmla="*/ 119 h 375"/>
                  <a:gd name="T20" fmla="*/ 217 w 613"/>
                  <a:gd name="T21" fmla="*/ 148 h 375"/>
                  <a:gd name="T22" fmla="*/ 140 w 613"/>
                  <a:gd name="T23" fmla="*/ 148 h 375"/>
                  <a:gd name="T24" fmla="*/ 140 w 613"/>
                  <a:gd name="T25" fmla="*/ 165 h 375"/>
                  <a:gd name="T26" fmla="*/ 217 w 613"/>
                  <a:gd name="T27" fmla="*/ 165 h 375"/>
                  <a:gd name="T28" fmla="*/ 217 w 613"/>
                  <a:gd name="T29" fmla="*/ 19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3" h="375">
                    <a:moveTo>
                      <a:pt x="217" y="195"/>
                    </a:moveTo>
                    <a:lnTo>
                      <a:pt x="200" y="195"/>
                    </a:lnTo>
                    <a:lnTo>
                      <a:pt x="200" y="187"/>
                    </a:lnTo>
                    <a:lnTo>
                      <a:pt x="123" y="187"/>
                    </a:lnTo>
                    <a:lnTo>
                      <a:pt x="119" y="182"/>
                    </a:lnTo>
                    <a:lnTo>
                      <a:pt x="119" y="131"/>
                    </a:lnTo>
                    <a:lnTo>
                      <a:pt x="123" y="127"/>
                    </a:lnTo>
                    <a:lnTo>
                      <a:pt x="200" y="127"/>
                    </a:lnTo>
                    <a:lnTo>
                      <a:pt x="200" y="119"/>
                    </a:lnTo>
                    <a:lnTo>
                      <a:pt x="217" y="119"/>
                    </a:lnTo>
                    <a:lnTo>
                      <a:pt x="217" y="148"/>
                    </a:lnTo>
                    <a:lnTo>
                      <a:pt x="140" y="148"/>
                    </a:lnTo>
                    <a:lnTo>
                      <a:pt x="140" y="165"/>
                    </a:lnTo>
                    <a:lnTo>
                      <a:pt x="217" y="165"/>
                    </a:lnTo>
                    <a:lnTo>
                      <a:pt x="217" y="19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8" name="Freeform 80"/>
              <p:cNvSpPr>
                <a:spLocks/>
              </p:cNvSpPr>
              <p:nvPr/>
            </p:nvSpPr>
            <p:spPr bwMode="auto">
              <a:xfrm>
                <a:off x="7606" y="288"/>
                <a:ext cx="613" cy="375"/>
              </a:xfrm>
              <a:custGeom>
                <a:avLst/>
                <a:gdLst>
                  <a:gd name="T0" fmla="*/ 412 w 613"/>
                  <a:gd name="T1" fmla="*/ 195 h 375"/>
                  <a:gd name="T2" fmla="*/ 395 w 613"/>
                  <a:gd name="T3" fmla="*/ 195 h 375"/>
                  <a:gd name="T4" fmla="*/ 395 w 613"/>
                  <a:gd name="T5" fmla="*/ 119 h 375"/>
                  <a:gd name="T6" fmla="*/ 412 w 613"/>
                  <a:gd name="T7" fmla="*/ 119 h 375"/>
                  <a:gd name="T8" fmla="*/ 412 w 613"/>
                  <a:gd name="T9" fmla="*/ 195 h 375"/>
                </a:gdLst>
                <a:ahLst/>
                <a:cxnLst>
                  <a:cxn ang="0">
                    <a:pos x="T0" y="T1"/>
                  </a:cxn>
                  <a:cxn ang="0">
                    <a:pos x="T2" y="T3"/>
                  </a:cxn>
                  <a:cxn ang="0">
                    <a:pos x="T4" y="T5"/>
                  </a:cxn>
                  <a:cxn ang="0">
                    <a:pos x="T6" y="T7"/>
                  </a:cxn>
                  <a:cxn ang="0">
                    <a:pos x="T8" y="T9"/>
                  </a:cxn>
                </a:cxnLst>
                <a:rect l="0" t="0" r="r" b="b"/>
                <a:pathLst>
                  <a:path w="613" h="375">
                    <a:moveTo>
                      <a:pt x="412" y="195"/>
                    </a:moveTo>
                    <a:lnTo>
                      <a:pt x="395" y="195"/>
                    </a:lnTo>
                    <a:lnTo>
                      <a:pt x="395" y="119"/>
                    </a:lnTo>
                    <a:lnTo>
                      <a:pt x="412" y="119"/>
                    </a:lnTo>
                    <a:lnTo>
                      <a:pt x="412" y="19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9" name="Freeform 79"/>
              <p:cNvSpPr>
                <a:spLocks/>
              </p:cNvSpPr>
              <p:nvPr/>
            </p:nvSpPr>
            <p:spPr bwMode="auto">
              <a:xfrm>
                <a:off x="7606" y="288"/>
                <a:ext cx="613" cy="375"/>
              </a:xfrm>
              <a:custGeom>
                <a:avLst/>
                <a:gdLst>
                  <a:gd name="T0" fmla="*/ 553 w 613"/>
                  <a:gd name="T1" fmla="*/ 195 h 375"/>
                  <a:gd name="T2" fmla="*/ 531 w 613"/>
                  <a:gd name="T3" fmla="*/ 195 h 375"/>
                  <a:gd name="T4" fmla="*/ 531 w 613"/>
                  <a:gd name="T5" fmla="*/ 119 h 375"/>
                  <a:gd name="T6" fmla="*/ 553 w 613"/>
                  <a:gd name="T7" fmla="*/ 119 h 375"/>
                  <a:gd name="T8" fmla="*/ 553 w 613"/>
                  <a:gd name="T9" fmla="*/ 195 h 375"/>
                </a:gdLst>
                <a:ahLst/>
                <a:cxnLst>
                  <a:cxn ang="0">
                    <a:pos x="T0" y="T1"/>
                  </a:cxn>
                  <a:cxn ang="0">
                    <a:pos x="T2" y="T3"/>
                  </a:cxn>
                  <a:cxn ang="0">
                    <a:pos x="T4" y="T5"/>
                  </a:cxn>
                  <a:cxn ang="0">
                    <a:pos x="T6" y="T7"/>
                  </a:cxn>
                  <a:cxn ang="0">
                    <a:pos x="T8" y="T9"/>
                  </a:cxn>
                </a:cxnLst>
                <a:rect l="0" t="0" r="r" b="b"/>
                <a:pathLst>
                  <a:path w="613" h="375">
                    <a:moveTo>
                      <a:pt x="553" y="195"/>
                    </a:moveTo>
                    <a:lnTo>
                      <a:pt x="531" y="195"/>
                    </a:lnTo>
                    <a:lnTo>
                      <a:pt x="531" y="119"/>
                    </a:lnTo>
                    <a:lnTo>
                      <a:pt x="553" y="119"/>
                    </a:lnTo>
                    <a:lnTo>
                      <a:pt x="553" y="19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0" name="Freeform 78"/>
              <p:cNvSpPr>
                <a:spLocks/>
              </p:cNvSpPr>
              <p:nvPr/>
            </p:nvSpPr>
            <p:spPr bwMode="auto">
              <a:xfrm>
                <a:off x="7606" y="288"/>
                <a:ext cx="613" cy="375"/>
              </a:xfrm>
              <a:custGeom>
                <a:avLst/>
                <a:gdLst>
                  <a:gd name="T0" fmla="*/ 217 w 613"/>
                  <a:gd name="T1" fmla="*/ 165 h 375"/>
                  <a:gd name="T2" fmla="*/ 200 w 613"/>
                  <a:gd name="T3" fmla="*/ 165 h 375"/>
                  <a:gd name="T4" fmla="*/ 200 w 613"/>
                  <a:gd name="T5" fmla="*/ 148 h 375"/>
                  <a:gd name="T6" fmla="*/ 217 w 613"/>
                  <a:gd name="T7" fmla="*/ 148 h 375"/>
                  <a:gd name="T8" fmla="*/ 217 w 613"/>
                  <a:gd name="T9" fmla="*/ 165 h 375"/>
                </a:gdLst>
                <a:ahLst/>
                <a:cxnLst>
                  <a:cxn ang="0">
                    <a:pos x="T0" y="T1"/>
                  </a:cxn>
                  <a:cxn ang="0">
                    <a:pos x="T2" y="T3"/>
                  </a:cxn>
                  <a:cxn ang="0">
                    <a:pos x="T4" y="T5"/>
                  </a:cxn>
                  <a:cxn ang="0">
                    <a:pos x="T6" y="T7"/>
                  </a:cxn>
                  <a:cxn ang="0">
                    <a:pos x="T8" y="T9"/>
                  </a:cxn>
                </a:cxnLst>
                <a:rect l="0" t="0" r="r" b="b"/>
                <a:pathLst>
                  <a:path w="613" h="375">
                    <a:moveTo>
                      <a:pt x="217" y="165"/>
                    </a:moveTo>
                    <a:lnTo>
                      <a:pt x="200" y="165"/>
                    </a:lnTo>
                    <a:lnTo>
                      <a:pt x="200" y="148"/>
                    </a:lnTo>
                    <a:lnTo>
                      <a:pt x="217" y="148"/>
                    </a:lnTo>
                    <a:lnTo>
                      <a:pt x="217" y="16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1" name="Freeform 77"/>
              <p:cNvSpPr>
                <a:spLocks/>
              </p:cNvSpPr>
              <p:nvPr/>
            </p:nvSpPr>
            <p:spPr bwMode="auto">
              <a:xfrm>
                <a:off x="7606" y="288"/>
                <a:ext cx="613" cy="375"/>
              </a:xfrm>
              <a:custGeom>
                <a:avLst/>
                <a:gdLst>
                  <a:gd name="T0" fmla="*/ 59 w 613"/>
                  <a:gd name="T1" fmla="*/ 353 h 375"/>
                  <a:gd name="T2" fmla="*/ 38 w 613"/>
                  <a:gd name="T3" fmla="*/ 353 h 375"/>
                  <a:gd name="T4" fmla="*/ 29 w 613"/>
                  <a:gd name="T5" fmla="*/ 327 h 375"/>
                  <a:gd name="T6" fmla="*/ 29 w 613"/>
                  <a:gd name="T7" fmla="*/ 314 h 375"/>
                  <a:gd name="T8" fmla="*/ 4 w 613"/>
                  <a:gd name="T9" fmla="*/ 212 h 375"/>
                  <a:gd name="T10" fmla="*/ 0 w 613"/>
                  <a:gd name="T11" fmla="*/ 204 h 375"/>
                  <a:gd name="T12" fmla="*/ 4 w 613"/>
                  <a:gd name="T13" fmla="*/ 200 h 375"/>
                  <a:gd name="T14" fmla="*/ 12 w 613"/>
                  <a:gd name="T15" fmla="*/ 195 h 375"/>
                  <a:gd name="T16" fmla="*/ 574 w 613"/>
                  <a:gd name="T17" fmla="*/ 195 h 375"/>
                  <a:gd name="T18" fmla="*/ 587 w 613"/>
                  <a:gd name="T19" fmla="*/ 200 h 375"/>
                  <a:gd name="T20" fmla="*/ 610 w 613"/>
                  <a:gd name="T21" fmla="*/ 200 h 375"/>
                  <a:gd name="T22" fmla="*/ 612 w 613"/>
                  <a:gd name="T23" fmla="*/ 204 h 375"/>
                  <a:gd name="T24" fmla="*/ 608 w 613"/>
                  <a:gd name="T25" fmla="*/ 217 h 375"/>
                  <a:gd name="T26" fmla="*/ 25 w 613"/>
                  <a:gd name="T27" fmla="*/ 217 h 375"/>
                  <a:gd name="T28" fmla="*/ 32 w 613"/>
                  <a:gd name="T29" fmla="*/ 252 h 375"/>
                  <a:gd name="T30" fmla="*/ 40 w 613"/>
                  <a:gd name="T31" fmla="*/ 286 h 375"/>
                  <a:gd name="T32" fmla="*/ 50 w 613"/>
                  <a:gd name="T33" fmla="*/ 320 h 375"/>
                  <a:gd name="T34" fmla="*/ 59 w 613"/>
                  <a:gd name="T35" fmla="*/ 353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3" h="375">
                    <a:moveTo>
                      <a:pt x="59" y="353"/>
                    </a:moveTo>
                    <a:lnTo>
                      <a:pt x="38" y="353"/>
                    </a:lnTo>
                    <a:lnTo>
                      <a:pt x="29" y="327"/>
                    </a:lnTo>
                    <a:lnTo>
                      <a:pt x="29" y="314"/>
                    </a:lnTo>
                    <a:lnTo>
                      <a:pt x="4" y="212"/>
                    </a:lnTo>
                    <a:lnTo>
                      <a:pt x="0" y="204"/>
                    </a:lnTo>
                    <a:lnTo>
                      <a:pt x="4" y="200"/>
                    </a:lnTo>
                    <a:lnTo>
                      <a:pt x="12" y="195"/>
                    </a:lnTo>
                    <a:lnTo>
                      <a:pt x="574" y="195"/>
                    </a:lnTo>
                    <a:lnTo>
                      <a:pt x="587" y="200"/>
                    </a:lnTo>
                    <a:lnTo>
                      <a:pt x="610" y="200"/>
                    </a:lnTo>
                    <a:lnTo>
                      <a:pt x="612" y="204"/>
                    </a:lnTo>
                    <a:lnTo>
                      <a:pt x="608" y="217"/>
                    </a:lnTo>
                    <a:lnTo>
                      <a:pt x="25" y="217"/>
                    </a:lnTo>
                    <a:lnTo>
                      <a:pt x="32" y="252"/>
                    </a:lnTo>
                    <a:lnTo>
                      <a:pt x="40" y="286"/>
                    </a:lnTo>
                    <a:lnTo>
                      <a:pt x="50" y="320"/>
                    </a:lnTo>
                    <a:lnTo>
                      <a:pt x="59" y="353"/>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2" name="Freeform 76"/>
              <p:cNvSpPr>
                <a:spLocks/>
              </p:cNvSpPr>
              <p:nvPr/>
            </p:nvSpPr>
            <p:spPr bwMode="auto">
              <a:xfrm>
                <a:off x="7606" y="288"/>
                <a:ext cx="613" cy="375"/>
              </a:xfrm>
              <a:custGeom>
                <a:avLst/>
                <a:gdLst>
                  <a:gd name="T0" fmla="*/ 610 w 613"/>
                  <a:gd name="T1" fmla="*/ 200 h 375"/>
                  <a:gd name="T2" fmla="*/ 587 w 613"/>
                  <a:gd name="T3" fmla="*/ 200 h 375"/>
                  <a:gd name="T4" fmla="*/ 595 w 613"/>
                  <a:gd name="T5" fmla="*/ 195 h 375"/>
                  <a:gd name="T6" fmla="*/ 608 w 613"/>
                  <a:gd name="T7" fmla="*/ 195 h 375"/>
                  <a:gd name="T8" fmla="*/ 610 w 613"/>
                  <a:gd name="T9" fmla="*/ 200 h 375"/>
                </a:gdLst>
                <a:ahLst/>
                <a:cxnLst>
                  <a:cxn ang="0">
                    <a:pos x="T0" y="T1"/>
                  </a:cxn>
                  <a:cxn ang="0">
                    <a:pos x="T2" y="T3"/>
                  </a:cxn>
                  <a:cxn ang="0">
                    <a:pos x="T4" y="T5"/>
                  </a:cxn>
                  <a:cxn ang="0">
                    <a:pos x="T6" y="T7"/>
                  </a:cxn>
                  <a:cxn ang="0">
                    <a:pos x="T8" y="T9"/>
                  </a:cxn>
                </a:cxnLst>
                <a:rect l="0" t="0" r="r" b="b"/>
                <a:pathLst>
                  <a:path w="613" h="375">
                    <a:moveTo>
                      <a:pt x="610" y="200"/>
                    </a:moveTo>
                    <a:lnTo>
                      <a:pt x="587" y="200"/>
                    </a:lnTo>
                    <a:lnTo>
                      <a:pt x="595" y="195"/>
                    </a:lnTo>
                    <a:lnTo>
                      <a:pt x="608" y="195"/>
                    </a:lnTo>
                    <a:lnTo>
                      <a:pt x="610" y="200"/>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3" name="Freeform 75"/>
              <p:cNvSpPr>
                <a:spLocks/>
              </p:cNvSpPr>
              <p:nvPr/>
            </p:nvSpPr>
            <p:spPr bwMode="auto">
              <a:xfrm>
                <a:off x="7606" y="288"/>
                <a:ext cx="613" cy="375"/>
              </a:xfrm>
              <a:custGeom>
                <a:avLst/>
                <a:gdLst>
                  <a:gd name="T0" fmla="*/ 540 w 613"/>
                  <a:gd name="T1" fmla="*/ 353 h 375"/>
                  <a:gd name="T2" fmla="*/ 519 w 613"/>
                  <a:gd name="T3" fmla="*/ 353 h 375"/>
                  <a:gd name="T4" fmla="*/ 519 w 613"/>
                  <a:gd name="T5" fmla="*/ 348 h 375"/>
                  <a:gd name="T6" fmla="*/ 535 w 613"/>
                  <a:gd name="T7" fmla="*/ 317 h 375"/>
                  <a:gd name="T8" fmla="*/ 551 w 613"/>
                  <a:gd name="T9" fmla="*/ 285 h 375"/>
                  <a:gd name="T10" fmla="*/ 567 w 613"/>
                  <a:gd name="T11" fmla="*/ 255 h 375"/>
                  <a:gd name="T12" fmla="*/ 583 w 613"/>
                  <a:gd name="T13" fmla="*/ 225 h 375"/>
                  <a:gd name="T14" fmla="*/ 583 w 613"/>
                  <a:gd name="T15" fmla="*/ 217 h 375"/>
                  <a:gd name="T16" fmla="*/ 608 w 613"/>
                  <a:gd name="T17" fmla="*/ 217 h 375"/>
                  <a:gd name="T18" fmla="*/ 588 w 613"/>
                  <a:gd name="T19" fmla="*/ 257 h 375"/>
                  <a:gd name="T20" fmla="*/ 578 w 613"/>
                  <a:gd name="T21" fmla="*/ 278 h 375"/>
                  <a:gd name="T22" fmla="*/ 566 w 613"/>
                  <a:gd name="T23" fmla="*/ 297 h 375"/>
                  <a:gd name="T24" fmla="*/ 540 w 613"/>
                  <a:gd name="T25" fmla="*/ 348 h 375"/>
                  <a:gd name="T26" fmla="*/ 540 w 613"/>
                  <a:gd name="T27" fmla="*/ 353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3" h="375">
                    <a:moveTo>
                      <a:pt x="540" y="353"/>
                    </a:moveTo>
                    <a:lnTo>
                      <a:pt x="519" y="353"/>
                    </a:lnTo>
                    <a:lnTo>
                      <a:pt x="519" y="348"/>
                    </a:lnTo>
                    <a:lnTo>
                      <a:pt x="535" y="317"/>
                    </a:lnTo>
                    <a:lnTo>
                      <a:pt x="551" y="285"/>
                    </a:lnTo>
                    <a:lnTo>
                      <a:pt x="567" y="255"/>
                    </a:lnTo>
                    <a:lnTo>
                      <a:pt x="583" y="225"/>
                    </a:lnTo>
                    <a:lnTo>
                      <a:pt x="583" y="217"/>
                    </a:lnTo>
                    <a:lnTo>
                      <a:pt x="608" y="217"/>
                    </a:lnTo>
                    <a:lnTo>
                      <a:pt x="588" y="257"/>
                    </a:lnTo>
                    <a:lnTo>
                      <a:pt x="578" y="278"/>
                    </a:lnTo>
                    <a:lnTo>
                      <a:pt x="566" y="297"/>
                    </a:lnTo>
                    <a:lnTo>
                      <a:pt x="540" y="348"/>
                    </a:lnTo>
                    <a:lnTo>
                      <a:pt x="540" y="353"/>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4" name="Freeform 74"/>
              <p:cNvSpPr>
                <a:spLocks/>
              </p:cNvSpPr>
              <p:nvPr/>
            </p:nvSpPr>
            <p:spPr bwMode="auto">
              <a:xfrm>
                <a:off x="7606" y="288"/>
                <a:ext cx="613" cy="375"/>
              </a:xfrm>
              <a:custGeom>
                <a:avLst/>
                <a:gdLst>
                  <a:gd name="T0" fmla="*/ 608 w 613"/>
                  <a:gd name="T1" fmla="*/ 374 h 375"/>
                  <a:gd name="T2" fmla="*/ 4 w 613"/>
                  <a:gd name="T3" fmla="*/ 374 h 375"/>
                  <a:gd name="T4" fmla="*/ 0 w 613"/>
                  <a:gd name="T5" fmla="*/ 370 h 375"/>
                  <a:gd name="T6" fmla="*/ 0 w 613"/>
                  <a:gd name="T7" fmla="*/ 357 h 375"/>
                  <a:gd name="T8" fmla="*/ 4 w 613"/>
                  <a:gd name="T9" fmla="*/ 353 h 375"/>
                  <a:gd name="T10" fmla="*/ 608 w 613"/>
                  <a:gd name="T11" fmla="*/ 353 h 375"/>
                  <a:gd name="T12" fmla="*/ 612 w 613"/>
                  <a:gd name="T13" fmla="*/ 357 h 375"/>
                  <a:gd name="T14" fmla="*/ 612 w 613"/>
                  <a:gd name="T15" fmla="*/ 370 h 375"/>
                  <a:gd name="T16" fmla="*/ 608 w 613"/>
                  <a:gd name="T17" fmla="*/ 37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375">
                    <a:moveTo>
                      <a:pt x="608" y="374"/>
                    </a:moveTo>
                    <a:lnTo>
                      <a:pt x="4" y="374"/>
                    </a:lnTo>
                    <a:lnTo>
                      <a:pt x="0" y="370"/>
                    </a:lnTo>
                    <a:lnTo>
                      <a:pt x="0" y="357"/>
                    </a:lnTo>
                    <a:lnTo>
                      <a:pt x="4" y="353"/>
                    </a:lnTo>
                    <a:lnTo>
                      <a:pt x="608" y="353"/>
                    </a:lnTo>
                    <a:lnTo>
                      <a:pt x="612" y="357"/>
                    </a:lnTo>
                    <a:lnTo>
                      <a:pt x="612" y="370"/>
                    </a:lnTo>
                    <a:lnTo>
                      <a:pt x="608" y="374"/>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6" name="Group 63"/>
            <p:cNvGrpSpPr>
              <a:grpSpLocks/>
            </p:cNvGrpSpPr>
            <p:nvPr/>
          </p:nvGrpSpPr>
          <p:grpSpPr bwMode="auto">
            <a:xfrm>
              <a:off x="7606" y="671"/>
              <a:ext cx="613" cy="43"/>
              <a:chOff x="7606" y="671"/>
              <a:chExt cx="613" cy="43"/>
            </a:xfrm>
          </p:grpSpPr>
          <p:sp>
            <p:nvSpPr>
              <p:cNvPr id="58" name="Freeform 72"/>
              <p:cNvSpPr>
                <a:spLocks/>
              </p:cNvSpPr>
              <p:nvPr/>
            </p:nvSpPr>
            <p:spPr bwMode="auto">
              <a:xfrm>
                <a:off x="7606" y="671"/>
                <a:ext cx="613" cy="43"/>
              </a:xfrm>
              <a:custGeom>
                <a:avLst/>
                <a:gdLst>
                  <a:gd name="T0" fmla="*/ 63 w 613"/>
                  <a:gd name="T1" fmla="*/ 21 h 43"/>
                  <a:gd name="T2" fmla="*/ 4 w 613"/>
                  <a:gd name="T3" fmla="*/ 21 h 43"/>
                  <a:gd name="T4" fmla="*/ 0 w 613"/>
                  <a:gd name="T5" fmla="*/ 17 h 43"/>
                  <a:gd name="T6" fmla="*/ 0 w 613"/>
                  <a:gd name="T7" fmla="*/ 4 h 43"/>
                  <a:gd name="T8" fmla="*/ 4 w 613"/>
                  <a:gd name="T9" fmla="*/ 0 h 43"/>
                  <a:gd name="T10" fmla="*/ 12 w 613"/>
                  <a:gd name="T11" fmla="*/ 0 h 43"/>
                  <a:gd name="T12" fmla="*/ 22 w 613"/>
                  <a:gd name="T13" fmla="*/ 0 h 43"/>
                  <a:gd name="T14" fmla="*/ 31 w 613"/>
                  <a:gd name="T15" fmla="*/ 3 h 43"/>
                  <a:gd name="T16" fmla="*/ 41 w 613"/>
                  <a:gd name="T17" fmla="*/ 7 h 43"/>
                  <a:gd name="T18" fmla="*/ 51 w 613"/>
                  <a:gd name="T19" fmla="*/ 12 h 43"/>
                  <a:gd name="T20" fmla="*/ 63 w 613"/>
                  <a:gd name="T21"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43">
                    <a:moveTo>
                      <a:pt x="63" y="21"/>
                    </a:moveTo>
                    <a:lnTo>
                      <a:pt x="4" y="21"/>
                    </a:lnTo>
                    <a:lnTo>
                      <a:pt x="0" y="17"/>
                    </a:lnTo>
                    <a:lnTo>
                      <a:pt x="0" y="4"/>
                    </a:lnTo>
                    <a:lnTo>
                      <a:pt x="4" y="0"/>
                    </a:lnTo>
                    <a:lnTo>
                      <a:pt x="12" y="0"/>
                    </a:lnTo>
                    <a:lnTo>
                      <a:pt x="22" y="0"/>
                    </a:lnTo>
                    <a:lnTo>
                      <a:pt x="31" y="3"/>
                    </a:lnTo>
                    <a:lnTo>
                      <a:pt x="41" y="7"/>
                    </a:lnTo>
                    <a:lnTo>
                      <a:pt x="51" y="12"/>
                    </a:lnTo>
                    <a:lnTo>
                      <a:pt x="63" y="21"/>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71"/>
              <p:cNvSpPr>
                <a:spLocks/>
              </p:cNvSpPr>
              <p:nvPr/>
            </p:nvSpPr>
            <p:spPr bwMode="auto">
              <a:xfrm>
                <a:off x="7606" y="671"/>
                <a:ext cx="613" cy="43"/>
              </a:xfrm>
              <a:custGeom>
                <a:avLst/>
                <a:gdLst>
                  <a:gd name="T0" fmla="*/ 261 w 613"/>
                  <a:gd name="T1" fmla="*/ 22 h 43"/>
                  <a:gd name="T2" fmla="*/ 208 w 613"/>
                  <a:gd name="T3" fmla="*/ 22 h 43"/>
                  <a:gd name="T4" fmla="*/ 221 w 613"/>
                  <a:gd name="T5" fmla="*/ 19 h 43"/>
                  <a:gd name="T6" fmla="*/ 234 w 613"/>
                  <a:gd name="T7" fmla="*/ 12 h 43"/>
                  <a:gd name="T8" fmla="*/ 243 w 613"/>
                  <a:gd name="T9" fmla="*/ 8 h 43"/>
                  <a:gd name="T10" fmla="*/ 251 w 613"/>
                  <a:gd name="T11" fmla="*/ 4 h 43"/>
                  <a:gd name="T12" fmla="*/ 261 w 613"/>
                  <a:gd name="T13" fmla="*/ 1 h 43"/>
                  <a:gd name="T14" fmla="*/ 272 w 613"/>
                  <a:gd name="T15" fmla="*/ 0 h 43"/>
                  <a:gd name="T16" fmla="*/ 282 w 613"/>
                  <a:gd name="T17" fmla="*/ 0 h 43"/>
                  <a:gd name="T18" fmla="*/ 292 w 613"/>
                  <a:gd name="T19" fmla="*/ 3 h 43"/>
                  <a:gd name="T20" fmla="*/ 302 w 613"/>
                  <a:gd name="T21" fmla="*/ 7 h 43"/>
                  <a:gd name="T22" fmla="*/ 314 w 613"/>
                  <a:gd name="T23" fmla="*/ 12 h 43"/>
                  <a:gd name="T24" fmla="*/ 322 w 613"/>
                  <a:gd name="T25" fmla="*/ 20 h 43"/>
                  <a:gd name="T26" fmla="*/ 272 w 613"/>
                  <a:gd name="T27" fmla="*/ 20 h 43"/>
                  <a:gd name="T28" fmla="*/ 261 w 613"/>
                  <a:gd name="T29"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3" h="43">
                    <a:moveTo>
                      <a:pt x="261" y="22"/>
                    </a:moveTo>
                    <a:lnTo>
                      <a:pt x="208" y="22"/>
                    </a:lnTo>
                    <a:lnTo>
                      <a:pt x="221" y="19"/>
                    </a:lnTo>
                    <a:lnTo>
                      <a:pt x="234" y="12"/>
                    </a:lnTo>
                    <a:lnTo>
                      <a:pt x="243" y="8"/>
                    </a:lnTo>
                    <a:lnTo>
                      <a:pt x="251" y="4"/>
                    </a:lnTo>
                    <a:lnTo>
                      <a:pt x="261" y="1"/>
                    </a:lnTo>
                    <a:lnTo>
                      <a:pt x="272" y="0"/>
                    </a:lnTo>
                    <a:lnTo>
                      <a:pt x="282" y="0"/>
                    </a:lnTo>
                    <a:lnTo>
                      <a:pt x="292" y="3"/>
                    </a:lnTo>
                    <a:lnTo>
                      <a:pt x="302" y="7"/>
                    </a:lnTo>
                    <a:lnTo>
                      <a:pt x="314" y="12"/>
                    </a:lnTo>
                    <a:lnTo>
                      <a:pt x="322" y="20"/>
                    </a:lnTo>
                    <a:lnTo>
                      <a:pt x="272" y="20"/>
                    </a:lnTo>
                    <a:lnTo>
                      <a:pt x="261" y="2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70"/>
              <p:cNvSpPr>
                <a:spLocks/>
              </p:cNvSpPr>
              <p:nvPr/>
            </p:nvSpPr>
            <p:spPr bwMode="auto">
              <a:xfrm>
                <a:off x="7606" y="671"/>
                <a:ext cx="613" cy="43"/>
              </a:xfrm>
              <a:custGeom>
                <a:avLst/>
                <a:gdLst>
                  <a:gd name="T0" fmla="*/ 398 w 613"/>
                  <a:gd name="T1" fmla="*/ 21 h 43"/>
                  <a:gd name="T2" fmla="*/ 348 w 613"/>
                  <a:gd name="T3" fmla="*/ 21 h 43"/>
                  <a:gd name="T4" fmla="*/ 366 w 613"/>
                  <a:gd name="T5" fmla="*/ 12 h 43"/>
                  <a:gd name="T6" fmla="*/ 370 w 613"/>
                  <a:gd name="T7" fmla="*/ 8 h 43"/>
                  <a:gd name="T8" fmla="*/ 383 w 613"/>
                  <a:gd name="T9" fmla="*/ 3 h 43"/>
                  <a:gd name="T10" fmla="*/ 396 w 613"/>
                  <a:gd name="T11" fmla="*/ 1 h 43"/>
                  <a:gd name="T12" fmla="*/ 410 w 613"/>
                  <a:gd name="T13" fmla="*/ 1 h 43"/>
                  <a:gd name="T14" fmla="*/ 425 w 613"/>
                  <a:gd name="T15" fmla="*/ 4 h 43"/>
                  <a:gd name="T16" fmla="*/ 429 w 613"/>
                  <a:gd name="T17" fmla="*/ 4 h 43"/>
                  <a:gd name="T18" fmla="*/ 434 w 613"/>
                  <a:gd name="T19" fmla="*/ 8 h 43"/>
                  <a:gd name="T20" fmla="*/ 442 w 613"/>
                  <a:gd name="T21" fmla="*/ 12 h 43"/>
                  <a:gd name="T22" fmla="*/ 456 w 613"/>
                  <a:gd name="T23" fmla="*/ 19 h 43"/>
                  <a:gd name="T24" fmla="*/ 457 w 613"/>
                  <a:gd name="T25" fmla="*/ 20 h 43"/>
                  <a:gd name="T26" fmla="*/ 404 w 613"/>
                  <a:gd name="T27" fmla="*/ 20 h 43"/>
                  <a:gd name="T28" fmla="*/ 398 w 613"/>
                  <a:gd name="T29"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3" h="43">
                    <a:moveTo>
                      <a:pt x="398" y="21"/>
                    </a:moveTo>
                    <a:lnTo>
                      <a:pt x="348" y="21"/>
                    </a:lnTo>
                    <a:lnTo>
                      <a:pt x="366" y="12"/>
                    </a:lnTo>
                    <a:lnTo>
                      <a:pt x="370" y="8"/>
                    </a:lnTo>
                    <a:lnTo>
                      <a:pt x="383" y="3"/>
                    </a:lnTo>
                    <a:lnTo>
                      <a:pt x="396" y="1"/>
                    </a:lnTo>
                    <a:lnTo>
                      <a:pt x="410" y="1"/>
                    </a:lnTo>
                    <a:lnTo>
                      <a:pt x="425" y="4"/>
                    </a:lnTo>
                    <a:lnTo>
                      <a:pt x="429" y="4"/>
                    </a:lnTo>
                    <a:lnTo>
                      <a:pt x="434" y="8"/>
                    </a:lnTo>
                    <a:lnTo>
                      <a:pt x="442" y="12"/>
                    </a:lnTo>
                    <a:lnTo>
                      <a:pt x="456" y="19"/>
                    </a:lnTo>
                    <a:lnTo>
                      <a:pt x="457" y="20"/>
                    </a:lnTo>
                    <a:lnTo>
                      <a:pt x="404" y="20"/>
                    </a:lnTo>
                    <a:lnTo>
                      <a:pt x="398" y="21"/>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9"/>
              <p:cNvSpPr>
                <a:spLocks/>
              </p:cNvSpPr>
              <p:nvPr/>
            </p:nvSpPr>
            <p:spPr bwMode="auto">
              <a:xfrm>
                <a:off x="7606" y="671"/>
                <a:ext cx="613" cy="43"/>
              </a:xfrm>
              <a:custGeom>
                <a:avLst/>
                <a:gdLst>
                  <a:gd name="T0" fmla="*/ 522 w 613"/>
                  <a:gd name="T1" fmla="*/ 22 h 43"/>
                  <a:gd name="T2" fmla="*/ 470 w 613"/>
                  <a:gd name="T3" fmla="*/ 22 h 43"/>
                  <a:gd name="T4" fmla="*/ 484 w 613"/>
                  <a:gd name="T5" fmla="*/ 19 h 43"/>
                  <a:gd name="T6" fmla="*/ 497 w 613"/>
                  <a:gd name="T7" fmla="*/ 12 h 43"/>
                  <a:gd name="T8" fmla="*/ 513 w 613"/>
                  <a:gd name="T9" fmla="*/ 5 h 43"/>
                  <a:gd name="T10" fmla="*/ 527 w 613"/>
                  <a:gd name="T11" fmla="*/ 2 h 43"/>
                  <a:gd name="T12" fmla="*/ 542 w 613"/>
                  <a:gd name="T13" fmla="*/ 1 h 43"/>
                  <a:gd name="T14" fmla="*/ 557 w 613"/>
                  <a:gd name="T15" fmla="*/ 4 h 43"/>
                  <a:gd name="T16" fmla="*/ 561 w 613"/>
                  <a:gd name="T17" fmla="*/ 8 h 43"/>
                  <a:gd name="T18" fmla="*/ 570 w 613"/>
                  <a:gd name="T19" fmla="*/ 12 h 43"/>
                  <a:gd name="T20" fmla="*/ 578 w 613"/>
                  <a:gd name="T21" fmla="*/ 12 h 43"/>
                  <a:gd name="T22" fmla="*/ 583 w 613"/>
                  <a:gd name="T23" fmla="*/ 17 h 43"/>
                  <a:gd name="T24" fmla="*/ 589 w 613"/>
                  <a:gd name="T25" fmla="*/ 20 h 43"/>
                  <a:gd name="T26" fmla="*/ 535 w 613"/>
                  <a:gd name="T27" fmla="*/ 20 h 43"/>
                  <a:gd name="T28" fmla="*/ 523 w 613"/>
                  <a:gd name="T29" fmla="*/ 21 h 43"/>
                  <a:gd name="T30" fmla="*/ 522 w 613"/>
                  <a:gd name="T31"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3" h="43">
                    <a:moveTo>
                      <a:pt x="522" y="22"/>
                    </a:moveTo>
                    <a:lnTo>
                      <a:pt x="470" y="22"/>
                    </a:lnTo>
                    <a:lnTo>
                      <a:pt x="484" y="19"/>
                    </a:lnTo>
                    <a:lnTo>
                      <a:pt x="497" y="12"/>
                    </a:lnTo>
                    <a:lnTo>
                      <a:pt x="513" y="5"/>
                    </a:lnTo>
                    <a:lnTo>
                      <a:pt x="527" y="2"/>
                    </a:lnTo>
                    <a:lnTo>
                      <a:pt x="542" y="1"/>
                    </a:lnTo>
                    <a:lnTo>
                      <a:pt x="557" y="4"/>
                    </a:lnTo>
                    <a:lnTo>
                      <a:pt x="561" y="8"/>
                    </a:lnTo>
                    <a:lnTo>
                      <a:pt x="570" y="12"/>
                    </a:lnTo>
                    <a:lnTo>
                      <a:pt x="578" y="12"/>
                    </a:lnTo>
                    <a:lnTo>
                      <a:pt x="583" y="17"/>
                    </a:lnTo>
                    <a:lnTo>
                      <a:pt x="589" y="20"/>
                    </a:lnTo>
                    <a:lnTo>
                      <a:pt x="535" y="20"/>
                    </a:lnTo>
                    <a:lnTo>
                      <a:pt x="523" y="21"/>
                    </a:lnTo>
                    <a:lnTo>
                      <a:pt x="522" y="2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68"/>
              <p:cNvSpPr>
                <a:spLocks/>
              </p:cNvSpPr>
              <p:nvPr/>
            </p:nvSpPr>
            <p:spPr bwMode="auto">
              <a:xfrm>
                <a:off x="7606" y="671"/>
                <a:ext cx="613" cy="43"/>
              </a:xfrm>
              <a:custGeom>
                <a:avLst/>
                <a:gdLst>
                  <a:gd name="T0" fmla="*/ 76 w 613"/>
                  <a:gd name="T1" fmla="*/ 42 h 43"/>
                  <a:gd name="T2" fmla="*/ 57 w 613"/>
                  <a:gd name="T3" fmla="*/ 39 h 43"/>
                  <a:gd name="T4" fmla="*/ 21 w 613"/>
                  <a:gd name="T5" fmla="*/ 21 h 43"/>
                  <a:gd name="T6" fmla="*/ 89 w 613"/>
                  <a:gd name="T7" fmla="*/ 21 h 43"/>
                  <a:gd name="T8" fmla="*/ 93 w 613"/>
                  <a:gd name="T9" fmla="*/ 17 h 43"/>
                  <a:gd name="T10" fmla="*/ 110 w 613"/>
                  <a:gd name="T11" fmla="*/ 8 h 43"/>
                  <a:gd name="T12" fmla="*/ 124 w 613"/>
                  <a:gd name="T13" fmla="*/ 3 h 43"/>
                  <a:gd name="T14" fmla="*/ 138 w 613"/>
                  <a:gd name="T15" fmla="*/ 2 h 43"/>
                  <a:gd name="T16" fmla="*/ 154 w 613"/>
                  <a:gd name="T17" fmla="*/ 3 h 43"/>
                  <a:gd name="T18" fmla="*/ 170 w 613"/>
                  <a:gd name="T19" fmla="*/ 8 h 43"/>
                  <a:gd name="T20" fmla="*/ 174 w 613"/>
                  <a:gd name="T21" fmla="*/ 8 h 43"/>
                  <a:gd name="T22" fmla="*/ 178 w 613"/>
                  <a:gd name="T23" fmla="*/ 12 h 43"/>
                  <a:gd name="T24" fmla="*/ 183 w 613"/>
                  <a:gd name="T25" fmla="*/ 12 h 43"/>
                  <a:gd name="T26" fmla="*/ 195 w 613"/>
                  <a:gd name="T27" fmla="*/ 19 h 43"/>
                  <a:gd name="T28" fmla="*/ 197 w 613"/>
                  <a:gd name="T29" fmla="*/ 20 h 43"/>
                  <a:gd name="T30" fmla="*/ 142 w 613"/>
                  <a:gd name="T31" fmla="*/ 20 h 43"/>
                  <a:gd name="T32" fmla="*/ 128 w 613"/>
                  <a:gd name="T33" fmla="*/ 22 h 43"/>
                  <a:gd name="T34" fmla="*/ 114 w 613"/>
                  <a:gd name="T35" fmla="*/ 29 h 43"/>
                  <a:gd name="T36" fmla="*/ 95 w 613"/>
                  <a:gd name="T37" fmla="*/ 39 h 43"/>
                  <a:gd name="T38" fmla="*/ 76 w 613"/>
                  <a:gd name="T39"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3" h="43">
                    <a:moveTo>
                      <a:pt x="76" y="42"/>
                    </a:moveTo>
                    <a:lnTo>
                      <a:pt x="57" y="39"/>
                    </a:lnTo>
                    <a:lnTo>
                      <a:pt x="21" y="21"/>
                    </a:lnTo>
                    <a:lnTo>
                      <a:pt x="89" y="21"/>
                    </a:lnTo>
                    <a:lnTo>
                      <a:pt x="93" y="17"/>
                    </a:lnTo>
                    <a:lnTo>
                      <a:pt x="110" y="8"/>
                    </a:lnTo>
                    <a:lnTo>
                      <a:pt x="124" y="3"/>
                    </a:lnTo>
                    <a:lnTo>
                      <a:pt x="138" y="2"/>
                    </a:lnTo>
                    <a:lnTo>
                      <a:pt x="154" y="3"/>
                    </a:lnTo>
                    <a:lnTo>
                      <a:pt x="170" y="8"/>
                    </a:lnTo>
                    <a:lnTo>
                      <a:pt x="174" y="8"/>
                    </a:lnTo>
                    <a:lnTo>
                      <a:pt x="178" y="12"/>
                    </a:lnTo>
                    <a:lnTo>
                      <a:pt x="183" y="12"/>
                    </a:lnTo>
                    <a:lnTo>
                      <a:pt x="195" y="19"/>
                    </a:lnTo>
                    <a:lnTo>
                      <a:pt x="197" y="20"/>
                    </a:lnTo>
                    <a:lnTo>
                      <a:pt x="142" y="20"/>
                    </a:lnTo>
                    <a:lnTo>
                      <a:pt x="128" y="22"/>
                    </a:lnTo>
                    <a:lnTo>
                      <a:pt x="114" y="29"/>
                    </a:lnTo>
                    <a:lnTo>
                      <a:pt x="95" y="39"/>
                    </a:lnTo>
                    <a:lnTo>
                      <a:pt x="76"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p:cNvSpPr>
                <a:spLocks/>
              </p:cNvSpPr>
              <p:nvPr/>
            </p:nvSpPr>
            <p:spPr bwMode="auto">
              <a:xfrm>
                <a:off x="7606" y="671"/>
                <a:ext cx="613" cy="43"/>
              </a:xfrm>
              <a:custGeom>
                <a:avLst/>
                <a:gdLst>
                  <a:gd name="T0" fmla="*/ 208 w 613"/>
                  <a:gd name="T1" fmla="*/ 42 h 43"/>
                  <a:gd name="T2" fmla="*/ 189 w 613"/>
                  <a:gd name="T3" fmla="*/ 39 h 43"/>
                  <a:gd name="T4" fmla="*/ 170 w 613"/>
                  <a:gd name="T5" fmla="*/ 29 h 43"/>
                  <a:gd name="T6" fmla="*/ 156 w 613"/>
                  <a:gd name="T7" fmla="*/ 22 h 43"/>
                  <a:gd name="T8" fmla="*/ 142 w 613"/>
                  <a:gd name="T9" fmla="*/ 20 h 43"/>
                  <a:gd name="T10" fmla="*/ 197 w 613"/>
                  <a:gd name="T11" fmla="*/ 20 h 43"/>
                  <a:gd name="T12" fmla="*/ 208 w 613"/>
                  <a:gd name="T13" fmla="*/ 22 h 43"/>
                  <a:gd name="T14" fmla="*/ 261 w 613"/>
                  <a:gd name="T15" fmla="*/ 22 h 43"/>
                  <a:gd name="T16" fmla="*/ 259 w 613"/>
                  <a:gd name="T17" fmla="*/ 22 h 43"/>
                  <a:gd name="T18" fmla="*/ 246 w 613"/>
                  <a:gd name="T19" fmla="*/ 29 h 43"/>
                  <a:gd name="T20" fmla="*/ 227 w 613"/>
                  <a:gd name="T21" fmla="*/ 39 h 43"/>
                  <a:gd name="T22" fmla="*/ 208 w 613"/>
                  <a:gd name="T23"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3" h="43">
                    <a:moveTo>
                      <a:pt x="208" y="42"/>
                    </a:moveTo>
                    <a:lnTo>
                      <a:pt x="189" y="39"/>
                    </a:lnTo>
                    <a:lnTo>
                      <a:pt x="170" y="29"/>
                    </a:lnTo>
                    <a:lnTo>
                      <a:pt x="156" y="22"/>
                    </a:lnTo>
                    <a:lnTo>
                      <a:pt x="142" y="20"/>
                    </a:lnTo>
                    <a:lnTo>
                      <a:pt x="197" y="20"/>
                    </a:lnTo>
                    <a:lnTo>
                      <a:pt x="208" y="22"/>
                    </a:lnTo>
                    <a:lnTo>
                      <a:pt x="261" y="22"/>
                    </a:lnTo>
                    <a:lnTo>
                      <a:pt x="259" y="22"/>
                    </a:lnTo>
                    <a:lnTo>
                      <a:pt x="246" y="29"/>
                    </a:lnTo>
                    <a:lnTo>
                      <a:pt x="227" y="39"/>
                    </a:lnTo>
                    <a:lnTo>
                      <a:pt x="208"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6" name="Freeform 66"/>
              <p:cNvSpPr>
                <a:spLocks/>
              </p:cNvSpPr>
              <p:nvPr/>
            </p:nvSpPr>
            <p:spPr bwMode="auto">
              <a:xfrm>
                <a:off x="7606" y="671"/>
                <a:ext cx="613" cy="43"/>
              </a:xfrm>
              <a:custGeom>
                <a:avLst/>
                <a:gdLst>
                  <a:gd name="T0" fmla="*/ 340 w 613"/>
                  <a:gd name="T1" fmla="*/ 42 h 43"/>
                  <a:gd name="T2" fmla="*/ 321 w 613"/>
                  <a:gd name="T3" fmla="*/ 39 h 43"/>
                  <a:gd name="T4" fmla="*/ 302 w 613"/>
                  <a:gd name="T5" fmla="*/ 29 h 43"/>
                  <a:gd name="T6" fmla="*/ 286 w 613"/>
                  <a:gd name="T7" fmla="*/ 22 h 43"/>
                  <a:gd name="T8" fmla="*/ 272 w 613"/>
                  <a:gd name="T9" fmla="*/ 20 h 43"/>
                  <a:gd name="T10" fmla="*/ 322 w 613"/>
                  <a:gd name="T11" fmla="*/ 20 h 43"/>
                  <a:gd name="T12" fmla="*/ 323 w 613"/>
                  <a:gd name="T13" fmla="*/ 21 h 43"/>
                  <a:gd name="T14" fmla="*/ 398 w 613"/>
                  <a:gd name="T15" fmla="*/ 21 h 43"/>
                  <a:gd name="T16" fmla="*/ 391 w 613"/>
                  <a:gd name="T17" fmla="*/ 22 h 43"/>
                  <a:gd name="T18" fmla="*/ 378 w 613"/>
                  <a:gd name="T19" fmla="*/ 29 h 43"/>
                  <a:gd name="T20" fmla="*/ 359 w 613"/>
                  <a:gd name="T21" fmla="*/ 39 h 43"/>
                  <a:gd name="T22" fmla="*/ 340 w 613"/>
                  <a:gd name="T23"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3" h="43">
                    <a:moveTo>
                      <a:pt x="340" y="42"/>
                    </a:moveTo>
                    <a:lnTo>
                      <a:pt x="321" y="39"/>
                    </a:lnTo>
                    <a:lnTo>
                      <a:pt x="302" y="29"/>
                    </a:lnTo>
                    <a:lnTo>
                      <a:pt x="286" y="22"/>
                    </a:lnTo>
                    <a:lnTo>
                      <a:pt x="272" y="20"/>
                    </a:lnTo>
                    <a:lnTo>
                      <a:pt x="322" y="20"/>
                    </a:lnTo>
                    <a:lnTo>
                      <a:pt x="323" y="21"/>
                    </a:lnTo>
                    <a:lnTo>
                      <a:pt x="398" y="21"/>
                    </a:lnTo>
                    <a:lnTo>
                      <a:pt x="391" y="22"/>
                    </a:lnTo>
                    <a:lnTo>
                      <a:pt x="378" y="29"/>
                    </a:lnTo>
                    <a:lnTo>
                      <a:pt x="359" y="39"/>
                    </a:lnTo>
                    <a:lnTo>
                      <a:pt x="340"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7" name="Freeform 65"/>
              <p:cNvSpPr>
                <a:spLocks/>
              </p:cNvSpPr>
              <p:nvPr/>
            </p:nvSpPr>
            <p:spPr bwMode="auto">
              <a:xfrm>
                <a:off x="7606" y="671"/>
                <a:ext cx="613" cy="43"/>
              </a:xfrm>
              <a:custGeom>
                <a:avLst/>
                <a:gdLst>
                  <a:gd name="T0" fmla="*/ 470 w 613"/>
                  <a:gd name="T1" fmla="*/ 42 h 43"/>
                  <a:gd name="T2" fmla="*/ 449 w 613"/>
                  <a:gd name="T3" fmla="*/ 39 h 43"/>
                  <a:gd name="T4" fmla="*/ 429 w 613"/>
                  <a:gd name="T5" fmla="*/ 29 h 43"/>
                  <a:gd name="T6" fmla="*/ 417 w 613"/>
                  <a:gd name="T7" fmla="*/ 22 h 43"/>
                  <a:gd name="T8" fmla="*/ 404 w 613"/>
                  <a:gd name="T9" fmla="*/ 20 h 43"/>
                  <a:gd name="T10" fmla="*/ 457 w 613"/>
                  <a:gd name="T11" fmla="*/ 20 h 43"/>
                  <a:gd name="T12" fmla="*/ 470 w 613"/>
                  <a:gd name="T13" fmla="*/ 22 h 43"/>
                  <a:gd name="T14" fmla="*/ 522 w 613"/>
                  <a:gd name="T15" fmla="*/ 22 h 43"/>
                  <a:gd name="T16" fmla="*/ 519 w 613"/>
                  <a:gd name="T17" fmla="*/ 25 h 43"/>
                  <a:gd name="T18" fmla="*/ 514 w 613"/>
                  <a:gd name="T19" fmla="*/ 25 h 43"/>
                  <a:gd name="T20" fmla="*/ 510 w 613"/>
                  <a:gd name="T21" fmla="*/ 29 h 43"/>
                  <a:gd name="T22" fmla="*/ 490 w 613"/>
                  <a:gd name="T23" fmla="*/ 39 h 43"/>
                  <a:gd name="T24" fmla="*/ 470 w 613"/>
                  <a:gd name="T2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3" h="43">
                    <a:moveTo>
                      <a:pt x="470" y="42"/>
                    </a:moveTo>
                    <a:lnTo>
                      <a:pt x="449" y="39"/>
                    </a:lnTo>
                    <a:lnTo>
                      <a:pt x="429" y="29"/>
                    </a:lnTo>
                    <a:lnTo>
                      <a:pt x="417" y="22"/>
                    </a:lnTo>
                    <a:lnTo>
                      <a:pt x="404" y="20"/>
                    </a:lnTo>
                    <a:lnTo>
                      <a:pt x="457" y="20"/>
                    </a:lnTo>
                    <a:lnTo>
                      <a:pt x="470" y="22"/>
                    </a:lnTo>
                    <a:lnTo>
                      <a:pt x="522" y="22"/>
                    </a:lnTo>
                    <a:lnTo>
                      <a:pt x="519" y="25"/>
                    </a:lnTo>
                    <a:lnTo>
                      <a:pt x="514" y="25"/>
                    </a:lnTo>
                    <a:lnTo>
                      <a:pt x="510" y="29"/>
                    </a:lnTo>
                    <a:lnTo>
                      <a:pt x="490" y="39"/>
                    </a:lnTo>
                    <a:lnTo>
                      <a:pt x="470"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8" name="Freeform 64"/>
              <p:cNvSpPr>
                <a:spLocks/>
              </p:cNvSpPr>
              <p:nvPr/>
            </p:nvSpPr>
            <p:spPr bwMode="auto">
              <a:xfrm>
                <a:off x="7606" y="671"/>
                <a:ext cx="613" cy="43"/>
              </a:xfrm>
              <a:custGeom>
                <a:avLst/>
                <a:gdLst>
                  <a:gd name="T0" fmla="*/ 608 w 613"/>
                  <a:gd name="T1" fmla="*/ 42 h 43"/>
                  <a:gd name="T2" fmla="*/ 587 w 613"/>
                  <a:gd name="T3" fmla="*/ 42 h 43"/>
                  <a:gd name="T4" fmla="*/ 574 w 613"/>
                  <a:gd name="T5" fmla="*/ 38 h 43"/>
                  <a:gd name="T6" fmla="*/ 566 w 613"/>
                  <a:gd name="T7" fmla="*/ 29 h 43"/>
                  <a:gd name="T8" fmla="*/ 556 w 613"/>
                  <a:gd name="T9" fmla="*/ 26 h 43"/>
                  <a:gd name="T10" fmla="*/ 546 w 613"/>
                  <a:gd name="T11" fmla="*/ 22 h 43"/>
                  <a:gd name="T12" fmla="*/ 535 w 613"/>
                  <a:gd name="T13" fmla="*/ 20 h 43"/>
                  <a:gd name="T14" fmla="*/ 589 w 613"/>
                  <a:gd name="T15" fmla="*/ 20 h 43"/>
                  <a:gd name="T16" fmla="*/ 591 w 613"/>
                  <a:gd name="T17" fmla="*/ 21 h 43"/>
                  <a:gd name="T18" fmla="*/ 608 w 613"/>
                  <a:gd name="T19" fmla="*/ 21 h 43"/>
                  <a:gd name="T20" fmla="*/ 612 w 613"/>
                  <a:gd name="T21" fmla="*/ 25 h 43"/>
                  <a:gd name="T22" fmla="*/ 612 w 613"/>
                  <a:gd name="T23" fmla="*/ 38 h 43"/>
                  <a:gd name="T24" fmla="*/ 608 w 613"/>
                  <a:gd name="T2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3" h="43">
                    <a:moveTo>
                      <a:pt x="608" y="42"/>
                    </a:moveTo>
                    <a:lnTo>
                      <a:pt x="587" y="42"/>
                    </a:lnTo>
                    <a:lnTo>
                      <a:pt x="574" y="38"/>
                    </a:lnTo>
                    <a:lnTo>
                      <a:pt x="566" y="29"/>
                    </a:lnTo>
                    <a:lnTo>
                      <a:pt x="556" y="26"/>
                    </a:lnTo>
                    <a:lnTo>
                      <a:pt x="546" y="22"/>
                    </a:lnTo>
                    <a:lnTo>
                      <a:pt x="535" y="20"/>
                    </a:lnTo>
                    <a:lnTo>
                      <a:pt x="589" y="20"/>
                    </a:lnTo>
                    <a:lnTo>
                      <a:pt x="591" y="21"/>
                    </a:lnTo>
                    <a:lnTo>
                      <a:pt x="608" y="21"/>
                    </a:lnTo>
                    <a:lnTo>
                      <a:pt x="612" y="25"/>
                    </a:lnTo>
                    <a:lnTo>
                      <a:pt x="612" y="38"/>
                    </a:lnTo>
                    <a:lnTo>
                      <a:pt x="608"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 name="Group 53"/>
            <p:cNvGrpSpPr>
              <a:grpSpLocks/>
            </p:cNvGrpSpPr>
            <p:nvPr/>
          </p:nvGrpSpPr>
          <p:grpSpPr bwMode="auto">
            <a:xfrm>
              <a:off x="7606" y="709"/>
              <a:ext cx="613" cy="43"/>
              <a:chOff x="7606" y="709"/>
              <a:chExt cx="613" cy="43"/>
            </a:xfrm>
          </p:grpSpPr>
          <p:sp>
            <p:nvSpPr>
              <p:cNvPr id="49" name="Freeform 62"/>
              <p:cNvSpPr>
                <a:spLocks/>
              </p:cNvSpPr>
              <p:nvPr/>
            </p:nvSpPr>
            <p:spPr bwMode="auto">
              <a:xfrm>
                <a:off x="7606" y="709"/>
                <a:ext cx="613" cy="43"/>
              </a:xfrm>
              <a:custGeom>
                <a:avLst/>
                <a:gdLst>
                  <a:gd name="T0" fmla="*/ 76 w 613"/>
                  <a:gd name="T1" fmla="*/ 42 h 43"/>
                  <a:gd name="T2" fmla="*/ 63 w 613"/>
                  <a:gd name="T3" fmla="*/ 42 h 43"/>
                  <a:gd name="T4" fmla="*/ 51 w 613"/>
                  <a:gd name="T5" fmla="*/ 38 h 43"/>
                  <a:gd name="T6" fmla="*/ 42 w 613"/>
                  <a:gd name="T7" fmla="*/ 34 h 43"/>
                  <a:gd name="T8" fmla="*/ 34 w 613"/>
                  <a:gd name="T9" fmla="*/ 25 h 43"/>
                  <a:gd name="T10" fmla="*/ 21 w 613"/>
                  <a:gd name="T11" fmla="*/ 21 h 43"/>
                  <a:gd name="T12" fmla="*/ 4 w 613"/>
                  <a:gd name="T13" fmla="*/ 21 h 43"/>
                  <a:gd name="T14" fmla="*/ 0 w 613"/>
                  <a:gd name="T15" fmla="*/ 17 h 43"/>
                  <a:gd name="T16" fmla="*/ 0 w 613"/>
                  <a:gd name="T17" fmla="*/ 12 h 43"/>
                  <a:gd name="T18" fmla="*/ 4 w 613"/>
                  <a:gd name="T19" fmla="*/ 8 h 43"/>
                  <a:gd name="T20" fmla="*/ 4 w 613"/>
                  <a:gd name="T21" fmla="*/ 4 h 43"/>
                  <a:gd name="T22" fmla="*/ 12 w 613"/>
                  <a:gd name="T23" fmla="*/ 4 h 43"/>
                  <a:gd name="T24" fmla="*/ 25 w 613"/>
                  <a:gd name="T25" fmla="*/ 0 h 43"/>
                  <a:gd name="T26" fmla="*/ 34 w 613"/>
                  <a:gd name="T27" fmla="*/ 4 h 43"/>
                  <a:gd name="T28" fmla="*/ 46 w 613"/>
                  <a:gd name="T29" fmla="*/ 12 h 43"/>
                  <a:gd name="T30" fmla="*/ 51 w 613"/>
                  <a:gd name="T31" fmla="*/ 12 h 43"/>
                  <a:gd name="T32" fmla="*/ 68 w 613"/>
                  <a:gd name="T33" fmla="*/ 21 h 43"/>
                  <a:gd name="T34" fmla="*/ 80 w 613"/>
                  <a:gd name="T35" fmla="*/ 25 h 43"/>
                  <a:gd name="T36" fmla="*/ 129 w 613"/>
                  <a:gd name="T37" fmla="*/ 25 h 43"/>
                  <a:gd name="T38" fmla="*/ 119 w 613"/>
                  <a:gd name="T39" fmla="*/ 29 h 43"/>
                  <a:gd name="T40" fmla="*/ 109 w 613"/>
                  <a:gd name="T41" fmla="*/ 35 h 43"/>
                  <a:gd name="T42" fmla="*/ 99 w 613"/>
                  <a:gd name="T43" fmla="*/ 39 h 43"/>
                  <a:gd name="T44" fmla="*/ 88 w 613"/>
                  <a:gd name="T45" fmla="*/ 41 h 43"/>
                  <a:gd name="T46" fmla="*/ 76 w 613"/>
                  <a:gd name="T4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3" h="43">
                    <a:moveTo>
                      <a:pt x="76" y="42"/>
                    </a:moveTo>
                    <a:lnTo>
                      <a:pt x="63" y="42"/>
                    </a:lnTo>
                    <a:lnTo>
                      <a:pt x="51" y="38"/>
                    </a:lnTo>
                    <a:lnTo>
                      <a:pt x="42" y="34"/>
                    </a:lnTo>
                    <a:lnTo>
                      <a:pt x="34" y="25"/>
                    </a:lnTo>
                    <a:lnTo>
                      <a:pt x="21" y="21"/>
                    </a:lnTo>
                    <a:lnTo>
                      <a:pt x="4" y="21"/>
                    </a:lnTo>
                    <a:lnTo>
                      <a:pt x="0" y="17"/>
                    </a:lnTo>
                    <a:lnTo>
                      <a:pt x="0" y="12"/>
                    </a:lnTo>
                    <a:lnTo>
                      <a:pt x="4" y="8"/>
                    </a:lnTo>
                    <a:lnTo>
                      <a:pt x="4" y="4"/>
                    </a:lnTo>
                    <a:lnTo>
                      <a:pt x="12" y="4"/>
                    </a:lnTo>
                    <a:lnTo>
                      <a:pt x="25" y="0"/>
                    </a:lnTo>
                    <a:lnTo>
                      <a:pt x="34" y="4"/>
                    </a:lnTo>
                    <a:lnTo>
                      <a:pt x="46" y="12"/>
                    </a:lnTo>
                    <a:lnTo>
                      <a:pt x="51" y="12"/>
                    </a:lnTo>
                    <a:lnTo>
                      <a:pt x="68" y="21"/>
                    </a:lnTo>
                    <a:lnTo>
                      <a:pt x="80" y="25"/>
                    </a:lnTo>
                    <a:lnTo>
                      <a:pt x="129" y="25"/>
                    </a:lnTo>
                    <a:lnTo>
                      <a:pt x="119" y="29"/>
                    </a:lnTo>
                    <a:lnTo>
                      <a:pt x="109" y="35"/>
                    </a:lnTo>
                    <a:lnTo>
                      <a:pt x="99" y="39"/>
                    </a:lnTo>
                    <a:lnTo>
                      <a:pt x="88" y="41"/>
                    </a:lnTo>
                    <a:lnTo>
                      <a:pt x="76"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61"/>
              <p:cNvSpPr>
                <a:spLocks/>
              </p:cNvSpPr>
              <p:nvPr/>
            </p:nvSpPr>
            <p:spPr bwMode="auto">
              <a:xfrm>
                <a:off x="7606" y="709"/>
                <a:ext cx="613" cy="43"/>
              </a:xfrm>
              <a:custGeom>
                <a:avLst/>
                <a:gdLst>
                  <a:gd name="T0" fmla="*/ 129 w 613"/>
                  <a:gd name="T1" fmla="*/ 25 h 43"/>
                  <a:gd name="T2" fmla="*/ 80 w 613"/>
                  <a:gd name="T3" fmla="*/ 25 h 43"/>
                  <a:gd name="T4" fmla="*/ 93 w 613"/>
                  <a:gd name="T5" fmla="*/ 21 h 43"/>
                  <a:gd name="T6" fmla="*/ 102 w 613"/>
                  <a:gd name="T7" fmla="*/ 12 h 43"/>
                  <a:gd name="T8" fmla="*/ 117 w 613"/>
                  <a:gd name="T9" fmla="*/ 7 h 43"/>
                  <a:gd name="T10" fmla="*/ 131 w 613"/>
                  <a:gd name="T11" fmla="*/ 3 h 43"/>
                  <a:gd name="T12" fmla="*/ 146 w 613"/>
                  <a:gd name="T13" fmla="*/ 2 h 43"/>
                  <a:gd name="T14" fmla="*/ 161 w 613"/>
                  <a:gd name="T15" fmla="*/ 4 h 43"/>
                  <a:gd name="T16" fmla="*/ 170 w 613"/>
                  <a:gd name="T17" fmla="*/ 8 h 43"/>
                  <a:gd name="T18" fmla="*/ 174 w 613"/>
                  <a:gd name="T19" fmla="*/ 8 h 43"/>
                  <a:gd name="T20" fmla="*/ 183 w 613"/>
                  <a:gd name="T21" fmla="*/ 12 h 43"/>
                  <a:gd name="T22" fmla="*/ 195 w 613"/>
                  <a:gd name="T23" fmla="*/ 19 h 43"/>
                  <a:gd name="T24" fmla="*/ 208 w 613"/>
                  <a:gd name="T25" fmla="*/ 22 h 43"/>
                  <a:gd name="T26" fmla="*/ 463 w 613"/>
                  <a:gd name="T27" fmla="*/ 22 h 43"/>
                  <a:gd name="T28" fmla="*/ 469 w 613"/>
                  <a:gd name="T29" fmla="*/ 22 h 43"/>
                  <a:gd name="T30" fmla="*/ 610 w 613"/>
                  <a:gd name="T31" fmla="*/ 22 h 43"/>
                  <a:gd name="T32" fmla="*/ 610 w 613"/>
                  <a:gd name="T33" fmla="*/ 23 h 43"/>
                  <a:gd name="T34" fmla="*/ 142 w 613"/>
                  <a:gd name="T35" fmla="*/ 23 h 43"/>
                  <a:gd name="T36" fmla="*/ 131 w 613"/>
                  <a:gd name="T37" fmla="*/ 25 h 43"/>
                  <a:gd name="T38" fmla="*/ 129 w 613"/>
                  <a:gd name="T39"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3" h="43">
                    <a:moveTo>
                      <a:pt x="129" y="25"/>
                    </a:moveTo>
                    <a:lnTo>
                      <a:pt x="80" y="25"/>
                    </a:lnTo>
                    <a:lnTo>
                      <a:pt x="93" y="21"/>
                    </a:lnTo>
                    <a:lnTo>
                      <a:pt x="102" y="12"/>
                    </a:lnTo>
                    <a:lnTo>
                      <a:pt x="117" y="7"/>
                    </a:lnTo>
                    <a:lnTo>
                      <a:pt x="131" y="3"/>
                    </a:lnTo>
                    <a:lnTo>
                      <a:pt x="146" y="2"/>
                    </a:lnTo>
                    <a:lnTo>
                      <a:pt x="161" y="4"/>
                    </a:lnTo>
                    <a:lnTo>
                      <a:pt x="170" y="8"/>
                    </a:lnTo>
                    <a:lnTo>
                      <a:pt x="174" y="8"/>
                    </a:lnTo>
                    <a:lnTo>
                      <a:pt x="183" y="12"/>
                    </a:lnTo>
                    <a:lnTo>
                      <a:pt x="195" y="19"/>
                    </a:lnTo>
                    <a:lnTo>
                      <a:pt x="208" y="22"/>
                    </a:lnTo>
                    <a:lnTo>
                      <a:pt x="463" y="22"/>
                    </a:lnTo>
                    <a:lnTo>
                      <a:pt x="469" y="22"/>
                    </a:lnTo>
                    <a:lnTo>
                      <a:pt x="610" y="22"/>
                    </a:lnTo>
                    <a:lnTo>
                      <a:pt x="610" y="23"/>
                    </a:lnTo>
                    <a:lnTo>
                      <a:pt x="142" y="23"/>
                    </a:lnTo>
                    <a:lnTo>
                      <a:pt x="131" y="25"/>
                    </a:lnTo>
                    <a:lnTo>
                      <a:pt x="129" y="25"/>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60"/>
              <p:cNvSpPr>
                <a:spLocks/>
              </p:cNvSpPr>
              <p:nvPr/>
            </p:nvSpPr>
            <p:spPr bwMode="auto">
              <a:xfrm>
                <a:off x="7606" y="709"/>
                <a:ext cx="613" cy="43"/>
              </a:xfrm>
              <a:custGeom>
                <a:avLst/>
                <a:gdLst>
                  <a:gd name="T0" fmla="*/ 340 w 613"/>
                  <a:gd name="T1" fmla="*/ 22 h 43"/>
                  <a:gd name="T2" fmla="*/ 208 w 613"/>
                  <a:gd name="T3" fmla="*/ 22 h 43"/>
                  <a:gd name="T4" fmla="*/ 221 w 613"/>
                  <a:gd name="T5" fmla="*/ 19 h 43"/>
                  <a:gd name="T6" fmla="*/ 234 w 613"/>
                  <a:gd name="T7" fmla="*/ 12 h 43"/>
                  <a:gd name="T8" fmla="*/ 249 w 613"/>
                  <a:gd name="T9" fmla="*/ 7 h 43"/>
                  <a:gd name="T10" fmla="*/ 263 w 613"/>
                  <a:gd name="T11" fmla="*/ 3 h 43"/>
                  <a:gd name="T12" fmla="*/ 278 w 613"/>
                  <a:gd name="T13" fmla="*/ 2 h 43"/>
                  <a:gd name="T14" fmla="*/ 293 w 613"/>
                  <a:gd name="T15" fmla="*/ 4 h 43"/>
                  <a:gd name="T16" fmla="*/ 302 w 613"/>
                  <a:gd name="T17" fmla="*/ 8 h 43"/>
                  <a:gd name="T18" fmla="*/ 306 w 613"/>
                  <a:gd name="T19" fmla="*/ 12 h 43"/>
                  <a:gd name="T20" fmla="*/ 314 w 613"/>
                  <a:gd name="T21" fmla="*/ 12 h 43"/>
                  <a:gd name="T22" fmla="*/ 327 w 613"/>
                  <a:gd name="T23" fmla="*/ 19 h 43"/>
                  <a:gd name="T24" fmla="*/ 340 w 613"/>
                  <a:gd name="T2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3" h="43">
                    <a:moveTo>
                      <a:pt x="340" y="22"/>
                    </a:moveTo>
                    <a:lnTo>
                      <a:pt x="208" y="22"/>
                    </a:lnTo>
                    <a:lnTo>
                      <a:pt x="221" y="19"/>
                    </a:lnTo>
                    <a:lnTo>
                      <a:pt x="234" y="12"/>
                    </a:lnTo>
                    <a:lnTo>
                      <a:pt x="249" y="7"/>
                    </a:lnTo>
                    <a:lnTo>
                      <a:pt x="263" y="3"/>
                    </a:lnTo>
                    <a:lnTo>
                      <a:pt x="278" y="2"/>
                    </a:lnTo>
                    <a:lnTo>
                      <a:pt x="293" y="4"/>
                    </a:lnTo>
                    <a:lnTo>
                      <a:pt x="302" y="8"/>
                    </a:lnTo>
                    <a:lnTo>
                      <a:pt x="306" y="12"/>
                    </a:lnTo>
                    <a:lnTo>
                      <a:pt x="314" y="12"/>
                    </a:lnTo>
                    <a:lnTo>
                      <a:pt x="327" y="19"/>
                    </a:lnTo>
                    <a:lnTo>
                      <a:pt x="340" y="2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9"/>
              <p:cNvSpPr>
                <a:spLocks/>
              </p:cNvSpPr>
              <p:nvPr/>
            </p:nvSpPr>
            <p:spPr bwMode="auto">
              <a:xfrm>
                <a:off x="7606" y="709"/>
                <a:ext cx="613" cy="43"/>
              </a:xfrm>
              <a:custGeom>
                <a:avLst/>
                <a:gdLst>
                  <a:gd name="T0" fmla="*/ 463 w 613"/>
                  <a:gd name="T1" fmla="*/ 22 h 43"/>
                  <a:gd name="T2" fmla="*/ 340 w 613"/>
                  <a:gd name="T3" fmla="*/ 22 h 43"/>
                  <a:gd name="T4" fmla="*/ 353 w 613"/>
                  <a:gd name="T5" fmla="*/ 19 h 43"/>
                  <a:gd name="T6" fmla="*/ 366 w 613"/>
                  <a:gd name="T7" fmla="*/ 12 h 43"/>
                  <a:gd name="T8" fmla="*/ 379 w 613"/>
                  <a:gd name="T9" fmla="*/ 7 h 43"/>
                  <a:gd name="T10" fmla="*/ 394 w 613"/>
                  <a:gd name="T11" fmla="*/ 3 h 43"/>
                  <a:gd name="T12" fmla="*/ 409 w 613"/>
                  <a:gd name="T13" fmla="*/ 2 h 43"/>
                  <a:gd name="T14" fmla="*/ 425 w 613"/>
                  <a:gd name="T15" fmla="*/ 4 h 43"/>
                  <a:gd name="T16" fmla="*/ 429 w 613"/>
                  <a:gd name="T17" fmla="*/ 8 h 43"/>
                  <a:gd name="T18" fmla="*/ 438 w 613"/>
                  <a:gd name="T19" fmla="*/ 12 h 43"/>
                  <a:gd name="T20" fmla="*/ 442 w 613"/>
                  <a:gd name="T21" fmla="*/ 17 h 43"/>
                  <a:gd name="T22" fmla="*/ 455 w 613"/>
                  <a:gd name="T23" fmla="*/ 21 h 43"/>
                  <a:gd name="T24" fmla="*/ 463 w 613"/>
                  <a:gd name="T2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3" h="43">
                    <a:moveTo>
                      <a:pt x="463" y="22"/>
                    </a:moveTo>
                    <a:lnTo>
                      <a:pt x="340" y="22"/>
                    </a:lnTo>
                    <a:lnTo>
                      <a:pt x="353" y="19"/>
                    </a:lnTo>
                    <a:lnTo>
                      <a:pt x="366" y="12"/>
                    </a:lnTo>
                    <a:lnTo>
                      <a:pt x="379" y="7"/>
                    </a:lnTo>
                    <a:lnTo>
                      <a:pt x="394" y="3"/>
                    </a:lnTo>
                    <a:lnTo>
                      <a:pt x="409" y="2"/>
                    </a:lnTo>
                    <a:lnTo>
                      <a:pt x="425" y="4"/>
                    </a:lnTo>
                    <a:lnTo>
                      <a:pt x="429" y="8"/>
                    </a:lnTo>
                    <a:lnTo>
                      <a:pt x="438" y="12"/>
                    </a:lnTo>
                    <a:lnTo>
                      <a:pt x="442" y="17"/>
                    </a:lnTo>
                    <a:lnTo>
                      <a:pt x="455" y="21"/>
                    </a:lnTo>
                    <a:lnTo>
                      <a:pt x="463" y="2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8"/>
              <p:cNvSpPr>
                <a:spLocks/>
              </p:cNvSpPr>
              <p:nvPr/>
            </p:nvSpPr>
            <p:spPr bwMode="auto">
              <a:xfrm>
                <a:off x="7606" y="709"/>
                <a:ext cx="613" cy="43"/>
              </a:xfrm>
              <a:custGeom>
                <a:avLst/>
                <a:gdLst>
                  <a:gd name="T0" fmla="*/ 610 w 613"/>
                  <a:gd name="T1" fmla="*/ 22 h 43"/>
                  <a:gd name="T2" fmla="*/ 469 w 613"/>
                  <a:gd name="T3" fmla="*/ 22 h 43"/>
                  <a:gd name="T4" fmla="*/ 482 w 613"/>
                  <a:gd name="T5" fmla="*/ 20 h 43"/>
                  <a:gd name="T6" fmla="*/ 493 w 613"/>
                  <a:gd name="T7" fmla="*/ 12 h 43"/>
                  <a:gd name="T8" fmla="*/ 509 w 613"/>
                  <a:gd name="T9" fmla="*/ 7 h 43"/>
                  <a:gd name="T10" fmla="*/ 525 w 613"/>
                  <a:gd name="T11" fmla="*/ 3 h 43"/>
                  <a:gd name="T12" fmla="*/ 541 w 613"/>
                  <a:gd name="T13" fmla="*/ 2 h 43"/>
                  <a:gd name="T14" fmla="*/ 557 w 613"/>
                  <a:gd name="T15" fmla="*/ 4 h 43"/>
                  <a:gd name="T16" fmla="*/ 561 w 613"/>
                  <a:gd name="T17" fmla="*/ 8 h 43"/>
                  <a:gd name="T18" fmla="*/ 570 w 613"/>
                  <a:gd name="T19" fmla="*/ 12 h 43"/>
                  <a:gd name="T20" fmla="*/ 574 w 613"/>
                  <a:gd name="T21" fmla="*/ 17 h 43"/>
                  <a:gd name="T22" fmla="*/ 583 w 613"/>
                  <a:gd name="T23" fmla="*/ 21 h 43"/>
                  <a:gd name="T24" fmla="*/ 608 w 613"/>
                  <a:gd name="T25" fmla="*/ 21 h 43"/>
                  <a:gd name="T26" fmla="*/ 610 w 613"/>
                  <a:gd name="T27"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3" h="43">
                    <a:moveTo>
                      <a:pt x="610" y="22"/>
                    </a:moveTo>
                    <a:lnTo>
                      <a:pt x="469" y="22"/>
                    </a:lnTo>
                    <a:lnTo>
                      <a:pt x="482" y="20"/>
                    </a:lnTo>
                    <a:lnTo>
                      <a:pt x="493" y="12"/>
                    </a:lnTo>
                    <a:lnTo>
                      <a:pt x="509" y="7"/>
                    </a:lnTo>
                    <a:lnTo>
                      <a:pt x="525" y="3"/>
                    </a:lnTo>
                    <a:lnTo>
                      <a:pt x="541" y="2"/>
                    </a:lnTo>
                    <a:lnTo>
                      <a:pt x="557" y="4"/>
                    </a:lnTo>
                    <a:lnTo>
                      <a:pt x="561" y="8"/>
                    </a:lnTo>
                    <a:lnTo>
                      <a:pt x="570" y="12"/>
                    </a:lnTo>
                    <a:lnTo>
                      <a:pt x="574" y="17"/>
                    </a:lnTo>
                    <a:lnTo>
                      <a:pt x="583" y="21"/>
                    </a:lnTo>
                    <a:lnTo>
                      <a:pt x="608" y="21"/>
                    </a:lnTo>
                    <a:lnTo>
                      <a:pt x="610" y="2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7"/>
              <p:cNvSpPr>
                <a:spLocks/>
              </p:cNvSpPr>
              <p:nvPr/>
            </p:nvSpPr>
            <p:spPr bwMode="auto">
              <a:xfrm>
                <a:off x="7606" y="709"/>
                <a:ext cx="613" cy="43"/>
              </a:xfrm>
              <a:custGeom>
                <a:avLst/>
                <a:gdLst>
                  <a:gd name="T0" fmla="*/ 198 w 613"/>
                  <a:gd name="T1" fmla="*/ 42 h 43"/>
                  <a:gd name="T2" fmla="*/ 183 w 613"/>
                  <a:gd name="T3" fmla="*/ 38 h 43"/>
                  <a:gd name="T4" fmla="*/ 174 w 613"/>
                  <a:gd name="T5" fmla="*/ 34 h 43"/>
                  <a:gd name="T6" fmla="*/ 170 w 613"/>
                  <a:gd name="T7" fmla="*/ 29 h 43"/>
                  <a:gd name="T8" fmla="*/ 165 w 613"/>
                  <a:gd name="T9" fmla="*/ 29 h 43"/>
                  <a:gd name="T10" fmla="*/ 153 w 613"/>
                  <a:gd name="T11" fmla="*/ 25 h 43"/>
                  <a:gd name="T12" fmla="*/ 142 w 613"/>
                  <a:gd name="T13" fmla="*/ 23 h 43"/>
                  <a:gd name="T14" fmla="*/ 272 w 613"/>
                  <a:gd name="T15" fmla="*/ 23 h 43"/>
                  <a:gd name="T16" fmla="*/ 259 w 613"/>
                  <a:gd name="T17" fmla="*/ 25 h 43"/>
                  <a:gd name="T18" fmla="*/ 246 w 613"/>
                  <a:gd name="T19" fmla="*/ 29 h 43"/>
                  <a:gd name="T20" fmla="*/ 230 w 613"/>
                  <a:gd name="T21" fmla="*/ 37 h 43"/>
                  <a:gd name="T22" fmla="*/ 214 w 613"/>
                  <a:gd name="T23" fmla="*/ 42 h 43"/>
                  <a:gd name="T24" fmla="*/ 198 w 613"/>
                  <a:gd name="T2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3" h="43">
                    <a:moveTo>
                      <a:pt x="198" y="42"/>
                    </a:moveTo>
                    <a:lnTo>
                      <a:pt x="183" y="38"/>
                    </a:lnTo>
                    <a:lnTo>
                      <a:pt x="174" y="34"/>
                    </a:lnTo>
                    <a:lnTo>
                      <a:pt x="170" y="29"/>
                    </a:lnTo>
                    <a:lnTo>
                      <a:pt x="165" y="29"/>
                    </a:lnTo>
                    <a:lnTo>
                      <a:pt x="153" y="25"/>
                    </a:lnTo>
                    <a:lnTo>
                      <a:pt x="142" y="23"/>
                    </a:lnTo>
                    <a:lnTo>
                      <a:pt x="272" y="23"/>
                    </a:lnTo>
                    <a:lnTo>
                      <a:pt x="259" y="25"/>
                    </a:lnTo>
                    <a:lnTo>
                      <a:pt x="246" y="29"/>
                    </a:lnTo>
                    <a:lnTo>
                      <a:pt x="230" y="37"/>
                    </a:lnTo>
                    <a:lnTo>
                      <a:pt x="214" y="42"/>
                    </a:lnTo>
                    <a:lnTo>
                      <a:pt x="198"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6"/>
              <p:cNvSpPr>
                <a:spLocks/>
              </p:cNvSpPr>
              <p:nvPr/>
            </p:nvSpPr>
            <p:spPr bwMode="auto">
              <a:xfrm>
                <a:off x="7606" y="709"/>
                <a:ext cx="613" cy="43"/>
              </a:xfrm>
              <a:custGeom>
                <a:avLst/>
                <a:gdLst>
                  <a:gd name="T0" fmla="*/ 334 w 613"/>
                  <a:gd name="T1" fmla="*/ 42 h 43"/>
                  <a:gd name="T2" fmla="*/ 319 w 613"/>
                  <a:gd name="T3" fmla="*/ 38 h 43"/>
                  <a:gd name="T4" fmla="*/ 310 w 613"/>
                  <a:gd name="T5" fmla="*/ 38 h 43"/>
                  <a:gd name="T6" fmla="*/ 302 w 613"/>
                  <a:gd name="T7" fmla="*/ 29 h 43"/>
                  <a:gd name="T8" fmla="*/ 286 w 613"/>
                  <a:gd name="T9" fmla="*/ 25 h 43"/>
                  <a:gd name="T10" fmla="*/ 272 w 613"/>
                  <a:gd name="T11" fmla="*/ 23 h 43"/>
                  <a:gd name="T12" fmla="*/ 404 w 613"/>
                  <a:gd name="T13" fmla="*/ 23 h 43"/>
                  <a:gd name="T14" fmla="*/ 391 w 613"/>
                  <a:gd name="T15" fmla="*/ 25 h 43"/>
                  <a:gd name="T16" fmla="*/ 378 w 613"/>
                  <a:gd name="T17" fmla="*/ 29 h 43"/>
                  <a:gd name="T18" fmla="*/ 363 w 613"/>
                  <a:gd name="T19" fmla="*/ 37 h 43"/>
                  <a:gd name="T20" fmla="*/ 348 w 613"/>
                  <a:gd name="T21" fmla="*/ 42 h 43"/>
                  <a:gd name="T22" fmla="*/ 334 w 613"/>
                  <a:gd name="T23"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3" h="43">
                    <a:moveTo>
                      <a:pt x="334" y="42"/>
                    </a:moveTo>
                    <a:lnTo>
                      <a:pt x="319" y="38"/>
                    </a:lnTo>
                    <a:lnTo>
                      <a:pt x="310" y="38"/>
                    </a:lnTo>
                    <a:lnTo>
                      <a:pt x="302" y="29"/>
                    </a:lnTo>
                    <a:lnTo>
                      <a:pt x="286" y="25"/>
                    </a:lnTo>
                    <a:lnTo>
                      <a:pt x="272" y="23"/>
                    </a:lnTo>
                    <a:lnTo>
                      <a:pt x="404" y="23"/>
                    </a:lnTo>
                    <a:lnTo>
                      <a:pt x="391" y="25"/>
                    </a:lnTo>
                    <a:lnTo>
                      <a:pt x="378" y="29"/>
                    </a:lnTo>
                    <a:lnTo>
                      <a:pt x="363" y="37"/>
                    </a:lnTo>
                    <a:lnTo>
                      <a:pt x="348" y="42"/>
                    </a:lnTo>
                    <a:lnTo>
                      <a:pt x="334"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5"/>
              <p:cNvSpPr>
                <a:spLocks/>
              </p:cNvSpPr>
              <p:nvPr/>
            </p:nvSpPr>
            <p:spPr bwMode="auto">
              <a:xfrm>
                <a:off x="7606" y="709"/>
                <a:ext cx="613" cy="43"/>
              </a:xfrm>
              <a:custGeom>
                <a:avLst/>
                <a:gdLst>
                  <a:gd name="T0" fmla="*/ 476 w 613"/>
                  <a:gd name="T1" fmla="*/ 40 h 43"/>
                  <a:gd name="T2" fmla="*/ 463 w 613"/>
                  <a:gd name="T3" fmla="*/ 40 h 43"/>
                  <a:gd name="T4" fmla="*/ 451 w 613"/>
                  <a:gd name="T5" fmla="*/ 38 h 43"/>
                  <a:gd name="T6" fmla="*/ 442 w 613"/>
                  <a:gd name="T7" fmla="*/ 38 h 43"/>
                  <a:gd name="T8" fmla="*/ 438 w 613"/>
                  <a:gd name="T9" fmla="*/ 34 h 43"/>
                  <a:gd name="T10" fmla="*/ 429 w 613"/>
                  <a:gd name="T11" fmla="*/ 29 h 43"/>
                  <a:gd name="T12" fmla="*/ 417 w 613"/>
                  <a:gd name="T13" fmla="*/ 25 h 43"/>
                  <a:gd name="T14" fmla="*/ 404 w 613"/>
                  <a:gd name="T15" fmla="*/ 23 h 43"/>
                  <a:gd name="T16" fmla="*/ 610 w 613"/>
                  <a:gd name="T17" fmla="*/ 23 h 43"/>
                  <a:gd name="T18" fmla="*/ 611 w 613"/>
                  <a:gd name="T19" fmla="*/ 23 h 43"/>
                  <a:gd name="T20" fmla="*/ 535 w 613"/>
                  <a:gd name="T21" fmla="*/ 23 h 43"/>
                  <a:gd name="T22" fmla="*/ 523 w 613"/>
                  <a:gd name="T23" fmla="*/ 25 h 43"/>
                  <a:gd name="T24" fmla="*/ 519 w 613"/>
                  <a:gd name="T25" fmla="*/ 25 h 43"/>
                  <a:gd name="T26" fmla="*/ 502 w 613"/>
                  <a:gd name="T27" fmla="*/ 34 h 43"/>
                  <a:gd name="T28" fmla="*/ 489 w 613"/>
                  <a:gd name="T29" fmla="*/ 38 h 43"/>
                  <a:gd name="T30" fmla="*/ 476 w 613"/>
                  <a:gd name="T31"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3" h="43">
                    <a:moveTo>
                      <a:pt x="476" y="40"/>
                    </a:moveTo>
                    <a:lnTo>
                      <a:pt x="463" y="40"/>
                    </a:lnTo>
                    <a:lnTo>
                      <a:pt x="451" y="38"/>
                    </a:lnTo>
                    <a:lnTo>
                      <a:pt x="442" y="38"/>
                    </a:lnTo>
                    <a:lnTo>
                      <a:pt x="438" y="34"/>
                    </a:lnTo>
                    <a:lnTo>
                      <a:pt x="429" y="29"/>
                    </a:lnTo>
                    <a:lnTo>
                      <a:pt x="417" y="25"/>
                    </a:lnTo>
                    <a:lnTo>
                      <a:pt x="404" y="23"/>
                    </a:lnTo>
                    <a:lnTo>
                      <a:pt x="610" y="23"/>
                    </a:lnTo>
                    <a:lnTo>
                      <a:pt x="611" y="23"/>
                    </a:lnTo>
                    <a:lnTo>
                      <a:pt x="535" y="23"/>
                    </a:lnTo>
                    <a:lnTo>
                      <a:pt x="523" y="25"/>
                    </a:lnTo>
                    <a:lnTo>
                      <a:pt x="519" y="25"/>
                    </a:lnTo>
                    <a:lnTo>
                      <a:pt x="502" y="34"/>
                    </a:lnTo>
                    <a:lnTo>
                      <a:pt x="489" y="38"/>
                    </a:lnTo>
                    <a:lnTo>
                      <a:pt x="476" y="40"/>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4"/>
              <p:cNvSpPr>
                <a:spLocks/>
              </p:cNvSpPr>
              <p:nvPr/>
            </p:nvSpPr>
            <p:spPr bwMode="auto">
              <a:xfrm>
                <a:off x="7606" y="709"/>
                <a:ext cx="613" cy="43"/>
              </a:xfrm>
              <a:custGeom>
                <a:avLst/>
                <a:gdLst>
                  <a:gd name="T0" fmla="*/ 608 w 613"/>
                  <a:gd name="T1" fmla="*/ 42 h 43"/>
                  <a:gd name="T2" fmla="*/ 587 w 613"/>
                  <a:gd name="T3" fmla="*/ 42 h 43"/>
                  <a:gd name="T4" fmla="*/ 574 w 613"/>
                  <a:gd name="T5" fmla="*/ 38 h 43"/>
                  <a:gd name="T6" fmla="*/ 566 w 613"/>
                  <a:gd name="T7" fmla="*/ 34 h 43"/>
                  <a:gd name="T8" fmla="*/ 556 w 613"/>
                  <a:gd name="T9" fmla="*/ 28 h 43"/>
                  <a:gd name="T10" fmla="*/ 546 w 613"/>
                  <a:gd name="T11" fmla="*/ 25 h 43"/>
                  <a:gd name="T12" fmla="*/ 535 w 613"/>
                  <a:gd name="T13" fmla="*/ 23 h 43"/>
                  <a:gd name="T14" fmla="*/ 611 w 613"/>
                  <a:gd name="T15" fmla="*/ 23 h 43"/>
                  <a:gd name="T16" fmla="*/ 612 w 613"/>
                  <a:gd name="T17" fmla="*/ 25 h 43"/>
                  <a:gd name="T18" fmla="*/ 612 w 613"/>
                  <a:gd name="T19" fmla="*/ 38 h 43"/>
                  <a:gd name="T20" fmla="*/ 608 w 613"/>
                  <a:gd name="T21"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43">
                    <a:moveTo>
                      <a:pt x="608" y="42"/>
                    </a:moveTo>
                    <a:lnTo>
                      <a:pt x="587" y="42"/>
                    </a:lnTo>
                    <a:lnTo>
                      <a:pt x="574" y="38"/>
                    </a:lnTo>
                    <a:lnTo>
                      <a:pt x="566" y="34"/>
                    </a:lnTo>
                    <a:lnTo>
                      <a:pt x="556" y="28"/>
                    </a:lnTo>
                    <a:lnTo>
                      <a:pt x="546" y="25"/>
                    </a:lnTo>
                    <a:lnTo>
                      <a:pt x="535" y="23"/>
                    </a:lnTo>
                    <a:lnTo>
                      <a:pt x="611" y="23"/>
                    </a:lnTo>
                    <a:lnTo>
                      <a:pt x="612" y="25"/>
                    </a:lnTo>
                    <a:lnTo>
                      <a:pt x="612" y="38"/>
                    </a:lnTo>
                    <a:lnTo>
                      <a:pt x="608" y="4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8" name="Freeform 52"/>
            <p:cNvSpPr>
              <a:spLocks/>
            </p:cNvSpPr>
            <p:nvPr/>
          </p:nvSpPr>
          <p:spPr bwMode="auto">
            <a:xfrm>
              <a:off x="7657" y="526"/>
              <a:ext cx="98" cy="20"/>
            </a:xfrm>
            <a:custGeom>
              <a:avLst/>
              <a:gdLst>
                <a:gd name="T0" fmla="*/ 93 w 98"/>
                <a:gd name="T1" fmla="*/ 17 h 20"/>
                <a:gd name="T2" fmla="*/ 4 w 98"/>
                <a:gd name="T3" fmla="*/ 17 h 20"/>
                <a:gd name="T4" fmla="*/ 0 w 98"/>
                <a:gd name="T5" fmla="*/ 12 h 20"/>
                <a:gd name="T6" fmla="*/ 0 w 98"/>
                <a:gd name="T7" fmla="*/ 4 h 20"/>
                <a:gd name="T8" fmla="*/ 4 w 98"/>
                <a:gd name="T9" fmla="*/ 0 h 20"/>
                <a:gd name="T10" fmla="*/ 93 w 98"/>
                <a:gd name="T11" fmla="*/ 0 h 20"/>
                <a:gd name="T12" fmla="*/ 97 w 98"/>
                <a:gd name="T13" fmla="*/ 4 h 20"/>
                <a:gd name="T14" fmla="*/ 97 w 98"/>
                <a:gd name="T15" fmla="*/ 12 h 20"/>
                <a:gd name="T16" fmla="*/ 93 w 98"/>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20">
                  <a:moveTo>
                    <a:pt x="93" y="17"/>
                  </a:moveTo>
                  <a:lnTo>
                    <a:pt x="4" y="17"/>
                  </a:lnTo>
                  <a:lnTo>
                    <a:pt x="0" y="12"/>
                  </a:lnTo>
                  <a:lnTo>
                    <a:pt x="0" y="4"/>
                  </a:lnTo>
                  <a:lnTo>
                    <a:pt x="4" y="0"/>
                  </a:lnTo>
                  <a:lnTo>
                    <a:pt x="93" y="0"/>
                  </a:lnTo>
                  <a:lnTo>
                    <a:pt x="97" y="4"/>
                  </a:lnTo>
                  <a:lnTo>
                    <a:pt x="97" y="12"/>
                  </a:lnTo>
                  <a:lnTo>
                    <a:pt x="93" y="17"/>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51"/>
            <p:cNvSpPr>
              <a:spLocks/>
            </p:cNvSpPr>
            <p:nvPr/>
          </p:nvSpPr>
          <p:spPr bwMode="auto">
            <a:xfrm>
              <a:off x="7763" y="535"/>
              <a:ext cx="30" cy="20"/>
            </a:xfrm>
            <a:custGeom>
              <a:avLst/>
              <a:gdLst>
                <a:gd name="T0" fmla="*/ 0 w 30"/>
                <a:gd name="T1" fmla="*/ 0 h 20"/>
                <a:gd name="T2" fmla="*/ 29 w 30"/>
                <a:gd name="T3" fmla="*/ 0 h 20"/>
              </a:gdLst>
              <a:ahLst/>
              <a:cxnLst>
                <a:cxn ang="0">
                  <a:pos x="T0" y="T1"/>
                </a:cxn>
                <a:cxn ang="0">
                  <a:pos x="T2" y="T3"/>
                </a:cxn>
              </a:cxnLst>
              <a:rect l="0" t="0" r="r" b="b"/>
              <a:pathLst>
                <a:path w="30" h="20">
                  <a:moveTo>
                    <a:pt x="0" y="0"/>
                  </a:moveTo>
                  <a:lnTo>
                    <a:pt x="29" y="0"/>
                  </a:lnTo>
                </a:path>
              </a:pathLst>
            </a:custGeom>
            <a:noFill/>
            <a:ln w="10809">
              <a:solidFill>
                <a:srgbClr val="7D7D7C"/>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50"/>
            <p:cNvSpPr>
              <a:spLocks/>
            </p:cNvSpPr>
            <p:nvPr/>
          </p:nvSpPr>
          <p:spPr bwMode="auto">
            <a:xfrm>
              <a:off x="7980" y="318"/>
              <a:ext cx="22" cy="60"/>
            </a:xfrm>
            <a:custGeom>
              <a:avLst/>
              <a:gdLst>
                <a:gd name="T0" fmla="*/ 17 w 22"/>
                <a:gd name="T1" fmla="*/ 59 h 60"/>
                <a:gd name="T2" fmla="*/ 4 w 22"/>
                <a:gd name="T3" fmla="*/ 59 h 60"/>
                <a:gd name="T4" fmla="*/ 0 w 22"/>
                <a:gd name="T5" fmla="*/ 55 h 60"/>
                <a:gd name="T6" fmla="*/ 0 w 22"/>
                <a:gd name="T7" fmla="*/ 4 h 60"/>
                <a:gd name="T8" fmla="*/ 4 w 22"/>
                <a:gd name="T9" fmla="*/ 0 h 60"/>
                <a:gd name="T10" fmla="*/ 17 w 22"/>
                <a:gd name="T11" fmla="*/ 0 h 60"/>
                <a:gd name="T12" fmla="*/ 21 w 22"/>
                <a:gd name="T13" fmla="*/ 4 h 60"/>
                <a:gd name="T14" fmla="*/ 21 w 22"/>
                <a:gd name="T15" fmla="*/ 55 h 60"/>
                <a:gd name="T16" fmla="*/ 17 w 22"/>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0">
                  <a:moveTo>
                    <a:pt x="17" y="59"/>
                  </a:moveTo>
                  <a:lnTo>
                    <a:pt x="4" y="59"/>
                  </a:lnTo>
                  <a:lnTo>
                    <a:pt x="0" y="55"/>
                  </a:lnTo>
                  <a:lnTo>
                    <a:pt x="0" y="4"/>
                  </a:lnTo>
                  <a:lnTo>
                    <a:pt x="4" y="0"/>
                  </a:lnTo>
                  <a:lnTo>
                    <a:pt x="17" y="0"/>
                  </a:lnTo>
                  <a:lnTo>
                    <a:pt x="21" y="4"/>
                  </a:lnTo>
                  <a:lnTo>
                    <a:pt x="21" y="55"/>
                  </a:lnTo>
                  <a:lnTo>
                    <a:pt x="17"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9"/>
            <p:cNvSpPr>
              <a:spLocks/>
            </p:cNvSpPr>
            <p:nvPr/>
          </p:nvSpPr>
          <p:spPr bwMode="auto">
            <a:xfrm>
              <a:off x="8010" y="318"/>
              <a:ext cx="22" cy="60"/>
            </a:xfrm>
            <a:custGeom>
              <a:avLst/>
              <a:gdLst>
                <a:gd name="T0" fmla="*/ 17 w 22"/>
                <a:gd name="T1" fmla="*/ 59 h 60"/>
                <a:gd name="T2" fmla="*/ 4 w 22"/>
                <a:gd name="T3" fmla="*/ 59 h 60"/>
                <a:gd name="T4" fmla="*/ 0 w 22"/>
                <a:gd name="T5" fmla="*/ 55 h 60"/>
                <a:gd name="T6" fmla="*/ 0 w 22"/>
                <a:gd name="T7" fmla="*/ 4 h 60"/>
                <a:gd name="T8" fmla="*/ 4 w 22"/>
                <a:gd name="T9" fmla="*/ 0 h 60"/>
                <a:gd name="T10" fmla="*/ 17 w 22"/>
                <a:gd name="T11" fmla="*/ 0 h 60"/>
                <a:gd name="T12" fmla="*/ 21 w 22"/>
                <a:gd name="T13" fmla="*/ 4 h 60"/>
                <a:gd name="T14" fmla="*/ 21 w 22"/>
                <a:gd name="T15" fmla="*/ 55 h 60"/>
                <a:gd name="T16" fmla="*/ 17 w 22"/>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0">
                  <a:moveTo>
                    <a:pt x="17" y="59"/>
                  </a:moveTo>
                  <a:lnTo>
                    <a:pt x="4" y="59"/>
                  </a:lnTo>
                  <a:lnTo>
                    <a:pt x="0" y="55"/>
                  </a:lnTo>
                  <a:lnTo>
                    <a:pt x="0" y="4"/>
                  </a:lnTo>
                  <a:lnTo>
                    <a:pt x="4" y="0"/>
                  </a:lnTo>
                  <a:lnTo>
                    <a:pt x="17" y="0"/>
                  </a:lnTo>
                  <a:lnTo>
                    <a:pt x="21" y="4"/>
                  </a:lnTo>
                  <a:lnTo>
                    <a:pt x="21" y="55"/>
                  </a:lnTo>
                  <a:lnTo>
                    <a:pt x="17"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8"/>
            <p:cNvSpPr>
              <a:spLocks/>
            </p:cNvSpPr>
            <p:nvPr/>
          </p:nvSpPr>
          <p:spPr bwMode="auto">
            <a:xfrm>
              <a:off x="8040" y="318"/>
              <a:ext cx="22" cy="60"/>
            </a:xfrm>
            <a:custGeom>
              <a:avLst/>
              <a:gdLst>
                <a:gd name="T0" fmla="*/ 17 w 22"/>
                <a:gd name="T1" fmla="*/ 59 h 60"/>
                <a:gd name="T2" fmla="*/ 4 w 22"/>
                <a:gd name="T3" fmla="*/ 59 h 60"/>
                <a:gd name="T4" fmla="*/ 0 w 22"/>
                <a:gd name="T5" fmla="*/ 55 h 60"/>
                <a:gd name="T6" fmla="*/ 0 w 22"/>
                <a:gd name="T7" fmla="*/ 4 h 60"/>
                <a:gd name="T8" fmla="*/ 4 w 22"/>
                <a:gd name="T9" fmla="*/ 0 h 60"/>
                <a:gd name="T10" fmla="*/ 17 w 22"/>
                <a:gd name="T11" fmla="*/ 0 h 60"/>
                <a:gd name="T12" fmla="*/ 21 w 22"/>
                <a:gd name="T13" fmla="*/ 4 h 60"/>
                <a:gd name="T14" fmla="*/ 21 w 22"/>
                <a:gd name="T15" fmla="*/ 55 h 60"/>
                <a:gd name="T16" fmla="*/ 17 w 22"/>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0">
                  <a:moveTo>
                    <a:pt x="17" y="59"/>
                  </a:moveTo>
                  <a:lnTo>
                    <a:pt x="4" y="59"/>
                  </a:lnTo>
                  <a:lnTo>
                    <a:pt x="0" y="55"/>
                  </a:lnTo>
                  <a:lnTo>
                    <a:pt x="0" y="4"/>
                  </a:lnTo>
                  <a:lnTo>
                    <a:pt x="4" y="0"/>
                  </a:lnTo>
                  <a:lnTo>
                    <a:pt x="17" y="0"/>
                  </a:lnTo>
                  <a:lnTo>
                    <a:pt x="21" y="4"/>
                  </a:lnTo>
                  <a:lnTo>
                    <a:pt x="21" y="55"/>
                  </a:lnTo>
                  <a:lnTo>
                    <a:pt x="17"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p:cNvSpPr>
              <a:spLocks/>
            </p:cNvSpPr>
            <p:nvPr/>
          </p:nvSpPr>
          <p:spPr bwMode="auto">
            <a:xfrm>
              <a:off x="7904" y="415"/>
              <a:ext cx="20" cy="60"/>
            </a:xfrm>
            <a:custGeom>
              <a:avLst/>
              <a:gdLst>
                <a:gd name="T0" fmla="*/ 12 w 20"/>
                <a:gd name="T1" fmla="*/ 59 h 60"/>
                <a:gd name="T2" fmla="*/ 4 w 20"/>
                <a:gd name="T3" fmla="*/ 59 h 60"/>
                <a:gd name="T4" fmla="*/ 0 w 20"/>
                <a:gd name="T5" fmla="*/ 55 h 60"/>
                <a:gd name="T6" fmla="*/ 0 w 20"/>
                <a:gd name="T7" fmla="*/ 4 h 60"/>
                <a:gd name="T8" fmla="*/ 4 w 20"/>
                <a:gd name="T9" fmla="*/ 0 h 60"/>
                <a:gd name="T10" fmla="*/ 12 w 20"/>
                <a:gd name="T11" fmla="*/ 0 h 60"/>
                <a:gd name="T12" fmla="*/ 17 w 20"/>
                <a:gd name="T13" fmla="*/ 4 h 60"/>
                <a:gd name="T14" fmla="*/ 17 w 20"/>
                <a:gd name="T15" fmla="*/ 55 h 60"/>
                <a:gd name="T16" fmla="*/ 12 w 20"/>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60">
                  <a:moveTo>
                    <a:pt x="12" y="59"/>
                  </a:moveTo>
                  <a:lnTo>
                    <a:pt x="4" y="59"/>
                  </a:lnTo>
                  <a:lnTo>
                    <a:pt x="0" y="55"/>
                  </a:lnTo>
                  <a:lnTo>
                    <a:pt x="0" y="4"/>
                  </a:lnTo>
                  <a:lnTo>
                    <a:pt x="4" y="0"/>
                  </a:lnTo>
                  <a:lnTo>
                    <a:pt x="12" y="0"/>
                  </a:lnTo>
                  <a:lnTo>
                    <a:pt x="17" y="4"/>
                  </a:lnTo>
                  <a:lnTo>
                    <a:pt x="17" y="55"/>
                  </a:lnTo>
                  <a:lnTo>
                    <a:pt x="12"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6"/>
            <p:cNvSpPr>
              <a:spLocks/>
            </p:cNvSpPr>
            <p:nvPr/>
          </p:nvSpPr>
          <p:spPr bwMode="auto">
            <a:xfrm>
              <a:off x="7934" y="415"/>
              <a:ext cx="20" cy="60"/>
            </a:xfrm>
            <a:custGeom>
              <a:avLst/>
              <a:gdLst>
                <a:gd name="T0" fmla="*/ 12 w 20"/>
                <a:gd name="T1" fmla="*/ 59 h 60"/>
                <a:gd name="T2" fmla="*/ 4 w 20"/>
                <a:gd name="T3" fmla="*/ 59 h 60"/>
                <a:gd name="T4" fmla="*/ 0 w 20"/>
                <a:gd name="T5" fmla="*/ 55 h 60"/>
                <a:gd name="T6" fmla="*/ 0 w 20"/>
                <a:gd name="T7" fmla="*/ 4 h 60"/>
                <a:gd name="T8" fmla="*/ 4 w 20"/>
                <a:gd name="T9" fmla="*/ 0 h 60"/>
                <a:gd name="T10" fmla="*/ 12 w 20"/>
                <a:gd name="T11" fmla="*/ 0 h 60"/>
                <a:gd name="T12" fmla="*/ 17 w 20"/>
                <a:gd name="T13" fmla="*/ 4 h 60"/>
                <a:gd name="T14" fmla="*/ 17 w 20"/>
                <a:gd name="T15" fmla="*/ 55 h 60"/>
                <a:gd name="T16" fmla="*/ 12 w 20"/>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60">
                  <a:moveTo>
                    <a:pt x="12" y="59"/>
                  </a:moveTo>
                  <a:lnTo>
                    <a:pt x="4" y="59"/>
                  </a:lnTo>
                  <a:lnTo>
                    <a:pt x="0" y="55"/>
                  </a:lnTo>
                  <a:lnTo>
                    <a:pt x="0" y="4"/>
                  </a:lnTo>
                  <a:lnTo>
                    <a:pt x="4" y="0"/>
                  </a:lnTo>
                  <a:lnTo>
                    <a:pt x="12" y="0"/>
                  </a:lnTo>
                  <a:lnTo>
                    <a:pt x="17" y="4"/>
                  </a:lnTo>
                  <a:lnTo>
                    <a:pt x="17" y="55"/>
                  </a:lnTo>
                  <a:lnTo>
                    <a:pt x="12"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5"/>
            <p:cNvSpPr>
              <a:spLocks/>
            </p:cNvSpPr>
            <p:nvPr/>
          </p:nvSpPr>
          <p:spPr bwMode="auto">
            <a:xfrm>
              <a:off x="7963" y="415"/>
              <a:ext cx="20" cy="60"/>
            </a:xfrm>
            <a:custGeom>
              <a:avLst/>
              <a:gdLst>
                <a:gd name="T0" fmla="*/ 12 w 20"/>
                <a:gd name="T1" fmla="*/ 59 h 60"/>
                <a:gd name="T2" fmla="*/ 4 w 20"/>
                <a:gd name="T3" fmla="*/ 59 h 60"/>
                <a:gd name="T4" fmla="*/ 0 w 20"/>
                <a:gd name="T5" fmla="*/ 55 h 60"/>
                <a:gd name="T6" fmla="*/ 0 w 20"/>
                <a:gd name="T7" fmla="*/ 4 h 60"/>
                <a:gd name="T8" fmla="*/ 4 w 20"/>
                <a:gd name="T9" fmla="*/ 0 h 60"/>
                <a:gd name="T10" fmla="*/ 12 w 20"/>
                <a:gd name="T11" fmla="*/ 0 h 60"/>
                <a:gd name="T12" fmla="*/ 17 w 20"/>
                <a:gd name="T13" fmla="*/ 4 h 60"/>
                <a:gd name="T14" fmla="*/ 17 w 20"/>
                <a:gd name="T15" fmla="*/ 55 h 60"/>
                <a:gd name="T16" fmla="*/ 12 w 20"/>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60">
                  <a:moveTo>
                    <a:pt x="12" y="59"/>
                  </a:moveTo>
                  <a:lnTo>
                    <a:pt x="4" y="59"/>
                  </a:lnTo>
                  <a:lnTo>
                    <a:pt x="0" y="55"/>
                  </a:lnTo>
                  <a:lnTo>
                    <a:pt x="0" y="4"/>
                  </a:lnTo>
                  <a:lnTo>
                    <a:pt x="4" y="0"/>
                  </a:lnTo>
                  <a:lnTo>
                    <a:pt x="12" y="0"/>
                  </a:lnTo>
                  <a:lnTo>
                    <a:pt x="17" y="4"/>
                  </a:lnTo>
                  <a:lnTo>
                    <a:pt x="17" y="55"/>
                  </a:lnTo>
                  <a:lnTo>
                    <a:pt x="12"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4"/>
            <p:cNvSpPr>
              <a:spLocks/>
            </p:cNvSpPr>
            <p:nvPr/>
          </p:nvSpPr>
          <p:spPr bwMode="auto">
            <a:xfrm>
              <a:off x="8040" y="415"/>
              <a:ext cx="22" cy="60"/>
            </a:xfrm>
            <a:custGeom>
              <a:avLst/>
              <a:gdLst>
                <a:gd name="T0" fmla="*/ 17 w 22"/>
                <a:gd name="T1" fmla="*/ 59 h 60"/>
                <a:gd name="T2" fmla="*/ 4 w 22"/>
                <a:gd name="T3" fmla="*/ 59 h 60"/>
                <a:gd name="T4" fmla="*/ 0 w 22"/>
                <a:gd name="T5" fmla="*/ 55 h 60"/>
                <a:gd name="T6" fmla="*/ 0 w 22"/>
                <a:gd name="T7" fmla="*/ 4 h 60"/>
                <a:gd name="T8" fmla="*/ 4 w 22"/>
                <a:gd name="T9" fmla="*/ 0 h 60"/>
                <a:gd name="T10" fmla="*/ 17 w 22"/>
                <a:gd name="T11" fmla="*/ 0 h 60"/>
                <a:gd name="T12" fmla="*/ 21 w 22"/>
                <a:gd name="T13" fmla="*/ 4 h 60"/>
                <a:gd name="T14" fmla="*/ 21 w 22"/>
                <a:gd name="T15" fmla="*/ 55 h 60"/>
                <a:gd name="T16" fmla="*/ 17 w 22"/>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0">
                  <a:moveTo>
                    <a:pt x="17" y="59"/>
                  </a:moveTo>
                  <a:lnTo>
                    <a:pt x="4" y="59"/>
                  </a:lnTo>
                  <a:lnTo>
                    <a:pt x="0" y="55"/>
                  </a:lnTo>
                  <a:lnTo>
                    <a:pt x="0" y="4"/>
                  </a:lnTo>
                  <a:lnTo>
                    <a:pt x="4" y="0"/>
                  </a:lnTo>
                  <a:lnTo>
                    <a:pt x="17" y="0"/>
                  </a:lnTo>
                  <a:lnTo>
                    <a:pt x="21" y="4"/>
                  </a:lnTo>
                  <a:lnTo>
                    <a:pt x="21" y="55"/>
                  </a:lnTo>
                  <a:lnTo>
                    <a:pt x="17"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3"/>
            <p:cNvSpPr>
              <a:spLocks/>
            </p:cNvSpPr>
            <p:nvPr/>
          </p:nvSpPr>
          <p:spPr bwMode="auto">
            <a:xfrm>
              <a:off x="8070" y="415"/>
              <a:ext cx="22" cy="60"/>
            </a:xfrm>
            <a:custGeom>
              <a:avLst/>
              <a:gdLst>
                <a:gd name="T0" fmla="*/ 17 w 22"/>
                <a:gd name="T1" fmla="*/ 59 h 60"/>
                <a:gd name="T2" fmla="*/ 4 w 22"/>
                <a:gd name="T3" fmla="*/ 59 h 60"/>
                <a:gd name="T4" fmla="*/ 0 w 22"/>
                <a:gd name="T5" fmla="*/ 55 h 60"/>
                <a:gd name="T6" fmla="*/ 0 w 22"/>
                <a:gd name="T7" fmla="*/ 4 h 60"/>
                <a:gd name="T8" fmla="*/ 4 w 22"/>
                <a:gd name="T9" fmla="*/ 0 h 60"/>
                <a:gd name="T10" fmla="*/ 17 w 22"/>
                <a:gd name="T11" fmla="*/ 0 h 60"/>
                <a:gd name="T12" fmla="*/ 21 w 22"/>
                <a:gd name="T13" fmla="*/ 4 h 60"/>
                <a:gd name="T14" fmla="*/ 21 w 22"/>
                <a:gd name="T15" fmla="*/ 55 h 60"/>
                <a:gd name="T16" fmla="*/ 17 w 22"/>
                <a:gd name="T1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0">
                  <a:moveTo>
                    <a:pt x="17" y="59"/>
                  </a:moveTo>
                  <a:lnTo>
                    <a:pt x="4" y="59"/>
                  </a:lnTo>
                  <a:lnTo>
                    <a:pt x="0" y="55"/>
                  </a:lnTo>
                  <a:lnTo>
                    <a:pt x="0" y="4"/>
                  </a:lnTo>
                  <a:lnTo>
                    <a:pt x="4" y="0"/>
                  </a:lnTo>
                  <a:lnTo>
                    <a:pt x="17" y="0"/>
                  </a:lnTo>
                  <a:lnTo>
                    <a:pt x="21" y="4"/>
                  </a:lnTo>
                  <a:lnTo>
                    <a:pt x="21" y="55"/>
                  </a:lnTo>
                  <a:lnTo>
                    <a:pt x="17"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42"/>
            <p:cNvSpPr>
              <a:spLocks/>
            </p:cNvSpPr>
            <p:nvPr/>
          </p:nvSpPr>
          <p:spPr bwMode="auto">
            <a:xfrm>
              <a:off x="8100" y="415"/>
              <a:ext cx="22" cy="60"/>
            </a:xfrm>
            <a:custGeom>
              <a:avLst/>
              <a:gdLst>
                <a:gd name="T0" fmla="*/ 17 w 22"/>
                <a:gd name="T1" fmla="*/ 59 h 60"/>
                <a:gd name="T2" fmla="*/ 4 w 22"/>
                <a:gd name="T3" fmla="*/ 59 h 60"/>
                <a:gd name="T4" fmla="*/ 0 w 22"/>
                <a:gd name="T5" fmla="*/ 55 h 60"/>
                <a:gd name="T6" fmla="*/ 0 w 22"/>
                <a:gd name="T7" fmla="*/ 4 h 60"/>
                <a:gd name="T8" fmla="*/ 4 w 22"/>
                <a:gd name="T9" fmla="*/ 0 h 60"/>
                <a:gd name="T10" fmla="*/ 17 w 22"/>
                <a:gd name="T11" fmla="*/ 0 h 60"/>
                <a:gd name="T12" fmla="*/ 17 w 22"/>
                <a:gd name="T13" fmla="*/ 12 h 60"/>
                <a:gd name="T14" fmla="*/ 21 w 22"/>
                <a:gd name="T15" fmla="*/ 25 h 60"/>
                <a:gd name="T16" fmla="*/ 21 w 22"/>
                <a:gd name="T17" fmla="*/ 38 h 60"/>
                <a:gd name="T18" fmla="*/ 17 w 22"/>
                <a:gd name="T19" fmla="*/ 51 h 60"/>
                <a:gd name="T20" fmla="*/ 17 w 22"/>
                <a:gd name="T21"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60">
                  <a:moveTo>
                    <a:pt x="17" y="59"/>
                  </a:moveTo>
                  <a:lnTo>
                    <a:pt x="4" y="59"/>
                  </a:lnTo>
                  <a:lnTo>
                    <a:pt x="0" y="55"/>
                  </a:lnTo>
                  <a:lnTo>
                    <a:pt x="0" y="4"/>
                  </a:lnTo>
                  <a:lnTo>
                    <a:pt x="4" y="0"/>
                  </a:lnTo>
                  <a:lnTo>
                    <a:pt x="17" y="0"/>
                  </a:lnTo>
                  <a:lnTo>
                    <a:pt x="17" y="12"/>
                  </a:lnTo>
                  <a:lnTo>
                    <a:pt x="21" y="25"/>
                  </a:lnTo>
                  <a:lnTo>
                    <a:pt x="21" y="38"/>
                  </a:lnTo>
                  <a:lnTo>
                    <a:pt x="17" y="51"/>
                  </a:lnTo>
                  <a:lnTo>
                    <a:pt x="17" y="59"/>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155" name="Group 1"/>
          <p:cNvGrpSpPr>
            <a:grpSpLocks/>
          </p:cNvGrpSpPr>
          <p:nvPr/>
        </p:nvGrpSpPr>
        <p:grpSpPr bwMode="auto">
          <a:xfrm>
            <a:off x="5330149" y="5604368"/>
            <a:ext cx="334963" cy="333375"/>
            <a:chOff x="3477" y="-621"/>
            <a:chExt cx="528" cy="524"/>
          </a:xfrm>
        </p:grpSpPr>
        <p:sp>
          <p:nvSpPr>
            <p:cNvPr id="3156" name="Freeform 5"/>
            <p:cNvSpPr>
              <a:spLocks/>
            </p:cNvSpPr>
            <p:nvPr/>
          </p:nvSpPr>
          <p:spPr bwMode="auto">
            <a:xfrm>
              <a:off x="3477" y="-621"/>
              <a:ext cx="528" cy="524"/>
            </a:xfrm>
            <a:custGeom>
              <a:avLst/>
              <a:gdLst>
                <a:gd name="T0" fmla="*/ 272 w 528"/>
                <a:gd name="T1" fmla="*/ 506 h 524"/>
                <a:gd name="T2" fmla="*/ 268 w 528"/>
                <a:gd name="T3" fmla="*/ 502 h 524"/>
                <a:gd name="T4" fmla="*/ 259 w 528"/>
                <a:gd name="T5" fmla="*/ 502 h 524"/>
                <a:gd name="T6" fmla="*/ 251 w 528"/>
                <a:gd name="T7" fmla="*/ 506 h 524"/>
                <a:gd name="T8" fmla="*/ 251 w 528"/>
                <a:gd name="T9" fmla="*/ 514 h 524"/>
                <a:gd name="T10" fmla="*/ 259 w 528"/>
                <a:gd name="T11" fmla="*/ 523 h 524"/>
                <a:gd name="T12" fmla="*/ 268 w 528"/>
                <a:gd name="T13" fmla="*/ 523 h 524"/>
                <a:gd name="T14" fmla="*/ 272 w 528"/>
                <a:gd name="T15" fmla="*/ 514 h 524"/>
                <a:gd name="T16" fmla="*/ 272 w 528"/>
                <a:gd name="T17" fmla="*/ 506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4">
                  <a:moveTo>
                    <a:pt x="272" y="506"/>
                  </a:moveTo>
                  <a:lnTo>
                    <a:pt x="268" y="502"/>
                  </a:lnTo>
                  <a:lnTo>
                    <a:pt x="259" y="502"/>
                  </a:lnTo>
                  <a:lnTo>
                    <a:pt x="251" y="506"/>
                  </a:lnTo>
                  <a:lnTo>
                    <a:pt x="251" y="514"/>
                  </a:lnTo>
                  <a:lnTo>
                    <a:pt x="259" y="523"/>
                  </a:lnTo>
                  <a:lnTo>
                    <a:pt x="268" y="523"/>
                  </a:lnTo>
                  <a:lnTo>
                    <a:pt x="272" y="514"/>
                  </a:lnTo>
                  <a:lnTo>
                    <a:pt x="272" y="506"/>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7" name="Freeform 4"/>
            <p:cNvSpPr>
              <a:spLocks/>
            </p:cNvSpPr>
            <p:nvPr/>
          </p:nvSpPr>
          <p:spPr bwMode="auto">
            <a:xfrm>
              <a:off x="3477" y="-621"/>
              <a:ext cx="528" cy="524"/>
            </a:xfrm>
            <a:custGeom>
              <a:avLst/>
              <a:gdLst>
                <a:gd name="T0" fmla="*/ 370 w 528"/>
                <a:gd name="T1" fmla="*/ 378 h 524"/>
                <a:gd name="T2" fmla="*/ 366 w 528"/>
                <a:gd name="T3" fmla="*/ 374 h 524"/>
                <a:gd name="T4" fmla="*/ 353 w 528"/>
                <a:gd name="T5" fmla="*/ 374 h 524"/>
                <a:gd name="T6" fmla="*/ 349 w 528"/>
                <a:gd name="T7" fmla="*/ 378 h 524"/>
                <a:gd name="T8" fmla="*/ 349 w 528"/>
                <a:gd name="T9" fmla="*/ 391 h 524"/>
                <a:gd name="T10" fmla="*/ 353 w 528"/>
                <a:gd name="T11" fmla="*/ 395 h 524"/>
                <a:gd name="T12" fmla="*/ 366 w 528"/>
                <a:gd name="T13" fmla="*/ 395 h 524"/>
                <a:gd name="T14" fmla="*/ 370 w 528"/>
                <a:gd name="T15" fmla="*/ 391 h 524"/>
                <a:gd name="T16" fmla="*/ 370 w 528"/>
                <a:gd name="T17" fmla="*/ 37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4">
                  <a:moveTo>
                    <a:pt x="370" y="378"/>
                  </a:moveTo>
                  <a:lnTo>
                    <a:pt x="366" y="374"/>
                  </a:lnTo>
                  <a:lnTo>
                    <a:pt x="353" y="374"/>
                  </a:lnTo>
                  <a:lnTo>
                    <a:pt x="349" y="378"/>
                  </a:lnTo>
                  <a:lnTo>
                    <a:pt x="349" y="391"/>
                  </a:lnTo>
                  <a:lnTo>
                    <a:pt x="353" y="395"/>
                  </a:lnTo>
                  <a:lnTo>
                    <a:pt x="366" y="395"/>
                  </a:lnTo>
                  <a:lnTo>
                    <a:pt x="370" y="391"/>
                  </a:lnTo>
                  <a:lnTo>
                    <a:pt x="370" y="378"/>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8" name="Freeform 3"/>
            <p:cNvSpPr>
              <a:spLocks/>
            </p:cNvSpPr>
            <p:nvPr/>
          </p:nvSpPr>
          <p:spPr bwMode="auto">
            <a:xfrm>
              <a:off x="3477" y="-621"/>
              <a:ext cx="528" cy="524"/>
            </a:xfrm>
            <a:custGeom>
              <a:avLst/>
              <a:gdLst>
                <a:gd name="T0" fmla="*/ 437 w 528"/>
                <a:gd name="T1" fmla="*/ 388 h 524"/>
                <a:gd name="T2" fmla="*/ 421 w 528"/>
                <a:gd name="T3" fmla="*/ 373 h 524"/>
                <a:gd name="T4" fmla="*/ 402 w 528"/>
                <a:gd name="T5" fmla="*/ 410 h 524"/>
                <a:gd name="T6" fmla="*/ 365 w 528"/>
                <a:gd name="T7" fmla="*/ 431 h 524"/>
                <a:gd name="T8" fmla="*/ 342 w 528"/>
                <a:gd name="T9" fmla="*/ 418 h 524"/>
                <a:gd name="T10" fmla="*/ 342 w 528"/>
                <a:gd name="T11" fmla="*/ 377 h 524"/>
                <a:gd name="T12" fmla="*/ 365 w 528"/>
                <a:gd name="T13" fmla="*/ 364 h 524"/>
                <a:gd name="T14" fmla="*/ 402 w 528"/>
                <a:gd name="T15" fmla="*/ 383 h 524"/>
                <a:gd name="T16" fmla="*/ 421 w 528"/>
                <a:gd name="T17" fmla="*/ 373 h 524"/>
                <a:gd name="T18" fmla="*/ 393 w 528"/>
                <a:gd name="T19" fmla="*/ 353 h 524"/>
                <a:gd name="T20" fmla="*/ 353 w 528"/>
                <a:gd name="T21" fmla="*/ 336 h 524"/>
                <a:gd name="T22" fmla="*/ 323 w 528"/>
                <a:gd name="T23" fmla="*/ 348 h 524"/>
                <a:gd name="T24" fmla="*/ 319 w 528"/>
                <a:gd name="T25" fmla="*/ 374 h 524"/>
                <a:gd name="T26" fmla="*/ 272 w 528"/>
                <a:gd name="T27" fmla="*/ 387 h 524"/>
                <a:gd name="T28" fmla="*/ 268 w 528"/>
                <a:gd name="T29" fmla="*/ 404 h 524"/>
                <a:gd name="T30" fmla="*/ 319 w 528"/>
                <a:gd name="T31" fmla="*/ 408 h 524"/>
                <a:gd name="T32" fmla="*/ 323 w 528"/>
                <a:gd name="T33" fmla="*/ 429 h 524"/>
                <a:gd name="T34" fmla="*/ 309 w 528"/>
                <a:gd name="T35" fmla="*/ 445 h 524"/>
                <a:gd name="T36" fmla="*/ 279 w 528"/>
                <a:gd name="T37" fmla="*/ 448 h 524"/>
                <a:gd name="T38" fmla="*/ 238 w 528"/>
                <a:gd name="T39" fmla="*/ 445 h 524"/>
                <a:gd name="T40" fmla="*/ 189 w 528"/>
                <a:gd name="T41" fmla="*/ 432 h 524"/>
                <a:gd name="T42" fmla="*/ 157 w 528"/>
                <a:gd name="T43" fmla="*/ 412 h 524"/>
                <a:gd name="T44" fmla="*/ 148 w 528"/>
                <a:gd name="T45" fmla="*/ 408 h 524"/>
                <a:gd name="T46" fmla="*/ 140 w 528"/>
                <a:gd name="T47" fmla="*/ 412 h 524"/>
                <a:gd name="T48" fmla="*/ 119 w 528"/>
                <a:gd name="T49" fmla="*/ 421 h 524"/>
                <a:gd name="T50" fmla="*/ 102 w 528"/>
                <a:gd name="T51" fmla="*/ 434 h 524"/>
                <a:gd name="T52" fmla="*/ 119 w 528"/>
                <a:gd name="T53" fmla="*/ 370 h 524"/>
                <a:gd name="T54" fmla="*/ 144 w 528"/>
                <a:gd name="T55" fmla="*/ 387 h 524"/>
                <a:gd name="T56" fmla="*/ 153 w 528"/>
                <a:gd name="T57" fmla="*/ 383 h 524"/>
                <a:gd name="T58" fmla="*/ 220 w 528"/>
                <a:gd name="T59" fmla="*/ 352 h 524"/>
                <a:gd name="T60" fmla="*/ 293 w 528"/>
                <a:gd name="T61" fmla="*/ 344 h 524"/>
                <a:gd name="T62" fmla="*/ 314 w 528"/>
                <a:gd name="T63" fmla="*/ 348 h 524"/>
                <a:gd name="T64" fmla="*/ 323 w 528"/>
                <a:gd name="T65" fmla="*/ 329 h 524"/>
                <a:gd name="T66" fmla="*/ 263 w 528"/>
                <a:gd name="T67" fmla="*/ 323 h 524"/>
                <a:gd name="T68" fmla="*/ 203 w 528"/>
                <a:gd name="T69" fmla="*/ 336 h 524"/>
                <a:gd name="T70" fmla="*/ 148 w 528"/>
                <a:gd name="T71" fmla="*/ 361 h 524"/>
                <a:gd name="T72" fmla="*/ 136 w 528"/>
                <a:gd name="T73" fmla="*/ 353 h 524"/>
                <a:gd name="T74" fmla="*/ 114 w 528"/>
                <a:gd name="T75" fmla="*/ 344 h 524"/>
                <a:gd name="T76" fmla="*/ 91 w 528"/>
                <a:gd name="T77" fmla="*/ 345 h 524"/>
                <a:gd name="T78" fmla="*/ 80 w 528"/>
                <a:gd name="T79" fmla="*/ 365 h 524"/>
                <a:gd name="T80" fmla="*/ 83 w 528"/>
                <a:gd name="T81" fmla="*/ 439 h 524"/>
                <a:gd name="T82" fmla="*/ 104 w 528"/>
                <a:gd name="T83" fmla="*/ 451 h 524"/>
                <a:gd name="T84" fmla="*/ 123 w 528"/>
                <a:gd name="T85" fmla="*/ 442 h 524"/>
                <a:gd name="T86" fmla="*/ 140 w 528"/>
                <a:gd name="T87" fmla="*/ 438 h 524"/>
                <a:gd name="T88" fmla="*/ 148 w 528"/>
                <a:gd name="T89" fmla="*/ 434 h 524"/>
                <a:gd name="T90" fmla="*/ 192 w 528"/>
                <a:gd name="T91" fmla="*/ 456 h 524"/>
                <a:gd name="T92" fmla="*/ 275 w 528"/>
                <a:gd name="T93" fmla="*/ 471 h 524"/>
                <a:gd name="T94" fmla="*/ 350 w 528"/>
                <a:gd name="T95" fmla="*/ 460 h 524"/>
                <a:gd name="T96" fmla="*/ 379 w 528"/>
                <a:gd name="T97" fmla="*/ 448 h 524"/>
                <a:gd name="T98" fmla="*/ 407 w 528"/>
                <a:gd name="T99" fmla="*/ 432 h 524"/>
                <a:gd name="T100" fmla="*/ 438 w 528"/>
                <a:gd name="T101" fmla="*/ 405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8" h="524">
                  <a:moveTo>
                    <a:pt x="439" y="397"/>
                  </a:moveTo>
                  <a:lnTo>
                    <a:pt x="437" y="388"/>
                  </a:lnTo>
                  <a:lnTo>
                    <a:pt x="429" y="378"/>
                  </a:lnTo>
                  <a:lnTo>
                    <a:pt x="421" y="373"/>
                  </a:lnTo>
                  <a:lnTo>
                    <a:pt x="421" y="395"/>
                  </a:lnTo>
                  <a:lnTo>
                    <a:pt x="402" y="410"/>
                  </a:lnTo>
                  <a:lnTo>
                    <a:pt x="384" y="421"/>
                  </a:lnTo>
                  <a:lnTo>
                    <a:pt x="365" y="431"/>
                  </a:lnTo>
                  <a:lnTo>
                    <a:pt x="344" y="438"/>
                  </a:lnTo>
                  <a:lnTo>
                    <a:pt x="342" y="418"/>
                  </a:lnTo>
                  <a:lnTo>
                    <a:pt x="341" y="397"/>
                  </a:lnTo>
                  <a:lnTo>
                    <a:pt x="342" y="377"/>
                  </a:lnTo>
                  <a:lnTo>
                    <a:pt x="344" y="357"/>
                  </a:lnTo>
                  <a:lnTo>
                    <a:pt x="365" y="364"/>
                  </a:lnTo>
                  <a:lnTo>
                    <a:pt x="384" y="373"/>
                  </a:lnTo>
                  <a:lnTo>
                    <a:pt x="402" y="383"/>
                  </a:lnTo>
                  <a:lnTo>
                    <a:pt x="421" y="395"/>
                  </a:lnTo>
                  <a:lnTo>
                    <a:pt x="421" y="373"/>
                  </a:lnTo>
                  <a:lnTo>
                    <a:pt x="398" y="357"/>
                  </a:lnTo>
                  <a:lnTo>
                    <a:pt x="393" y="353"/>
                  </a:lnTo>
                  <a:lnTo>
                    <a:pt x="371" y="344"/>
                  </a:lnTo>
                  <a:lnTo>
                    <a:pt x="353" y="336"/>
                  </a:lnTo>
                  <a:lnTo>
                    <a:pt x="323" y="329"/>
                  </a:lnTo>
                  <a:lnTo>
                    <a:pt x="323" y="348"/>
                  </a:lnTo>
                  <a:lnTo>
                    <a:pt x="323" y="361"/>
                  </a:lnTo>
                  <a:lnTo>
                    <a:pt x="319" y="374"/>
                  </a:lnTo>
                  <a:lnTo>
                    <a:pt x="319" y="387"/>
                  </a:lnTo>
                  <a:lnTo>
                    <a:pt x="272" y="387"/>
                  </a:lnTo>
                  <a:lnTo>
                    <a:pt x="268" y="391"/>
                  </a:lnTo>
                  <a:lnTo>
                    <a:pt x="268" y="404"/>
                  </a:lnTo>
                  <a:lnTo>
                    <a:pt x="272" y="408"/>
                  </a:lnTo>
                  <a:lnTo>
                    <a:pt x="319" y="408"/>
                  </a:lnTo>
                  <a:lnTo>
                    <a:pt x="319" y="421"/>
                  </a:lnTo>
                  <a:lnTo>
                    <a:pt x="323" y="429"/>
                  </a:lnTo>
                  <a:lnTo>
                    <a:pt x="323" y="442"/>
                  </a:lnTo>
                  <a:lnTo>
                    <a:pt x="309" y="445"/>
                  </a:lnTo>
                  <a:lnTo>
                    <a:pt x="295" y="447"/>
                  </a:lnTo>
                  <a:lnTo>
                    <a:pt x="279" y="448"/>
                  </a:lnTo>
                  <a:lnTo>
                    <a:pt x="263" y="446"/>
                  </a:lnTo>
                  <a:lnTo>
                    <a:pt x="238" y="445"/>
                  </a:lnTo>
                  <a:lnTo>
                    <a:pt x="213" y="440"/>
                  </a:lnTo>
                  <a:lnTo>
                    <a:pt x="189" y="432"/>
                  </a:lnTo>
                  <a:lnTo>
                    <a:pt x="166" y="421"/>
                  </a:lnTo>
                  <a:lnTo>
                    <a:pt x="157" y="412"/>
                  </a:lnTo>
                  <a:lnTo>
                    <a:pt x="153" y="412"/>
                  </a:lnTo>
                  <a:lnTo>
                    <a:pt x="148" y="408"/>
                  </a:lnTo>
                  <a:lnTo>
                    <a:pt x="144" y="408"/>
                  </a:lnTo>
                  <a:lnTo>
                    <a:pt x="140" y="412"/>
                  </a:lnTo>
                  <a:lnTo>
                    <a:pt x="131" y="417"/>
                  </a:lnTo>
                  <a:lnTo>
                    <a:pt x="119" y="421"/>
                  </a:lnTo>
                  <a:lnTo>
                    <a:pt x="110" y="429"/>
                  </a:lnTo>
                  <a:lnTo>
                    <a:pt x="102" y="434"/>
                  </a:lnTo>
                  <a:lnTo>
                    <a:pt x="102" y="361"/>
                  </a:lnTo>
                  <a:lnTo>
                    <a:pt x="119" y="370"/>
                  </a:lnTo>
                  <a:lnTo>
                    <a:pt x="131" y="374"/>
                  </a:lnTo>
                  <a:lnTo>
                    <a:pt x="144" y="387"/>
                  </a:lnTo>
                  <a:lnTo>
                    <a:pt x="148" y="387"/>
                  </a:lnTo>
                  <a:lnTo>
                    <a:pt x="153" y="383"/>
                  </a:lnTo>
                  <a:lnTo>
                    <a:pt x="185" y="364"/>
                  </a:lnTo>
                  <a:lnTo>
                    <a:pt x="220" y="352"/>
                  </a:lnTo>
                  <a:lnTo>
                    <a:pt x="256" y="346"/>
                  </a:lnTo>
                  <a:lnTo>
                    <a:pt x="293" y="344"/>
                  </a:lnTo>
                  <a:lnTo>
                    <a:pt x="302" y="344"/>
                  </a:lnTo>
                  <a:lnTo>
                    <a:pt x="314" y="348"/>
                  </a:lnTo>
                  <a:lnTo>
                    <a:pt x="323" y="348"/>
                  </a:lnTo>
                  <a:lnTo>
                    <a:pt x="323" y="329"/>
                  </a:lnTo>
                  <a:lnTo>
                    <a:pt x="310" y="326"/>
                  </a:lnTo>
                  <a:lnTo>
                    <a:pt x="263" y="323"/>
                  </a:lnTo>
                  <a:lnTo>
                    <a:pt x="232" y="328"/>
                  </a:lnTo>
                  <a:lnTo>
                    <a:pt x="203" y="336"/>
                  </a:lnTo>
                  <a:lnTo>
                    <a:pt x="175" y="347"/>
                  </a:lnTo>
                  <a:lnTo>
                    <a:pt x="148" y="361"/>
                  </a:lnTo>
                  <a:lnTo>
                    <a:pt x="144" y="361"/>
                  </a:lnTo>
                  <a:lnTo>
                    <a:pt x="136" y="353"/>
                  </a:lnTo>
                  <a:lnTo>
                    <a:pt x="123" y="348"/>
                  </a:lnTo>
                  <a:lnTo>
                    <a:pt x="114" y="344"/>
                  </a:lnTo>
                  <a:lnTo>
                    <a:pt x="102" y="342"/>
                  </a:lnTo>
                  <a:lnTo>
                    <a:pt x="91" y="345"/>
                  </a:lnTo>
                  <a:lnTo>
                    <a:pt x="83" y="354"/>
                  </a:lnTo>
                  <a:lnTo>
                    <a:pt x="80" y="365"/>
                  </a:lnTo>
                  <a:lnTo>
                    <a:pt x="80" y="425"/>
                  </a:lnTo>
                  <a:lnTo>
                    <a:pt x="83" y="439"/>
                  </a:lnTo>
                  <a:lnTo>
                    <a:pt x="92" y="448"/>
                  </a:lnTo>
                  <a:lnTo>
                    <a:pt x="104" y="451"/>
                  </a:lnTo>
                  <a:lnTo>
                    <a:pt x="119" y="446"/>
                  </a:lnTo>
                  <a:lnTo>
                    <a:pt x="123" y="442"/>
                  </a:lnTo>
                  <a:lnTo>
                    <a:pt x="131" y="442"/>
                  </a:lnTo>
                  <a:lnTo>
                    <a:pt x="140" y="438"/>
                  </a:lnTo>
                  <a:lnTo>
                    <a:pt x="144" y="434"/>
                  </a:lnTo>
                  <a:lnTo>
                    <a:pt x="148" y="434"/>
                  </a:lnTo>
                  <a:lnTo>
                    <a:pt x="153" y="438"/>
                  </a:lnTo>
                  <a:lnTo>
                    <a:pt x="192" y="456"/>
                  </a:lnTo>
                  <a:lnTo>
                    <a:pt x="233" y="467"/>
                  </a:lnTo>
                  <a:lnTo>
                    <a:pt x="275" y="471"/>
                  </a:lnTo>
                  <a:lnTo>
                    <a:pt x="319" y="468"/>
                  </a:lnTo>
                  <a:lnTo>
                    <a:pt x="350" y="460"/>
                  </a:lnTo>
                  <a:lnTo>
                    <a:pt x="379" y="448"/>
                  </a:lnTo>
                  <a:lnTo>
                    <a:pt x="397" y="438"/>
                  </a:lnTo>
                  <a:lnTo>
                    <a:pt x="407" y="432"/>
                  </a:lnTo>
                  <a:lnTo>
                    <a:pt x="434" y="412"/>
                  </a:lnTo>
                  <a:lnTo>
                    <a:pt x="438" y="405"/>
                  </a:lnTo>
                  <a:lnTo>
                    <a:pt x="439" y="397"/>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9" name="Freeform 2"/>
            <p:cNvSpPr>
              <a:spLocks/>
            </p:cNvSpPr>
            <p:nvPr/>
          </p:nvSpPr>
          <p:spPr bwMode="auto">
            <a:xfrm>
              <a:off x="3477" y="-621"/>
              <a:ext cx="528" cy="524"/>
            </a:xfrm>
            <a:custGeom>
              <a:avLst/>
              <a:gdLst>
                <a:gd name="T0" fmla="*/ 506 w 528"/>
                <a:gd name="T1" fmla="*/ 21 h 524"/>
                <a:gd name="T2" fmla="*/ 476 w 528"/>
                <a:gd name="T3" fmla="*/ 131 h 524"/>
                <a:gd name="T4" fmla="*/ 463 w 528"/>
                <a:gd name="T5" fmla="*/ 272 h 524"/>
                <a:gd name="T6" fmla="*/ 366 w 528"/>
                <a:gd name="T7" fmla="*/ 243 h 524"/>
                <a:gd name="T8" fmla="*/ 344 w 528"/>
                <a:gd name="T9" fmla="*/ 251 h 524"/>
                <a:gd name="T10" fmla="*/ 344 w 528"/>
                <a:gd name="T11" fmla="*/ 251 h 524"/>
                <a:gd name="T12" fmla="*/ 336 w 528"/>
                <a:gd name="T13" fmla="*/ 208 h 524"/>
                <a:gd name="T14" fmla="*/ 314 w 528"/>
                <a:gd name="T15" fmla="*/ 208 h 524"/>
                <a:gd name="T16" fmla="*/ 251 w 528"/>
                <a:gd name="T17" fmla="*/ 272 h 524"/>
                <a:gd name="T18" fmla="*/ 251 w 528"/>
                <a:gd name="T19" fmla="*/ 229 h 524"/>
                <a:gd name="T20" fmla="*/ 314 w 528"/>
                <a:gd name="T21" fmla="*/ 187 h 524"/>
                <a:gd name="T22" fmla="*/ 170 w 528"/>
                <a:gd name="T23" fmla="*/ 229 h 524"/>
                <a:gd name="T24" fmla="*/ 161 w 528"/>
                <a:gd name="T25" fmla="*/ 263 h 524"/>
                <a:gd name="T26" fmla="*/ 63 w 528"/>
                <a:gd name="T27" fmla="*/ 148 h 524"/>
                <a:gd name="T28" fmla="*/ 113 w 528"/>
                <a:gd name="T29" fmla="*/ 143 h 524"/>
                <a:gd name="T30" fmla="*/ 159 w 528"/>
                <a:gd name="T31" fmla="*/ 143 h 524"/>
                <a:gd name="T32" fmla="*/ 198 w 528"/>
                <a:gd name="T33" fmla="*/ 143 h 524"/>
                <a:gd name="T34" fmla="*/ 244 w 528"/>
                <a:gd name="T35" fmla="*/ 143 h 524"/>
                <a:gd name="T36" fmla="*/ 308 w 528"/>
                <a:gd name="T37" fmla="*/ 150 h 524"/>
                <a:gd name="T38" fmla="*/ 358 w 528"/>
                <a:gd name="T39" fmla="*/ 136 h 524"/>
                <a:gd name="T40" fmla="*/ 403 w 528"/>
                <a:gd name="T41" fmla="*/ 147 h 524"/>
                <a:gd name="T42" fmla="*/ 434 w 528"/>
                <a:gd name="T43" fmla="*/ 131 h 524"/>
                <a:gd name="T44" fmla="*/ 463 w 528"/>
                <a:gd name="T45" fmla="*/ 148 h 524"/>
                <a:gd name="T46" fmla="*/ 442 w 528"/>
                <a:gd name="T47" fmla="*/ 106 h 524"/>
                <a:gd name="T48" fmla="*/ 423 w 528"/>
                <a:gd name="T49" fmla="*/ 0 h 524"/>
                <a:gd name="T50" fmla="*/ 404 w 528"/>
                <a:gd name="T51" fmla="*/ 127 h 524"/>
                <a:gd name="T52" fmla="*/ 362 w 528"/>
                <a:gd name="T53" fmla="*/ 109 h 524"/>
                <a:gd name="T54" fmla="*/ 421 w 528"/>
                <a:gd name="T55" fmla="*/ 41 h 524"/>
                <a:gd name="T56" fmla="*/ 336 w 528"/>
                <a:gd name="T57" fmla="*/ 0 h 524"/>
                <a:gd name="T58" fmla="*/ 329 w 528"/>
                <a:gd name="T59" fmla="*/ 117 h 524"/>
                <a:gd name="T60" fmla="*/ 285 w 528"/>
                <a:gd name="T61" fmla="*/ 122 h 524"/>
                <a:gd name="T62" fmla="*/ 336 w 528"/>
                <a:gd name="T63" fmla="*/ 21 h 524"/>
                <a:gd name="T64" fmla="*/ 251 w 528"/>
                <a:gd name="T65" fmla="*/ 102 h 524"/>
                <a:gd name="T66" fmla="*/ 209 w 528"/>
                <a:gd name="T67" fmla="*/ 125 h 524"/>
                <a:gd name="T68" fmla="*/ 187 w 528"/>
                <a:gd name="T69" fmla="*/ 21 h 524"/>
                <a:gd name="T70" fmla="*/ 255 w 528"/>
                <a:gd name="T71" fmla="*/ 0 h 524"/>
                <a:gd name="T72" fmla="*/ 163 w 528"/>
                <a:gd name="T73" fmla="*/ 109 h 524"/>
                <a:gd name="T74" fmla="*/ 123 w 528"/>
                <a:gd name="T75" fmla="*/ 125 h 524"/>
                <a:gd name="T76" fmla="*/ 102 w 528"/>
                <a:gd name="T77" fmla="*/ 21 h 524"/>
                <a:gd name="T78" fmla="*/ 167 w 528"/>
                <a:gd name="T79" fmla="*/ 78 h 524"/>
                <a:gd name="T80" fmla="*/ 85 w 528"/>
                <a:gd name="T81" fmla="*/ 40 h 524"/>
                <a:gd name="T82" fmla="*/ 78 w 528"/>
                <a:gd name="T83" fmla="*/ 109 h 524"/>
                <a:gd name="T84" fmla="*/ 39 w 528"/>
                <a:gd name="T85" fmla="*/ 125 h 524"/>
                <a:gd name="T86" fmla="*/ 17 w 528"/>
                <a:gd name="T87" fmla="*/ 21 h 524"/>
                <a:gd name="T88" fmla="*/ 4 w 528"/>
                <a:gd name="T89" fmla="*/ 4 h 524"/>
                <a:gd name="T90" fmla="*/ 12 w 528"/>
                <a:gd name="T91" fmla="*/ 132 h 524"/>
                <a:gd name="T92" fmla="*/ 12 w 528"/>
                <a:gd name="T93" fmla="*/ 272 h 524"/>
                <a:gd name="T94" fmla="*/ 4 w 528"/>
                <a:gd name="T95" fmla="*/ 519 h 524"/>
                <a:gd name="T96" fmla="*/ 225 w 528"/>
                <a:gd name="T97" fmla="*/ 519 h 524"/>
                <a:gd name="T98" fmla="*/ 506 w 528"/>
                <a:gd name="T99" fmla="*/ 293 h 524"/>
                <a:gd name="T100" fmla="*/ 297 w 528"/>
                <a:gd name="T101" fmla="*/ 510 h 524"/>
                <a:gd name="T102" fmla="*/ 310 w 528"/>
                <a:gd name="T103" fmla="*/ 523 h 524"/>
                <a:gd name="T104" fmla="*/ 527 w 528"/>
                <a:gd name="T105" fmla="*/ 280 h 524"/>
                <a:gd name="T106" fmla="*/ 489 w 528"/>
                <a:gd name="T107" fmla="*/ 148 h 524"/>
                <a:gd name="T108" fmla="*/ 527 w 528"/>
                <a:gd name="T109" fmla="*/ 97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8" h="524">
                  <a:moveTo>
                    <a:pt x="527" y="8"/>
                  </a:moveTo>
                  <a:lnTo>
                    <a:pt x="519" y="0"/>
                  </a:lnTo>
                  <a:lnTo>
                    <a:pt x="506" y="0"/>
                  </a:lnTo>
                  <a:lnTo>
                    <a:pt x="506" y="21"/>
                  </a:lnTo>
                  <a:lnTo>
                    <a:pt x="506" y="110"/>
                  </a:lnTo>
                  <a:lnTo>
                    <a:pt x="502" y="119"/>
                  </a:lnTo>
                  <a:lnTo>
                    <a:pt x="489" y="123"/>
                  </a:lnTo>
                  <a:lnTo>
                    <a:pt x="476" y="131"/>
                  </a:lnTo>
                  <a:lnTo>
                    <a:pt x="468" y="127"/>
                  </a:lnTo>
                  <a:lnTo>
                    <a:pt x="463" y="126"/>
                  </a:lnTo>
                  <a:lnTo>
                    <a:pt x="463" y="148"/>
                  </a:lnTo>
                  <a:lnTo>
                    <a:pt x="463" y="272"/>
                  </a:lnTo>
                  <a:lnTo>
                    <a:pt x="366" y="272"/>
                  </a:lnTo>
                  <a:lnTo>
                    <a:pt x="366" y="255"/>
                  </a:lnTo>
                  <a:lnTo>
                    <a:pt x="366" y="251"/>
                  </a:lnTo>
                  <a:lnTo>
                    <a:pt x="366" y="243"/>
                  </a:lnTo>
                  <a:lnTo>
                    <a:pt x="361" y="234"/>
                  </a:lnTo>
                  <a:lnTo>
                    <a:pt x="352" y="229"/>
                  </a:lnTo>
                  <a:lnTo>
                    <a:pt x="344" y="229"/>
                  </a:lnTo>
                  <a:lnTo>
                    <a:pt x="344" y="251"/>
                  </a:lnTo>
                  <a:lnTo>
                    <a:pt x="344" y="272"/>
                  </a:lnTo>
                  <a:lnTo>
                    <a:pt x="272" y="272"/>
                  </a:lnTo>
                  <a:lnTo>
                    <a:pt x="272" y="251"/>
                  </a:lnTo>
                  <a:lnTo>
                    <a:pt x="344" y="251"/>
                  </a:lnTo>
                  <a:lnTo>
                    <a:pt x="344" y="229"/>
                  </a:lnTo>
                  <a:lnTo>
                    <a:pt x="340" y="229"/>
                  </a:lnTo>
                  <a:lnTo>
                    <a:pt x="336" y="229"/>
                  </a:lnTo>
                  <a:lnTo>
                    <a:pt x="336" y="208"/>
                  </a:lnTo>
                  <a:lnTo>
                    <a:pt x="336" y="195"/>
                  </a:lnTo>
                  <a:lnTo>
                    <a:pt x="327" y="187"/>
                  </a:lnTo>
                  <a:lnTo>
                    <a:pt x="314" y="187"/>
                  </a:lnTo>
                  <a:lnTo>
                    <a:pt x="314" y="208"/>
                  </a:lnTo>
                  <a:lnTo>
                    <a:pt x="314" y="229"/>
                  </a:lnTo>
                  <a:lnTo>
                    <a:pt x="251" y="229"/>
                  </a:lnTo>
                  <a:lnTo>
                    <a:pt x="251" y="251"/>
                  </a:lnTo>
                  <a:lnTo>
                    <a:pt x="251" y="272"/>
                  </a:lnTo>
                  <a:lnTo>
                    <a:pt x="178" y="272"/>
                  </a:lnTo>
                  <a:lnTo>
                    <a:pt x="178" y="251"/>
                  </a:lnTo>
                  <a:lnTo>
                    <a:pt x="251" y="251"/>
                  </a:lnTo>
                  <a:lnTo>
                    <a:pt x="251" y="229"/>
                  </a:lnTo>
                  <a:lnTo>
                    <a:pt x="212" y="229"/>
                  </a:lnTo>
                  <a:lnTo>
                    <a:pt x="212" y="208"/>
                  </a:lnTo>
                  <a:lnTo>
                    <a:pt x="314" y="208"/>
                  </a:lnTo>
                  <a:lnTo>
                    <a:pt x="314" y="187"/>
                  </a:lnTo>
                  <a:lnTo>
                    <a:pt x="200" y="187"/>
                  </a:lnTo>
                  <a:lnTo>
                    <a:pt x="191" y="195"/>
                  </a:lnTo>
                  <a:lnTo>
                    <a:pt x="191" y="229"/>
                  </a:lnTo>
                  <a:lnTo>
                    <a:pt x="170" y="229"/>
                  </a:lnTo>
                  <a:lnTo>
                    <a:pt x="161" y="238"/>
                  </a:lnTo>
                  <a:lnTo>
                    <a:pt x="161" y="246"/>
                  </a:lnTo>
                  <a:lnTo>
                    <a:pt x="157" y="255"/>
                  </a:lnTo>
                  <a:lnTo>
                    <a:pt x="161" y="263"/>
                  </a:lnTo>
                  <a:lnTo>
                    <a:pt x="161" y="272"/>
                  </a:lnTo>
                  <a:lnTo>
                    <a:pt x="59" y="272"/>
                  </a:lnTo>
                  <a:lnTo>
                    <a:pt x="59" y="148"/>
                  </a:lnTo>
                  <a:lnTo>
                    <a:pt x="63" y="148"/>
                  </a:lnTo>
                  <a:lnTo>
                    <a:pt x="76" y="144"/>
                  </a:lnTo>
                  <a:lnTo>
                    <a:pt x="93" y="127"/>
                  </a:lnTo>
                  <a:lnTo>
                    <a:pt x="103" y="136"/>
                  </a:lnTo>
                  <a:lnTo>
                    <a:pt x="113" y="143"/>
                  </a:lnTo>
                  <a:lnTo>
                    <a:pt x="124" y="147"/>
                  </a:lnTo>
                  <a:lnTo>
                    <a:pt x="136" y="148"/>
                  </a:lnTo>
                  <a:lnTo>
                    <a:pt x="148" y="147"/>
                  </a:lnTo>
                  <a:lnTo>
                    <a:pt x="159" y="143"/>
                  </a:lnTo>
                  <a:lnTo>
                    <a:pt x="169" y="136"/>
                  </a:lnTo>
                  <a:lnTo>
                    <a:pt x="178" y="127"/>
                  </a:lnTo>
                  <a:lnTo>
                    <a:pt x="188" y="136"/>
                  </a:lnTo>
                  <a:lnTo>
                    <a:pt x="198" y="143"/>
                  </a:lnTo>
                  <a:lnTo>
                    <a:pt x="209" y="147"/>
                  </a:lnTo>
                  <a:lnTo>
                    <a:pt x="221" y="148"/>
                  </a:lnTo>
                  <a:lnTo>
                    <a:pt x="233" y="147"/>
                  </a:lnTo>
                  <a:lnTo>
                    <a:pt x="244" y="143"/>
                  </a:lnTo>
                  <a:lnTo>
                    <a:pt x="254" y="136"/>
                  </a:lnTo>
                  <a:lnTo>
                    <a:pt x="263" y="127"/>
                  </a:lnTo>
                  <a:lnTo>
                    <a:pt x="284" y="145"/>
                  </a:lnTo>
                  <a:lnTo>
                    <a:pt x="308" y="150"/>
                  </a:lnTo>
                  <a:lnTo>
                    <a:pt x="330" y="143"/>
                  </a:lnTo>
                  <a:lnTo>
                    <a:pt x="348" y="127"/>
                  </a:lnTo>
                  <a:lnTo>
                    <a:pt x="349" y="127"/>
                  </a:lnTo>
                  <a:lnTo>
                    <a:pt x="358" y="136"/>
                  </a:lnTo>
                  <a:lnTo>
                    <a:pt x="368" y="143"/>
                  </a:lnTo>
                  <a:lnTo>
                    <a:pt x="379" y="147"/>
                  </a:lnTo>
                  <a:lnTo>
                    <a:pt x="391" y="148"/>
                  </a:lnTo>
                  <a:lnTo>
                    <a:pt x="403" y="147"/>
                  </a:lnTo>
                  <a:lnTo>
                    <a:pt x="414" y="143"/>
                  </a:lnTo>
                  <a:lnTo>
                    <a:pt x="424" y="136"/>
                  </a:lnTo>
                  <a:lnTo>
                    <a:pt x="434" y="127"/>
                  </a:lnTo>
                  <a:lnTo>
                    <a:pt x="434" y="131"/>
                  </a:lnTo>
                  <a:lnTo>
                    <a:pt x="438" y="131"/>
                  </a:lnTo>
                  <a:lnTo>
                    <a:pt x="442" y="140"/>
                  </a:lnTo>
                  <a:lnTo>
                    <a:pt x="451" y="144"/>
                  </a:lnTo>
                  <a:lnTo>
                    <a:pt x="463" y="148"/>
                  </a:lnTo>
                  <a:lnTo>
                    <a:pt x="463" y="126"/>
                  </a:lnTo>
                  <a:lnTo>
                    <a:pt x="455" y="123"/>
                  </a:lnTo>
                  <a:lnTo>
                    <a:pt x="446" y="114"/>
                  </a:lnTo>
                  <a:lnTo>
                    <a:pt x="442" y="106"/>
                  </a:lnTo>
                  <a:lnTo>
                    <a:pt x="442" y="21"/>
                  </a:lnTo>
                  <a:lnTo>
                    <a:pt x="506" y="21"/>
                  </a:lnTo>
                  <a:lnTo>
                    <a:pt x="506" y="0"/>
                  </a:lnTo>
                  <a:lnTo>
                    <a:pt x="423" y="0"/>
                  </a:lnTo>
                  <a:lnTo>
                    <a:pt x="423" y="82"/>
                  </a:lnTo>
                  <a:lnTo>
                    <a:pt x="421" y="102"/>
                  </a:lnTo>
                  <a:lnTo>
                    <a:pt x="421" y="119"/>
                  </a:lnTo>
                  <a:lnTo>
                    <a:pt x="404" y="127"/>
                  </a:lnTo>
                  <a:lnTo>
                    <a:pt x="391" y="127"/>
                  </a:lnTo>
                  <a:lnTo>
                    <a:pt x="379" y="125"/>
                  </a:lnTo>
                  <a:lnTo>
                    <a:pt x="369" y="119"/>
                  </a:lnTo>
                  <a:lnTo>
                    <a:pt x="362" y="109"/>
                  </a:lnTo>
                  <a:lnTo>
                    <a:pt x="357" y="97"/>
                  </a:lnTo>
                  <a:lnTo>
                    <a:pt x="357" y="21"/>
                  </a:lnTo>
                  <a:lnTo>
                    <a:pt x="421" y="21"/>
                  </a:lnTo>
                  <a:lnTo>
                    <a:pt x="421" y="41"/>
                  </a:lnTo>
                  <a:lnTo>
                    <a:pt x="422" y="61"/>
                  </a:lnTo>
                  <a:lnTo>
                    <a:pt x="423" y="82"/>
                  </a:lnTo>
                  <a:lnTo>
                    <a:pt x="423" y="0"/>
                  </a:lnTo>
                  <a:lnTo>
                    <a:pt x="336" y="0"/>
                  </a:lnTo>
                  <a:lnTo>
                    <a:pt x="336" y="21"/>
                  </a:lnTo>
                  <a:lnTo>
                    <a:pt x="336" y="93"/>
                  </a:lnTo>
                  <a:lnTo>
                    <a:pt x="334" y="106"/>
                  </a:lnTo>
                  <a:lnTo>
                    <a:pt x="329" y="117"/>
                  </a:lnTo>
                  <a:lnTo>
                    <a:pt x="321" y="124"/>
                  </a:lnTo>
                  <a:lnTo>
                    <a:pt x="310" y="127"/>
                  </a:lnTo>
                  <a:lnTo>
                    <a:pt x="296" y="127"/>
                  </a:lnTo>
                  <a:lnTo>
                    <a:pt x="285" y="122"/>
                  </a:lnTo>
                  <a:lnTo>
                    <a:pt x="277" y="112"/>
                  </a:lnTo>
                  <a:lnTo>
                    <a:pt x="272" y="97"/>
                  </a:lnTo>
                  <a:lnTo>
                    <a:pt x="272" y="21"/>
                  </a:lnTo>
                  <a:lnTo>
                    <a:pt x="336" y="21"/>
                  </a:lnTo>
                  <a:lnTo>
                    <a:pt x="336" y="0"/>
                  </a:lnTo>
                  <a:lnTo>
                    <a:pt x="255" y="0"/>
                  </a:lnTo>
                  <a:lnTo>
                    <a:pt x="255" y="93"/>
                  </a:lnTo>
                  <a:lnTo>
                    <a:pt x="251" y="102"/>
                  </a:lnTo>
                  <a:lnTo>
                    <a:pt x="251" y="119"/>
                  </a:lnTo>
                  <a:lnTo>
                    <a:pt x="234" y="127"/>
                  </a:lnTo>
                  <a:lnTo>
                    <a:pt x="221" y="127"/>
                  </a:lnTo>
                  <a:lnTo>
                    <a:pt x="209" y="125"/>
                  </a:lnTo>
                  <a:lnTo>
                    <a:pt x="199" y="119"/>
                  </a:lnTo>
                  <a:lnTo>
                    <a:pt x="192" y="109"/>
                  </a:lnTo>
                  <a:lnTo>
                    <a:pt x="187" y="97"/>
                  </a:lnTo>
                  <a:lnTo>
                    <a:pt x="187" y="21"/>
                  </a:lnTo>
                  <a:lnTo>
                    <a:pt x="251" y="21"/>
                  </a:lnTo>
                  <a:lnTo>
                    <a:pt x="251" y="89"/>
                  </a:lnTo>
                  <a:lnTo>
                    <a:pt x="255" y="93"/>
                  </a:lnTo>
                  <a:lnTo>
                    <a:pt x="255" y="0"/>
                  </a:lnTo>
                  <a:lnTo>
                    <a:pt x="167" y="0"/>
                  </a:lnTo>
                  <a:lnTo>
                    <a:pt x="167" y="78"/>
                  </a:lnTo>
                  <a:lnTo>
                    <a:pt x="166" y="97"/>
                  </a:lnTo>
                  <a:lnTo>
                    <a:pt x="163" y="109"/>
                  </a:lnTo>
                  <a:lnTo>
                    <a:pt x="157" y="119"/>
                  </a:lnTo>
                  <a:lnTo>
                    <a:pt x="148" y="125"/>
                  </a:lnTo>
                  <a:lnTo>
                    <a:pt x="136" y="127"/>
                  </a:lnTo>
                  <a:lnTo>
                    <a:pt x="123" y="125"/>
                  </a:lnTo>
                  <a:lnTo>
                    <a:pt x="112" y="119"/>
                  </a:lnTo>
                  <a:lnTo>
                    <a:pt x="105" y="109"/>
                  </a:lnTo>
                  <a:lnTo>
                    <a:pt x="102" y="97"/>
                  </a:lnTo>
                  <a:lnTo>
                    <a:pt x="102" y="21"/>
                  </a:lnTo>
                  <a:lnTo>
                    <a:pt x="166" y="21"/>
                  </a:lnTo>
                  <a:lnTo>
                    <a:pt x="166" y="40"/>
                  </a:lnTo>
                  <a:lnTo>
                    <a:pt x="167" y="59"/>
                  </a:lnTo>
                  <a:lnTo>
                    <a:pt x="167" y="78"/>
                  </a:lnTo>
                  <a:lnTo>
                    <a:pt x="167" y="0"/>
                  </a:lnTo>
                  <a:lnTo>
                    <a:pt x="85" y="0"/>
                  </a:lnTo>
                  <a:lnTo>
                    <a:pt x="85" y="21"/>
                  </a:lnTo>
                  <a:lnTo>
                    <a:pt x="85" y="40"/>
                  </a:lnTo>
                  <a:lnTo>
                    <a:pt x="84" y="59"/>
                  </a:lnTo>
                  <a:lnTo>
                    <a:pt x="83" y="78"/>
                  </a:lnTo>
                  <a:lnTo>
                    <a:pt x="80" y="97"/>
                  </a:lnTo>
                  <a:lnTo>
                    <a:pt x="78" y="109"/>
                  </a:lnTo>
                  <a:lnTo>
                    <a:pt x="72" y="119"/>
                  </a:lnTo>
                  <a:lnTo>
                    <a:pt x="62" y="125"/>
                  </a:lnTo>
                  <a:lnTo>
                    <a:pt x="51" y="127"/>
                  </a:lnTo>
                  <a:lnTo>
                    <a:pt x="39" y="125"/>
                  </a:lnTo>
                  <a:lnTo>
                    <a:pt x="29" y="119"/>
                  </a:lnTo>
                  <a:lnTo>
                    <a:pt x="21" y="109"/>
                  </a:lnTo>
                  <a:lnTo>
                    <a:pt x="17" y="97"/>
                  </a:lnTo>
                  <a:lnTo>
                    <a:pt x="17" y="21"/>
                  </a:lnTo>
                  <a:lnTo>
                    <a:pt x="85" y="21"/>
                  </a:lnTo>
                  <a:lnTo>
                    <a:pt x="85" y="0"/>
                  </a:lnTo>
                  <a:lnTo>
                    <a:pt x="12" y="0"/>
                  </a:lnTo>
                  <a:lnTo>
                    <a:pt x="4" y="4"/>
                  </a:lnTo>
                  <a:lnTo>
                    <a:pt x="0" y="12"/>
                  </a:lnTo>
                  <a:lnTo>
                    <a:pt x="0" y="110"/>
                  </a:lnTo>
                  <a:lnTo>
                    <a:pt x="4" y="122"/>
                  </a:lnTo>
                  <a:lnTo>
                    <a:pt x="12" y="132"/>
                  </a:lnTo>
                  <a:lnTo>
                    <a:pt x="23" y="141"/>
                  </a:lnTo>
                  <a:lnTo>
                    <a:pt x="38" y="148"/>
                  </a:lnTo>
                  <a:lnTo>
                    <a:pt x="38" y="272"/>
                  </a:lnTo>
                  <a:lnTo>
                    <a:pt x="12" y="272"/>
                  </a:lnTo>
                  <a:lnTo>
                    <a:pt x="4" y="276"/>
                  </a:lnTo>
                  <a:lnTo>
                    <a:pt x="0" y="289"/>
                  </a:lnTo>
                  <a:lnTo>
                    <a:pt x="0" y="506"/>
                  </a:lnTo>
                  <a:lnTo>
                    <a:pt x="4" y="519"/>
                  </a:lnTo>
                  <a:lnTo>
                    <a:pt x="12" y="523"/>
                  </a:lnTo>
                  <a:lnTo>
                    <a:pt x="217" y="523"/>
                  </a:lnTo>
                  <a:lnTo>
                    <a:pt x="221" y="519"/>
                  </a:lnTo>
                  <a:lnTo>
                    <a:pt x="225" y="519"/>
                  </a:lnTo>
                  <a:lnTo>
                    <a:pt x="225" y="502"/>
                  </a:lnTo>
                  <a:lnTo>
                    <a:pt x="17" y="502"/>
                  </a:lnTo>
                  <a:lnTo>
                    <a:pt x="17" y="293"/>
                  </a:lnTo>
                  <a:lnTo>
                    <a:pt x="506" y="293"/>
                  </a:lnTo>
                  <a:lnTo>
                    <a:pt x="506" y="502"/>
                  </a:lnTo>
                  <a:lnTo>
                    <a:pt x="302" y="502"/>
                  </a:lnTo>
                  <a:lnTo>
                    <a:pt x="302" y="506"/>
                  </a:lnTo>
                  <a:lnTo>
                    <a:pt x="297" y="510"/>
                  </a:lnTo>
                  <a:lnTo>
                    <a:pt x="297" y="514"/>
                  </a:lnTo>
                  <a:lnTo>
                    <a:pt x="302" y="519"/>
                  </a:lnTo>
                  <a:lnTo>
                    <a:pt x="306" y="519"/>
                  </a:lnTo>
                  <a:lnTo>
                    <a:pt x="310" y="523"/>
                  </a:lnTo>
                  <a:lnTo>
                    <a:pt x="519" y="523"/>
                  </a:lnTo>
                  <a:lnTo>
                    <a:pt x="527" y="510"/>
                  </a:lnTo>
                  <a:lnTo>
                    <a:pt x="527" y="293"/>
                  </a:lnTo>
                  <a:lnTo>
                    <a:pt x="527" y="280"/>
                  </a:lnTo>
                  <a:lnTo>
                    <a:pt x="519" y="272"/>
                  </a:lnTo>
                  <a:lnTo>
                    <a:pt x="485" y="272"/>
                  </a:lnTo>
                  <a:lnTo>
                    <a:pt x="485" y="148"/>
                  </a:lnTo>
                  <a:lnTo>
                    <a:pt x="489" y="148"/>
                  </a:lnTo>
                  <a:lnTo>
                    <a:pt x="506" y="140"/>
                  </a:lnTo>
                  <a:lnTo>
                    <a:pt x="518" y="128"/>
                  </a:lnTo>
                  <a:lnTo>
                    <a:pt x="525" y="113"/>
                  </a:lnTo>
                  <a:lnTo>
                    <a:pt x="527" y="97"/>
                  </a:lnTo>
                  <a:lnTo>
                    <a:pt x="527" y="21"/>
                  </a:lnTo>
                  <a:lnTo>
                    <a:pt x="527" y="8"/>
                  </a:lnTo>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161" name="Rectangle 98"/>
          <p:cNvSpPr>
            <a:spLocks noChangeArrowheads="1"/>
          </p:cNvSpPr>
          <p:nvPr/>
        </p:nvSpPr>
        <p:spPr bwMode="auto">
          <a:xfrm>
            <a:off x="493301" y="1816827"/>
            <a:ext cx="22765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2438" algn="l"/>
              </a:tabLst>
              <a:defRPr>
                <a:solidFill>
                  <a:schemeClr val="tx1"/>
                </a:solidFill>
                <a:latin typeface="Arial" panose="020B0604020202020204" pitchFamily="34" charset="0"/>
              </a:defRPr>
            </a:lvl1pPr>
            <a:lvl2pPr eaLnBrk="0" fontAlgn="base" hangingPunct="0">
              <a:spcBef>
                <a:spcPct val="0"/>
              </a:spcBef>
              <a:spcAft>
                <a:spcPct val="0"/>
              </a:spcAft>
              <a:tabLst>
                <a:tab pos="452438" algn="l"/>
              </a:tabLst>
              <a:defRPr>
                <a:solidFill>
                  <a:schemeClr val="tx1"/>
                </a:solidFill>
                <a:latin typeface="Arial" panose="020B0604020202020204" pitchFamily="34" charset="0"/>
              </a:defRPr>
            </a:lvl2pPr>
            <a:lvl3pPr eaLnBrk="0" fontAlgn="base" hangingPunct="0">
              <a:spcBef>
                <a:spcPct val="0"/>
              </a:spcBef>
              <a:spcAft>
                <a:spcPct val="0"/>
              </a:spcAft>
              <a:tabLst>
                <a:tab pos="452438" algn="l"/>
              </a:tabLst>
              <a:defRPr>
                <a:solidFill>
                  <a:schemeClr val="tx1"/>
                </a:solidFill>
                <a:latin typeface="Arial" panose="020B0604020202020204" pitchFamily="34" charset="0"/>
              </a:defRPr>
            </a:lvl3pPr>
            <a:lvl4pPr eaLnBrk="0" fontAlgn="base" hangingPunct="0">
              <a:spcBef>
                <a:spcPct val="0"/>
              </a:spcBef>
              <a:spcAft>
                <a:spcPct val="0"/>
              </a:spcAft>
              <a:tabLst>
                <a:tab pos="452438" algn="l"/>
              </a:tabLst>
              <a:defRPr>
                <a:solidFill>
                  <a:schemeClr val="tx1"/>
                </a:solidFill>
                <a:latin typeface="Arial" panose="020B0604020202020204" pitchFamily="34" charset="0"/>
              </a:defRPr>
            </a:lvl4pPr>
            <a:lvl5pPr eaLnBrk="0" fontAlgn="base" hangingPunct="0">
              <a:spcBef>
                <a:spcPct val="0"/>
              </a:spcBef>
              <a:spcAft>
                <a:spcPct val="0"/>
              </a:spcAft>
              <a:tabLst>
                <a:tab pos="452438" algn="l"/>
              </a:tabLst>
              <a:defRPr>
                <a:solidFill>
                  <a:schemeClr val="tx1"/>
                </a:solidFill>
                <a:latin typeface="Arial" panose="020B0604020202020204" pitchFamily="34" charset="0"/>
              </a:defRPr>
            </a:lvl5pPr>
            <a:lvl6pPr eaLnBrk="0" fontAlgn="base" hangingPunct="0">
              <a:spcBef>
                <a:spcPct val="0"/>
              </a:spcBef>
              <a:spcAft>
                <a:spcPct val="0"/>
              </a:spcAft>
              <a:tabLst>
                <a:tab pos="452438" algn="l"/>
              </a:tabLst>
              <a:defRPr>
                <a:solidFill>
                  <a:schemeClr val="tx1"/>
                </a:solidFill>
                <a:latin typeface="Arial" panose="020B0604020202020204" pitchFamily="34" charset="0"/>
              </a:defRPr>
            </a:lvl6pPr>
            <a:lvl7pPr eaLnBrk="0" fontAlgn="base" hangingPunct="0">
              <a:spcBef>
                <a:spcPct val="0"/>
              </a:spcBef>
              <a:spcAft>
                <a:spcPct val="0"/>
              </a:spcAft>
              <a:tabLst>
                <a:tab pos="452438" algn="l"/>
              </a:tabLst>
              <a:defRPr>
                <a:solidFill>
                  <a:schemeClr val="tx1"/>
                </a:solidFill>
                <a:latin typeface="Arial" panose="020B0604020202020204" pitchFamily="34" charset="0"/>
              </a:defRPr>
            </a:lvl7pPr>
            <a:lvl8pPr eaLnBrk="0" fontAlgn="base" hangingPunct="0">
              <a:spcBef>
                <a:spcPct val="0"/>
              </a:spcBef>
              <a:spcAft>
                <a:spcPct val="0"/>
              </a:spcAft>
              <a:tabLst>
                <a:tab pos="452438" algn="l"/>
              </a:tabLst>
              <a:defRPr>
                <a:solidFill>
                  <a:schemeClr val="tx1"/>
                </a:solidFill>
                <a:latin typeface="Arial" panose="020B0604020202020204" pitchFamily="34" charset="0"/>
              </a:defRPr>
            </a:lvl8pPr>
            <a:lvl9pPr eaLnBrk="0" fontAlgn="base" hangingPunct="0">
              <a:spcBef>
                <a:spcPct val="0"/>
              </a:spcBef>
              <a:spcAft>
                <a:spcPct val="0"/>
              </a:spcAft>
              <a:tabLst>
                <a:tab pos="452438"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2438" algn="l"/>
              </a:tabLst>
            </a:pPr>
            <a:r>
              <a:rPr kumimoji="0" lang="en-US" altLang="en-US" sz="1000" b="1" i="0" u="none" strike="noStrike" cap="none" normalizeH="0" baseline="0" dirty="0" smtClean="0">
                <a:ln>
                  <a:noFill/>
                </a:ln>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1	</a:t>
            </a:r>
            <a:r>
              <a:rPr kumimoji="0" lang="en-US" altLang="en-US" sz="800" b="1" i="0" u="none" strike="noStrike" cap="none" normalizeH="0" baseline="0" dirty="0" smtClean="0">
                <a:ln>
                  <a:noFill/>
                </a:ln>
                <a:solidFill>
                  <a:srgbClr val="565656"/>
                </a:solidFill>
                <a:effectLst/>
                <a:latin typeface="Calibri" panose="020F0502020204030204" pitchFamily="34" charset="0"/>
                <a:ea typeface="Times New Roman" panose="02020603050405020304" pitchFamily="18" charset="0"/>
                <a:cs typeface="Calibri" panose="020F0502020204030204" pitchFamily="34" charset="0"/>
              </a:rPr>
              <a:t>Τα ψάρια αλιεύονται στη θάλασσα</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170" name="TextBox 3169"/>
          <p:cNvSpPr txBox="1"/>
          <p:nvPr/>
        </p:nvSpPr>
        <p:spPr>
          <a:xfrm>
            <a:off x="3163400" y="3189375"/>
            <a:ext cx="1438743" cy="1200329"/>
          </a:xfrm>
          <a:prstGeom prst="rect">
            <a:avLst/>
          </a:prstGeom>
          <a:noFill/>
        </p:spPr>
        <p:txBody>
          <a:bodyPr wrap="square" rtlCol="0">
            <a:spAutoFit/>
          </a:bodyPr>
          <a:lstStyle/>
          <a:p>
            <a:pPr lvl="0" eaLnBrk="0" fontAlgn="base" hangingPunct="0">
              <a:spcBef>
                <a:spcPct val="0"/>
              </a:spcBef>
              <a:spcAft>
                <a:spcPct val="0"/>
              </a:spcAft>
              <a:tabLst>
                <a:tab pos="1022350" algn="l"/>
                <a:tab pos="2066925" algn="l"/>
                <a:tab pos="3429000" algn="l"/>
                <a:tab pos="3625850" algn="l"/>
              </a:tabLst>
            </a:pPr>
            <a:r>
              <a:rPr lang="en-US" altLang="en-US" sz="800" b="1" dirty="0">
                <a:solidFill>
                  <a:srgbClr val="565656"/>
                </a:solidFill>
                <a:ea typeface="Times New Roman" panose="02020603050405020304" pitchFamily="18" charset="0"/>
                <a:cs typeface="Calibri" panose="020F0502020204030204" pitchFamily="34" charset="0"/>
              </a:rPr>
              <a:t>Τα ψάρια εκφορτώνονται στο </a:t>
            </a:r>
            <a:r>
              <a:rPr lang="en-US" altLang="en-US" sz="800" b="1" dirty="0" smtClean="0">
                <a:solidFill>
                  <a:srgbClr val="565656"/>
                </a:solidFill>
                <a:ea typeface="Times New Roman" panose="02020603050405020304" pitchFamily="18" charset="0"/>
                <a:cs typeface="Calibri" panose="020F0502020204030204" pitchFamily="34" charset="0"/>
              </a:rPr>
              <a:t>λιμάνι</a:t>
            </a:r>
            <a:r>
              <a:rPr lang="el-GR" altLang="en-US" sz="800" b="1" dirty="0" smtClean="0">
                <a:solidFill>
                  <a:srgbClr val="565656"/>
                </a:solidFill>
                <a:ea typeface="Times New Roman" panose="02020603050405020304" pitchFamily="18" charset="0"/>
                <a:cs typeface="Calibri" panose="020F0502020204030204" pitchFamily="34" charset="0"/>
              </a:rPr>
              <a:t>:</a:t>
            </a:r>
            <a:r>
              <a:rPr lang="en-US" altLang="en-US" sz="800" b="1" dirty="0" smtClean="0">
                <a:solidFill>
                  <a:srgbClr val="565656"/>
                </a:solidFill>
                <a:ea typeface="Times New Roman" panose="02020603050405020304" pitchFamily="18" charset="0"/>
                <a:cs typeface="Calibri" panose="020F0502020204030204" pitchFamily="34" charset="0"/>
              </a:rPr>
              <a:t> </a:t>
            </a:r>
            <a:r>
              <a:rPr lang="en-US" altLang="en-US" sz="800" i="1" dirty="0">
                <a:solidFill>
                  <a:srgbClr val="565656"/>
                </a:solidFill>
                <a:ea typeface="Times New Roman" panose="02020603050405020304" pitchFamily="18" charset="0"/>
                <a:cs typeface="Calibri" panose="020F0502020204030204" pitchFamily="34" charset="0"/>
              </a:rPr>
              <a:t>Τα ψάρια μπορούν να εκφορτωθούν οπουδήποτε στον κόσμο. </a:t>
            </a:r>
            <a:r>
              <a:rPr lang="en-US" altLang="en-US" sz="800" i="1" dirty="0" err="1">
                <a:solidFill>
                  <a:srgbClr val="565656"/>
                </a:solidFill>
                <a:ea typeface="Times New Roman" panose="02020603050405020304" pitchFamily="18" charset="0"/>
                <a:cs typeface="Calibri" panose="020F0502020204030204" pitchFamily="34" charset="0"/>
              </a:rPr>
              <a:t>Εάν</a:t>
            </a:r>
            <a:r>
              <a:rPr lang="en-US" altLang="en-US" sz="800" i="1" dirty="0">
                <a:solidFill>
                  <a:srgbClr val="565656"/>
                </a:solidFill>
                <a:ea typeface="Times New Roman" panose="02020603050405020304" pitchFamily="18" charset="0"/>
                <a:cs typeface="Calibri" panose="020F0502020204030204" pitchFamily="34" charset="0"/>
              </a:rPr>
              <a:t> π</a:t>
            </a:r>
            <a:r>
              <a:rPr lang="en-US" altLang="en-US" sz="800" i="1" dirty="0" err="1">
                <a:solidFill>
                  <a:srgbClr val="565656"/>
                </a:solidFill>
                <a:ea typeface="Times New Roman" panose="02020603050405020304" pitchFamily="18" charset="0"/>
                <a:cs typeface="Calibri" panose="020F0502020204030204" pitchFamily="34" charset="0"/>
              </a:rPr>
              <a:t>ροορίζοντ</a:t>
            </a:r>
            <a:r>
              <a:rPr lang="en-US" altLang="en-US" sz="800" i="1" dirty="0">
                <a:solidFill>
                  <a:srgbClr val="565656"/>
                </a:solidFill>
                <a:ea typeface="Times New Roman" panose="02020603050405020304" pitchFamily="18" charset="0"/>
                <a:cs typeface="Calibri" panose="020F0502020204030204" pitchFamily="34" charset="0"/>
              </a:rPr>
              <a:t>αι για την αγορά της ΕΕ, το </a:t>
            </a:r>
            <a:r>
              <a:rPr lang="en-US" altLang="en-US" sz="800" b="1" i="1" dirty="0">
                <a:solidFill>
                  <a:srgbClr val="565656"/>
                </a:solidFill>
                <a:ea typeface="Times New Roman" panose="02020603050405020304" pitchFamily="18" charset="0"/>
                <a:cs typeface="Calibri" panose="020F0502020204030204" pitchFamily="34" charset="0"/>
              </a:rPr>
              <a:t>κράτος σημαίας </a:t>
            </a:r>
            <a:r>
              <a:rPr lang="en-US" altLang="en-US" sz="800" i="1" dirty="0">
                <a:solidFill>
                  <a:srgbClr val="565656"/>
                </a:solidFill>
                <a:ea typeface="Times New Roman" panose="02020603050405020304" pitchFamily="18" charset="0"/>
                <a:cs typeface="Calibri" panose="020F0502020204030204" pitchFamily="34" charset="0"/>
              </a:rPr>
              <a:t>πρέπει να επικυρώσει το πιστοποιητικό αλιευμάτων.</a:t>
            </a:r>
            <a:endParaRPr lang="en-US" altLang="en-US" sz="800" dirty="0"/>
          </a:p>
          <a:p>
            <a:pPr lvl="0" eaLnBrk="0" fontAlgn="base" hangingPunct="0">
              <a:spcBef>
                <a:spcPct val="0"/>
              </a:spcBef>
              <a:spcAft>
                <a:spcPct val="0"/>
              </a:spcAft>
              <a:tabLst>
                <a:tab pos="1022350" algn="l"/>
                <a:tab pos="2066925" algn="l"/>
                <a:tab pos="3429000" algn="l"/>
                <a:tab pos="3625850" algn="l"/>
              </a:tabLst>
            </a:pPr>
            <a:endParaRPr lang="en-US" altLang="en-US" sz="800" dirty="0"/>
          </a:p>
        </p:txBody>
      </p:sp>
      <p:sp>
        <p:nvSpPr>
          <p:cNvPr id="3171" name="Rectangle 3170"/>
          <p:cNvSpPr/>
          <p:nvPr/>
        </p:nvSpPr>
        <p:spPr>
          <a:xfrm>
            <a:off x="5099779" y="3146131"/>
            <a:ext cx="1262791" cy="954107"/>
          </a:xfrm>
          <a:prstGeom prst="rect">
            <a:avLst/>
          </a:prstGeom>
        </p:spPr>
        <p:txBody>
          <a:bodyPr wrap="square">
            <a:spAutoFit/>
          </a:bodyPr>
          <a:lstStyle/>
          <a:p>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Τα ψάρια μπορούν να υποβληθούν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σε</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μεταπ</a:t>
            </a:r>
            <a:r>
              <a:rPr lang="en-US" altLang="en-US" sz="800" b="1" dirty="0" err="1"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οίηση</a:t>
            </a:r>
            <a:r>
              <a:rPr lang="el-GR"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i="1" dirty="0" err="1"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Στην</a:t>
            </a:r>
            <a:r>
              <a:rPr lang="el-GR" altLang="en-US" sz="800" i="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i="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π</a:t>
            </a:r>
            <a:r>
              <a:rPr lang="en-US" altLang="en-US" sz="800" i="1" dirty="0" err="1"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ερί</a:t>
            </a:r>
            <a:r>
              <a:rPr lang="en-US" altLang="en-US" sz="800" i="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πτωση </a:t>
            </a:r>
            <a:r>
              <a:rPr lang="en-US" altLang="en-US" sz="800" i="1" dirty="0">
                <a:solidFill>
                  <a:srgbClr val="565656"/>
                </a:solidFill>
                <a:latin typeface="Calibri" panose="020F0502020204030204" pitchFamily="34" charset="0"/>
                <a:ea typeface="Times New Roman" panose="02020603050405020304" pitchFamily="18" charset="0"/>
                <a:cs typeface="Calibri" panose="020F0502020204030204" pitchFamily="34" charset="0"/>
              </a:rPr>
              <a:t>αυτή, ο μεταποιητής πρέπει να συμπληρώσει δήλωση μεταποίησης</a:t>
            </a:r>
            <a:endParaRPr lang="en-US" sz="800" dirty="0"/>
          </a:p>
        </p:txBody>
      </p:sp>
      <p:sp>
        <p:nvSpPr>
          <p:cNvPr id="3172" name="Rectangle 3171"/>
          <p:cNvSpPr/>
          <p:nvPr/>
        </p:nvSpPr>
        <p:spPr>
          <a:xfrm>
            <a:off x="6877602" y="3189384"/>
            <a:ext cx="1308839" cy="830997"/>
          </a:xfrm>
          <a:prstGeom prst="rect">
            <a:avLst/>
          </a:prstGeom>
        </p:spPr>
        <p:txBody>
          <a:bodyPr wrap="square">
            <a:spAutoFit/>
          </a:bodyPr>
          <a:lstStyle/>
          <a:p>
            <a:pPr lvl="0" eaLnBrk="0" fontAlgn="base" hangingPunct="0">
              <a:spcBef>
                <a:spcPct val="0"/>
              </a:spcBef>
              <a:spcAft>
                <a:spcPct val="0"/>
              </a:spcAft>
            </a:pP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Τα α</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λιευτικά</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π</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ροϊόντ</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α εξάγονται σε κράτος </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μέλος</a:t>
            </a:r>
            <a:r>
              <a:rPr lang="el-GR"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της</a:t>
            </a:r>
            <a:r>
              <a:rPr lang="el-GR"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ΕΕ</a:t>
            </a:r>
            <a:r>
              <a:rPr lang="el-GR"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i="1" dirty="0">
                <a:solidFill>
                  <a:srgbClr val="565656"/>
                </a:solidFill>
                <a:latin typeface="Calibri" panose="020F0502020204030204" pitchFamily="34" charset="0"/>
                <a:ea typeface="Times New Roman" panose="02020603050405020304" pitchFamily="18" charset="0"/>
                <a:cs typeface="Calibri" panose="020F0502020204030204" pitchFamily="34" charset="0"/>
              </a:rPr>
              <a:t>Τα περισσότερα προϊόντα φθάνουν στην ΕΕ με φορτηγά πλοία.</a:t>
            </a:r>
            <a:endParaRPr lang="en-US" altLang="en-US" sz="800" dirty="0"/>
          </a:p>
        </p:txBody>
      </p:sp>
      <p:sp>
        <p:nvSpPr>
          <p:cNvPr id="3173" name="Rectangle 108"/>
          <p:cNvSpPr>
            <a:spLocks noChangeArrowheads="1"/>
          </p:cNvSpPr>
          <p:nvPr/>
        </p:nvSpPr>
        <p:spPr bwMode="auto">
          <a:xfrm>
            <a:off x="8350303" y="414055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3174" name="Group 102"/>
          <p:cNvGrpSpPr>
            <a:grpSpLocks/>
          </p:cNvGrpSpPr>
          <p:nvPr/>
        </p:nvGrpSpPr>
        <p:grpSpPr bwMode="auto">
          <a:xfrm>
            <a:off x="4602140" y="4141462"/>
            <a:ext cx="303213" cy="303213"/>
            <a:chOff x="0" y="0"/>
            <a:chExt cx="478" cy="478"/>
          </a:xfrm>
        </p:grpSpPr>
        <p:grpSp>
          <p:nvGrpSpPr>
            <p:cNvPr id="3175" name="Group 104"/>
            <p:cNvGrpSpPr>
              <a:grpSpLocks/>
            </p:cNvGrpSpPr>
            <p:nvPr/>
          </p:nvGrpSpPr>
          <p:grpSpPr bwMode="auto">
            <a:xfrm>
              <a:off x="0" y="0"/>
              <a:ext cx="478" cy="478"/>
              <a:chOff x="0" y="0"/>
              <a:chExt cx="478" cy="478"/>
            </a:xfrm>
          </p:grpSpPr>
          <p:sp>
            <p:nvSpPr>
              <p:cNvPr id="3177" name="Freeform 107"/>
              <p:cNvSpPr>
                <a:spLocks/>
              </p:cNvSpPr>
              <p:nvPr/>
            </p:nvSpPr>
            <p:spPr bwMode="auto">
              <a:xfrm>
                <a:off x="0" y="0"/>
                <a:ext cx="478" cy="478"/>
              </a:xfrm>
              <a:custGeom>
                <a:avLst/>
                <a:gdLst>
                  <a:gd name="T0" fmla="*/ 280 w 478"/>
                  <a:gd name="T1" fmla="*/ 472 h 478"/>
                  <a:gd name="T2" fmla="*/ 200 w 478"/>
                  <a:gd name="T3" fmla="*/ 472 h 478"/>
                  <a:gd name="T4" fmla="*/ 187 w 478"/>
                  <a:gd name="T5" fmla="*/ 468 h 478"/>
                  <a:gd name="T6" fmla="*/ 147 w 478"/>
                  <a:gd name="T7" fmla="*/ 456 h 478"/>
                  <a:gd name="T8" fmla="*/ 111 w 478"/>
                  <a:gd name="T9" fmla="*/ 438 h 478"/>
                  <a:gd name="T10" fmla="*/ 78 w 478"/>
                  <a:gd name="T11" fmla="*/ 414 h 478"/>
                  <a:gd name="T12" fmla="*/ 51 w 478"/>
                  <a:gd name="T13" fmla="*/ 383 h 478"/>
                  <a:gd name="T14" fmla="*/ 33 w 478"/>
                  <a:gd name="T15" fmla="*/ 357 h 478"/>
                  <a:gd name="T16" fmla="*/ 19 w 478"/>
                  <a:gd name="T17" fmla="*/ 331 h 478"/>
                  <a:gd name="T18" fmla="*/ 9 w 478"/>
                  <a:gd name="T19" fmla="*/ 303 h 478"/>
                  <a:gd name="T20" fmla="*/ 4 w 478"/>
                  <a:gd name="T21" fmla="*/ 272 h 478"/>
                  <a:gd name="T22" fmla="*/ 4 w 478"/>
                  <a:gd name="T23" fmla="*/ 268 h 478"/>
                  <a:gd name="T24" fmla="*/ 0 w 478"/>
                  <a:gd name="T25" fmla="*/ 260 h 478"/>
                  <a:gd name="T26" fmla="*/ 0 w 478"/>
                  <a:gd name="T27" fmla="*/ 217 h 478"/>
                  <a:gd name="T28" fmla="*/ 4 w 478"/>
                  <a:gd name="T29" fmla="*/ 204 h 478"/>
                  <a:gd name="T30" fmla="*/ 4 w 478"/>
                  <a:gd name="T31" fmla="*/ 196 h 478"/>
                  <a:gd name="T32" fmla="*/ 8 w 478"/>
                  <a:gd name="T33" fmla="*/ 183 h 478"/>
                  <a:gd name="T34" fmla="*/ 22 w 478"/>
                  <a:gd name="T35" fmla="*/ 141 h 478"/>
                  <a:gd name="T36" fmla="*/ 43 w 478"/>
                  <a:gd name="T37" fmla="*/ 103 h 478"/>
                  <a:gd name="T38" fmla="*/ 71 w 478"/>
                  <a:gd name="T39" fmla="*/ 71 h 478"/>
                  <a:gd name="T40" fmla="*/ 106 w 478"/>
                  <a:gd name="T41" fmla="*/ 43 h 478"/>
                  <a:gd name="T42" fmla="*/ 146 w 478"/>
                  <a:gd name="T43" fmla="*/ 19 h 478"/>
                  <a:gd name="T44" fmla="*/ 188 w 478"/>
                  <a:gd name="T45" fmla="*/ 4 h 478"/>
                  <a:gd name="T46" fmla="*/ 233 w 478"/>
                  <a:gd name="T47" fmla="*/ 0 h 478"/>
                  <a:gd name="T48" fmla="*/ 280 w 478"/>
                  <a:gd name="T49" fmla="*/ 4 h 478"/>
                  <a:gd name="T50" fmla="*/ 326 w 478"/>
                  <a:gd name="T51" fmla="*/ 18 h 478"/>
                  <a:gd name="T52" fmla="*/ 357 w 478"/>
                  <a:gd name="T53" fmla="*/ 34 h 478"/>
                  <a:gd name="T54" fmla="*/ 238 w 478"/>
                  <a:gd name="T55" fmla="*/ 34 h 478"/>
                  <a:gd name="T56" fmla="*/ 159 w 478"/>
                  <a:gd name="T57" fmla="*/ 50 h 478"/>
                  <a:gd name="T58" fmla="*/ 94 w 478"/>
                  <a:gd name="T59" fmla="*/ 93 h 478"/>
                  <a:gd name="T60" fmla="*/ 50 w 478"/>
                  <a:gd name="T61" fmla="*/ 158 h 478"/>
                  <a:gd name="T62" fmla="*/ 34 w 478"/>
                  <a:gd name="T63" fmla="*/ 238 h 478"/>
                  <a:gd name="T64" fmla="*/ 49 w 478"/>
                  <a:gd name="T65" fmla="*/ 316 h 478"/>
                  <a:gd name="T66" fmla="*/ 93 w 478"/>
                  <a:gd name="T67" fmla="*/ 380 h 478"/>
                  <a:gd name="T68" fmla="*/ 157 w 478"/>
                  <a:gd name="T69" fmla="*/ 423 h 478"/>
                  <a:gd name="T70" fmla="*/ 238 w 478"/>
                  <a:gd name="T71" fmla="*/ 438 h 478"/>
                  <a:gd name="T72" fmla="*/ 363 w 478"/>
                  <a:gd name="T73" fmla="*/ 438 h 478"/>
                  <a:gd name="T74" fmla="*/ 345 w 478"/>
                  <a:gd name="T75" fmla="*/ 450 h 478"/>
                  <a:gd name="T76" fmla="*/ 314 w 478"/>
                  <a:gd name="T77" fmla="*/ 464 h 478"/>
                  <a:gd name="T78" fmla="*/ 280 w 478"/>
                  <a:gd name="T79" fmla="*/ 47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8" h="478">
                    <a:moveTo>
                      <a:pt x="280" y="472"/>
                    </a:moveTo>
                    <a:lnTo>
                      <a:pt x="200" y="472"/>
                    </a:lnTo>
                    <a:lnTo>
                      <a:pt x="187" y="468"/>
                    </a:lnTo>
                    <a:lnTo>
                      <a:pt x="147" y="456"/>
                    </a:lnTo>
                    <a:lnTo>
                      <a:pt x="111" y="438"/>
                    </a:lnTo>
                    <a:lnTo>
                      <a:pt x="78" y="414"/>
                    </a:lnTo>
                    <a:lnTo>
                      <a:pt x="51" y="383"/>
                    </a:lnTo>
                    <a:lnTo>
                      <a:pt x="33" y="357"/>
                    </a:lnTo>
                    <a:lnTo>
                      <a:pt x="19" y="331"/>
                    </a:lnTo>
                    <a:lnTo>
                      <a:pt x="9" y="303"/>
                    </a:lnTo>
                    <a:lnTo>
                      <a:pt x="4" y="272"/>
                    </a:lnTo>
                    <a:lnTo>
                      <a:pt x="4" y="268"/>
                    </a:lnTo>
                    <a:lnTo>
                      <a:pt x="0" y="260"/>
                    </a:lnTo>
                    <a:lnTo>
                      <a:pt x="0" y="217"/>
                    </a:lnTo>
                    <a:lnTo>
                      <a:pt x="4" y="204"/>
                    </a:lnTo>
                    <a:lnTo>
                      <a:pt x="4" y="196"/>
                    </a:lnTo>
                    <a:lnTo>
                      <a:pt x="8" y="183"/>
                    </a:lnTo>
                    <a:lnTo>
                      <a:pt x="22" y="141"/>
                    </a:lnTo>
                    <a:lnTo>
                      <a:pt x="43" y="103"/>
                    </a:lnTo>
                    <a:lnTo>
                      <a:pt x="71" y="71"/>
                    </a:lnTo>
                    <a:lnTo>
                      <a:pt x="106" y="43"/>
                    </a:lnTo>
                    <a:lnTo>
                      <a:pt x="146" y="19"/>
                    </a:lnTo>
                    <a:lnTo>
                      <a:pt x="188" y="4"/>
                    </a:lnTo>
                    <a:lnTo>
                      <a:pt x="233" y="0"/>
                    </a:lnTo>
                    <a:lnTo>
                      <a:pt x="280" y="4"/>
                    </a:lnTo>
                    <a:lnTo>
                      <a:pt x="326" y="18"/>
                    </a:lnTo>
                    <a:lnTo>
                      <a:pt x="357" y="34"/>
                    </a:lnTo>
                    <a:lnTo>
                      <a:pt x="238" y="34"/>
                    </a:lnTo>
                    <a:lnTo>
                      <a:pt x="159" y="50"/>
                    </a:lnTo>
                    <a:lnTo>
                      <a:pt x="94" y="93"/>
                    </a:lnTo>
                    <a:lnTo>
                      <a:pt x="50" y="158"/>
                    </a:lnTo>
                    <a:lnTo>
                      <a:pt x="34" y="238"/>
                    </a:lnTo>
                    <a:lnTo>
                      <a:pt x="49" y="316"/>
                    </a:lnTo>
                    <a:lnTo>
                      <a:pt x="93" y="380"/>
                    </a:lnTo>
                    <a:lnTo>
                      <a:pt x="157" y="423"/>
                    </a:lnTo>
                    <a:lnTo>
                      <a:pt x="238" y="438"/>
                    </a:lnTo>
                    <a:lnTo>
                      <a:pt x="363" y="438"/>
                    </a:lnTo>
                    <a:lnTo>
                      <a:pt x="345" y="450"/>
                    </a:lnTo>
                    <a:lnTo>
                      <a:pt x="314" y="464"/>
                    </a:lnTo>
                    <a:lnTo>
                      <a:pt x="280" y="472"/>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78" name="Freeform 106"/>
              <p:cNvSpPr>
                <a:spLocks/>
              </p:cNvSpPr>
              <p:nvPr/>
            </p:nvSpPr>
            <p:spPr bwMode="auto">
              <a:xfrm>
                <a:off x="0" y="0"/>
                <a:ext cx="478" cy="478"/>
              </a:xfrm>
              <a:custGeom>
                <a:avLst/>
                <a:gdLst>
                  <a:gd name="T0" fmla="*/ 363 w 478"/>
                  <a:gd name="T1" fmla="*/ 438 h 478"/>
                  <a:gd name="T2" fmla="*/ 238 w 478"/>
                  <a:gd name="T3" fmla="*/ 438 h 478"/>
                  <a:gd name="T4" fmla="*/ 316 w 478"/>
                  <a:gd name="T5" fmla="*/ 423 h 478"/>
                  <a:gd name="T6" fmla="*/ 381 w 478"/>
                  <a:gd name="T7" fmla="*/ 380 h 478"/>
                  <a:gd name="T8" fmla="*/ 426 w 478"/>
                  <a:gd name="T9" fmla="*/ 316 h 478"/>
                  <a:gd name="T10" fmla="*/ 442 w 478"/>
                  <a:gd name="T11" fmla="*/ 238 h 478"/>
                  <a:gd name="T12" fmla="*/ 426 w 478"/>
                  <a:gd name="T13" fmla="*/ 158 h 478"/>
                  <a:gd name="T14" fmla="*/ 381 w 478"/>
                  <a:gd name="T15" fmla="*/ 93 h 478"/>
                  <a:gd name="T16" fmla="*/ 316 w 478"/>
                  <a:gd name="T17" fmla="*/ 50 h 478"/>
                  <a:gd name="T18" fmla="*/ 238 w 478"/>
                  <a:gd name="T19" fmla="*/ 34 h 478"/>
                  <a:gd name="T20" fmla="*/ 357 w 478"/>
                  <a:gd name="T21" fmla="*/ 34 h 478"/>
                  <a:gd name="T22" fmla="*/ 367 w 478"/>
                  <a:gd name="T23" fmla="*/ 39 h 478"/>
                  <a:gd name="T24" fmla="*/ 402 w 478"/>
                  <a:gd name="T25" fmla="*/ 67 h 478"/>
                  <a:gd name="T26" fmla="*/ 434 w 478"/>
                  <a:gd name="T27" fmla="*/ 102 h 478"/>
                  <a:gd name="T28" fmla="*/ 458 w 478"/>
                  <a:gd name="T29" fmla="*/ 144 h 478"/>
                  <a:gd name="T30" fmla="*/ 472 w 478"/>
                  <a:gd name="T31" fmla="*/ 188 h 478"/>
                  <a:gd name="T32" fmla="*/ 477 w 478"/>
                  <a:gd name="T33" fmla="*/ 234 h 478"/>
                  <a:gd name="T34" fmla="*/ 472 w 478"/>
                  <a:gd name="T35" fmla="*/ 281 h 478"/>
                  <a:gd name="T36" fmla="*/ 462 w 478"/>
                  <a:gd name="T37" fmla="*/ 318 h 478"/>
                  <a:gd name="T38" fmla="*/ 447 w 478"/>
                  <a:gd name="T39" fmla="*/ 351 h 478"/>
                  <a:gd name="T40" fmla="*/ 426 w 478"/>
                  <a:gd name="T41" fmla="*/ 381 h 478"/>
                  <a:gd name="T42" fmla="*/ 400 w 478"/>
                  <a:gd name="T43" fmla="*/ 409 h 478"/>
                  <a:gd name="T44" fmla="*/ 373 w 478"/>
                  <a:gd name="T45" fmla="*/ 432 h 478"/>
                  <a:gd name="T46" fmla="*/ 363 w 478"/>
                  <a:gd name="T47" fmla="*/ 438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8" h="478">
                    <a:moveTo>
                      <a:pt x="363" y="438"/>
                    </a:moveTo>
                    <a:lnTo>
                      <a:pt x="238" y="438"/>
                    </a:lnTo>
                    <a:lnTo>
                      <a:pt x="316" y="423"/>
                    </a:lnTo>
                    <a:lnTo>
                      <a:pt x="381" y="380"/>
                    </a:lnTo>
                    <a:lnTo>
                      <a:pt x="426" y="316"/>
                    </a:lnTo>
                    <a:lnTo>
                      <a:pt x="442" y="238"/>
                    </a:lnTo>
                    <a:lnTo>
                      <a:pt x="426" y="158"/>
                    </a:lnTo>
                    <a:lnTo>
                      <a:pt x="381" y="93"/>
                    </a:lnTo>
                    <a:lnTo>
                      <a:pt x="316" y="50"/>
                    </a:lnTo>
                    <a:lnTo>
                      <a:pt x="238" y="34"/>
                    </a:lnTo>
                    <a:lnTo>
                      <a:pt x="357" y="34"/>
                    </a:lnTo>
                    <a:lnTo>
                      <a:pt x="367" y="39"/>
                    </a:lnTo>
                    <a:lnTo>
                      <a:pt x="402" y="67"/>
                    </a:lnTo>
                    <a:lnTo>
                      <a:pt x="434" y="102"/>
                    </a:lnTo>
                    <a:lnTo>
                      <a:pt x="458" y="144"/>
                    </a:lnTo>
                    <a:lnTo>
                      <a:pt x="472" y="188"/>
                    </a:lnTo>
                    <a:lnTo>
                      <a:pt x="477" y="234"/>
                    </a:lnTo>
                    <a:lnTo>
                      <a:pt x="472" y="281"/>
                    </a:lnTo>
                    <a:lnTo>
                      <a:pt x="462" y="318"/>
                    </a:lnTo>
                    <a:lnTo>
                      <a:pt x="447" y="351"/>
                    </a:lnTo>
                    <a:lnTo>
                      <a:pt x="426" y="381"/>
                    </a:lnTo>
                    <a:lnTo>
                      <a:pt x="400" y="409"/>
                    </a:lnTo>
                    <a:lnTo>
                      <a:pt x="373" y="432"/>
                    </a:lnTo>
                    <a:lnTo>
                      <a:pt x="363" y="438"/>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79" name="Freeform 105"/>
              <p:cNvSpPr>
                <a:spLocks/>
              </p:cNvSpPr>
              <p:nvPr/>
            </p:nvSpPr>
            <p:spPr bwMode="auto">
              <a:xfrm>
                <a:off x="0" y="0"/>
                <a:ext cx="478" cy="478"/>
              </a:xfrm>
              <a:custGeom>
                <a:avLst/>
                <a:gdLst>
                  <a:gd name="T0" fmla="*/ 255 w 478"/>
                  <a:gd name="T1" fmla="*/ 477 h 478"/>
                  <a:gd name="T2" fmla="*/ 221 w 478"/>
                  <a:gd name="T3" fmla="*/ 477 h 478"/>
                  <a:gd name="T4" fmla="*/ 221 w 478"/>
                  <a:gd name="T5" fmla="*/ 472 h 478"/>
                  <a:gd name="T6" fmla="*/ 263 w 478"/>
                  <a:gd name="T7" fmla="*/ 472 h 478"/>
                  <a:gd name="T8" fmla="*/ 255 w 478"/>
                  <a:gd name="T9" fmla="*/ 477 h 478"/>
                </a:gdLst>
                <a:ahLst/>
                <a:cxnLst>
                  <a:cxn ang="0">
                    <a:pos x="T0" y="T1"/>
                  </a:cxn>
                  <a:cxn ang="0">
                    <a:pos x="T2" y="T3"/>
                  </a:cxn>
                  <a:cxn ang="0">
                    <a:pos x="T4" y="T5"/>
                  </a:cxn>
                  <a:cxn ang="0">
                    <a:pos x="T6" y="T7"/>
                  </a:cxn>
                  <a:cxn ang="0">
                    <a:pos x="T8" y="T9"/>
                  </a:cxn>
                </a:cxnLst>
                <a:rect l="0" t="0" r="r" b="b"/>
                <a:pathLst>
                  <a:path w="478" h="478">
                    <a:moveTo>
                      <a:pt x="255" y="477"/>
                    </a:moveTo>
                    <a:lnTo>
                      <a:pt x="221" y="477"/>
                    </a:lnTo>
                    <a:lnTo>
                      <a:pt x="221" y="472"/>
                    </a:lnTo>
                    <a:lnTo>
                      <a:pt x="263" y="472"/>
                    </a:lnTo>
                    <a:lnTo>
                      <a:pt x="255" y="477"/>
                    </a:lnTo>
                    <a:close/>
                  </a:path>
                </a:pathLst>
              </a:custGeom>
              <a:solidFill>
                <a:srgbClr val="7D7D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176" name="Picture 10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2" y="132"/>
              <a:ext cx="200" cy="220"/>
            </a:xfrm>
            <a:prstGeom prst="rect">
              <a:avLst/>
            </a:prstGeom>
            <a:noFill/>
            <a:extLst>
              <a:ext uri="{909E8E84-426E-40DD-AFC4-6F175D3DCCD1}">
                <a14:hiddenFill xmlns:a14="http://schemas.microsoft.com/office/drawing/2010/main">
                  <a:solidFill>
                    <a:srgbClr val="FFFFFF"/>
                  </a:solidFill>
                </a14:hiddenFill>
              </a:ext>
            </a:extLst>
          </p:spPr>
        </p:pic>
      </p:grpSp>
      <p:sp>
        <p:nvSpPr>
          <p:cNvPr id="3180" name="Rectangle 3179"/>
          <p:cNvSpPr/>
          <p:nvPr/>
        </p:nvSpPr>
        <p:spPr>
          <a:xfrm>
            <a:off x="3534389" y="4482077"/>
            <a:ext cx="1443771" cy="707886"/>
          </a:xfrm>
          <a:prstGeom prst="rect">
            <a:avLst/>
          </a:prstGeom>
        </p:spPr>
        <p:txBody>
          <a:bodyPr wrap="square">
            <a:spAutoFit/>
          </a:bodyPr>
          <a:lstStyle/>
          <a:p>
            <a:pPr lvl="0" eaLnBrk="0" fontAlgn="base" hangingPunct="0">
              <a:spcBef>
                <a:spcPct val="0"/>
              </a:spcBef>
              <a:spcAft>
                <a:spcPct val="0"/>
              </a:spcAft>
            </a:pP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Η  εθνική  α</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ρχή</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απ</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ορρί</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πτει </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την εισαγωγή</a:t>
            </a:r>
            <a:r>
              <a:rPr lang="el-GR"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i="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Τα </a:t>
            </a:r>
            <a:r>
              <a:rPr lang="en-US" altLang="en-US" sz="800" i="1" dirty="0">
                <a:solidFill>
                  <a:srgbClr val="565656"/>
                </a:solidFill>
                <a:latin typeface="Calibri" panose="020F0502020204030204" pitchFamily="34" charset="0"/>
                <a:ea typeface="Times New Roman" panose="02020603050405020304" pitchFamily="18" charset="0"/>
                <a:cs typeface="Calibri" panose="020F0502020204030204" pitchFamily="34" charset="0"/>
              </a:rPr>
              <a:t>αλιευτικά προϊόντα επιστρέφονται, καταστρέφονται ή δωρίζονται.</a:t>
            </a:r>
            <a:endParaRPr lang="en-US" altLang="en-US" sz="800" dirty="0"/>
          </a:p>
        </p:txBody>
      </p:sp>
      <p:sp>
        <p:nvSpPr>
          <p:cNvPr id="3181" name="Rectangle 3180"/>
          <p:cNvSpPr/>
          <p:nvPr/>
        </p:nvSpPr>
        <p:spPr>
          <a:xfrm>
            <a:off x="6339635" y="5175229"/>
            <a:ext cx="2060244" cy="338554"/>
          </a:xfrm>
          <a:prstGeom prst="rect">
            <a:avLst/>
          </a:prstGeom>
        </p:spPr>
        <p:txBody>
          <a:bodyPr wrap="square">
            <a:spAutoFit/>
          </a:bodyPr>
          <a:lstStyle/>
          <a:p>
            <a:pPr lvl="0" eaLnBrk="0" fontAlgn="base" hangingPunct="0">
              <a:spcBef>
                <a:spcPct val="0"/>
              </a:spcBef>
              <a:spcAft>
                <a:spcPct val="0"/>
              </a:spcAft>
            </a:pP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Οι</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εθνικές</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α</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ρχές</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του</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κράτους</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μέλους</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π</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ροορισμού</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διενεργούν</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τους</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ελέγχους</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τους</a:t>
            </a:r>
            <a:endPar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182" name="Rectangle 3181"/>
          <p:cNvSpPr/>
          <p:nvPr/>
        </p:nvSpPr>
        <p:spPr>
          <a:xfrm>
            <a:off x="5251773" y="5954522"/>
            <a:ext cx="1648667" cy="584775"/>
          </a:xfrm>
          <a:prstGeom prst="rect">
            <a:avLst/>
          </a:prstGeom>
        </p:spPr>
        <p:txBody>
          <a:bodyPr wrap="square">
            <a:spAutoFit/>
          </a:bodyPr>
          <a:lstStyle/>
          <a:p>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Η εθνική α</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ρχή</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 απ</a:t>
            </a:r>
            <a:r>
              <a:rPr lang="en-US" altLang="en-US" sz="800" b="1" dirty="0" err="1">
                <a:solidFill>
                  <a:srgbClr val="565656"/>
                </a:solidFill>
                <a:latin typeface="Calibri" panose="020F0502020204030204" pitchFamily="34" charset="0"/>
                <a:ea typeface="Times New Roman" panose="02020603050405020304" pitchFamily="18" charset="0"/>
                <a:cs typeface="Calibri" panose="020F0502020204030204" pitchFamily="34" charset="0"/>
              </a:rPr>
              <a:t>οδέχετ</a:t>
            </a:r>
            <a:r>
              <a:rPr lang="en-US" altLang="en-US" sz="800" b="1" dirty="0">
                <a:solidFill>
                  <a:srgbClr val="565656"/>
                </a:solidFill>
                <a:latin typeface="Calibri" panose="020F0502020204030204" pitchFamily="34" charset="0"/>
                <a:ea typeface="Times New Roman" panose="02020603050405020304" pitchFamily="18" charset="0"/>
                <a:cs typeface="Calibri" panose="020F0502020204030204" pitchFamily="34" charset="0"/>
              </a:rPr>
              <a:t>αι </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την</a:t>
            </a:r>
            <a:r>
              <a:rPr lang="el-GR"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b="1" dirty="0" err="1"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εισ</a:t>
            </a:r>
            <a:r>
              <a:rPr lang="en-US"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αγωγή</a:t>
            </a:r>
            <a:r>
              <a:rPr lang="el-GR" altLang="en-US" sz="800" b="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 </a:t>
            </a:r>
            <a:r>
              <a:rPr lang="en-US" altLang="en-US" sz="800" i="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Τα </a:t>
            </a:r>
            <a:r>
              <a:rPr lang="en-US" altLang="en-US" sz="800" i="1" dirty="0">
                <a:solidFill>
                  <a:srgbClr val="565656"/>
                </a:solidFill>
                <a:latin typeface="Calibri" panose="020F0502020204030204" pitchFamily="34" charset="0"/>
                <a:ea typeface="Times New Roman" panose="02020603050405020304" pitchFamily="18" charset="0"/>
                <a:cs typeface="Calibri" panose="020F0502020204030204" pitchFamily="34" charset="0"/>
              </a:rPr>
              <a:t>αλιευτικά προϊόντα μπορούν να πωληθούν οπουδήποτε στην </a:t>
            </a:r>
            <a:r>
              <a:rPr lang="el-GR" altLang="en-US" sz="800" i="1" dirty="0" smtClean="0">
                <a:solidFill>
                  <a:srgbClr val="565656"/>
                </a:solidFill>
                <a:latin typeface="Calibri" panose="020F0502020204030204" pitchFamily="34" charset="0"/>
                <a:ea typeface="Times New Roman" panose="02020603050405020304" pitchFamily="18" charset="0"/>
                <a:cs typeface="Calibri" panose="020F0502020204030204" pitchFamily="34" charset="0"/>
              </a:rPr>
              <a:t>ΕΕ</a:t>
            </a:r>
            <a:endParaRPr lang="en-US" dirty="0"/>
          </a:p>
        </p:txBody>
      </p:sp>
      <p:sp>
        <p:nvSpPr>
          <p:cNvPr id="3183" name="TextBox 3182"/>
          <p:cNvSpPr txBox="1"/>
          <p:nvPr/>
        </p:nvSpPr>
        <p:spPr>
          <a:xfrm>
            <a:off x="1056613" y="1473685"/>
            <a:ext cx="5634443" cy="369332"/>
          </a:xfrm>
          <a:prstGeom prst="rect">
            <a:avLst/>
          </a:prstGeom>
          <a:noFill/>
        </p:spPr>
        <p:txBody>
          <a:bodyPr wrap="square" rtlCol="0">
            <a:spAutoFit/>
          </a:bodyPr>
          <a:lstStyle/>
          <a:p>
            <a:r>
              <a:rPr lang="en-US" b="1" dirty="0" smtClean="0">
                <a:latin typeface="Comic Sans MS" panose="030F0702030302020204" pitchFamily="66" charset="0"/>
              </a:rPr>
              <a:t>I</a:t>
            </a:r>
            <a:r>
              <a:rPr lang="el-GR" b="1" dirty="0" err="1" smtClean="0">
                <a:latin typeface="Comic Sans MS" panose="030F0702030302020204" pitchFamily="66" charset="0"/>
              </a:rPr>
              <a:t>χνηλασιμότητα</a:t>
            </a:r>
            <a:r>
              <a:rPr lang="el-GR" dirty="0" smtClean="0">
                <a:latin typeface="Comic Sans MS" panose="030F0702030302020204" pitchFamily="66" charset="0"/>
              </a:rPr>
              <a:t> </a:t>
            </a:r>
            <a:r>
              <a:rPr lang="el-GR" dirty="0">
                <a:latin typeface="Comic Sans MS" panose="030F0702030302020204" pitchFamily="66" charset="0"/>
              </a:rPr>
              <a:t>αλιευτικών προϊόντων </a:t>
            </a:r>
            <a:endParaRPr lang="en-US" dirty="0">
              <a:latin typeface="Comic Sans MS" panose="030F0702030302020204" pitchFamily="66" charset="0"/>
            </a:endParaRPr>
          </a:p>
        </p:txBody>
      </p:sp>
      <p:grpSp>
        <p:nvGrpSpPr>
          <p:cNvPr id="121" name="Group 120"/>
          <p:cNvGrpSpPr/>
          <p:nvPr/>
        </p:nvGrpSpPr>
        <p:grpSpPr>
          <a:xfrm>
            <a:off x="32798" y="0"/>
            <a:ext cx="12126415" cy="1379636"/>
            <a:chOff x="32793" y="0"/>
            <a:chExt cx="12126414" cy="1379636"/>
          </a:xfrm>
        </p:grpSpPr>
        <p:pic>
          <p:nvPicPr>
            <p:cNvPr id="122" name="Picture 121"/>
            <p:cNvPicPr>
              <a:picLocks noChangeAspect="1"/>
            </p:cNvPicPr>
            <p:nvPr/>
          </p:nvPicPr>
          <p:blipFill rotWithShape="1">
            <a:blip r:embed="rId13"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3" name="Rectangle 122"/>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24" name="Picture 2" descr="Αρχική - Περιφέρεια Αττικής"/>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27977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υτικο 1"/>
          <p:cNvPicPr>
            <a:picLocks noChangeAspect="1" noChangeArrowheads="1"/>
          </p:cNvPicPr>
          <p:nvPr/>
        </p:nvPicPr>
        <p:blipFill>
          <a:blip r:embed="rId2" cstate="print"/>
          <a:stretch>
            <a:fillRect/>
          </a:stretch>
        </p:blipFill>
        <p:spPr bwMode="auto">
          <a:xfrm>
            <a:off x="8985775" y="4583459"/>
            <a:ext cx="3206228" cy="2274549"/>
          </a:xfrm>
          <a:prstGeom prst="rect">
            <a:avLst/>
          </a:prstGeom>
          <a:noFill/>
          <a:ln>
            <a:noFill/>
          </a:ln>
        </p:spPr>
      </p:pic>
      <p:sp useBgFill="1">
        <p:nvSpPr>
          <p:cNvPr id="4" name="TextBox 3"/>
          <p:cNvSpPr txBox="1"/>
          <p:nvPr/>
        </p:nvSpPr>
        <p:spPr>
          <a:xfrm>
            <a:off x="1569619" y="2116055"/>
            <a:ext cx="9342521" cy="923330"/>
          </a:xfrm>
          <a:prstGeom prst="rect">
            <a:avLst/>
          </a:prstGeom>
          <a:effectLst>
            <a:outerShdw blurRad="50800" dist="50800" dir="5400000" algn="ctr" rotWithShape="0">
              <a:schemeClr val="accent2">
                <a:lumMod val="40000"/>
                <a:lumOff val="60000"/>
              </a:schemeClr>
            </a:outerShdw>
          </a:effectLst>
        </p:spPr>
        <p:txBody>
          <a:bodyPr wrap="square" rtlCol="0">
            <a:spAutoFit/>
          </a:bodyPr>
          <a:lstStyle/>
          <a:p>
            <a:pPr marL="285750" lvl="0" indent="-285750" algn="just">
              <a:lnSpc>
                <a:spcPct val="150000"/>
              </a:lnSpc>
              <a:buBlip>
                <a:blip r:embed="rId3"/>
              </a:buBlip>
            </a:pPr>
            <a:r>
              <a:rPr lang="el-GR" dirty="0" smtClean="0">
                <a:latin typeface="Comic Sans MS" pitchFamily="66" charset="0"/>
              </a:rPr>
              <a:t>Θα πρέπει να εκσυγχρονισθεί η εθνική νομοθεσία και να προσαρμοστεί στις συνεχώς μεταβαλλόμενες συνθήκες</a:t>
            </a:r>
            <a:endParaRPr lang="en-US" dirty="0">
              <a:latin typeface="Comic Sans MS" pitchFamily="66" charset="0"/>
            </a:endParaRPr>
          </a:p>
        </p:txBody>
      </p:sp>
      <p:sp>
        <p:nvSpPr>
          <p:cNvPr id="8" name="TextBox 7"/>
          <p:cNvSpPr txBox="1"/>
          <p:nvPr/>
        </p:nvSpPr>
        <p:spPr>
          <a:xfrm>
            <a:off x="1569617" y="3801172"/>
            <a:ext cx="9342521" cy="507831"/>
          </a:xfrm>
          <a:prstGeom prst="rect">
            <a:avLst/>
          </a:prstGeom>
          <a:noFill/>
        </p:spPr>
        <p:txBody>
          <a:bodyPr wrap="square" rtlCol="0">
            <a:spAutoFit/>
          </a:bodyPr>
          <a:lstStyle/>
          <a:p>
            <a:pPr marL="285750" indent="-285750" algn="just">
              <a:lnSpc>
                <a:spcPct val="150000"/>
              </a:lnSpc>
              <a:buBlip>
                <a:blip r:embed="rId3"/>
              </a:buBlip>
            </a:pPr>
            <a:r>
              <a:rPr lang="el-GR" dirty="0" smtClean="0">
                <a:latin typeface="Comic Sans MS" pitchFamily="66" charset="0"/>
              </a:rPr>
              <a:t>Επιλεκτικές πρακτικές αλιείας </a:t>
            </a:r>
            <a:endParaRPr lang="en-US" dirty="0">
              <a:latin typeface="Comic Sans MS" pitchFamily="66" charset="0"/>
            </a:endParaRPr>
          </a:p>
        </p:txBody>
      </p:sp>
      <p:sp>
        <p:nvSpPr>
          <p:cNvPr id="10" name="TextBox 9"/>
          <p:cNvSpPr txBox="1"/>
          <p:nvPr/>
        </p:nvSpPr>
        <p:spPr>
          <a:xfrm>
            <a:off x="1569616" y="5328331"/>
            <a:ext cx="7220323" cy="923330"/>
          </a:xfrm>
          <a:prstGeom prst="rect">
            <a:avLst/>
          </a:prstGeom>
          <a:noFill/>
        </p:spPr>
        <p:txBody>
          <a:bodyPr wrap="square" rtlCol="0">
            <a:spAutoFit/>
          </a:bodyPr>
          <a:lstStyle/>
          <a:p>
            <a:pPr marL="285750" indent="-285750" algn="just">
              <a:lnSpc>
                <a:spcPct val="150000"/>
              </a:lnSpc>
              <a:buBlip>
                <a:blip r:embed="rId3"/>
              </a:buBlip>
            </a:pPr>
            <a:r>
              <a:rPr lang="el-GR" dirty="0" smtClean="0">
                <a:latin typeface="Comic Sans MS" pitchFamily="66" charset="0"/>
              </a:rPr>
              <a:t>Θα πρέπει να δημιουργηθεί ένα πρόγραμμα εκπαίδευσης </a:t>
            </a:r>
          </a:p>
          <a:p>
            <a:pPr marL="285750" indent="-285750" algn="just">
              <a:lnSpc>
                <a:spcPct val="150000"/>
              </a:lnSpc>
            </a:pPr>
            <a:r>
              <a:rPr lang="el-GR" dirty="0" smtClean="0">
                <a:latin typeface="Comic Sans MS" pitchFamily="66" charset="0"/>
              </a:rPr>
              <a:t>των νέων ψαράδων</a:t>
            </a:r>
            <a:endParaRPr lang="en-US" dirty="0">
              <a:latin typeface="Comic Sans MS" pitchFamily="66" charset="0"/>
            </a:endParaRPr>
          </a:p>
        </p:txBody>
      </p:sp>
      <p:sp>
        <p:nvSpPr>
          <p:cNvPr id="11" name="TextBox 10"/>
          <p:cNvSpPr txBox="1"/>
          <p:nvPr/>
        </p:nvSpPr>
        <p:spPr>
          <a:xfrm>
            <a:off x="1569616" y="4298420"/>
            <a:ext cx="6526903" cy="923330"/>
          </a:xfrm>
          <a:prstGeom prst="rect">
            <a:avLst/>
          </a:prstGeom>
          <a:noFill/>
        </p:spPr>
        <p:txBody>
          <a:bodyPr wrap="square" rtlCol="0">
            <a:spAutoFit/>
          </a:bodyPr>
          <a:lstStyle/>
          <a:p>
            <a:pPr marL="285750" lvl="0" indent="-285750" algn="just">
              <a:lnSpc>
                <a:spcPct val="150000"/>
              </a:lnSpc>
              <a:buBlip>
                <a:blip r:embed="rId3"/>
              </a:buBlip>
            </a:pPr>
            <a:r>
              <a:rPr lang="el-GR" dirty="0" smtClean="0">
                <a:latin typeface="Comic Sans MS" pitchFamily="66" charset="0"/>
              </a:rPr>
              <a:t>Θα πρέπει να εκσυγχρονιστούν οι υποδομές υποστήριξης</a:t>
            </a:r>
          </a:p>
          <a:p>
            <a:pPr marL="285750" lvl="0" indent="-285750" algn="just">
              <a:lnSpc>
                <a:spcPct val="150000"/>
              </a:lnSpc>
            </a:pPr>
            <a:r>
              <a:rPr lang="el-GR" dirty="0" smtClean="0">
                <a:latin typeface="Comic Sans MS" pitchFamily="66" charset="0"/>
              </a:rPr>
              <a:t> της αλιευτικής δραστηριότητας</a:t>
            </a:r>
          </a:p>
        </p:txBody>
      </p:sp>
      <p:grpSp>
        <p:nvGrpSpPr>
          <p:cNvPr id="3" name="Group 12"/>
          <p:cNvGrpSpPr/>
          <p:nvPr/>
        </p:nvGrpSpPr>
        <p:grpSpPr>
          <a:xfrm>
            <a:off x="32798" y="0"/>
            <a:ext cx="12126415" cy="1379636"/>
            <a:chOff x="32793" y="0"/>
            <a:chExt cx="12126414" cy="1379636"/>
          </a:xfrm>
        </p:grpSpPr>
        <p:pic>
          <p:nvPicPr>
            <p:cNvPr id="14" name="Picture 13"/>
            <p:cNvPicPr>
              <a:picLocks noChangeAspect="1"/>
            </p:cNvPicPr>
            <p:nvPr/>
          </p:nvPicPr>
          <p:blipFill rotWithShape="1">
            <a:blip r:embed="rId4"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14"/>
            <p:cNvSpPr/>
            <p:nvPr/>
          </p:nvSpPr>
          <p:spPr>
            <a:xfrm>
              <a:off x="147484" y="171694"/>
              <a:ext cx="11930217" cy="1015663"/>
            </a:xfrm>
            <a:prstGeom prst="rect">
              <a:avLst/>
            </a:prstGeom>
            <a:noFill/>
          </p:spPr>
          <p:txBody>
            <a:bodyPr wrap="square" lIns="91440" tIns="45720" rIns="91440" bIns="45720">
              <a:spAutoFit/>
            </a:bodyPr>
            <a:lstStyle/>
            <a:p>
              <a:pPr algn="ctr">
                <a:lnSpc>
                  <a:spcPct val="150000"/>
                </a:lnSpc>
              </a:pPr>
              <a:r>
                <a:rPr lang="el-GR" sz="2000" b="1" dirty="0" smtClean="0">
                  <a:ln w="0"/>
                  <a:latin typeface="Comic Sans MS" pitchFamily="66" charset="0"/>
                </a:rPr>
                <a:t>Παράγοντες υποβάθμισης θαλάσσιου περιβάλλοντος:</a:t>
              </a:r>
            </a:p>
            <a:p>
              <a:pPr algn="ctr">
                <a:lnSpc>
                  <a:spcPct val="150000"/>
                </a:lnSpc>
              </a:pPr>
              <a:r>
                <a:rPr lang="el-GR" sz="2000" b="1" dirty="0" smtClean="0">
                  <a:ln w="0"/>
                  <a:latin typeface="Comic Sans MS" pitchFamily="66" charset="0"/>
                </a:rPr>
                <a:t>Παράνομη, αδήλωτη και ανεξέλεγκτη αλιεία</a:t>
              </a:r>
              <a:endParaRPr lang="en-US" sz="2000" b="1" dirty="0">
                <a:ln w="0"/>
                <a:latin typeface="Comic Sans MS" pitchFamily="66" charset="0"/>
              </a:endParaRPr>
            </a:p>
          </p:txBody>
        </p:sp>
        <p:pic>
          <p:nvPicPr>
            <p:cNvPr id="16" name="Picture 2" descr="Αρχική - Περιφέρεια Αττικής"/>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13" name="TextBox 3"/>
          <p:cNvSpPr txBox="1"/>
          <p:nvPr/>
        </p:nvSpPr>
        <p:spPr>
          <a:xfrm>
            <a:off x="1569618" y="2976405"/>
            <a:ext cx="9342521" cy="923330"/>
          </a:xfrm>
          <a:prstGeom prst="rect">
            <a:avLst/>
          </a:prstGeom>
          <a:noFill/>
        </p:spPr>
        <p:txBody>
          <a:bodyPr wrap="square" rtlCol="0">
            <a:spAutoFit/>
          </a:bodyPr>
          <a:lstStyle/>
          <a:p>
            <a:pPr marL="285750" indent="-285750" algn="just">
              <a:lnSpc>
                <a:spcPct val="150000"/>
              </a:lnSpc>
              <a:buBlip>
                <a:blip r:embed="rId3"/>
              </a:buBlip>
            </a:pPr>
            <a:r>
              <a:rPr lang="el-GR" dirty="0" smtClean="0">
                <a:latin typeface="Comic Sans MS" pitchFamily="66" charset="0"/>
              </a:rPr>
              <a:t>Θα πρέπει να αναθεωρηθεί το καθεστώς της </a:t>
            </a:r>
            <a:r>
              <a:rPr lang="el-GR" dirty="0" err="1" smtClean="0">
                <a:latin typeface="Comic Sans MS" pitchFamily="66" charset="0"/>
              </a:rPr>
              <a:t>αδειοδότησης</a:t>
            </a:r>
            <a:r>
              <a:rPr lang="el-GR" dirty="0" smtClean="0">
                <a:latin typeface="Comic Sans MS" pitchFamily="66" charset="0"/>
              </a:rPr>
              <a:t>, τόσο των επαγγελματικών αλιευτικών σκαφών, όσο και των επαγγελματιών αλιέων</a:t>
            </a:r>
          </a:p>
        </p:txBody>
      </p:sp>
      <p:sp>
        <p:nvSpPr>
          <p:cNvPr id="17" name="16 - TextBox"/>
          <p:cNvSpPr txBox="1"/>
          <p:nvPr/>
        </p:nvSpPr>
        <p:spPr>
          <a:xfrm>
            <a:off x="2076451" y="1647825"/>
            <a:ext cx="4267200" cy="507831"/>
          </a:xfrm>
          <a:prstGeom prst="rect">
            <a:avLst/>
          </a:prstGeom>
          <a:noFill/>
        </p:spPr>
        <p:txBody>
          <a:bodyPr wrap="square" rtlCol="0">
            <a:spAutoFit/>
          </a:bodyPr>
          <a:lstStyle/>
          <a:p>
            <a:pPr>
              <a:lnSpc>
                <a:spcPct val="150000"/>
              </a:lnSpc>
            </a:pPr>
            <a:r>
              <a:rPr lang="el-GR" i="1" dirty="0" smtClean="0">
                <a:latin typeface="Comic Sans MS" pitchFamily="66" charset="0"/>
              </a:rPr>
              <a:t>Προτάσεις Υπηρεσίας:</a:t>
            </a:r>
            <a:endParaRPr lang="el-GR" i="1" dirty="0">
              <a:latin typeface="Comic Sans MS" pitchFamily="66" charset="0"/>
            </a:endParaRPr>
          </a:p>
        </p:txBody>
      </p:sp>
    </p:spTree>
    <p:extLst>
      <p:ext uri="{BB962C8B-B14F-4D97-AF65-F5344CB8AC3E}">
        <p14:creationId xmlns:p14="http://schemas.microsoft.com/office/powerpoint/2010/main" val="37750525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0"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35545" y="2883626"/>
            <a:ext cx="10028321" cy="923330"/>
          </a:xfrm>
          <a:prstGeom prst="rect">
            <a:avLst/>
          </a:prstGeom>
          <a:noFill/>
        </p:spPr>
        <p:txBody>
          <a:bodyPr wrap="square" rtlCol="0">
            <a:spAutoFit/>
          </a:bodyPr>
          <a:lstStyle/>
          <a:p>
            <a:pPr marL="285750" indent="-285750" algn="just">
              <a:buFont typeface="Arial" panose="020B0604020202020204" pitchFamily="34" charset="0"/>
              <a:buChar char="•"/>
            </a:pPr>
            <a:r>
              <a:rPr lang="el-GR" b="1" i="1" dirty="0" smtClean="0">
                <a:latin typeface="Comic Sans MS" panose="030F0702030302020204" pitchFamily="66" charset="0"/>
              </a:rPr>
              <a:t>Προσωπική ευθύνη</a:t>
            </a:r>
          </a:p>
          <a:p>
            <a:pPr marL="285750" indent="-285750" algn="just"/>
            <a:endParaRPr lang="en-US" dirty="0">
              <a:latin typeface="Comic Sans MS" panose="030F0702030302020204" pitchFamily="66" charset="0"/>
            </a:endParaRPr>
          </a:p>
          <a:p>
            <a:pPr algn="just"/>
            <a:endParaRPr lang="en-US" dirty="0">
              <a:latin typeface="Comic Sans MS" panose="030F0702030302020204" pitchFamily="66" charset="0"/>
            </a:endParaRPr>
          </a:p>
        </p:txBody>
      </p:sp>
      <p:grpSp>
        <p:nvGrpSpPr>
          <p:cNvPr id="5" name="Group 8"/>
          <p:cNvGrpSpPr/>
          <p:nvPr/>
        </p:nvGrpSpPr>
        <p:grpSpPr>
          <a:xfrm>
            <a:off x="32798" y="0"/>
            <a:ext cx="12126415" cy="1379636"/>
            <a:chOff x="32793" y="0"/>
            <a:chExt cx="12126414" cy="1379636"/>
          </a:xfrm>
        </p:grpSpPr>
        <p:pic>
          <p:nvPicPr>
            <p:cNvPr id="10" name="Picture 9"/>
            <p:cNvPicPr>
              <a:picLocks noChangeAspect="1"/>
            </p:cNvPicPr>
            <p:nvPr/>
          </p:nvPicPr>
          <p:blipFill rotWithShape="1">
            <a:blip r:embed="rId2" cstate="print"/>
            <a:srcRect t="43334" b="39600"/>
            <a:stretch/>
          </p:blipFill>
          <p:spPr>
            <a:xfrm>
              <a:off x="32793" y="0"/>
              <a:ext cx="12126414" cy="137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p:cNvSpPr/>
            <p:nvPr/>
          </p:nvSpPr>
          <p:spPr>
            <a:xfrm>
              <a:off x="147484" y="171694"/>
              <a:ext cx="11930217" cy="861774"/>
            </a:xfrm>
            <a:prstGeom prst="rect">
              <a:avLst/>
            </a:prstGeom>
            <a:noFill/>
          </p:spPr>
          <p:txBody>
            <a:bodyPr wrap="square" lIns="91440" tIns="45720" rIns="91440" bIns="45720">
              <a:spAutoFit/>
            </a:bodyPr>
            <a:lstStyle/>
            <a:p>
              <a:pPr algn="ctr">
                <a:lnSpc>
                  <a:spcPct val="125000"/>
                </a:lnSpc>
              </a:pPr>
              <a:r>
                <a:rPr lang="el-GR" sz="2000" b="1" dirty="0" smtClean="0">
                  <a:ln w="0"/>
                  <a:latin typeface="Comic Sans MS" panose="030F0702030302020204" pitchFamily="66" charset="0"/>
                </a:rPr>
                <a:t>Παράγοντες υποβάθμισης θαλάσσιου περιβάλλοντος:</a:t>
              </a:r>
            </a:p>
            <a:p>
              <a:pPr algn="ctr">
                <a:lnSpc>
                  <a:spcPct val="125000"/>
                </a:lnSpc>
              </a:pPr>
              <a:r>
                <a:rPr lang="el-GR" sz="2000" b="1" dirty="0" smtClean="0">
                  <a:ln w="0"/>
                  <a:latin typeface="Comic Sans MS" panose="030F0702030302020204" pitchFamily="66" charset="0"/>
                </a:rPr>
                <a:t>Παράνομη, αδήλωτη και ανεξέλεγκτη αλιεία</a:t>
              </a:r>
              <a:endParaRPr lang="en-US" sz="2000" b="1" dirty="0">
                <a:ln w="0"/>
                <a:latin typeface="Comic Sans MS" panose="030F0702030302020204" pitchFamily="66" charset="0"/>
              </a:endParaRPr>
            </a:p>
          </p:txBody>
        </p:sp>
        <p:pic>
          <p:nvPicPr>
            <p:cNvPr id="12" name="Picture 2" descr="Αρχική - Περιφέρεια Αττικής"/>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62" b="15994"/>
            <a:stretch/>
          </p:blipFill>
          <p:spPr bwMode="auto">
            <a:xfrm>
              <a:off x="147484" y="87143"/>
              <a:ext cx="1650050" cy="1161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pic>
        <p:nvPicPr>
          <p:cNvPr id="3074" name="Picture 2" descr="αλιευτικό 6"/>
          <p:cNvPicPr>
            <a:picLocks noChangeAspect="1" noChangeArrowheads="1"/>
          </p:cNvPicPr>
          <p:nvPr/>
        </p:nvPicPr>
        <p:blipFill>
          <a:blip r:embed="rId4" cstate="print"/>
          <a:srcRect/>
          <a:stretch>
            <a:fillRect/>
          </a:stretch>
        </p:blipFill>
        <p:spPr bwMode="auto">
          <a:xfrm>
            <a:off x="8277230" y="3461658"/>
            <a:ext cx="3914775" cy="3396342"/>
          </a:xfrm>
          <a:prstGeom prst="rect">
            <a:avLst/>
          </a:prstGeom>
          <a:noFill/>
          <a:ln w="9525">
            <a:noFill/>
            <a:miter lim="800000"/>
            <a:headEnd/>
            <a:tailEnd/>
          </a:ln>
        </p:spPr>
      </p:pic>
    </p:spTree>
    <p:extLst>
      <p:ext uri="{BB962C8B-B14F-4D97-AF65-F5344CB8AC3E}">
        <p14:creationId xmlns:p14="http://schemas.microsoft.com/office/powerpoint/2010/main" val="9881903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northmeteo.gr/wp-content/uploads/2019/11/thalassia-zoi-psaria-okeanos-alieusi-buthos-thalass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392" b="502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 y="812907"/>
            <a:ext cx="12191999" cy="2877711"/>
          </a:xfrm>
          <a:prstGeom prst="rect">
            <a:avLst/>
          </a:prstGeom>
          <a:solidFill>
            <a:srgbClr val="FFFFFF">
              <a:alpha val="80000"/>
            </a:srgbClr>
          </a:solidFill>
        </p:spPr>
        <p:txBody>
          <a:bodyPr wrap="square" rtlCol="0">
            <a:spAutoFit/>
          </a:bodyPr>
          <a:lstStyle/>
          <a:p>
            <a:pPr algn="ctr"/>
            <a:endParaRPr lang="el-GR" sz="1100" b="1" dirty="0" smtClean="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endParaRPr>
          </a:p>
          <a:p>
            <a:pPr algn="ctr">
              <a:lnSpc>
                <a:spcPct val="150000"/>
              </a:lnSpc>
              <a:spcBef>
                <a:spcPts val="1200"/>
              </a:spcBef>
            </a:pPr>
            <a:r>
              <a:rPr lang="el-GR" sz="3200" b="1" dirty="0" smtClean="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rPr>
              <a:t>Ευχαριστίες</a:t>
            </a:r>
            <a:endParaRPr lang="en-US" sz="3200" b="1" dirty="0">
              <a:ln w="0"/>
              <a:solidFill>
                <a:schemeClr val="tx1">
                  <a:lumMod val="85000"/>
                  <a:lumOff val="15000"/>
                </a:schemeClr>
              </a:solidFill>
              <a:effectLst>
                <a:outerShdw blurRad="38100" dist="38100" dir="2700000" algn="tl">
                  <a:srgbClr val="000000">
                    <a:alpha val="43137"/>
                  </a:srgbClr>
                </a:outerShdw>
              </a:effectLst>
              <a:latin typeface="Comic Sans MS" panose="030F0702030302020204" pitchFamily="66" charset="0"/>
            </a:endParaRPr>
          </a:p>
          <a:p>
            <a:pPr algn="ctr">
              <a:lnSpc>
                <a:spcPct val="150000"/>
              </a:lnSpc>
            </a:pPr>
            <a:endParaRPr lang="el-GR" sz="2000" b="1" dirty="0" smtClean="0">
              <a:latin typeface="Comic Sans MS" panose="030F0702030302020204" pitchFamily="66" charset="0"/>
            </a:endParaRPr>
          </a:p>
          <a:p>
            <a:pPr algn="ctr">
              <a:lnSpc>
                <a:spcPct val="150000"/>
              </a:lnSpc>
            </a:pPr>
            <a:r>
              <a:rPr lang="el-GR" sz="2800" b="1" dirty="0" smtClean="0">
                <a:latin typeface="Comic Sans MS" panose="030F0702030302020204" pitchFamily="66" charset="0"/>
              </a:rPr>
              <a:t>Βενετία </a:t>
            </a:r>
            <a:r>
              <a:rPr lang="el-GR" sz="2800" b="1" dirty="0" err="1" smtClean="0">
                <a:latin typeface="Comic Sans MS" panose="030F0702030302020204" pitchFamily="66" charset="0"/>
              </a:rPr>
              <a:t>Καμπούρογλου</a:t>
            </a:r>
            <a:endParaRPr lang="el-GR" sz="2000" dirty="0">
              <a:latin typeface="Comic Sans MS" panose="030F0702030302020204" pitchFamily="66" charset="0"/>
            </a:endParaRPr>
          </a:p>
          <a:p>
            <a:pPr algn="ctr"/>
            <a:endParaRPr lang="el-GR" sz="2000" dirty="0" smtClean="0">
              <a:latin typeface="Comic Sans MS" panose="030F0702030302020204" pitchFamily="66" charset="0"/>
            </a:endParaRPr>
          </a:p>
          <a:p>
            <a:pPr algn="ctr"/>
            <a:endParaRPr lang="en-US" sz="2000" dirty="0">
              <a:latin typeface="Comic Sans MS" panose="030F0702030302020204" pitchFamily="66" charset="0"/>
            </a:endParaRPr>
          </a:p>
        </p:txBody>
      </p:sp>
    </p:spTree>
    <p:extLst>
      <p:ext uri="{BB962C8B-B14F-4D97-AF65-F5344CB8AC3E}">
        <p14:creationId xmlns:p14="http://schemas.microsoft.com/office/powerpoint/2010/main" val="14778419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E99DB7F57E1EEA449CED69A3C73E62E5" ma:contentTypeVersion="14" ma:contentTypeDescription="Δημιουργία νέου εγγράφου" ma:contentTypeScope="" ma:versionID="a82a9f5ff28bcc976d953b9c2b752ed6">
  <xsd:schema xmlns:xsd="http://www.w3.org/2001/XMLSchema" xmlns:xs="http://www.w3.org/2001/XMLSchema" xmlns:p="http://schemas.microsoft.com/office/2006/metadata/properties" xmlns:ns2="3ecd1078-138c-43fb-a741-bd65204cd2cd" xmlns:ns3="e483d0ea-396e-4f61-acbc-a3e2eeaec88d" targetNamespace="http://schemas.microsoft.com/office/2006/metadata/properties" ma:root="true" ma:fieldsID="e98babe6a6931efe839e95a2e8467967" ns2:_="" ns3:_="">
    <xsd:import namespace="3ecd1078-138c-43fb-a741-bd65204cd2cd"/>
    <xsd:import namespace="e483d0ea-396e-4f61-acbc-a3e2eeaec88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cd1078-138c-43fb-a741-bd65204cd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Ετικέτες εικόνας" ma:readOnly="false" ma:fieldId="{5cf76f15-5ced-4ddc-b409-7134ff3c332f}" ma:taxonomyMulti="true" ma:sspId="d346ff95-fc5f-4731-a034-4745909bddf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483d0ea-396e-4f61-acbc-a3e2eeaec88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f54c344-0e81-4c7d-aee7-8fec02f69b33}" ma:internalName="TaxCatchAll" ma:showField="CatchAllData" ma:web="e483d0ea-396e-4f61-acbc-a3e2eeaec88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cd1078-138c-43fb-a741-bd65204cd2cd">
      <Terms xmlns="http://schemas.microsoft.com/office/infopath/2007/PartnerControls"/>
    </lcf76f155ced4ddcb4097134ff3c332f>
    <TaxCatchAll xmlns="e483d0ea-396e-4f61-acbc-a3e2eeaec88d" xsi:nil="true"/>
  </documentManagement>
</p:properties>
</file>

<file path=customXml/itemProps1.xml><?xml version="1.0" encoding="utf-8"?>
<ds:datastoreItem xmlns:ds="http://schemas.openxmlformats.org/officeDocument/2006/customXml" ds:itemID="{588DCBBB-D294-4509-8ECE-9E72F7B186D4}"/>
</file>

<file path=customXml/itemProps2.xml><?xml version="1.0" encoding="utf-8"?>
<ds:datastoreItem xmlns:ds="http://schemas.openxmlformats.org/officeDocument/2006/customXml" ds:itemID="{AAC985A3-F757-4B56-BDAB-9D847F92B40F}"/>
</file>

<file path=customXml/itemProps3.xml><?xml version="1.0" encoding="utf-8"?>
<ds:datastoreItem xmlns:ds="http://schemas.openxmlformats.org/officeDocument/2006/customXml" ds:itemID="{B2160F53-9BA0-4DC9-8048-EBA9444CA29B}"/>
</file>

<file path=docProps/app.xml><?xml version="1.0" encoding="utf-8"?>
<Properties xmlns="http://schemas.openxmlformats.org/officeDocument/2006/extended-properties" xmlns:vt="http://schemas.openxmlformats.org/officeDocument/2006/docPropsVTypes">
  <Template/>
  <TotalTime>449</TotalTime>
  <Words>766</Words>
  <Application>Microsoft Office PowerPoint</Application>
  <PresentationFormat>Widescreen</PresentationFormat>
  <Paragraphs>109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Comic Sans MS</vt:lpstr>
      <vt:lpstr>Times New Roman</vt:lpstr>
      <vt:lpstr>Wingdings</vt:lpstr>
      <vt:lpstr>Θέμα του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56</cp:revision>
  <dcterms:created xsi:type="dcterms:W3CDTF">2023-11-01T11:28:42Z</dcterms:created>
  <dcterms:modified xsi:type="dcterms:W3CDTF">2023-11-12T07:51:38Z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0x010100E99DB7F57E1EEA449CED69A3C73E62E5</vt:lpwstr>
  </property>
</Properties>
</file>