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86" r:id="rId4"/>
    <p:sldId id="283" r:id="rId5"/>
    <p:sldId id="280" r:id="rId6"/>
    <p:sldId id="281" r:id="rId7"/>
    <p:sldId id="282" r:id="rId8"/>
    <p:sldId id="284" r:id="rId9"/>
    <p:sldId id="288" r:id="rId10"/>
    <p:sldId id="289" r:id="rId11"/>
    <p:sldId id="268" r:id="rId12"/>
    <p:sldId id="275" r:id="rId13"/>
    <p:sldId id="274" r:id="rId14"/>
    <p:sldId id="277" r:id="rId15"/>
    <p:sldId id="259" r:id="rId16"/>
    <p:sldId id="258" r:id="rId17"/>
    <p:sldId id="271" r:id="rId18"/>
    <p:sldId id="270" r:id="rId19"/>
    <p:sldId id="276" r:id="rId20"/>
    <p:sldId id="263" r:id="rId21"/>
    <p:sldId id="260" r:id="rId22"/>
    <p:sldId id="261" r:id="rId23"/>
    <p:sldId id="262" r:id="rId24"/>
    <p:sldId id="264" r:id="rId25"/>
    <p:sldId id="265" r:id="rId26"/>
    <p:sldId id="267" r:id="rId27"/>
    <p:sldId id="287" r:id="rId28"/>
    <p:sldId id="273" r:id="rId29"/>
    <p:sldId id="266" r:id="rId30"/>
    <p:sldId id="272" r:id="rId31"/>
    <p:sldId id="278" r:id="rId32"/>
    <p:sldId id="279" r:id="rId33"/>
    <p:sldId id="26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B18C70-E3EC-379D-82DC-881C71599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454" y="492853"/>
            <a:ext cx="11006356" cy="2936147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Ανθρωπογενείς Δραστηριότητες </a:t>
            </a:r>
            <a:br>
              <a:rPr lang="el-GR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και </a:t>
            </a:r>
            <a:br>
              <a:rPr lang="el-GR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Θαλάσσια Ρύπανση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A3FDDBC-C7DA-B01D-4BE9-B90F1FCC0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2631" y="4685099"/>
            <a:ext cx="9748007" cy="1975759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Δρ. Θεοδώρα Χ. </a:t>
            </a:r>
            <a:r>
              <a:rPr lang="el-GR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Παπαδάμ</a:t>
            </a:r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Χημικός Μηχανικός Α.Π.Θ.</a:t>
            </a:r>
          </a:p>
          <a:p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Προϊσταμένη </a:t>
            </a:r>
            <a:r>
              <a:rPr lang="el-GR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Τμ</a:t>
            </a:r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Χορήγησης Αδειών Ανάπτυξης, Ενέργειας και Φυσικών Πόρων, 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Δ/</a:t>
            </a:r>
            <a:r>
              <a:rPr lang="el-GR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νσης</a:t>
            </a:r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Ανάπτυξης, </a:t>
            </a:r>
          </a:p>
          <a:p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Περιφερειακής Ενότητας Σάμου, </a:t>
            </a:r>
          </a:p>
          <a:p>
            <a:r>
              <a:rPr lang="el-GR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Περιφέρειας Βορείου Αιγαίου</a:t>
            </a:r>
          </a:p>
          <a:p>
            <a:endParaRPr lang="el-GR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38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15ED0B-5906-DD0B-2378-4AFA588D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66585"/>
            <a:ext cx="10859206" cy="634239"/>
          </a:xfrm>
        </p:spPr>
        <p:txBody>
          <a:bodyPr>
            <a:no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Ρύπανση – Μόλυνση – Υποβάθμιση (ν. 1650/1986 ΦΕΚ 160 Α΄)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5DA70A-8BAE-83C9-8796-751A0A55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125153"/>
            <a:ext cx="12061371" cy="5732848"/>
          </a:xfrm>
        </p:spPr>
        <p:txBody>
          <a:bodyPr>
            <a:noAutofit/>
          </a:bodyPr>
          <a:lstStyle/>
          <a:p>
            <a:pPr algn="just"/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Ρύπανση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η παρουσία στο περιβάλλον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ρύπων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δηλαδή κάθε είδους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ουσίας, θορύβου, ακτινοβολίας ή άλλων μορφών ενέργειας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σε ποσότητα, συγκέντρωση ή διάρκεια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που μπορούν να προκαλέσουν αρνητικές επιπτώσεις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στην υγεία, στους ζωντανούς οργανισμούς και στα οικοσυστήματα ή υλικές ζημιές και γενικά να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καταστήσουν το περιβάλλον ακατάλληλο για τις επιθυμητές χρήσεις του</a:t>
            </a:r>
          </a:p>
          <a:p>
            <a:pPr algn="just"/>
            <a:endParaRPr lang="el-GR" sz="800" b="0" i="0" u="none" strike="noStrike" baseline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Μόλυνση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η μορφή ρύπανσης που χαρακτηρίζεται από την παρουσία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παθογόνων μικροοργανισμών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στο περιβάλλον ή δεικτών του υποδηλώνουν την πιθανότητα παρουσίας τέτοιων μικροοργανισμών</a:t>
            </a:r>
          </a:p>
          <a:p>
            <a:pPr algn="just"/>
            <a:endParaRPr lang="el-GR" sz="800" b="0" i="0" u="none" strike="noStrike" baseline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Υποβάθμιση :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η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πρόκληση από ανθρώπινες δραστηριότητες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ρύπανσης ή οποιαδήποτε άλλη μεταβολή στο περιβάλλον, η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οποία είναι πιθανό να έχει αρνητικές επιπτώσεις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στην οικολογική ισορροπία, στην ποιότητα και στην υγεία των κατοίκων, στην ιστορική και πολιτιστική κληρονομιά και στις αισθητικές αξίες</a:t>
            </a:r>
          </a:p>
        </p:txBody>
      </p:sp>
    </p:spTree>
    <p:extLst>
      <p:ext uri="{BB962C8B-B14F-4D97-AF65-F5344CB8AC3E}">
        <p14:creationId xmlns:p14="http://schemas.microsoft.com/office/powerpoint/2010/main" val="422276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27BE4D-996F-054E-6497-447D2AC7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85" y="59673"/>
            <a:ext cx="10105020" cy="1280890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Υποβάθμιση</a:t>
            </a:r>
            <a:b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 Ανθρωπογενείς Δραστηριότητες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F957A8-2ED2-6381-5259-FED518447620}"/>
              </a:ext>
            </a:extLst>
          </p:cNvPr>
          <p:cNvSpPr txBox="1"/>
          <p:nvPr/>
        </p:nvSpPr>
        <p:spPr>
          <a:xfrm>
            <a:off x="513185" y="1709556"/>
            <a:ext cx="11588620" cy="3717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Άρα υποβάθμιση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είναι η κατάσταση του περιβάλλοντος που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λόγω ανθρωπογενούς δραστηριότητας</a:t>
            </a:r>
            <a:r>
              <a:rPr lang="el-G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τίθεται σε</a:t>
            </a:r>
            <a:r>
              <a:rPr lang="el-GR" sz="2400" b="0" i="0" u="none" strike="noStrik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βαθμό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χαμηλότερο 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της κλίμακας ή του μέτρου αξιολόγησης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l-GR" sz="2400" b="0" i="0" u="none" strike="noStrike" baseline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Η πρόκληση ρύπανσης ή υποβάθμισης </a:t>
            </a:r>
            <a:r>
              <a:rPr lang="el-GR" sz="2400" b="1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κρίνεται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κάθε φορά με πρότυπο την κανονικότητα, δηλαδή την κατάσταση του έννομου αγαθού σε ηρεμία, όπως αυτή γίνεται αντιληπτή από τον μέσο </a:t>
            </a:r>
            <a:r>
              <a:rPr lang="el-GR" sz="2400" b="0" i="0" u="none" strike="noStrike" baseline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έμφρονα</a:t>
            </a:r>
            <a:r>
              <a:rPr lang="el-GR" sz="2400" b="0" i="0" u="none" strike="noStrike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άνθρωπο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l-GR" sz="2400" b="0" i="0" u="none" strike="noStrike" baseline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l-GR" sz="2400" i="1" dirty="0">
                <a:latin typeface="Arial" pitchFamily="34" charset="0"/>
                <a:cs typeface="Arial" pitchFamily="34" charset="0"/>
              </a:rPr>
              <a:t>Πηγή: Περιβαλλοντικό Ποινικό Δίκαιο, Γεώργιος </a:t>
            </a:r>
            <a:r>
              <a:rPr lang="el-GR" sz="2400" i="1" dirty="0" err="1">
                <a:latin typeface="Arial" pitchFamily="34" charset="0"/>
                <a:cs typeface="Arial" pitchFamily="34" charset="0"/>
              </a:rPr>
              <a:t>Αλμπούρας</a:t>
            </a:r>
            <a:r>
              <a:rPr lang="el-GR" sz="2400" i="1" dirty="0">
                <a:latin typeface="Arial" pitchFamily="34" charset="0"/>
                <a:cs typeface="Arial" pitchFamily="34" charset="0"/>
              </a:rPr>
              <a:t>, Δικαστής</a:t>
            </a:r>
          </a:p>
        </p:txBody>
      </p:sp>
    </p:spTree>
    <p:extLst>
      <p:ext uri="{BB962C8B-B14F-4D97-AF65-F5344CB8AC3E}">
        <p14:creationId xmlns:p14="http://schemas.microsoft.com/office/powerpoint/2010/main" val="121695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7D74EC-4ED7-168F-D3F7-D9C67ECE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528" y="428167"/>
            <a:ext cx="9667423" cy="718129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Εποπτεία </a:t>
            </a: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i="1" dirty="0">
                <a:solidFill>
                  <a:srgbClr val="3E3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dirty="0" err="1">
                <a:solidFill>
                  <a:srgbClr val="3E3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</a:t>
            </a:r>
            <a:r>
              <a:rPr lang="el-GR" dirty="0">
                <a:solidFill>
                  <a:srgbClr val="3E3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128 ν. 4512/2018 ΦΕΚ 5 Α΄)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57FF23-F426-5AEF-4509-AEEA80F6A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7" y="1459095"/>
            <a:ext cx="11644433" cy="477479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Οι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ενέργειες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που πραγματοποιούνται από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δημόσια αρχή 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προκειμένου να εξασφαλιστεί ότι οι οικονομικοί φορείς, οι εγκαταστάσεις και τα προϊόντα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συμμορφώνονται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με την κείμενη νομοθεσία και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δεν θέτουν σε κίνδυνο 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την υγεία, την ασφάλεια, το περιβάλλον ή άλλες πτυχές προστασίας του δημοσίου συμφέροντος</a:t>
            </a:r>
          </a:p>
          <a:p>
            <a:pPr marL="0" indent="0" algn="just">
              <a:buNone/>
            </a:pPr>
            <a:r>
              <a:rPr lang="el-GR" sz="2400" b="0" u="none" strike="noStrike" baseline="0" dirty="0">
                <a:solidFill>
                  <a:srgbClr val="3E3D2D"/>
                </a:solidFill>
                <a:latin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Στην εποπτεία συμπεριλαμβάνονται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ο σχεδιασμός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,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ο προγραμματισμός 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και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η διενέργεια ελέγχων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, η παροχή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κατευθυντήριων οδηγιών 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και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πληροφόρησης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,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τα μέτρα 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που λαμβάνονται για την εξασφάλιση της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συμμόρφωσης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και την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άμεση προστασία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του δημοσίου συμφέροντος, καθώς και οι </a:t>
            </a:r>
            <a:r>
              <a:rPr lang="el-GR" sz="2400" b="1" u="none" strike="noStrike" baseline="0" dirty="0">
                <a:solidFill>
                  <a:schemeClr val="tx1"/>
                </a:solidFill>
                <a:latin typeface="Arial-ItalicMT"/>
              </a:rPr>
              <a:t>κυρώσεις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που επιβάλλονται στην περίπτωση παραβίασης της </a:t>
            </a:r>
            <a:r>
              <a:rPr lang="el-GR" sz="2400" b="0" u="none" strike="noStrike" baseline="0" dirty="0" err="1">
                <a:solidFill>
                  <a:schemeClr val="tx1"/>
                </a:solidFill>
                <a:latin typeface="Arial-ItalicMT"/>
              </a:rPr>
              <a:t>ενωσιακής</a:t>
            </a:r>
            <a:r>
              <a:rPr lang="el-GR" sz="2400" b="0" u="none" strike="noStrike" baseline="0" dirty="0">
                <a:solidFill>
                  <a:schemeClr val="tx1"/>
                </a:solidFill>
                <a:latin typeface="Arial-ItalicMT"/>
              </a:rPr>
              <a:t> και εθνικής νομοθεσίας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67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47DF70-EC92-C9E5-E4DC-C549EC27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167" y="88083"/>
            <a:ext cx="9873842" cy="80765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Περιβαλλοντική </a:t>
            </a:r>
            <a:r>
              <a:rPr lang="el-G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αδειοδότηση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 έργων και δραστη­ριοτήτων</a:t>
            </a:r>
            <a:b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Είδη Περιβαλλοντικών Επιθεωρήσεων (</a:t>
            </a:r>
            <a:r>
              <a:rPr lang="el-G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Άρ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. 20 ν. 4014/2011 ΦΕΚ 209 Α΄) </a:t>
            </a:r>
            <a:br>
              <a:rPr lang="el-GR" sz="2400" dirty="0"/>
            </a:br>
            <a:endParaRPr lang="el-G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7FBE3B-10D2-9E70-77F1-027DA4360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78" y="1112826"/>
            <a:ext cx="11870422" cy="55451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Κάθε έργο ή δραστηριότητα κατηγορίας Α' ή Β' υπόκειται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επιθεωρήσεις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για τον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τήρησης των Α.Ε.Π.Ο. ή Π.Π.Δ. και της εν γένει περιβαλλοντικής νομοθεσίας</a:t>
            </a:r>
          </a:p>
          <a:p>
            <a:pPr marL="0" indent="0" algn="just">
              <a:buNone/>
            </a:pP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Επιθεωρήσεις διακρίνονται σε :</a:t>
            </a:r>
          </a:p>
          <a:p>
            <a:pPr algn="just"/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α)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προληπτικές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κατά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 διαδικασία περιβαλλοντικής </a:t>
            </a:r>
            <a:r>
              <a:rPr lang="el-G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αδειοδότησης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για τη διασφάλιση της επάρκειας των προτεινόμενων μέτρων</a:t>
            </a:r>
          </a:p>
          <a:p>
            <a:pPr algn="just"/>
            <a:endParaRPr lang="el-G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β)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τακτικές (</a:t>
            </a:r>
            <a:r>
              <a:rPr lang="el-GR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κατασταλτικές &amp; με προληπτικό χαρακτήρα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μετά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την </a:t>
            </a:r>
            <a:r>
              <a:rPr lang="el-G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αδειοδότηση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σε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προσδιορισμένο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χρόνο βάσει του σχεδιασμού των επιθεωρήσεων κατά τα στάδια κατασκευής / λειτουργίας του έργου ή της δραστηριότητας, για την εξέταση όλων των σημαντικών περιβαλλοντικών επιπτώσεων και τη διασφάλιση της τήρησης των ΑΕΠΟ και ΠΠΔ στα στάδια αυτά</a:t>
            </a:r>
          </a:p>
          <a:p>
            <a:pPr algn="just"/>
            <a:endParaRPr lang="el-G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γ)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έκτακτες (</a:t>
            </a:r>
            <a:r>
              <a:rPr lang="el-GR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κατασταλτικές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μετά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την </a:t>
            </a:r>
            <a:r>
              <a:rPr lang="el-G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αδειοδότηση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εκτός</a:t>
            </a: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του προσδιορισμένου σχεδιασμού, προκειμένου να διερευνηθούν το ταχύτερο δυνατόν συμβάντα με περιβαλλοντικές επιπτώσεις, καθώς και περιπτώσεις μη συμμόρφωσης </a:t>
            </a:r>
          </a:p>
          <a:p>
            <a:pPr marL="0" indent="0" algn="just">
              <a:buNone/>
            </a:pPr>
            <a:r>
              <a:rPr lang="el-G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Αυτεπάγγελτα ή κατόπιν καταγγελίας, η οποία υποβάλλεται με κάθε πρόσφορο μέσο</a:t>
            </a:r>
          </a:p>
        </p:txBody>
      </p:sp>
    </p:spTree>
    <p:extLst>
      <p:ext uri="{BB962C8B-B14F-4D97-AF65-F5344CB8AC3E}">
        <p14:creationId xmlns:p14="http://schemas.microsoft.com/office/powerpoint/2010/main" val="193157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81D9A3-55A1-AF3D-FDA1-035E2398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843" y="1"/>
            <a:ext cx="10422432" cy="729842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Αρμόδιες αρχές για περιβαλλοντικές επιθεωρήσεις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06E15E-38E8-A865-79D1-33E63494B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70" y="1180222"/>
            <a:ext cx="11845255" cy="5677777"/>
          </a:xfrm>
        </p:spPr>
        <p:txBody>
          <a:bodyPr>
            <a:noAutofit/>
          </a:bodyPr>
          <a:lstStyle/>
          <a:p>
            <a:pPr algn="just"/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Γενική Διεύθυνση του Σώματος Επιθεωρητών και Ελεγκτών για κάθε περίπτωση διενέργειας περιβαλλοντικής επιθεώρησης</a:t>
            </a: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Αδειοδοτούσα</a:t>
            </a: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αρχή για τις προληπτικές επιθεωρήσεις, κατά τη διαδικασία περιβαλλοντικής </a:t>
            </a:r>
            <a:r>
              <a:rPr lang="el-G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αδειοδότησης</a:t>
            </a:r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αρμόδιες υπηρεσίες των Αποκεντρωμένων Διοικήσεων &amp; των Περιφερειών σε έργα / δραστηριότητες χωρικής αρμοδιότητάς τους, ανεξαρτήτως κατηγορίας έργου / δραστηριότητας</a:t>
            </a: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Κλιμάκια Ελέγχου Ποιότητας Περιβάλλοντος σε έργα / δραστηριότητες χωρικής αρμοδιότητάς τους</a:t>
            </a: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Περιβαλλοντικοί Ελεγκτές, </a:t>
            </a:r>
            <a:r>
              <a:rPr lang="el-G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ενεργούντες</a:t>
            </a: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κατόπιν εντολής των </a:t>
            </a:r>
            <a:r>
              <a:rPr lang="el-GR" sz="1800" b="0" i="0" u="none" strike="noStrike" baseline="0" dirty="0">
                <a:solidFill>
                  <a:schemeClr val="tx1"/>
                </a:solidFill>
                <a:latin typeface="ArialMT"/>
              </a:rPr>
              <a:t>προαναφερόμενων </a:t>
            </a: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ελεγκτικών υπηρεσιών</a:t>
            </a: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l-GR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Μητρώο Περιβαλλοντικών Ελεγκτών τηρείται στο Υπουργείο Περιβάλλοντος και Ενέργειας, με ευθύνη της Γενικής Διεύθυνσης του Σώματος Επιθεωρητών και Ελεγκτών. Η ιδιότητα του Περιβαλλοντικού Ελεγκτή αποκτάται με τη χορήγηση σχετικής άδειας από το αρμόδιο όργανο του Υπουργείου. </a:t>
            </a: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997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0B7D92-C012-5CA3-D1C7-AE5475B35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233" y="87215"/>
            <a:ext cx="1067079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Κλιμάκια Ελέγχου Ποιότητας Περιβάλλοντος – Κ.Ε.Π.ΠΕ. (</a:t>
            </a:r>
            <a:r>
              <a:rPr lang="el-G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</a:t>
            </a: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55 ν.4042/2012 ΦΕΚ 24 Α΄) </a:t>
            </a:r>
            <a:br>
              <a:rPr lang="el-G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8EC8F8-5A7A-7292-1B3C-E6E71F199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84" y="1187742"/>
            <a:ext cx="11711031" cy="567025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Συγκροτούνται: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Απόφαση Περιφερειάρχη και καταχωρίζεται στο Ηλεκτρονικό Περιβαλλοντικό Μητρώο (ΗΠΜ)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Υποχρεωτικά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κάθε έξι (6) μήνες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Προσωπικό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κυρίως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των περιβαλλοντικών υπηρεσιών της Περιφέρειας</a:t>
            </a:r>
          </a:p>
          <a:p>
            <a:pPr marL="0" indent="0" algn="just">
              <a:buNone/>
            </a:pP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από τα Κ.Ε.Π.ΠΕ.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περιορίζεται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μόνο 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 έργα και δραστηριότητες κατηγορίας Α' ή Β΄ </a:t>
            </a:r>
          </a:p>
          <a:p>
            <a:pPr marL="0" indent="0" algn="just">
              <a:buNone/>
            </a:pP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αρμόδια για τον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της εφαρμογής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γενικά της περιβαλλοντικής νομοθεσίας 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στην περιοχή της χωρικής αρμοδιότητάς τους</a:t>
            </a:r>
          </a:p>
          <a:p>
            <a:pPr marL="0" indent="0" algn="just">
              <a:buNone/>
            </a:pPr>
            <a:endParaRPr lang="el-GR" sz="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l-G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Στους ελέγχους που γίνονται από τα Κ.Ε.Π.ΠΕ. είναι δυνατόν, να περιλαμβάνεται </a:t>
            </a:r>
            <a:r>
              <a:rPr lang="el-GR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εκπρόσωπος του Δήμου </a:t>
            </a:r>
            <a:r>
              <a:rPr lang="el-G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στην περιοχή του οποίου υπάγεται διοικητικά το έργο / δραστηριότητα που θα ελεγχθεί</a:t>
            </a:r>
          </a:p>
          <a:p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36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06A5B9-D108-9D0E-B9D6-3D88449B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15" y="58700"/>
            <a:ext cx="11821486" cy="656329"/>
          </a:xfrm>
        </p:spPr>
        <p:txBody>
          <a:bodyPr>
            <a:normAutofit/>
          </a:bodyPr>
          <a:lstStyle/>
          <a:p>
            <a:pPr algn="ctr"/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Κλιμάκια Ελέγχου Ποιότητας Περιβάλλοντος – Κ.Ε.Π.ΠΕ. 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C2D0A34-3618-26B6-E3A8-73FE199B47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1233886"/>
            <a:ext cx="12039600" cy="487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l-GR" sz="2200" b="1" i="0" u="none" strike="noStrike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ΣτΕ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4806/2013 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«Κατά συνέπεια, η προαναφερθείσα στην προηγούμενη σκέψη γενική αρχή περί νόμιμης συνθέσεως των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συλλογικών οργάνων 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της Διοικήσεως και η </a:t>
            </a:r>
            <a:r>
              <a:rPr lang="el-GR" sz="2200" b="0" i="0" u="none" strike="noStrike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προπαρατεθείσα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διάταξη της παρ. 5 του άρθρου 19 του ν. 1599/1986 ΦΕΚ 75 Α΄ </a:t>
            </a:r>
            <a:r>
              <a:rPr lang="el-G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Κλήτευση των μελών που θα πρέπει να αποδεικνύεται</a:t>
            </a:r>
            <a:r>
              <a:rPr lang="el-G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έχουν εφαρμογή κατά την άσκηση των ελεγκτικών αρμοδιοτήτων των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Κ.Ε.Π.ΠΕ.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τα οποία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αποτελούν 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συλλογικά όργανα της Διοικήσεως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αλλά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επιχειρησιακές μονάδες 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οποίες συντελούν στην άμεση έκδοση της πράξεως επιβολής προστίμου μετά την διαπίστωση της παραβάσεως, χάριν του δημοσίου συμφέροντος, όπως η προστασία της δημόσιας υγείας από τη ρύπανση του περιβάλλοντος</a:t>
            </a:r>
            <a:endParaRPr lang="el-GR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τήρηση του ως άνω διαδικαστικού τύπου </a:t>
            </a:r>
            <a:r>
              <a:rPr lang="el-GR" sz="22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συμβιβάζεται με τα επείγοντα και αιφνίδιου χαρακτήρα χαρακτηριστικά των διενεργούμενων ελέγχων</a:t>
            </a:r>
          </a:p>
          <a:p>
            <a:pPr marL="0" indent="0" algn="just">
              <a:buNone/>
            </a:pPr>
            <a:r>
              <a:rPr lang="el-G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l-GR" sz="2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καθιστούσε την άμεση λήψη του μέτρου αδύνατη ή περιττή ή θα μπορούσε να ματαιώσει τη διασφάλιση του δημοσίου συμφέροντος</a:t>
            </a:r>
          </a:p>
          <a:p>
            <a:pPr marL="0" indent="0" algn="just">
              <a:buNone/>
            </a:pPr>
            <a:endParaRPr lang="el-GR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EFC90ACF-BC6A-524F-69D9-76E463E6389D}"/>
              </a:ext>
            </a:extLst>
          </p:cNvPr>
          <p:cNvSpPr/>
          <p:nvPr/>
        </p:nvSpPr>
        <p:spPr>
          <a:xfrm>
            <a:off x="2073337" y="5649490"/>
            <a:ext cx="1828100" cy="9815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i="0" u="none" strike="noStrike" baseline="0" dirty="0">
                <a:latin typeface="Arial-BoldMT"/>
              </a:rPr>
              <a:t>Κ.Ε.Π.ΠΕ.</a:t>
            </a:r>
            <a:endParaRPr lang="el-GR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EFA5D7CB-DB2D-96A2-2D09-09DF12D6A2B4}"/>
              </a:ext>
            </a:extLst>
          </p:cNvPr>
          <p:cNvSpPr/>
          <p:nvPr/>
        </p:nvSpPr>
        <p:spPr>
          <a:xfrm>
            <a:off x="4730022" y="5300557"/>
            <a:ext cx="3464652" cy="15519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rgbClr val="FFFFFF"/>
                </a:solidFill>
                <a:latin typeface="ArialMT"/>
              </a:rPr>
              <a:t>Δ</a:t>
            </a:r>
            <a:r>
              <a:rPr lang="el-GR" sz="1800" b="0" i="0" u="none" strike="noStrike" baseline="0" dirty="0">
                <a:solidFill>
                  <a:srgbClr val="FFFFFF"/>
                </a:solidFill>
                <a:latin typeface="ArialMT"/>
              </a:rPr>
              <a:t>εν αποτελούν</a:t>
            </a:r>
          </a:p>
          <a:p>
            <a:pPr algn="ctr"/>
            <a:r>
              <a:rPr lang="el-GR" dirty="0">
                <a:solidFill>
                  <a:srgbClr val="FFFFFF"/>
                </a:solidFill>
                <a:latin typeface="ArialMT"/>
              </a:rPr>
              <a:t>Σ</a:t>
            </a:r>
            <a:r>
              <a:rPr lang="el-GR" sz="1800" b="0" i="0" u="none" strike="noStrike" baseline="0" dirty="0">
                <a:solidFill>
                  <a:srgbClr val="FFFFFF"/>
                </a:solidFill>
                <a:latin typeface="ArialMT"/>
              </a:rPr>
              <a:t>υλλογικά </a:t>
            </a:r>
            <a:r>
              <a:rPr lang="el-GR" dirty="0">
                <a:solidFill>
                  <a:srgbClr val="FFFFFF"/>
                </a:solidFill>
                <a:latin typeface="ArialMT"/>
              </a:rPr>
              <a:t>Ό</a:t>
            </a:r>
            <a:r>
              <a:rPr lang="el-GR" sz="1800" b="0" i="0" u="none" strike="noStrike" baseline="0" dirty="0">
                <a:solidFill>
                  <a:srgbClr val="FFFFFF"/>
                </a:solidFill>
                <a:latin typeface="ArialMT"/>
              </a:rPr>
              <a:t>ργανα της Διοίκησης αλλά</a:t>
            </a:r>
          </a:p>
          <a:p>
            <a:pPr algn="ctr"/>
            <a:r>
              <a:rPr lang="el-GR" sz="1800" b="0" i="0" u="none" strike="noStrike" baseline="0" dirty="0">
                <a:solidFill>
                  <a:srgbClr val="FFFFFF"/>
                </a:solidFill>
                <a:latin typeface="ArialMT"/>
              </a:rPr>
              <a:t>επιχειρησιακές</a:t>
            </a:r>
          </a:p>
          <a:p>
            <a:pPr algn="ctr"/>
            <a:r>
              <a:rPr lang="el-GR" sz="1800" b="0" i="0" u="none" strike="noStrike" baseline="0" dirty="0">
                <a:solidFill>
                  <a:srgbClr val="FFFFFF"/>
                </a:solidFill>
                <a:latin typeface="ArialMT"/>
              </a:rPr>
              <a:t>μονάδες</a:t>
            </a:r>
            <a:endParaRPr lang="el-GR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A9F2E392-8433-7D87-DE34-A8E23D1FE188}"/>
              </a:ext>
            </a:extLst>
          </p:cNvPr>
          <p:cNvSpPr/>
          <p:nvPr/>
        </p:nvSpPr>
        <p:spPr>
          <a:xfrm>
            <a:off x="8801450" y="5365525"/>
            <a:ext cx="3238150" cy="14932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b="1" i="0" u="none" strike="noStrike" baseline="0" dirty="0">
              <a:solidFill>
                <a:srgbClr val="FFFFFF"/>
              </a:solidFill>
              <a:latin typeface="Arial-BoldMT"/>
            </a:endParaRPr>
          </a:p>
          <a:p>
            <a:pPr algn="ctr"/>
            <a:r>
              <a:rPr lang="el-GR" sz="1800" b="1" i="0" u="none" strike="noStrike" baseline="0" dirty="0">
                <a:solidFill>
                  <a:srgbClr val="FFFFFF"/>
                </a:solidFill>
                <a:latin typeface="Arial-BoldMT"/>
              </a:rPr>
              <a:t>Δρουν άμεσα για</a:t>
            </a:r>
          </a:p>
          <a:p>
            <a:pPr algn="ctr"/>
            <a:r>
              <a:rPr lang="el-GR" sz="1800" b="1" i="0" u="none" strike="noStrike" baseline="0" dirty="0">
                <a:solidFill>
                  <a:srgbClr val="FFFFFF"/>
                </a:solidFill>
                <a:latin typeface="Arial-BoldMT"/>
              </a:rPr>
              <a:t>χάριν του δημοσίου</a:t>
            </a:r>
          </a:p>
          <a:p>
            <a:pPr algn="ctr"/>
            <a:r>
              <a:rPr lang="el-GR" sz="1800" b="1" i="0" u="none" strike="noStrike" baseline="0" dirty="0">
                <a:solidFill>
                  <a:srgbClr val="FFFFFF"/>
                </a:solidFill>
                <a:latin typeface="Arial-BoldMT"/>
              </a:rPr>
              <a:t>συμφέροντος</a:t>
            </a:r>
            <a:endParaRPr lang="el-GR" dirty="0"/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6726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FF00BF-FEC8-45C1-10C7-42B690749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370" y="7925"/>
            <a:ext cx="909526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Προστασία του θαλάσσιου περιβάλλοντος (Π.Δ. 55/20-3-98 ΦΕΚ 58 Α')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F81480-6A55-4048-BBBB-713E1F841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1216867"/>
            <a:ext cx="11965497" cy="5465428"/>
          </a:xfrm>
        </p:spPr>
        <p:txBody>
          <a:bodyPr>
            <a:noAutofit/>
          </a:bodyPr>
          <a:lstStyle/>
          <a:p>
            <a:pPr algn="just"/>
            <a:r>
              <a:rPr lang="el-G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Απόβλητα 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Τα υγρά </a:t>
            </a:r>
            <a:r>
              <a:rPr lang="el-G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που αποβάλλονται από πλοία, δεξαμενόπλοια και </a:t>
            </a:r>
            <a:r>
              <a:rPr lang="el-G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εγκαταστάσεις</a:t>
            </a:r>
            <a:r>
              <a:rPr lang="el-G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που περιέχουν υπολείμματα μεταφερόμενων, χρησιμοποιούμενων ή παραγόμενων υλών</a:t>
            </a:r>
          </a:p>
          <a:p>
            <a:pPr algn="just"/>
            <a:endParaRPr lang="el-GR" sz="8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Λύματα : Τα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αποβαλλόμενα από το αποχετευτικό σύστημα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των πλοίων και δεξαμενόπλοιων,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αντίστοιχα των οικιών και των κάθε είδους εγκαταστάσεων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endParaRPr lang="el-GR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Απόρριψη : Η εκβολή ή διαφυγή οποιασδήποτε ουσίας στη θάλασσα</a:t>
            </a:r>
          </a:p>
          <a:p>
            <a:pPr algn="just"/>
            <a:endParaRPr lang="el-GR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Εφαρμόζεται σε περιπτώσεις ρύπανσης : Των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λιμανιών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των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ακτών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της χώρας και των Ελληνικών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χωρικών υδάτων 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</a:t>
            </a:r>
            <a:r>
              <a:rPr lang="el-G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εγκαταστάσεις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ή πλοία και δεξαμενόπλοια, αλλά και από κάθε άλλη πηγή ρύπανσης </a:t>
            </a:r>
          </a:p>
          <a:p>
            <a:pPr algn="just"/>
            <a:endParaRPr lang="el-GR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Αρχή : Τα Κεντρικά Λιμεναρχεία, Λιμεναρχεία και </a:t>
            </a:r>
            <a:r>
              <a:rPr lang="el-GR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Υπολιμεναρχεία</a:t>
            </a:r>
            <a:r>
              <a:rPr lang="el-G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της Χώρας</a:t>
            </a:r>
            <a:endParaRPr lang="el-GR" sz="24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80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B8FC6A-BC6A-6237-163A-119CA9813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087" y="200576"/>
            <a:ext cx="8911687" cy="881604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Διαχωρισμός Αρμοδιοτήτων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412812-203E-8006-FB32-23941F52E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641" y="1540189"/>
            <a:ext cx="11118718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Στη θάλασσα για τη ρύπανση επιλαμβάνεται η αρμόδια Λιμενική Αρχή </a:t>
            </a:r>
          </a:p>
          <a:p>
            <a:pPr marL="0" indent="0" algn="ctr">
              <a:buNone/>
            </a:pPr>
            <a:endParaRPr lang="el-G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l-G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l-G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Στις εγκαταστάσεις επιλαμβάνονται οι περιβαλλοντικές αρχές του </a:t>
            </a:r>
            <a:r>
              <a:rPr lang="el-GR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</a:t>
            </a: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 του ν 4014/11</a:t>
            </a:r>
          </a:p>
        </p:txBody>
      </p:sp>
    </p:spTree>
    <p:extLst>
      <p:ext uri="{BB962C8B-B14F-4D97-AF65-F5344CB8AC3E}">
        <p14:creationId xmlns:p14="http://schemas.microsoft.com/office/powerpoint/2010/main" val="284987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6D7E-F72F-DA42-8638-E32BE57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3" y="115348"/>
            <a:ext cx="5398063" cy="1216404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Αστικά λύματα  </a:t>
            </a:r>
            <a:b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Θαλάσσια Ρύπανση</a:t>
            </a:r>
          </a:p>
        </p:txBody>
      </p:sp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EDAAF5-63AA-2A3D-9380-5DB44E26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47090"/>
            <a:ext cx="6606067" cy="519244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Οδηγία 91 / 271 / ΕΟΚ 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Επεξεργασία αστικών λυμάτων </a:t>
            </a:r>
          </a:p>
          <a:p>
            <a:pPr marL="0" indent="0" algn="just">
              <a:buNone/>
            </a:pP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(από 21-05-1991, </a:t>
            </a:r>
            <a:r>
              <a:rPr lang="el-GR" i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 αρκετές διαφορετικές προθεσμίες για διάφορες απαιτήσεις*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endParaRPr lang="el-GR" b="1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Εναρμόνιση – ΚΥΑ 5673/400/1997 (Β΄192) : 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Μέτρα και Όροι για την επεξεργασία των Αστικών Λυμάτων</a:t>
            </a:r>
          </a:p>
          <a:p>
            <a:pPr algn="just"/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ΚΥΑ 19661/1982/1999 (Β΄1811) : 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Τροποποίηση της ΚΥΑ 5673 – Κατάλογος ευαίσθητων περιοχών</a:t>
            </a:r>
          </a:p>
          <a:p>
            <a:pPr algn="just"/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ΚΥΑ 48392/939/2002 (Β΄405) : 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Συμπλήρωση του καταλόγου ευαίσθητων περιοχών</a:t>
            </a:r>
          </a:p>
          <a:p>
            <a:pPr marL="0" indent="0" algn="just">
              <a:buNone/>
            </a:pPr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i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*Το 1998 η Επιτροπή ενέκρινε την οδηγία 98/15/ΕΚ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i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να διευκρινίσει ορισμένους από τους κανόνες,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i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λόγω διαφορετικών ερμηνειών στις χώρες της ΕΕ &amp;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i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τέθηκε σε ισχύ στις 27 Μαρτίου 1998 </a:t>
            </a:r>
          </a:p>
        </p:txBody>
      </p:sp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2AE2E3C1-47AE-16D1-B6B9-5147CA2054AD}"/>
              </a:ext>
            </a:extLst>
          </p:cNvPr>
          <p:cNvSpPr/>
          <p:nvPr/>
        </p:nvSpPr>
        <p:spPr>
          <a:xfrm>
            <a:off x="2020932" y="568353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8727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6D7E-F72F-DA42-8638-E32BE57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14" y="115348"/>
            <a:ext cx="5398063" cy="1216404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Αστικά</a:t>
            </a:r>
            <a:r>
              <a:rPr lang="el-GR" sz="2700" dirty="0">
                <a:solidFill>
                  <a:srgbClr val="FEFFFF"/>
                </a:solidFill>
              </a:rPr>
              <a:t> λύματα  </a:t>
            </a:r>
            <a:br>
              <a:rPr lang="el-GR" sz="2700" dirty="0">
                <a:solidFill>
                  <a:srgbClr val="FEFFFF"/>
                </a:solidFill>
              </a:rPr>
            </a:br>
            <a:br>
              <a:rPr lang="el-GR" sz="2700" dirty="0">
                <a:solidFill>
                  <a:srgbClr val="FEFFFF"/>
                </a:solidFill>
              </a:rPr>
            </a:br>
            <a:r>
              <a:rPr lang="el-GR" sz="2700" dirty="0">
                <a:solidFill>
                  <a:srgbClr val="FEFFFF"/>
                </a:solidFill>
              </a:rPr>
              <a:t>Θαλάσσια Ρύπανση</a:t>
            </a:r>
          </a:p>
        </p:txBody>
      </p:sp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EDAAF5-63AA-2A3D-9380-5DB44E26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1142"/>
            <a:ext cx="6574129" cy="50054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Οδηγία 91 / 271 / ΕΟΚ : Επεξεργασία αστικών λυμάτων</a:t>
            </a:r>
          </a:p>
          <a:p>
            <a:pPr marL="0" indent="0" algn="just">
              <a:buNone/>
            </a:pPr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Αποσκοπεί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στην προστασία του υδάτινου περιβάλλοντος της Ευρωπαϊκής Ένωσης (ΕΕ) από τις δυσμενείς επιπτώσεις των αστικών λυμάτων (π.χ. ο ευτροφισμός)</a:t>
            </a:r>
          </a:p>
          <a:p>
            <a:pPr algn="just"/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Θεσπίζει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κανόνες που εφαρμόζονται σε όλη την ΕΕ για τη συλλογή, επεξεργασία και απόρριψη των λυμάτων</a:t>
            </a:r>
          </a:p>
          <a:p>
            <a:pPr algn="just"/>
            <a:endParaRPr lang="el-GR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Καλύπτει</a:t>
            </a:r>
            <a:r>
              <a:rPr lang="el-GR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τα λύματα που δημιουργούνται από βιομηχανίες, όπως οι βιομηχανίες γεωργικών τροφίμων (π.χ. μεταποίηση τροφίμων, ζυθοποιία κ.α.)</a:t>
            </a:r>
          </a:p>
          <a:p>
            <a:pPr marL="0" indent="0" algn="just">
              <a:buNone/>
            </a:pPr>
            <a:endParaRPr lang="en-US" dirty="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2AE2E3C1-47AE-16D1-B6B9-5147CA2054AD}"/>
              </a:ext>
            </a:extLst>
          </p:cNvPr>
          <p:cNvSpPr/>
          <p:nvPr/>
        </p:nvSpPr>
        <p:spPr>
          <a:xfrm>
            <a:off x="2020932" y="559964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01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6D7E-F72F-DA42-8638-E32BE57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13"/>
            <a:ext cx="5406452" cy="1012856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Αστικά λύματα</a:t>
            </a:r>
            <a:b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Θαλάσσια Ρύπανση</a:t>
            </a:r>
          </a:p>
        </p:txBody>
      </p:sp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E8AC010A-94D3-6609-7785-BB8504D7406D}"/>
              </a:ext>
            </a:extLst>
          </p:cNvPr>
          <p:cNvSpPr/>
          <p:nvPr/>
        </p:nvSpPr>
        <p:spPr>
          <a:xfrm>
            <a:off x="1973383" y="351054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85FCB5B2-2404-B21B-144C-96F6B8577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5069"/>
            <a:ext cx="6728791" cy="5780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Οι χώρες της ΕΕ πρέπει να :</a:t>
            </a:r>
          </a:p>
          <a:p>
            <a:pPr algn="just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Συλλέγουν, επεξεργάζονται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λύματα με τουλάχιστον </a:t>
            </a:r>
          </a:p>
          <a:p>
            <a:pPr marL="0" indent="0" algn="just">
              <a:buNone/>
            </a:pP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2.000 </a:t>
            </a:r>
            <a:r>
              <a:rPr lang="el-GR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ι.π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και να εφαρμόζουν δευτεροβάθμια επεξεργασία</a:t>
            </a:r>
          </a:p>
          <a:p>
            <a:pPr algn="just"/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Εφαρμόζουν πιο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προηγμένη επεξεργασία 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σε άνω των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10.000 </a:t>
            </a:r>
            <a:r>
              <a:rPr lang="el-GR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ι.π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σε καθορισμένες ευαίσθητες περιοχές</a:t>
            </a:r>
          </a:p>
          <a:p>
            <a:pPr algn="just"/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Διασφαλίζουν ότι οι εγκαταστάσεις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συντηρούνται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σωστά για να εξασφαλίζεται επαρκής απόδοση και να λειτουργούν υπό όλες τις συνήθεις τοπικές κλιματικές συνθήκες</a:t>
            </a:r>
          </a:p>
          <a:p>
            <a:pPr algn="just"/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Λαμβάνουν μέτρα για περιορισμό της ρύπανσης των υδάτων υποδοχής από υπερχειλίσεις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ομβρίων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υδάτων σε ακραίες καταστάσεις (π.χ. ασυνήθιστη καταρρακτώδης βροχή)</a:t>
            </a:r>
          </a:p>
          <a:p>
            <a:pPr algn="just"/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Παρακολουθούν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τις επιδόσεις των εγκαταστάσεων, αλλά</a:t>
            </a:r>
          </a:p>
          <a:p>
            <a:pPr marL="0" indent="0" algn="just">
              <a:buNone/>
            </a:pP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και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των υδάτων υποδοχής</a:t>
            </a:r>
          </a:p>
          <a:p>
            <a:pPr algn="just"/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Παρακολουθούν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τη διάθεση &amp; επαναχρησιμοποίηση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της παραγόμενης λυματολάσπης</a:t>
            </a:r>
          </a:p>
        </p:txBody>
      </p:sp>
    </p:spTree>
    <p:extLst>
      <p:ext uri="{BB962C8B-B14F-4D97-AF65-F5344CB8AC3E}">
        <p14:creationId xmlns:p14="http://schemas.microsoft.com/office/powerpoint/2010/main" val="63566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EDAAF5-63AA-2A3D-9380-5DB44E26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09" y="1714505"/>
            <a:ext cx="6764631" cy="38099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Οι απαιτήσεις της Οδηγίας 91 / 271 / ΕΟΚ &amp; της 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ΚΥΑ 5673/400/1997 σχετίζονται με: </a:t>
            </a:r>
            <a:b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l-G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Τα απαιτούμενα </a:t>
            </a:r>
            <a:r>
              <a:rPr lang="el-GR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όρια εκροής</a:t>
            </a:r>
          </a:p>
          <a:p>
            <a:endParaRPr lang="el-GR" sz="1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</a:t>
            </a:r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ον </a:t>
            </a:r>
            <a:r>
              <a:rPr lang="el-GR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ελάχιστο αριθμό των δειγμάτων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νάλογα με τη δυναμικότατα της εγκατάστασης (ισοδύναμος πληθυσμός) ετησίως </a:t>
            </a:r>
          </a:p>
          <a:p>
            <a:pPr marL="0" indent="0">
              <a:buNone/>
            </a:pPr>
            <a:endParaRPr lang="el-G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Τον μέγιστο αριθμό δειγμάτων που μπορεί να </a:t>
            </a:r>
            <a:r>
              <a:rPr lang="el-GR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αποκλίνουν</a:t>
            </a:r>
            <a:r>
              <a:rPr lang="el-G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από τις απαιτήσεις εκροής </a:t>
            </a:r>
          </a:p>
          <a:p>
            <a:endParaRPr lang="en-US" dirty="0">
              <a:solidFill>
                <a:srgbClr val="FEFFFF"/>
              </a:solidFill>
            </a:endParaRPr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A482D812-C570-5801-9F05-19247B475CA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276675" cy="1333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Αστικά λύματα </a:t>
            </a:r>
          </a:p>
          <a:p>
            <a:pPr algn="ctr">
              <a:lnSpc>
                <a:spcPct val="90000"/>
              </a:lnSpc>
            </a:pPr>
            <a:b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700" dirty="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Θαλάσσια Ρύπανση</a:t>
            </a:r>
          </a:p>
        </p:txBody>
      </p:sp>
      <p:sp>
        <p:nvSpPr>
          <p:cNvPr id="6" name="Βέλος: Αριστερό-δεξιό 5">
            <a:extLst>
              <a:ext uri="{FF2B5EF4-FFF2-40B4-BE49-F238E27FC236}">
                <a16:creationId xmlns:a16="http://schemas.microsoft.com/office/drawing/2014/main" id="{5467978C-57C6-7BBF-01A1-5829074810DE}"/>
              </a:ext>
            </a:extLst>
          </p:cNvPr>
          <p:cNvSpPr/>
          <p:nvPr/>
        </p:nvSpPr>
        <p:spPr>
          <a:xfrm>
            <a:off x="1908116" y="442002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773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4">
            <a:extLst>
              <a:ext uri="{FF2B5EF4-FFF2-40B4-BE49-F238E27FC236}">
                <a16:creationId xmlns:a16="http://schemas.microsoft.com/office/drawing/2014/main" id="{F0133AAA-D559-49DC-2C58-9F3EA425CB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249815"/>
              </p:ext>
            </p:extLst>
          </p:nvPr>
        </p:nvGraphicFramePr>
        <p:xfrm>
          <a:off x="837151" y="1470869"/>
          <a:ext cx="10953925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1229">
                  <a:extLst>
                    <a:ext uri="{9D8B030D-6E8A-4147-A177-3AD203B41FA5}">
                      <a16:colId xmlns:a16="http://schemas.microsoft.com/office/drawing/2014/main" val="3807352914"/>
                    </a:ext>
                  </a:extLst>
                </a:gridCol>
                <a:gridCol w="4426347">
                  <a:extLst>
                    <a:ext uri="{9D8B030D-6E8A-4147-A177-3AD203B41FA5}">
                      <a16:colId xmlns:a16="http://schemas.microsoft.com/office/drawing/2014/main" val="4174119782"/>
                    </a:ext>
                  </a:extLst>
                </a:gridCol>
                <a:gridCol w="3546349">
                  <a:extLst>
                    <a:ext uri="{9D8B030D-6E8A-4147-A177-3AD203B41FA5}">
                      <a16:colId xmlns:a16="http://schemas.microsoft.com/office/drawing/2014/main" val="311807990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Κανονικοί Αποδέκτες 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sz="18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Κανονικοί Αποδέκτες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80550"/>
                  </a:ext>
                </a:extLst>
              </a:tr>
              <a:tr h="121407"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Παράμετρος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Ρύπανσης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Μέγιστο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Επιτρεπόμενο Όριο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Ελάχιστη ποσοστιαία μείωση εισερχόμενου φορτίου </a:t>
                      </a:r>
                    </a:p>
                    <a:p>
                      <a:pPr algn="ctr"/>
                      <a:r>
                        <a:rPr lang="el-GR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(εναλλακτικά*)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9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BOD</a:t>
                      </a:r>
                      <a:r>
                        <a:rPr lang="el-GR" sz="1800" b="1" i="0" u="none" strike="noStrike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στους 20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º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(χωρίς νιτροποίηση)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 mg/l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90%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9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COD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 mg/l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75%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4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SS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35 mg/l </a:t>
                      </a:r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οικισμους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10.000) </a:t>
                      </a:r>
                    </a:p>
                    <a:p>
                      <a:pPr marL="0" algn="ctr" defTabSz="457200" rtl="0" eaLnBrk="1" latinLnBrk="0" hangingPunct="1"/>
                      <a:endParaRPr lang="en-US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2.000-10.000)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90% </a:t>
                      </a:r>
                    </a:p>
                    <a:p>
                      <a:pPr marL="0" algn="ctr" defTabSz="457200" rtl="0" eaLnBrk="1" latinLnBrk="0" hangingPunct="1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endParaRPr lang="en-US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70%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45027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 εναλλακτικά εφαρμόζεται η τιμή συγκέντρωσης ή / και το ελάχιστο επιβαλλόμενο όριο μείωσης ρύπανσης των επεξεργασμένων αστικών λυμάτων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744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2155B56-D721-C89F-0062-254AF099F4FA}"/>
              </a:ext>
            </a:extLst>
          </p:cNvPr>
          <p:cNvSpPr txBox="1"/>
          <p:nvPr/>
        </p:nvSpPr>
        <p:spPr>
          <a:xfrm>
            <a:off x="511728" y="54213"/>
            <a:ext cx="11279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Όρια εκροής για απόρριψη (διάθεση) από </a:t>
            </a:r>
          </a:p>
          <a:p>
            <a:pPr algn="ctr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Εγκαταστάσεις Επεξεργασίας Λυμάτων (ΕΕΛ)  </a:t>
            </a:r>
          </a:p>
        </p:txBody>
      </p:sp>
    </p:spTree>
    <p:extLst>
      <p:ext uri="{BB962C8B-B14F-4D97-AF65-F5344CB8AC3E}">
        <p14:creationId xmlns:p14="http://schemas.microsoft.com/office/powerpoint/2010/main" val="717499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A1E3CE29-9E53-7A88-125D-385A55447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795702"/>
              </p:ext>
            </p:extLst>
          </p:nvPr>
        </p:nvGraphicFramePr>
        <p:xfrm>
          <a:off x="166717" y="594360"/>
          <a:ext cx="12025283" cy="626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7860">
                  <a:extLst>
                    <a:ext uri="{9D8B030D-6E8A-4147-A177-3AD203B41FA5}">
                      <a16:colId xmlns:a16="http://schemas.microsoft.com/office/drawing/2014/main" val="3807352914"/>
                    </a:ext>
                  </a:extLst>
                </a:gridCol>
                <a:gridCol w="4697950">
                  <a:extLst>
                    <a:ext uri="{9D8B030D-6E8A-4147-A177-3AD203B41FA5}">
                      <a16:colId xmlns:a16="http://schemas.microsoft.com/office/drawing/2014/main" val="4174119782"/>
                    </a:ext>
                  </a:extLst>
                </a:gridCol>
                <a:gridCol w="4079473">
                  <a:extLst>
                    <a:ext uri="{9D8B030D-6E8A-4147-A177-3AD203B41FA5}">
                      <a16:colId xmlns:a16="http://schemas.microsoft.com/office/drawing/2014/main" val="3957420379"/>
                    </a:ext>
                  </a:extLst>
                </a:gridCol>
              </a:tblGrid>
              <a:tr h="707185">
                <a:tc gridSpan="3"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Ευαίσθητοι Αποδέκτες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(ισχύουν τα ανωτέρω όρια και επιπλέον τα ακόλουθα)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sz="18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Κανονικοί Αποδέκτες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80550"/>
                  </a:ext>
                </a:extLst>
              </a:tr>
              <a:tr h="1010265"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Παράμετρος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Ρύπανσης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Μέγιστο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Επιτρεπόμενο Όριο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Ελάχιστη ποσοστιαία μείωση εισερχόμενου φορτίου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(εναλλακτικά*)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90599"/>
                  </a:ext>
                </a:extLst>
              </a:tr>
              <a:tr h="1616423">
                <a:tc>
                  <a:txBody>
                    <a:bodyPr/>
                    <a:lstStyle/>
                    <a:p>
                      <a:pPr algn="ctr"/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800" b="1" i="0" u="none" strike="noStrike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  <a:r>
                        <a:rPr lang="el-GR" sz="9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μεταξύ 10.000 και 100.000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	</a:t>
                      </a:r>
                    </a:p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100.000)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80% 	</a:t>
                      </a:r>
                    </a:p>
                    <a:p>
                      <a:pPr algn="ctr"/>
                      <a:r>
                        <a:rPr lang="el-GR" sz="9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7357"/>
                  </a:ext>
                </a:extLst>
              </a:tr>
              <a:tr h="161642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800" b="1" i="0" u="none" strike="noStrike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(**)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mg/l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μεταξύ 10.000 και 100.000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mg/l 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100.000)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35316"/>
                  </a:ext>
                </a:extLst>
              </a:tr>
              <a:tr h="1313344">
                <a:tc gridSpan="3"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 εναλλακτικά εφαρμόζεται η τιμή συγκέντρωσης ή / και το ελάχιστο επιβαλλόμενο όριο μείωσης ρύπανσης των επεξεργασμένων αστικών λυμάτων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 Ως ολικό άζωτο ορίζεται το άθροισμα του ολικού αζώτου κατά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Kjeldahl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(οργανικό και ΝΗ</a:t>
                      </a:r>
                      <a:r>
                        <a:rPr lang="el-GR" sz="1800" b="1" i="0" u="none" strike="noStrike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του αζώτου των νιτρικών (ΝΟ</a:t>
                      </a:r>
                      <a:r>
                        <a:rPr lang="el-GR" sz="1800" b="1" i="0" u="none" strike="noStrike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και του αζώτου των νιτρωδών ιόντων (ΝΟ</a:t>
                      </a:r>
                      <a:r>
                        <a:rPr lang="el-GR" sz="1800" b="1" i="0" u="none" strike="noStrike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744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D2B80C5-9D7E-085F-4476-8C80D6BBCFE5}"/>
              </a:ext>
            </a:extLst>
          </p:cNvPr>
          <p:cNvSpPr txBox="1"/>
          <p:nvPr/>
        </p:nvSpPr>
        <p:spPr>
          <a:xfrm>
            <a:off x="166717" y="75501"/>
            <a:ext cx="12025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Όρια εκροής για απόρριψη (διάθεση) από Εγκαταστάσεις Επεξεργασίας Λυμάτων</a:t>
            </a:r>
          </a:p>
        </p:txBody>
      </p:sp>
    </p:spTree>
    <p:extLst>
      <p:ext uri="{BB962C8B-B14F-4D97-AF65-F5344CB8AC3E}">
        <p14:creationId xmlns:p14="http://schemas.microsoft.com/office/powerpoint/2010/main" val="806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7523D7-B859-B1BD-63B2-A4D0FC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55" y="306332"/>
            <a:ext cx="11133617" cy="1044824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Ελάχιστος αριθμός δειγμάτων ετησίως από </a:t>
            </a:r>
            <a:b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Εγκαταστάσεις Επεξεργασίας Λυμάτων (Ε.Ε.Λ.)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BF3A3D92-307A-E636-7AC4-53053C1FB4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661247"/>
              </p:ext>
            </p:extLst>
          </p:nvPr>
        </p:nvGraphicFramePr>
        <p:xfrm>
          <a:off x="1202750" y="1644661"/>
          <a:ext cx="9297142" cy="4224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8571">
                  <a:extLst>
                    <a:ext uri="{9D8B030D-6E8A-4147-A177-3AD203B41FA5}">
                      <a16:colId xmlns:a16="http://schemas.microsoft.com/office/drawing/2014/main" val="2579751510"/>
                    </a:ext>
                  </a:extLst>
                </a:gridCol>
                <a:gridCol w="4648571">
                  <a:extLst>
                    <a:ext uri="{9D8B030D-6E8A-4147-A177-3AD203B41FA5}">
                      <a16:colId xmlns:a16="http://schemas.microsoft.com/office/drawing/2014/main" val="2196716233"/>
                    </a:ext>
                  </a:extLst>
                </a:gridCol>
              </a:tblGrid>
              <a:tr h="821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800" b="1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Δυναμικότητα Εγκατάστασης Επεξεργασίας Λυμάτων (ΕΕΛ)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Ελάχιστος αριθμός ετήσιων δειγμάτων σε αντιστοιχία με το μέγεθος της ΕΕΛ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(συλλογή σε τακτά χρονικά διαστήματα και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ισοκατανεμημένα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εντός του έτους) 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102550"/>
                  </a:ext>
                </a:extLst>
              </a:tr>
              <a:tr h="9841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 έως 9.999 </a:t>
                      </a:r>
                      <a:r>
                        <a:rPr lang="el-GR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ι.π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l-GR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δείγματα τον 1</a:t>
                      </a:r>
                      <a:r>
                        <a:rPr lang="el-GR" sz="1600" kern="1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χρόνο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δείγματα τα επόμενα χρόνια,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εφόσον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τον 1</a:t>
                      </a:r>
                      <a:r>
                        <a:rPr lang="el-GR" sz="1600" kern="1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χρόνο </a:t>
                      </a:r>
                      <a:r>
                        <a:rPr lang="el-GR" sz="16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πληρούνται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τα όρια εκροής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Εάν κανένα από τα 4 δείγματα δεν είναι ικανοποιητικό, τον επόμενο χρόνο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πρέπει να λαμβάνονται 12 δείγματα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026349"/>
                  </a:ext>
                </a:extLst>
              </a:tr>
              <a:tr h="3875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 έως 49.999 </a:t>
                      </a:r>
                      <a:r>
                        <a:rPr lang="el-GR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ι.π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l-GR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δείγματα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34187"/>
                  </a:ext>
                </a:extLst>
              </a:tr>
              <a:tr h="3875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Άνω των 50.000 </a:t>
                      </a:r>
                      <a:r>
                        <a:rPr lang="el-GR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ι.π</a:t>
                      </a: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l-GR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l-GR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δείγματα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41424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7552557-7439-860A-D32B-7129F45CA274}"/>
              </a:ext>
            </a:extLst>
          </p:cNvPr>
          <p:cNvSpPr txBox="1"/>
          <p:nvPr/>
        </p:nvSpPr>
        <p:spPr>
          <a:xfrm>
            <a:off x="4221760" y="6286802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(ισχύει για όλες τις παραμέτρους)</a:t>
            </a:r>
          </a:p>
        </p:txBody>
      </p:sp>
    </p:spTree>
    <p:extLst>
      <p:ext uri="{BB962C8B-B14F-4D97-AF65-F5344CB8AC3E}">
        <p14:creationId xmlns:p14="http://schemas.microsoft.com/office/powerpoint/2010/main" val="189300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Θέση περιεχομένου 8">
            <a:extLst>
              <a:ext uri="{FF2B5EF4-FFF2-40B4-BE49-F238E27FC236}">
                <a16:creationId xmlns:a16="http://schemas.microsoft.com/office/drawing/2014/main" id="{4C99D54A-B8C5-343F-87D0-9D978B842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711220"/>
              </p:ext>
            </p:extLst>
          </p:nvPr>
        </p:nvGraphicFramePr>
        <p:xfrm>
          <a:off x="193387" y="1"/>
          <a:ext cx="4638672" cy="6857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9174">
                  <a:extLst>
                    <a:ext uri="{9D8B030D-6E8A-4147-A177-3AD203B41FA5}">
                      <a16:colId xmlns:a16="http://schemas.microsoft.com/office/drawing/2014/main" val="2485327001"/>
                    </a:ext>
                  </a:extLst>
                </a:gridCol>
                <a:gridCol w="2319498">
                  <a:extLst>
                    <a:ext uri="{9D8B030D-6E8A-4147-A177-3AD203B41FA5}">
                      <a16:colId xmlns:a16="http://schemas.microsoft.com/office/drawing/2014/main" val="2808310132"/>
                    </a:ext>
                  </a:extLst>
                </a:gridCol>
              </a:tblGrid>
              <a:tr h="22436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Για τις παραμέτρους 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</a:t>
                      </a:r>
                      <a:r>
                        <a:rPr lang="el-GR" sz="1400" b="1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l-GR" sz="1400" b="1" kern="1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</a:t>
                      </a: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TSS</a:t>
                      </a:r>
                      <a:endParaRPr lang="el-G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46465"/>
                  </a:ext>
                </a:extLst>
              </a:tr>
              <a:tr h="1024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Αριθμός δειγμάτων που συλλέγονται κατά τη διάρκεια οποιουδήποτε έτους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Ανώτατος αριθμός δειγμάτων που δύναται να </a:t>
                      </a:r>
                      <a:r>
                        <a:rPr lang="el-GR" sz="14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αποκλείνουν</a:t>
                      </a: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τα όρια της Οδηγίας 91/271/ΕΟΚ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4082468277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38123994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8-16 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8284176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17-28 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749843850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29-40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22918554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41-53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35696234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54-67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220923323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68-81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51225635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82-95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00648152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96-110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964633126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111-125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530259373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126-140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72882778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141-155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51086794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156-171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942922752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172-187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66420093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188-203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591984013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204-219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602041539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220-235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4169604030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236-251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2363316296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252-268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38239371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269-284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878986341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285-300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12937410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301-317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178067565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318-334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1557798104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335-350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333663588"/>
                  </a:ext>
                </a:extLst>
              </a:tr>
              <a:tr h="224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351-365 </a:t>
                      </a:r>
                      <a:endParaRPr lang="el-G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</a:t>
                      </a:r>
                      <a:endParaRPr lang="el-G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588" marR="62588" marT="0" marB="0"/>
                </a:tc>
                <a:extLst>
                  <a:ext uri="{0D108BD9-81ED-4DB2-BD59-A6C34878D82A}">
                    <a16:rowId xmlns:a16="http://schemas.microsoft.com/office/drawing/2014/main" val="23073488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BC37D7-770F-26D1-4BF9-FACF19C6565C}"/>
              </a:ext>
            </a:extLst>
          </p:cNvPr>
          <p:cNvSpPr txBox="1"/>
          <p:nvPr/>
        </p:nvSpPr>
        <p:spPr>
          <a:xfrm>
            <a:off x="5647888" y="3753802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 ο αριθμός δειγμάτων που αποκλίνει είναι μεγαλύτερος από τον προβλεπόμενο </a:t>
            </a:r>
            <a:r>
              <a:rPr lang="el-G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επιτρέπεται η διάθεση στον αποδέκτη, </a:t>
            </a:r>
            <a:r>
              <a:rPr lang="el-G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ενώ σε αντίθετη περίπτωση είναι δυνατή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28FA6-8D30-ED9A-021D-19EE7074D5B6}"/>
              </a:ext>
            </a:extLst>
          </p:cNvPr>
          <p:cNvSpPr txBox="1"/>
          <p:nvPr/>
        </p:nvSpPr>
        <p:spPr>
          <a:xfrm>
            <a:off x="5452844" y="1591107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800" b="1" kern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Για τις παραμέτρους </a:t>
            </a:r>
            <a:r>
              <a:rPr lang="en-US" sz="1800" b="1" i="0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800" b="1" i="0" u="none" strike="noStrike" kern="1200" baseline="-250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total</a:t>
            </a:r>
            <a:r>
              <a:rPr lang="en-US" sz="18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800" b="1" kern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sz="1800" b="1" i="0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800" b="1" i="0" u="none" strike="noStrike" kern="1200" baseline="-250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total</a:t>
            </a:r>
            <a:r>
              <a:rPr lang="el-GR" sz="1800" b="1" kern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ο </a:t>
            </a:r>
            <a:r>
              <a:rPr lang="el-G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ετήσιος μέσος όρος των τιμών των δειγμάτων για κάθε παράμετρο δεν πρέπει να υπερβαίνει τις αντίστοιχες οριακές τιμές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81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DC59C14-3C95-61DF-707A-0ADE36417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40" y="1358115"/>
            <a:ext cx="11719249" cy="549988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Ρύπανση από το υγρό απόβλητο των ελαιοτριβείων, γνωστό ως </a:t>
            </a:r>
            <a:r>
              <a:rPr lang="el-G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κατσίγαρος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εντοπίζεται και στα νησιά του Βορείου Αιγαίου με διάθεσή του σε ρέματα που καταλήγουν στη θάλασσα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 </a:t>
            </a:r>
            <a:r>
              <a:rPr lang="el-G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κατσίγαρος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έχει την ιδιαιτερότητα να περιέχει αυξημένο ρυπαντικό φορτίο λόγω του υψηλού οργανικού φορτίου και των φαινολών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πρόβλημα της ρύπανσης από τον </a:t>
            </a:r>
            <a:r>
              <a:rPr lang="el-G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κατσίγαρο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δεν αποτελεί μόνο τοπικό, ελληνικό φαινόμενο αλλά παγκόσμιο, αφού οι </a:t>
            </a:r>
            <a:r>
              <a:rPr lang="el-G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ελαιοπαραγωγές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χώρες όπως η Ισπανία, η Ιταλία κ.α. αντιμετωπίζουν τα ίδια σοβαρά προβλήματα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Εύλογο ερώτημα: Γιατί δεν εφαρμόζεται κάποια μέθοδος επεξεργασίας του υγρού αποβλήτου των ελαιοτριβείων, όπως συμβαίνει στα αστικά λύματα;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επεξεργασία του υγρού αποβλήτου των ελαιοτριβείων έχει αρκετές δυσχέρειες στη διαχείρισή του και είναι και οικονομικά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ασύμφορη   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αποβλήτων μίας οικίας αντιστοιχεί σε λύματα που παράγουν ≈ 4 άτομα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ημέρα, 1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αποβλήτων ενός εστιατορίου αντιστοιχεί σε λύματα που θα παρήγαγαν ≈ 30 άτομα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ημέρα, ενώ 1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αποβλήτων ενός ελαιοτριβείου αντιστοιχεί σε λύματα που θα παρήγαγαν ≈ 180 άτομα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ημέρα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1AC88EF-E825-87CD-D618-4B22A99E0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887" y="-72397"/>
            <a:ext cx="8912225" cy="1281112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  <a:t>Μεταποίηση - Ελαιοτριβεία</a:t>
            </a:r>
            <a:b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  <a:t>Θαλάσσια Ρύπανση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en-US" dirty="0"/>
            </a:br>
            <a:endParaRPr lang="el-GR" dirty="0"/>
          </a:p>
        </p:txBody>
      </p:sp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FD79BBAA-4939-3DA8-EB0A-BACDD25511F6}"/>
              </a:ext>
            </a:extLst>
          </p:cNvPr>
          <p:cNvSpPr/>
          <p:nvPr/>
        </p:nvSpPr>
        <p:spPr>
          <a:xfrm>
            <a:off x="5273879" y="504440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493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5C342B-83BD-B8B6-DE74-BCAD06022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683" y="185571"/>
            <a:ext cx="10195929" cy="682176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0000"/>
                </a:solidFill>
                <a:latin typeface="Arial" panose="020B0604020202020204" pitchFamily="34" charset="0"/>
              </a:rPr>
              <a:t>Μέθοδοι διαχείρισης αποβλήτων των ελαιοτριβείων</a:t>
            </a:r>
            <a:br>
              <a:rPr lang="el-GR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l-GR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E9FFF1-93D0-6F74-574C-09E985F65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7" y="1415142"/>
            <a:ext cx="11622833" cy="5078963"/>
          </a:xfrm>
        </p:spPr>
        <p:txBody>
          <a:bodyPr>
            <a:noAutofit/>
          </a:bodyPr>
          <a:lstStyle/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Γίνεται αντιληπτό το μέγεθος της ρύπανσης που μπορεί να δημιουργήσει ένα ελαιοτριβείο σε μία περιοχή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Μέχρι σήμερα δεν έχει προταθεί μία ολοκληρωμένη λύση, η οποία να είναι υλοποιήσιμη από τα τοπικά, μικρής δυναμικότητας ελαιοτριβεία</a:t>
            </a:r>
          </a:p>
          <a:p>
            <a:pPr marL="0" indent="0" algn="just">
              <a:buNone/>
              <a:tabLst>
                <a:tab pos="359410" algn="l"/>
                <a:tab pos="719455" algn="l"/>
                <a:tab pos="1079500" algn="l"/>
                <a:tab pos="1439545" algn="l"/>
                <a:tab pos="1799590" algn="l"/>
                <a:tab pos="2159635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Διάθεση σε </a:t>
            </a:r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εξατμισοδεξαμενές</a:t>
            </a:r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Επιφανειακή άρδευση (Υδρολίπανση)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Αξιοποίηση με </a:t>
            </a:r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εδαφοβελτιωτικά</a:t>
            </a:r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Διάθεση σε ΧΥΤΑ / ΧΥΤΥ</a:t>
            </a:r>
          </a:p>
          <a:p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Υπεδάφια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διάθεση</a:t>
            </a:r>
          </a:p>
          <a:p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403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CB174C-5CE2-B6CE-3296-B9A225A4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992" y="69314"/>
            <a:ext cx="9021470" cy="159943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  <a:t>Μεταποίηση – Ελαιοτριβεία</a:t>
            </a:r>
            <a:b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3100" dirty="0">
                <a:latin typeface="Arial" panose="020B0604020202020204" pitchFamily="34" charset="0"/>
                <a:cs typeface="Arial" panose="020B0604020202020204" pitchFamily="34" charset="0"/>
              </a:rPr>
              <a:t>Θαλάσσια Ρύπανση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/>
            </a:b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B34CAA2-D1B5-59BE-4C4C-90FD7410E2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6" t="1943" r="-205" b="11772"/>
          <a:stretch/>
        </p:blipFill>
        <p:spPr>
          <a:xfrm>
            <a:off x="989901" y="1727971"/>
            <a:ext cx="10455988" cy="5144146"/>
          </a:xfrm>
          <a:prstGeom prst="rect">
            <a:avLst/>
          </a:prstGeom>
        </p:spPr>
      </p:pic>
      <p:sp>
        <p:nvSpPr>
          <p:cNvPr id="7" name="Βέλος: Αριστερό-δεξιό 6">
            <a:extLst>
              <a:ext uri="{FF2B5EF4-FFF2-40B4-BE49-F238E27FC236}">
                <a16:creationId xmlns:a16="http://schemas.microsoft.com/office/drawing/2014/main" id="{1E907A9B-3AF0-5CF7-BAC8-960288812EFF}"/>
              </a:ext>
            </a:extLst>
          </p:cNvPr>
          <p:cNvSpPr/>
          <p:nvPr/>
        </p:nvSpPr>
        <p:spPr>
          <a:xfrm>
            <a:off x="5366158" y="672220"/>
            <a:ext cx="1459684" cy="276837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8D23D-2AD8-6617-B6D9-AD494B993A47}"/>
              </a:ext>
            </a:extLst>
          </p:cNvPr>
          <p:cNvSpPr txBox="1"/>
          <p:nvPr/>
        </p:nvSpPr>
        <p:spPr>
          <a:xfrm>
            <a:off x="2926264" y="1299418"/>
            <a:ext cx="6583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Στη Σάμο υπάρχουν συνολικά 13 μονάδες ελαιοτριβείων</a:t>
            </a:r>
          </a:p>
        </p:txBody>
      </p:sp>
    </p:spTree>
    <p:extLst>
      <p:ext uri="{BB962C8B-B14F-4D97-AF65-F5344CB8AC3E}">
        <p14:creationId xmlns:p14="http://schemas.microsoft.com/office/powerpoint/2010/main" val="307767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F90329-6E8D-09EB-DD39-AE511431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47942"/>
            <a:ext cx="9429226" cy="567126"/>
          </a:xfrm>
        </p:spPr>
        <p:txBody>
          <a:bodyPr>
            <a:normAutofit fontScale="90000"/>
          </a:bodyPr>
          <a:lstStyle/>
          <a:p>
            <a:pPr algn="just"/>
            <a:r>
              <a:rPr lang="el-GR" sz="2400" b="1" dirty="0"/>
              <a:t>Βασικά στοιχεία για τις μονάδες των ελαιοτριβείων</a:t>
            </a:r>
            <a:r>
              <a:rPr lang="en-US" sz="2400" b="1" dirty="0"/>
              <a:t> </a:t>
            </a:r>
            <a:r>
              <a:rPr lang="el-GR" sz="2400" b="1" dirty="0"/>
              <a:t>της νήσου Σάμου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5F4239-C911-3B67-4DFF-21E275E8E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557" y="1185711"/>
            <a:ext cx="10599145" cy="5485677"/>
          </a:xfrm>
        </p:spPr>
        <p:txBody>
          <a:bodyPr>
            <a:noAutofit/>
          </a:bodyPr>
          <a:lstStyle/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12 μονάδες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→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		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διφασικής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λειτουργίας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1 μονάδα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	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→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	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τριφασικής λειτουργίας</a:t>
            </a: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δυναμικότητα / ημέρα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270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ελαιοκάρπου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/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δυναμικότητα / σεζόν (60 – 90 ημέρες)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: 24.000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ελαιοκάρπου</a:t>
            </a:r>
            <a:endParaRPr lang="el-GR" sz="24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παραγωγή υγρών αποβλήτων / ημέρα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75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l-GR" sz="2400" b="1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/d</a:t>
            </a: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παραγωγή υγρών αποβλήτων / σεζόν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7.500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l-GR" sz="2400" b="1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  <a:p>
            <a:pPr marL="0" indent="0">
              <a:buNone/>
            </a:pPr>
            <a:endParaRPr lang="el-GR" sz="2400" b="0" i="0" u="none" strike="noStrike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45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336E43-8A6A-17A2-D94B-05B5B605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464" y="486684"/>
            <a:ext cx="9722841" cy="575516"/>
          </a:xfrm>
        </p:spPr>
        <p:txBody>
          <a:bodyPr>
            <a:noAutofit/>
          </a:bodyPr>
          <a:lstStyle/>
          <a:p>
            <a:pPr algn="ctr"/>
            <a:r>
              <a:rPr lang="el-GR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Υφιστάμενη διαχείριση υγρών αποβλήτων των ελαιοτριβείων της νήσου Σάμου </a:t>
            </a:r>
            <a:endParaRPr lang="el-GR" sz="2000" b="1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7241451-8AE8-AF9A-1B6B-75DB8CC43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1814818"/>
            <a:ext cx="6885992" cy="3949959"/>
          </a:xfrm>
        </p:spPr>
      </p:pic>
    </p:spTree>
    <p:extLst>
      <p:ext uri="{BB962C8B-B14F-4D97-AF65-F5344CB8AC3E}">
        <p14:creationId xmlns:p14="http://schemas.microsoft.com/office/powerpoint/2010/main" val="3605881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17BF24-752E-95F7-60FF-F420ED7F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36" y="0"/>
            <a:ext cx="10684776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Μετατροπή τεχνολογίας από </a:t>
            </a:r>
            <a:b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τριφασικής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σε διφασικής λειτουργίας</a:t>
            </a:r>
            <a:b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3CB3D1-84B0-9A7D-6678-7EAB8A846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471" y="1140314"/>
            <a:ext cx="11375472" cy="5736345"/>
          </a:xfrm>
        </p:spPr>
        <p:txBody>
          <a:bodyPr>
            <a:noAutofit/>
          </a:bodyPr>
          <a:lstStyle/>
          <a:p>
            <a:r>
              <a:rPr lang="el-GR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Τριφασικές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μονάδες : 1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Δυναμικότητα : 13,6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/ 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ημέρα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υγρών αποβλήτων : 13 m</a:t>
            </a:r>
            <a:r>
              <a:rPr lang="el-GR" sz="18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 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/ ημέρα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τριφασικής ελαιοπυρήνας : 7 </a:t>
            </a:r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/ ημέρα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l-GR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Διφασικές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μονάδες Σάμου: 12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υγρών αποβλήτων : 65 m</a:t>
            </a:r>
            <a:r>
              <a:rPr lang="el-GR" sz="18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 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/ ημέρα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διφασικής ελαιοπυρήνας : 200 </a:t>
            </a:r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/ ημέρα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Μετατροπή σε διφασικής λειτουργίας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υγρών αποβλήτων : 3 m</a:t>
            </a:r>
            <a:r>
              <a:rPr lang="el-GR" sz="1800" b="0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/ ημέρα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Συνολική ποσότητα διφασικής ελαιοπυρήνας: 11 </a:t>
            </a:r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tn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/ ημέρα</a:t>
            </a:r>
          </a:p>
          <a:p>
            <a:pPr lvl="1"/>
            <a:endParaRPr lang="el-GR" sz="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6"/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Μείωση των υγρών αποβλήτων : 77%</a:t>
            </a:r>
          </a:p>
          <a:p>
            <a:pPr lvl="6"/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Αύξηση της ελαιοπυρήνας : 57%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204270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3599E8-77D5-1B8F-E111-CAAB1025F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684" y="228716"/>
            <a:ext cx="10335237" cy="1023457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Μετατροπή τεχνολογίας από </a:t>
            </a:r>
            <a:b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τριφασικής σε διφασικής λειτουργίας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A2D6F7-E8CC-6BBB-DF2E-FBE7F17E5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151" y="5155198"/>
            <a:ext cx="10044928" cy="767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Με την αύξηση της ελαιοπυρήνας, είναι απαραίτητη και η αύξηση της δυναμικότητας των   </a:t>
            </a:r>
          </a:p>
          <a:p>
            <a:pPr marL="0" indent="0">
              <a:buNone/>
            </a:pP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l-GR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υφιστάμενων </a:t>
            </a:r>
            <a:r>
              <a:rPr lang="el-GR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πυρηνελαιουργείων</a:t>
            </a:r>
            <a:r>
              <a:rPr lang="el-GR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ή κατασκευή νέων μονάδων σε νησιά που δε διαθέτουν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11B8CEDD-183F-99A0-6B73-801181A45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953221"/>
              </p:ext>
            </p:extLst>
          </p:nvPr>
        </p:nvGraphicFramePr>
        <p:xfrm>
          <a:off x="1859599" y="1772454"/>
          <a:ext cx="8394744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248">
                  <a:extLst>
                    <a:ext uri="{9D8B030D-6E8A-4147-A177-3AD203B41FA5}">
                      <a16:colId xmlns:a16="http://schemas.microsoft.com/office/drawing/2014/main" val="3172824504"/>
                    </a:ext>
                  </a:extLst>
                </a:gridCol>
                <a:gridCol w="3260415">
                  <a:extLst>
                    <a:ext uri="{9D8B030D-6E8A-4147-A177-3AD203B41FA5}">
                      <a16:colId xmlns:a16="http://schemas.microsoft.com/office/drawing/2014/main" val="508326563"/>
                    </a:ext>
                  </a:extLst>
                </a:gridCol>
                <a:gridCol w="2336081">
                  <a:extLst>
                    <a:ext uri="{9D8B030D-6E8A-4147-A177-3AD203B41FA5}">
                      <a16:colId xmlns:a16="http://schemas.microsoft.com/office/drawing/2014/main" val="2299115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Μονάδα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Νησί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Δυναμικότητα (t/d)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7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ΕΠ.ΥΠ.ΕΛ. Α.Β.Ε.Ε.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Λέσβος – Λάμπου Μύλοι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8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Ελαιουργεία Αιγαίου Α.Ε.Β.Ε.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Λέσβος – </a:t>
                      </a:r>
                      <a:r>
                        <a:rPr lang="el-GR" sz="1800" b="0" i="0" u="none" strike="noStrike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Ντίπι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2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Ε.Α.Σ.Λ.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Λέσβος – </a:t>
                      </a:r>
                      <a:r>
                        <a:rPr lang="el-GR" sz="18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Πάμφιλα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430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Υιοι</a:t>
                      </a:r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Κ. </a:t>
                      </a:r>
                      <a:r>
                        <a:rPr lang="el-GR" sz="1800" b="1" i="0" u="none" strike="noStrike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Κεντούρη</a:t>
                      </a:r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Α.Ε.Β.Ε.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Σάμος – </a:t>
                      </a:r>
                      <a:r>
                        <a:rPr lang="el-GR" sz="1800" b="1" i="0" u="none" strike="noStrike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Μαραθόκαμπος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36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706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104055-732A-7369-D300-8841CD33F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737" y="201813"/>
            <a:ext cx="9533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Βελτιώσεις στις μεθόδους επεξεργασίας </a:t>
            </a:r>
            <a:b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νησί της </a:t>
            </a:r>
            <a:r>
              <a:rPr lang="el-GR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Σάμου &amp; της </a:t>
            </a: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Ικαρίας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3B7007-886F-DA3A-9340-795F9C76D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486" y="1744738"/>
            <a:ext cx="10764787" cy="5113262"/>
          </a:xfrm>
        </p:spPr>
        <p:txBody>
          <a:bodyPr>
            <a:noAutofit/>
          </a:bodyPr>
          <a:lstStyle/>
          <a:p>
            <a:pPr algn="just"/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Στη Σάμο να αυξηθεί η δυναμικότητα του υφιστάμενου </a:t>
            </a:r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πυρηνελαιουργείου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ή και πιθανά να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δημιουργηθεί νέας μονάδα σε σημείο από την ανατολική πλευρά του νησιού </a:t>
            </a:r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</a:rPr>
              <a:t>για την μείωση της απόστασης μεταφοράς και την ολοκληρωμένη 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εξυπηρέτηση όλων των μονάδων του νησιού</a:t>
            </a:r>
          </a:p>
          <a:p>
            <a:pPr algn="just"/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Για την Ικαρία η λύση των </a:t>
            </a:r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εξατμισοδεξαμενών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που θα πληρούν τις προδιαγραφές της νομοθεσίας πρέπει να υιοθετηθεί λόγω μη ύπαρξης </a:t>
            </a:r>
            <a:r>
              <a:rPr lang="el-GR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πυρηνελαιουργείου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ώστε να καταργηθεί η διάθεση των υγρών αποβλήτων σε ρέματα</a:t>
            </a:r>
            <a:endParaRPr lang="el-G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23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27AA70-E9EE-904E-BC8C-CCA8FA1E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239" y="0"/>
            <a:ext cx="10297682" cy="1291905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Θαλάσσια ρύπανση στη Σάμο (</a:t>
            </a:r>
            <a:r>
              <a:rPr lang="el-GR" b="1" dirty="0" err="1"/>
              <a:t>Καρλόβασι</a:t>
            </a:r>
            <a:r>
              <a:rPr lang="el-GR" b="1" dirty="0"/>
              <a:t>)</a:t>
            </a:r>
            <a:br>
              <a:rPr lang="el-GR" b="1" dirty="0"/>
            </a:br>
            <a:r>
              <a:rPr lang="el-GR" b="1" dirty="0"/>
              <a:t>Ελαιοτριβείο φέρει την ευθύνη</a:t>
            </a:r>
            <a:br>
              <a:rPr lang="el-GR" b="1" dirty="0"/>
            </a:br>
            <a:br>
              <a:rPr lang="el-GR" b="1" dirty="0"/>
            </a:br>
            <a:br>
              <a:rPr lang="el-GR" b="1" dirty="0"/>
            </a:br>
            <a:br>
              <a:rPr lang="el-GR" b="1" dirty="0"/>
            </a:br>
            <a:endParaRPr lang="el-GR" dirty="0"/>
          </a:p>
        </p:txBody>
      </p:sp>
      <p:pic>
        <p:nvPicPr>
          <p:cNvPr id="7" name="Εικόνα 6" descr="Εικόνα που περιέχει εξωτερικός χώρος/ύπαιθρος, δέντρο, φύση, υδάτινοι πόροι&#10;&#10;Περιγραφή που δημιουργήθηκε αυτόματα">
            <a:extLst>
              <a:ext uri="{FF2B5EF4-FFF2-40B4-BE49-F238E27FC236}">
                <a16:creationId xmlns:a16="http://schemas.microsoft.com/office/drawing/2014/main" id="{2524D4BF-1A4D-364F-1727-35AE4BFA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030" y="1291905"/>
            <a:ext cx="5343970" cy="508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7049C3-AD5D-3CBA-7F73-A7F687523847}"/>
              </a:ext>
            </a:extLst>
          </p:cNvPr>
          <p:cNvSpPr txBox="1"/>
          <p:nvPr/>
        </p:nvSpPr>
        <p:spPr>
          <a:xfrm>
            <a:off x="192948" y="1291905"/>
            <a:ext cx="654274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Θαλάσσια ρύπανση καταγράφηκε στη θαλάσσια περιοχή Αγίου Κωνσταντίνου στη Σάμο το βράδυ της Δευτέρας 29 Νοεμβρίου 2010.</a:t>
            </a:r>
          </a:p>
          <a:p>
            <a:pPr algn="just"/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Άμεσα έσπευσαν στο σημείο στελέχη του Λιμενικού Σώματος όπου και διαπίστωσαν ότι πρόκειται για ρύπανση με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ελαϊκό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οξύ (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κατσίγαρο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) από ελαιοτριβείο της περιοχής, συνολικής έκτασης 100 τετραγωνικών μέτρων.</a:t>
            </a:r>
          </a:p>
          <a:p>
            <a:pPr algn="just"/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Από το Λιμενικό Σταθμό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Καρλοβασίου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κινήθηκε η διαδικασία επιβολής διοικητικών κυρώσεων κατά του ιδιοκτήτη του ελαιοτριβείου, ο οποίος μετά από εντολή του αρμόδιου Εισαγγελέα αναζητείται στα πλαίσια του αυτοφώρου</a:t>
            </a:r>
          </a:p>
          <a:p>
            <a:pPr algn="just"/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Πηγή: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https://www.newsbeast.gr/environment/arthro/82626/thalassia-rupansi-sto-karlovasi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23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538549-1BB7-89FB-7E0B-5DC27BF48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376" y="1586205"/>
            <a:ext cx="10468914" cy="25999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36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ΣΑΣ ΕΥΧΑΡΙΣΤΩ ΠΟΛΥ </a:t>
            </a:r>
          </a:p>
          <a:p>
            <a:pPr marL="0" indent="0" algn="ctr">
              <a:buNone/>
            </a:pPr>
            <a:endParaRPr lang="el-GR" sz="36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l-GR" sz="36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ΓΙΑ ΤΗΝ ΠΡΟΣΟΧΗ ΣΑΣ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87C9B6-18A1-AFD7-0C16-C13D4E708095}"/>
              </a:ext>
            </a:extLst>
          </p:cNvPr>
          <p:cNvSpPr txBox="1"/>
          <p:nvPr/>
        </p:nvSpPr>
        <p:spPr>
          <a:xfrm>
            <a:off x="8640147" y="5645020"/>
            <a:ext cx="3722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Δρ. Θεοδώρα Χ. </a:t>
            </a:r>
            <a:r>
              <a:rPr lang="el-G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Παπαδάμ</a:t>
            </a:r>
            <a:endParaRPr lang="el-GR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Τηλ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2273350429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mail: tpapadam@yahoo.gr</a:t>
            </a:r>
            <a:endParaRPr lang="el-GR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4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8126FB-B0AC-F4F5-8C64-7C9029FA5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671" y="124343"/>
            <a:ext cx="975970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  <a:t>Επιλογή προτεινόμενων μεθόδων επεξεργασίας </a:t>
            </a:r>
            <a:b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  <a:t>στο νησί της Ικαρίας</a:t>
            </a:r>
            <a:b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92FF84D-D0FE-D566-BF63-ADEEBD6EB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365" y="2091656"/>
            <a:ext cx="10419222" cy="3777622"/>
          </a:xfrm>
        </p:spPr>
        <p:txBody>
          <a:bodyPr/>
          <a:lstStyle/>
          <a:p>
            <a:pPr algn="just"/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Εξατμισοδεξαμενές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: </a:t>
            </a:r>
          </a:p>
          <a:p>
            <a:pPr marL="0" indent="0" algn="just">
              <a:buNone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Σύμφωνα με την υφιστάμενη κατάσταση των νησιών, η συγκεκριμένη μέθοδος θα έχει χαμηλές οικονομικές απαιτήσεις, ενώ παράλληλα θα υπάρξει βελτίωση υφιστάμενων </a:t>
            </a:r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λιμνοδεξαμενών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ώστε να πληρούν τις προδιαγραφές της νομοθεσίας</a:t>
            </a:r>
          </a:p>
          <a:p>
            <a:pPr marL="0" indent="0" algn="just">
              <a:buNone/>
            </a:pPr>
            <a:endParaRPr lang="el-GR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Επιφανειακή διάθεση –Υδρολίπανση :</a:t>
            </a:r>
          </a:p>
          <a:p>
            <a:pPr marL="0" indent="0" algn="just">
              <a:buNone/>
            </a:pP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Επίσης, οικονομική και λειτουργική μέθοδος αν και δεν χρησιμοποιείται από υφιστάμενες μονάδες. Προτείνεται η ύπαρξη στεγανών δεξαμενών προσωρινής αποθήκευσης των </a:t>
            </a:r>
            <a:r>
              <a:rPr lang="el-GR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προεπεξεργασμένων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αποβλήτων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67792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D689BA-8342-C8D1-B065-376458BD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EE6D19-BFE5-AAB5-B2F8-F87E64B28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8658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6D7E-F72F-DA42-8638-E32BE57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427566"/>
            <a:ext cx="5193792" cy="1278467"/>
          </a:xfrm>
        </p:spPr>
        <p:txBody>
          <a:bodyPr anchor="ctr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</a:rPr>
              <a:t>Θαλάσσια Ρύπανση λόγω ανεξέλεγκτης διάθεσης ανεπεξέργαστων λυμάτων</a:t>
            </a:r>
          </a:p>
        </p:txBody>
      </p:sp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EDAAF5-63AA-2A3D-9380-5DB44E26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9" y="2133599"/>
            <a:ext cx="5282758" cy="3809999"/>
          </a:xfrm>
        </p:spPr>
        <p:txBody>
          <a:bodyPr>
            <a:normAutofit fontScale="85000" lnSpcReduction="10000"/>
          </a:bodyPr>
          <a:lstStyle/>
          <a:p>
            <a:r>
              <a:rPr lang="el-GR" dirty="0">
                <a:solidFill>
                  <a:srgbClr val="FEFFFF"/>
                </a:solidFill>
              </a:rPr>
              <a:t>Κ.Υ.Α. ΟΙΚ. 5673/400/97 (ΦΕΚ 192 Β') : </a:t>
            </a:r>
            <a:br>
              <a:rPr lang="el-GR" dirty="0">
                <a:solidFill>
                  <a:srgbClr val="FEFFFF"/>
                </a:solidFill>
              </a:rPr>
            </a:br>
            <a:r>
              <a:rPr lang="el-GR" dirty="0">
                <a:solidFill>
                  <a:srgbClr val="FEFFFF"/>
                </a:solidFill>
              </a:rPr>
              <a:t>Μέτρα και όροι για την επεξεργασία αστικών λυμάτων</a:t>
            </a:r>
          </a:p>
          <a:p>
            <a:r>
              <a:rPr lang="el-GR" dirty="0">
                <a:solidFill>
                  <a:srgbClr val="FEFFFF"/>
                </a:solidFill>
              </a:rPr>
              <a:t>Τροποποίησή της από το άρθρο 59 παρ. 1) της</a:t>
            </a:r>
          </a:p>
          <a:p>
            <a:r>
              <a:rPr lang="el-GR" dirty="0">
                <a:solidFill>
                  <a:srgbClr val="FEFFFF"/>
                </a:solidFill>
              </a:rPr>
              <a:t>απόφασης αυτής – ΑΠΟ ΤΗΝ ΥΠ’ΑΡΙΘΜ. 19661/1982/99 (ΦΕΚ 1811 Β) ΚΟΙΝΗ ΥΠΟΥΡΓΙΚΗ ΑΠΟΦΑΣΗ [Τέλος</a:t>
            </a:r>
          </a:p>
          <a:p>
            <a:r>
              <a:rPr lang="el-GR" dirty="0">
                <a:solidFill>
                  <a:srgbClr val="FEFFFF"/>
                </a:solidFill>
              </a:rPr>
              <a:t>Τροποποίησης]</a:t>
            </a:r>
          </a:p>
          <a:p>
            <a:r>
              <a:rPr lang="el-GR" dirty="0">
                <a:solidFill>
                  <a:srgbClr val="FEFFFF"/>
                </a:solidFill>
              </a:rPr>
              <a:t>(Η παράβαση των διατάξεων της παρούσας απόφασης συνιστά παράνομη συμπεριφορά σύμφωνα με την περ. (</a:t>
            </a:r>
            <a:r>
              <a:rPr lang="el-GR" dirty="0" err="1">
                <a:solidFill>
                  <a:srgbClr val="FEFFFF"/>
                </a:solidFill>
              </a:rPr>
              <a:t>αα</a:t>
            </a:r>
            <a:r>
              <a:rPr lang="el-GR" dirty="0">
                <a:solidFill>
                  <a:srgbClr val="FEFFFF"/>
                </a:solidFill>
              </a:rPr>
              <a:t>) της</a:t>
            </a:r>
          </a:p>
          <a:p>
            <a:r>
              <a:rPr lang="el-GR" dirty="0">
                <a:solidFill>
                  <a:srgbClr val="FEFFFF"/>
                </a:solidFill>
              </a:rPr>
              <a:t>παρ. Α του άρθρου 2 - Παράρτημα Α του Ν. 4042/12 (ΦΕΚ-24 Α/13-2-12))</a:t>
            </a:r>
          </a:p>
          <a:p>
            <a:r>
              <a:rPr lang="el-GR" dirty="0">
                <a:solidFill>
                  <a:srgbClr val="FEFFFF"/>
                </a:solidFill>
              </a:rPr>
              <a:t> </a:t>
            </a:r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9122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Θέση περιεχομένου 10" descr="Εικόνα που περιέχει βράχος, εξωτερικός χώρος/ύπαιθρος, νερ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D17CAD54-FF8A-02F2-EFFC-69F7E3042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/>
          <a:stretch/>
        </p:blipFill>
        <p:spPr>
          <a:xfrm>
            <a:off x="4862152" y="10"/>
            <a:ext cx="7329848" cy="3428990"/>
          </a:xfrm>
          <a:custGeom>
            <a:avLst/>
            <a:gdLst/>
            <a:ahLst/>
            <a:cxnLst/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6D7E-F72F-DA42-8638-E32BE57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427566"/>
            <a:ext cx="5193792" cy="1278467"/>
          </a:xfrm>
        </p:spPr>
        <p:txBody>
          <a:bodyPr anchor="ctr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l-GR" sz="2700" dirty="0">
                <a:solidFill>
                  <a:srgbClr val="FEFFFF"/>
                </a:solidFill>
              </a:rPr>
              <a:t>Θαλάσσια Ρύπανση λόγω ανεξέλεγκτης διάθεσης ανεπεξέργαστων λυμάτων</a:t>
            </a:r>
          </a:p>
        </p:txBody>
      </p:sp>
      <p:pic>
        <p:nvPicPr>
          <p:cNvPr id="7" name="Εικόνα 6" descr="Εικόνα που περιέχει εξωτερικός χώρος/ύπαιθρος, γκρεμός, λίμνη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F2CA326-DBC5-3F0F-C432-AB58EB859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1" b="-1"/>
          <a:stretch/>
        </p:blipFill>
        <p:spPr>
          <a:xfrm>
            <a:off x="4857394" y="3429000"/>
            <a:ext cx="7334607" cy="3429000"/>
          </a:xfrm>
          <a:custGeom>
            <a:avLst/>
            <a:gdLst/>
            <a:ahLst/>
            <a:cxnLst/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EDAAF5-63AA-2A3D-9380-5DB44E26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9" y="2133599"/>
            <a:ext cx="5282758" cy="3809999"/>
          </a:xfrm>
        </p:spPr>
        <p:txBody>
          <a:bodyPr>
            <a:normAutofit fontScale="85000" lnSpcReduction="10000"/>
          </a:bodyPr>
          <a:lstStyle/>
          <a:p>
            <a:r>
              <a:rPr lang="el-GR" dirty="0">
                <a:solidFill>
                  <a:srgbClr val="FEFFFF"/>
                </a:solidFill>
              </a:rPr>
              <a:t>Κ.Υ.Α. ΟΙΚ. 5673/400/97 (ΦΕΚ 192 Β') : </a:t>
            </a:r>
            <a:br>
              <a:rPr lang="el-GR" dirty="0">
                <a:solidFill>
                  <a:srgbClr val="FEFFFF"/>
                </a:solidFill>
              </a:rPr>
            </a:br>
            <a:r>
              <a:rPr lang="el-GR" dirty="0">
                <a:solidFill>
                  <a:srgbClr val="FEFFFF"/>
                </a:solidFill>
              </a:rPr>
              <a:t>Μέτρα και όροι για την επεξεργασία αστικών λυμάτων</a:t>
            </a:r>
          </a:p>
          <a:p>
            <a:r>
              <a:rPr lang="el-GR" dirty="0">
                <a:solidFill>
                  <a:srgbClr val="FEFFFF"/>
                </a:solidFill>
              </a:rPr>
              <a:t>Τροποποίησή της από το άρθρο 59 παρ. 1) της</a:t>
            </a:r>
          </a:p>
          <a:p>
            <a:r>
              <a:rPr lang="el-GR" dirty="0">
                <a:solidFill>
                  <a:srgbClr val="FEFFFF"/>
                </a:solidFill>
              </a:rPr>
              <a:t>απόφασης αυτής – ΑΠΟ ΤΗΝ ΥΠ’ΑΡΙΘΜ. 19661/1982/99 (ΦΕΚ 1811 Β) ΚΟΙΝΗ ΥΠΟΥΡΓΙΚΗ ΑΠΟΦΑΣΗ [Τέλος</a:t>
            </a:r>
          </a:p>
          <a:p>
            <a:r>
              <a:rPr lang="el-GR" dirty="0">
                <a:solidFill>
                  <a:srgbClr val="FEFFFF"/>
                </a:solidFill>
              </a:rPr>
              <a:t>Τροποποίησης]</a:t>
            </a:r>
          </a:p>
          <a:p>
            <a:r>
              <a:rPr lang="el-GR" dirty="0">
                <a:solidFill>
                  <a:srgbClr val="FEFFFF"/>
                </a:solidFill>
              </a:rPr>
              <a:t>(Η παράβαση των διατάξεων της παρούσας απόφασης συνιστά παράνομη συμπεριφορά σύμφωνα με την περ. (</a:t>
            </a:r>
            <a:r>
              <a:rPr lang="el-GR" dirty="0" err="1">
                <a:solidFill>
                  <a:srgbClr val="FEFFFF"/>
                </a:solidFill>
              </a:rPr>
              <a:t>αα</a:t>
            </a:r>
            <a:r>
              <a:rPr lang="el-GR" dirty="0">
                <a:solidFill>
                  <a:srgbClr val="FEFFFF"/>
                </a:solidFill>
              </a:rPr>
              <a:t>) της</a:t>
            </a:r>
          </a:p>
          <a:p>
            <a:r>
              <a:rPr lang="el-GR" dirty="0">
                <a:solidFill>
                  <a:srgbClr val="FEFFFF"/>
                </a:solidFill>
              </a:rPr>
              <a:t>παρ. Α του άρθρου 2 - Παράρτημα Α του Ν. 4042/12 (ΦΕΚ-24 Α/13-2-12))</a:t>
            </a:r>
          </a:p>
          <a:p>
            <a:r>
              <a:rPr lang="el-GR" dirty="0">
                <a:solidFill>
                  <a:srgbClr val="FEFFFF"/>
                </a:solidFill>
              </a:rPr>
              <a:t> </a:t>
            </a:r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143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FB4BD8-44F1-781B-100F-75CC71C9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4D3FE2-0FC2-47A2-5E30-E35EC4B53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Θέση περιεχομένου 4">
            <a:extLst>
              <a:ext uri="{FF2B5EF4-FFF2-40B4-BE49-F238E27FC236}">
                <a16:creationId xmlns:a16="http://schemas.microsoft.com/office/drawing/2014/main" id="{ADACB98A-A8E0-5218-D19E-578822D663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626035"/>
              </p:ext>
            </p:extLst>
          </p:nvPr>
        </p:nvGraphicFramePr>
        <p:xfrm>
          <a:off x="587229" y="0"/>
          <a:ext cx="11598117" cy="851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488">
                  <a:extLst>
                    <a:ext uri="{9D8B030D-6E8A-4147-A177-3AD203B41FA5}">
                      <a16:colId xmlns:a16="http://schemas.microsoft.com/office/drawing/2014/main" val="3807352914"/>
                    </a:ext>
                  </a:extLst>
                </a:gridCol>
                <a:gridCol w="4531068">
                  <a:extLst>
                    <a:ext uri="{9D8B030D-6E8A-4147-A177-3AD203B41FA5}">
                      <a16:colId xmlns:a16="http://schemas.microsoft.com/office/drawing/2014/main" val="4174119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420379"/>
                    </a:ext>
                  </a:extLst>
                </a:gridCol>
                <a:gridCol w="3726281">
                  <a:extLst>
                    <a:ext uri="{9D8B030D-6E8A-4147-A177-3AD203B41FA5}">
                      <a16:colId xmlns:a16="http://schemas.microsoft.com/office/drawing/2014/main" val="31180799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Κανονικοί Αποδέκτες 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sz="18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Κανονικοί Αποδέκτες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80550"/>
                  </a:ext>
                </a:extLst>
              </a:tr>
              <a:tr h="121407"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Παράμετρος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Ρύπανσης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Μέγιστο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Επιτρεπόμενο Όριο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Ελάχιστη ποσοστιαία μείωση εισερχόμενου φορτίου </a:t>
                      </a:r>
                    </a:p>
                    <a:p>
                      <a:pPr algn="ctr"/>
                      <a:r>
                        <a:rPr lang="el-GR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(εναλλακτικά*)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9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BOD</a:t>
                      </a:r>
                      <a:r>
                        <a:rPr lang="el-GR" sz="1800" b="1" i="0" u="none" strike="noStrike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στους 20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º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(χωρίς νιτροποίηση) </a:t>
                      </a:r>
                      <a:endParaRPr lang="el-G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 mg/l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70-90%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9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COD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 mg/l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75%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4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SS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35 mg/l </a:t>
                      </a:r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οικισμους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10.000) </a:t>
                      </a:r>
                    </a:p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2.000-10.000) 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90% </a:t>
                      </a:r>
                    </a:p>
                    <a:p>
                      <a:pPr marL="0" algn="ctr" defTabSz="457200" rtl="0" eaLnBrk="1" latinLnBrk="0" hangingPunct="1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70%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4502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Ευαίσθητοι Αποδέκτες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(ισχύουν τα ανωτέρω όρια και επιπλέον τα ακόλουθα)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Ευαίσθητοι Αποδέκτες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(ισχύουν τα ανωτέρω όρια και επιπλέον τα ακόλουθα)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el-GR" sz="18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61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800" b="1" i="0" u="none" strike="noStrike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  <a:r>
                        <a:rPr lang="el-GR" sz="9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μεταξύ 10.000 και 100.000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	</a:t>
                      </a:r>
                    </a:p>
                    <a:p>
                      <a:pPr marL="0" algn="ctr" defTabSz="457200" rtl="0" eaLnBrk="1" latinLnBrk="0" hangingPunct="1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mg/l </a:t>
                      </a:r>
                    </a:p>
                    <a:p>
                      <a:pPr marL="0" algn="ctr" defTabSz="457200" rtl="0" eaLnBrk="1" latinLnBrk="0" hangingPunct="1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100.000)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l-GR" sz="12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80% 	</a:t>
                      </a:r>
                    </a:p>
                    <a:p>
                      <a:pPr algn="ctr"/>
                      <a:r>
                        <a:rPr lang="el-GR" sz="9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sz="900" b="0" i="0" u="none" strike="noStrik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800" b="1" i="0" u="none" strike="noStrike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(**)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mg/l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μεταξύ 10.000 και 100.000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mg/l 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(για οικισμούς με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ι.π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άνω των 100.000)</a:t>
                      </a:r>
                      <a:endParaRPr lang="el-G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l-G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70-80%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3531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 εναλλακτικά εφαρμόζεται η τιμή συγκέντρωσης ή/και το ελάχιστο επιβαλλόμενο όριο μείωσης ρύπανσης των επεξεργασμένων αστικών λυμάτων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 Ως ολικό άζωτο ορίζεται το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άκροιςμα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του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ολικοφ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αηώτου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κατά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Kjeldahl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(οργανικό και ΝΗ3), του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αηώτου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των νιτρικών (ΝΟ3) και του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αηώτου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των νιτρωδών ιόντων (ΝΟ2). </a:t>
                      </a:r>
                      <a:endParaRPr lang="el-G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*** Η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απαίτθςθ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είναι </a:t>
                      </a:r>
                      <a:r>
                        <a:rPr lang="el-GR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προαιρετικι</a:t>
                      </a:r>
                      <a:r>
                        <a:rPr lang="el-G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74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1280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Θρόισμα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89AC7CEF-76E0-44CA-98A4-DDB931270FA7}"/>
</file>

<file path=customXml/itemProps2.xml><?xml version="1.0" encoding="utf-8"?>
<ds:datastoreItem xmlns:ds="http://schemas.openxmlformats.org/officeDocument/2006/customXml" ds:itemID="{2835F5A9-1CB8-409A-B3F1-FCEF6CF810E4}"/>
</file>

<file path=customXml/itemProps3.xml><?xml version="1.0" encoding="utf-8"?>
<ds:datastoreItem xmlns:ds="http://schemas.openxmlformats.org/officeDocument/2006/customXml" ds:itemID="{26A1D924-4955-4232-8D85-20BEB3F8DCCE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1374</TotalTime>
  <Words>3294</Words>
  <Application>Microsoft Office PowerPoint</Application>
  <PresentationFormat>Ευρεία οθόνη</PresentationFormat>
  <Paragraphs>414</Paragraphs>
  <Slides>33</Slides>
  <Notes>0</Notes>
  <HiddenSlides>4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42" baseType="lpstr">
      <vt:lpstr>Arial</vt:lpstr>
      <vt:lpstr>Arial-BoldMT</vt:lpstr>
      <vt:lpstr>Arial-ItalicMT</vt:lpstr>
      <vt:lpstr>ArialMT</vt:lpstr>
      <vt:lpstr>Calibri</vt:lpstr>
      <vt:lpstr>Century Gothic</vt:lpstr>
      <vt:lpstr>Wingdings</vt:lpstr>
      <vt:lpstr>Wingdings 3</vt:lpstr>
      <vt:lpstr>Θρόισμα</vt:lpstr>
      <vt:lpstr>Ανθρωπογενείς Δραστηριότητες  και  Θαλάσσια Ρύπανση</vt:lpstr>
      <vt:lpstr>Ρύπανση – Μόλυνση – Υποβάθμιση (ν. 1650/1986 ΦΕΚ 160 Α΄)</vt:lpstr>
      <vt:lpstr>Υποβάθμιση  Ανθρωπογενείς Δραστηριότητες</vt:lpstr>
      <vt:lpstr>Εποπτεία  (Αρ. 128 ν. 4512/2018 ΦΕΚ 5 Α΄)</vt:lpstr>
      <vt:lpstr>Περιβαλλοντική αδειοδότηση έργων και δραστη­ριοτήτων Είδη Περιβαλλοντικών Επιθεωρήσεων (Άρ. 20 ν. 4014/2011 ΦΕΚ 209 Α΄)  </vt:lpstr>
      <vt:lpstr>Αρμόδιες αρχές για περιβαλλοντικές επιθεωρήσεις </vt:lpstr>
      <vt:lpstr>Κλιμάκια Ελέγχου Ποιότητας Περιβάλλοντος – Κ.Ε.Π.ΠΕ. (Αρ. 55 ν.4042/2012 ΦΕΚ 24 Α΄)  </vt:lpstr>
      <vt:lpstr>Κλιμάκια Ελέγχου Ποιότητας Περιβάλλοντος – Κ.Ε.Π.ΠΕ. </vt:lpstr>
      <vt:lpstr>  Προστασία του θαλάσσιου περιβάλλοντος (Π.Δ. 55/20-3-98 ΦΕΚ 58 Α') </vt:lpstr>
      <vt:lpstr>Διαχωρισμός Αρμοδιοτήτων</vt:lpstr>
      <vt:lpstr>Αστικά λύματα    Θαλάσσια Ρύπανση</vt:lpstr>
      <vt:lpstr>Αστικά λύματα    Θαλάσσια Ρύπανση</vt:lpstr>
      <vt:lpstr>Αστικά λύματα    Θαλάσσια Ρύπανση</vt:lpstr>
      <vt:lpstr>Παρουσίαση του PowerPoint</vt:lpstr>
      <vt:lpstr>Παρουσίαση του PowerPoint</vt:lpstr>
      <vt:lpstr>Παρουσίαση του PowerPoint</vt:lpstr>
      <vt:lpstr>Ελάχιστος αριθμός δειγμάτων ετησίως από  Εγκαταστάσεις Επεξεργασίας Λυμάτων (Ε.Ε.Λ.)</vt:lpstr>
      <vt:lpstr>Παρουσίαση του PowerPoint</vt:lpstr>
      <vt:lpstr>Μεταποίηση - Ελαιοτριβεία  Θαλάσσια Ρύπανση         </vt:lpstr>
      <vt:lpstr>Μέθοδοι διαχείρισης αποβλήτων των ελαιοτριβείων </vt:lpstr>
      <vt:lpstr>Μεταποίηση – Ελαιοτριβεία  Θαλάσσια Ρύπανση  </vt:lpstr>
      <vt:lpstr>Βασικά στοιχεία για τις μονάδες των ελαιοτριβείων της νήσου Σάμου</vt:lpstr>
      <vt:lpstr>Υφιστάμενη διαχείριση υγρών αποβλήτων των ελαιοτριβείων της νήσου Σάμου </vt:lpstr>
      <vt:lpstr>Μετατροπή τεχνολογίας από  τριφασικής σε διφασικής λειτουργίας </vt:lpstr>
      <vt:lpstr>Μετατροπή τεχνολογίας από  τριφασικής σε διφασικής λειτουργίας</vt:lpstr>
      <vt:lpstr>Βελτιώσεις στις μεθόδους επεξεργασίας  στο νησί της Σάμου &amp; της Ικαρίας </vt:lpstr>
      <vt:lpstr>Θαλάσσια ρύπανση στη Σάμο (Καρλόβασι) Ελαιοτριβείο φέρει την ευθύνη    </vt:lpstr>
      <vt:lpstr>Παρουσίαση του PowerPoint</vt:lpstr>
      <vt:lpstr>Επιλογή προτεινόμενων μεθόδων επεξεργασίας  στο νησί της Ικαρίας </vt:lpstr>
      <vt:lpstr>Παρουσίαση του PowerPoint</vt:lpstr>
      <vt:lpstr>Θαλάσσια Ρύπανση λόγω ανεξέλεγκτης διάθεσης ανεπεξέργαστων λυμάτων</vt:lpstr>
      <vt:lpstr>Θαλάσσια Ρύπανση λόγω ανεξέλεγκτης διάθεσης ανεπεξέργαστων λυμάτων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Πάτρα Κυριακού</dc:creator>
  <cp:lastModifiedBy>Πάτρα Κυριακού</cp:lastModifiedBy>
  <cp:revision>150</cp:revision>
  <dcterms:created xsi:type="dcterms:W3CDTF">2023-10-16T09:30:24Z</dcterms:created>
  <dcterms:modified xsi:type="dcterms:W3CDTF">2023-10-23T11:50:41Z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