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jpeg" ContentType="image/jpeg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9.xml" ContentType="application/vnd.openxmlformats-officedocument.presentationml.slide+xml"/>
  <Override PartName="/ppt/slides/slide33.xml" ContentType="application/vnd.openxmlformats-officedocument.presentationml.slide+xml"/>
  <Override PartName="/ppt/slides/slide37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2.xml" ContentType="application/vnd.openxmlformats-officedocument.presentationml.slide+xml"/>
  <Override PartName="/ppt/slides/slide38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36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91" r:id="rId2"/>
    <p:sldId id="303" r:id="rId3"/>
    <p:sldId id="304" r:id="rId4"/>
    <p:sldId id="305" r:id="rId5"/>
    <p:sldId id="307" r:id="rId6"/>
    <p:sldId id="306" r:id="rId7"/>
    <p:sldId id="259" r:id="rId8"/>
    <p:sldId id="260" r:id="rId9"/>
    <p:sldId id="261" r:id="rId10"/>
    <p:sldId id="257" r:id="rId11"/>
    <p:sldId id="258" r:id="rId12"/>
    <p:sldId id="275" r:id="rId13"/>
    <p:sldId id="266" r:id="rId14"/>
    <p:sldId id="280" r:id="rId15"/>
    <p:sldId id="283" r:id="rId16"/>
    <p:sldId id="281" r:id="rId17"/>
    <p:sldId id="282" r:id="rId18"/>
    <p:sldId id="284" r:id="rId19"/>
    <p:sldId id="285" r:id="rId20"/>
    <p:sldId id="271" r:id="rId21"/>
    <p:sldId id="286" r:id="rId22"/>
    <p:sldId id="272" r:id="rId23"/>
    <p:sldId id="273" r:id="rId24"/>
    <p:sldId id="287" r:id="rId25"/>
    <p:sldId id="289" r:id="rId26"/>
    <p:sldId id="293" r:id="rId27"/>
    <p:sldId id="311" r:id="rId28"/>
    <p:sldId id="301" r:id="rId29"/>
    <p:sldId id="309" r:id="rId30"/>
    <p:sldId id="296" r:id="rId31"/>
    <p:sldId id="310" r:id="rId32"/>
    <p:sldId id="308" r:id="rId33"/>
    <p:sldId id="300" r:id="rId34"/>
    <p:sldId id="299" r:id="rId35"/>
    <p:sldId id="302" r:id="rId36"/>
    <p:sldId id="298" r:id="rId37"/>
    <p:sldId id="297" r:id="rId38"/>
    <p:sldId id="269" r:id="rId39"/>
    <p:sldId id="270" r:id="rId4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2" autoAdjust="0"/>
    <p:restoredTop sz="94651" autoAdjust="0"/>
  </p:normalViewPr>
  <p:slideViewPr>
    <p:cSldViewPr>
      <p:cViewPr>
        <p:scale>
          <a:sx n="130" d="100"/>
          <a:sy n="130" d="100"/>
        </p:scale>
        <p:origin x="-990" y="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9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48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914;&#953;&#946;&#955;&#943;&#959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914;&#953;&#946;&#955;&#943;&#959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plotArea>
      <c:layout>
        <c:manualLayout>
          <c:layoutTarget val="inner"/>
          <c:xMode val="edge"/>
          <c:yMode val="edge"/>
          <c:x val="0.1716252609599786"/>
          <c:y val="4.0865931475839133E-2"/>
          <c:w val="0.83578258967629049"/>
          <c:h val="0.79822506561679785"/>
        </c:manualLayout>
      </c:layout>
      <c:scatterChart>
        <c:scatterStyle val="smoothMarker"/>
        <c:ser>
          <c:idx val="0"/>
          <c:order val="0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Φύλλο1!$A$1:$A$33</c:f>
              <c:numCache>
                <c:formatCode>General</c:formatCode>
                <c:ptCount val="33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  <c:pt idx="31">
                  <c:v>2018</c:v>
                </c:pt>
                <c:pt idx="32">
                  <c:v>2019</c:v>
                </c:pt>
              </c:numCache>
            </c:numRef>
          </c:xVal>
          <c:yVal>
            <c:numRef>
              <c:f>Φύλλο1!$B$1:$B$33</c:f>
              <c:numCache>
                <c:formatCode>General</c:formatCode>
                <c:ptCount val="33"/>
                <c:pt idx="0">
                  <c:v>24.020499999999792</c:v>
                </c:pt>
                <c:pt idx="1">
                  <c:v>24.653800000000135</c:v>
                </c:pt>
                <c:pt idx="2">
                  <c:v>23.874800000000135</c:v>
                </c:pt>
                <c:pt idx="3">
                  <c:v>23.659300000000005</c:v>
                </c:pt>
                <c:pt idx="4">
                  <c:v>23.819500000000001</c:v>
                </c:pt>
                <c:pt idx="5">
                  <c:v>23.712199999999989</c:v>
                </c:pt>
                <c:pt idx="6">
                  <c:v>23.644800000000131</c:v>
                </c:pt>
                <c:pt idx="7">
                  <c:v>24.937200000000001</c:v>
                </c:pt>
                <c:pt idx="8">
                  <c:v>24.608599999999889</c:v>
                </c:pt>
                <c:pt idx="9">
                  <c:v>23.682399999999774</c:v>
                </c:pt>
                <c:pt idx="10">
                  <c:v>23.764299999999889</c:v>
                </c:pt>
                <c:pt idx="11">
                  <c:v>24.662400000000002</c:v>
                </c:pt>
                <c:pt idx="12">
                  <c:v>25.067399999999989</c:v>
                </c:pt>
                <c:pt idx="13">
                  <c:v>24.300599999999989</c:v>
                </c:pt>
                <c:pt idx="14">
                  <c:v>24.958199999999778</c:v>
                </c:pt>
                <c:pt idx="15">
                  <c:v>25.438699999999752</c:v>
                </c:pt>
                <c:pt idx="16">
                  <c:v>25.269199999999778</c:v>
                </c:pt>
                <c:pt idx="17">
                  <c:v>24.496499999999767</c:v>
                </c:pt>
                <c:pt idx="18">
                  <c:v>24.6523</c:v>
                </c:pt>
                <c:pt idx="19">
                  <c:v>24.452000000000002</c:v>
                </c:pt>
                <c:pt idx="20">
                  <c:v>24.864100000000001</c:v>
                </c:pt>
                <c:pt idx="21">
                  <c:v>24.7759</c:v>
                </c:pt>
                <c:pt idx="22">
                  <c:v>24.7261999999998</c:v>
                </c:pt>
                <c:pt idx="23">
                  <c:v>25.377600000000001</c:v>
                </c:pt>
                <c:pt idx="24">
                  <c:v>25.1987999999998</c:v>
                </c:pt>
                <c:pt idx="25">
                  <c:v>25.558900000000001</c:v>
                </c:pt>
                <c:pt idx="26">
                  <c:v>24.974900000000005</c:v>
                </c:pt>
                <c:pt idx="27">
                  <c:v>25.285199999999687</c:v>
                </c:pt>
                <c:pt idx="28">
                  <c:v>25.675699999999889</c:v>
                </c:pt>
                <c:pt idx="29">
                  <c:v>25.1752</c:v>
                </c:pt>
                <c:pt idx="30">
                  <c:v>24.976099999999889</c:v>
                </c:pt>
                <c:pt idx="31">
                  <c:v>25.5931</c:v>
                </c:pt>
                <c:pt idx="32">
                  <c:v>25.305199999999989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80DB-4DD8-A0D7-AFA36491ED37}"/>
            </c:ext>
          </c:extLst>
        </c:ser>
        <c:axId val="41225216"/>
        <c:axId val="113483776"/>
      </c:scatterChart>
      <c:valAx>
        <c:axId val="41225216"/>
        <c:scaling>
          <c:orientation val="minMax"/>
          <c:max val="2025"/>
          <c:min val="1985"/>
        </c:scaling>
        <c:axPos val="b"/>
        <c:numFmt formatCode="General" sourceLinked="1"/>
        <c:majorTickMark val="in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sz="1000" baseline="0">
                <a:latin typeface="Arial" pitchFamily="34" charset="0"/>
                <a:cs typeface="Arial" pitchFamily="34" charset="0"/>
              </a:defRPr>
            </a:pPr>
            <a:endParaRPr lang="el-GR"/>
          </a:p>
        </c:txPr>
        <c:crossAx val="113483776"/>
        <c:crosses val="autoZero"/>
        <c:crossBetween val="midCat"/>
      </c:valAx>
      <c:valAx>
        <c:axId val="113483776"/>
        <c:scaling>
          <c:orientation val="minMax"/>
          <c:max val="26"/>
          <c:min val="23"/>
        </c:scaling>
        <c:axPos val="l"/>
        <c:numFmt formatCode="General" sourceLinked="1"/>
        <c:majorTickMark val="in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000">
                <a:latin typeface="Arial" pitchFamily="34" charset="0"/>
                <a:cs typeface="Arial" pitchFamily="34" charset="0"/>
              </a:defRPr>
            </a:pPr>
            <a:endParaRPr lang="el-GR"/>
          </a:p>
        </c:txPr>
        <c:crossAx val="41225216"/>
        <c:crosses val="autoZero"/>
        <c:crossBetween val="midCat"/>
        <c:majorUnit val="1"/>
      </c:valAx>
      <c:spPr>
        <a:noFill/>
        <a:ln w="25400">
          <a:noFill/>
        </a:ln>
      </c:spPr>
    </c:plotArea>
    <c:plotVisOnly val="1"/>
    <c:dispBlanksAs val="gap"/>
  </c:chart>
  <c:spPr>
    <a:noFill/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autoTitleDeleted val="1"/>
    <c:plotArea>
      <c:layout>
        <c:manualLayout>
          <c:layoutTarget val="inner"/>
          <c:xMode val="edge"/>
          <c:yMode val="edge"/>
          <c:x val="0.17500184118776424"/>
          <c:y val="5.0824462392844702E-2"/>
          <c:w val="0.79855400164531676"/>
          <c:h val="0.65590799004201761"/>
        </c:manualLayout>
      </c:layout>
      <c:lineChart>
        <c:grouping val="standard"/>
        <c:ser>
          <c:idx val="0"/>
          <c:order val="0"/>
          <c:marker>
            <c:symbol val="none"/>
          </c:marker>
          <c:cat>
            <c:strRef>
              <c:f>Φύλλο1!$A$1:$A$12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Φύλλο1!$B$1:$B$12</c:f>
              <c:numCache>
                <c:formatCode>General</c:formatCode>
                <c:ptCount val="12"/>
                <c:pt idx="0">
                  <c:v>15.290700000000001</c:v>
                </c:pt>
                <c:pt idx="1">
                  <c:v>14.5671</c:v>
                </c:pt>
                <c:pt idx="2">
                  <c:v>14.4688</c:v>
                </c:pt>
                <c:pt idx="3">
                  <c:v>15.2349</c:v>
                </c:pt>
                <c:pt idx="4">
                  <c:v>17.960399999999737</c:v>
                </c:pt>
                <c:pt idx="5">
                  <c:v>21.74</c:v>
                </c:pt>
                <c:pt idx="6">
                  <c:v>23.7911</c:v>
                </c:pt>
                <c:pt idx="7">
                  <c:v>24.854600000000001</c:v>
                </c:pt>
                <c:pt idx="8">
                  <c:v>23.821800000000035</c:v>
                </c:pt>
                <c:pt idx="9">
                  <c:v>21.885599999999748</c:v>
                </c:pt>
                <c:pt idx="10">
                  <c:v>19.164100000000001</c:v>
                </c:pt>
                <c:pt idx="11">
                  <c:v>16.745699999999708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7E-446C-B63C-35C1712EB38D}"/>
            </c:ext>
          </c:extLst>
        </c:ser>
        <c:ser>
          <c:idx val="1"/>
          <c:order val="1"/>
          <c:marker>
            <c:symbol val="none"/>
          </c:marker>
          <c:cat>
            <c:strRef>
              <c:f>Φύλλο1!$A$1:$A$12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Φύλλο1!$C$1:$C$12</c:f>
              <c:numCache>
                <c:formatCode>General</c:formatCode>
                <c:ptCount val="12"/>
                <c:pt idx="0">
                  <c:v>15.7698</c:v>
                </c:pt>
                <c:pt idx="1">
                  <c:v>14.9962</c:v>
                </c:pt>
                <c:pt idx="2">
                  <c:v>14.910300000000001</c:v>
                </c:pt>
                <c:pt idx="3">
                  <c:v>15.650600000000004</c:v>
                </c:pt>
                <c:pt idx="4">
                  <c:v>18.626999999999999</c:v>
                </c:pt>
                <c:pt idx="5">
                  <c:v>22.3126</c:v>
                </c:pt>
                <c:pt idx="6">
                  <c:v>24.645299999999889</c:v>
                </c:pt>
                <c:pt idx="7">
                  <c:v>25.489499999999722</c:v>
                </c:pt>
                <c:pt idx="8">
                  <c:v>24.245399999999744</c:v>
                </c:pt>
                <c:pt idx="9">
                  <c:v>22.0474</c:v>
                </c:pt>
                <c:pt idx="10">
                  <c:v>19.552800000000001</c:v>
                </c:pt>
                <c:pt idx="11">
                  <c:v>17.363800000000001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57E-446C-B63C-35C1712EB38D}"/>
            </c:ext>
          </c:extLst>
        </c:ser>
        <c:ser>
          <c:idx val="2"/>
          <c:order val="2"/>
          <c:marker>
            <c:symbol val="none"/>
          </c:marker>
          <c:cat>
            <c:strRef>
              <c:f>Φύλλο1!$A$1:$A$12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Φύλλο1!$D$1:$D$12</c:f>
              <c:numCache>
                <c:formatCode>General</c:formatCode>
                <c:ptCount val="12"/>
                <c:pt idx="0">
                  <c:v>16.165199999999889</c:v>
                </c:pt>
                <c:pt idx="1">
                  <c:v>15.4587</c:v>
                </c:pt>
                <c:pt idx="2">
                  <c:v>15.4193</c:v>
                </c:pt>
                <c:pt idx="3">
                  <c:v>16.408699999999723</c:v>
                </c:pt>
                <c:pt idx="4">
                  <c:v>19.128299999999989</c:v>
                </c:pt>
                <c:pt idx="5">
                  <c:v>22.8093</c:v>
                </c:pt>
                <c:pt idx="6">
                  <c:v>25.002699999999773</c:v>
                </c:pt>
                <c:pt idx="7">
                  <c:v>26.007800000000035</c:v>
                </c:pt>
                <c:pt idx="8">
                  <c:v>24.925699999999697</c:v>
                </c:pt>
                <c:pt idx="9">
                  <c:v>22.469899999999889</c:v>
                </c:pt>
                <c:pt idx="10">
                  <c:v>20.051600000000001</c:v>
                </c:pt>
                <c:pt idx="11">
                  <c:v>17.859400000000001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57E-446C-B63C-35C1712EB38D}"/>
            </c:ext>
          </c:extLst>
        </c:ser>
        <c:marker val="1"/>
        <c:axId val="46777856"/>
        <c:axId val="46779392"/>
      </c:lineChart>
      <c:catAx>
        <c:axId val="46777856"/>
        <c:scaling>
          <c:orientation val="minMax"/>
        </c:scaling>
        <c:axPos val="b"/>
        <c:numFmt formatCode="General" sourceLinked="0"/>
        <c:majorTickMark val="in"/>
        <c:tickLblPos val="nextTo"/>
        <c:spPr>
          <a:ln>
            <a:solidFill>
              <a:schemeClr val="tx1"/>
            </a:solidFill>
          </a:ln>
        </c:spPr>
        <c:txPr>
          <a:bodyPr rot="-5400000" vert="horz"/>
          <a:lstStyle/>
          <a:p>
            <a:pPr>
              <a:defRPr baseline="0">
                <a:latin typeface="Arial" pitchFamily="34" charset="0"/>
                <a:cs typeface="Arial" pitchFamily="34" charset="0"/>
              </a:defRPr>
            </a:pPr>
            <a:endParaRPr lang="el-GR"/>
          </a:p>
        </c:txPr>
        <c:crossAx val="46779392"/>
        <c:crossesAt val="12"/>
        <c:lblAlgn val="ctr"/>
        <c:lblOffset val="100"/>
      </c:catAx>
      <c:valAx>
        <c:axId val="46779392"/>
        <c:scaling>
          <c:orientation val="minMax"/>
          <c:max val="27"/>
          <c:min val="13"/>
        </c:scaling>
        <c:axPos val="l"/>
        <c:numFmt formatCode="General" sourceLinked="1"/>
        <c:majorTickMark val="in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l-GR"/>
          </a:p>
        </c:txPr>
        <c:crossAx val="46777856"/>
        <c:crosses val="autoZero"/>
        <c:crossBetween val="midCat"/>
      </c:valAx>
      <c:spPr>
        <a:noFill/>
      </c:spPr>
    </c:plotArea>
    <c:plotVisOnly val="1"/>
    <c:dispBlanksAs val="gap"/>
  </c:chart>
  <c:spPr>
    <a:noFill/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BADDA-3A1E-4B59-A288-E5749D5D72C4}" type="datetimeFigureOut">
              <a:rPr lang="el-GR" smtClean="0"/>
              <a:pPr/>
              <a:t>30/5/2023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7F3DF7-51B8-4B94-AFBD-BCE3E4FD8F55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2 - Θέση σημειώσεων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38916" name="3 - Θέση αριθμού διαφάνειας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ADC4C0-8035-4293-B610-F5BC7C5B0FD0}" type="slidenum">
              <a:rPr lang="el-GR" altLang="el-GR" smtClean="0"/>
              <a:pPr/>
              <a:t>6</a:t>
            </a:fld>
            <a:endParaRPr lang="el-GR" altLang="el-G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B19A4-9AFD-4784-99A1-860A1BD367F5}" type="datetimeFigureOut">
              <a:rPr lang="el-GR" smtClean="0"/>
              <a:pPr/>
              <a:t>30/5/2023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F3DB2-DD09-460B-ACE7-C82816319255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B19A4-9AFD-4784-99A1-860A1BD367F5}" type="datetimeFigureOut">
              <a:rPr lang="el-GR" smtClean="0"/>
              <a:pPr/>
              <a:t>30/5/2023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F3DB2-DD09-460B-ACE7-C82816319255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B19A4-9AFD-4784-99A1-860A1BD367F5}" type="datetimeFigureOut">
              <a:rPr lang="el-GR" smtClean="0"/>
              <a:pPr/>
              <a:t>30/5/2023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F3DB2-DD09-460B-ACE7-C82816319255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B19A4-9AFD-4784-99A1-860A1BD367F5}" type="datetimeFigureOut">
              <a:rPr lang="el-GR" smtClean="0"/>
              <a:pPr/>
              <a:t>30/5/2023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F3DB2-DD09-460B-ACE7-C82816319255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B19A4-9AFD-4784-99A1-860A1BD367F5}" type="datetimeFigureOut">
              <a:rPr lang="el-GR" smtClean="0"/>
              <a:pPr/>
              <a:t>30/5/2023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F3DB2-DD09-460B-ACE7-C82816319255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B19A4-9AFD-4784-99A1-860A1BD367F5}" type="datetimeFigureOut">
              <a:rPr lang="el-GR" smtClean="0"/>
              <a:pPr/>
              <a:t>30/5/2023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F3DB2-DD09-460B-ACE7-C82816319255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B19A4-9AFD-4784-99A1-860A1BD367F5}" type="datetimeFigureOut">
              <a:rPr lang="el-GR" smtClean="0"/>
              <a:pPr/>
              <a:t>30/5/2023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F3DB2-DD09-460B-ACE7-C82816319255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B19A4-9AFD-4784-99A1-860A1BD367F5}" type="datetimeFigureOut">
              <a:rPr lang="el-GR" smtClean="0"/>
              <a:pPr/>
              <a:t>30/5/2023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F3DB2-DD09-460B-ACE7-C82816319255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B19A4-9AFD-4784-99A1-860A1BD367F5}" type="datetimeFigureOut">
              <a:rPr lang="el-GR" smtClean="0"/>
              <a:pPr/>
              <a:t>30/5/2023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F3DB2-DD09-460B-ACE7-C82816319255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B19A4-9AFD-4784-99A1-860A1BD367F5}" type="datetimeFigureOut">
              <a:rPr lang="el-GR" smtClean="0"/>
              <a:pPr/>
              <a:t>30/5/2023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F3DB2-DD09-460B-ACE7-C82816319255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B19A4-9AFD-4784-99A1-860A1BD367F5}" type="datetimeFigureOut">
              <a:rPr lang="el-GR" smtClean="0"/>
              <a:pPr/>
              <a:t>30/5/2023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F3DB2-DD09-460B-ACE7-C82816319255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B19A4-9AFD-4784-99A1-860A1BD367F5}" type="datetimeFigureOut">
              <a:rPr lang="el-GR" smtClean="0"/>
              <a:pPr/>
              <a:t>30/5/2023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F3DB2-DD09-460B-ACE7-C82816319255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27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26.jpeg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jmse10010042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chart" Target="../charts/chart2.xml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namenor.es/" TargetMode="External"/><Relationship Id="rId7" Type="http://schemas.openxmlformats.org/officeDocument/2006/relationships/hyperlink" Target="http://www.zeeschelp.nl/" TargetMode="External"/><Relationship Id="rId2" Type="http://schemas.openxmlformats.org/officeDocument/2006/relationships/hyperlink" Target="http://www.reproseed.e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oysterhatchery.com/" TargetMode="External"/><Relationship Id="rId5" Type="http://schemas.openxmlformats.org/officeDocument/2006/relationships/hyperlink" Target="http://www.mediterraneo.coop/" TargetMode="External"/><Relationship Id="rId4" Type="http://schemas.openxmlformats.org/officeDocument/2006/relationships/hyperlink" Target="http://www.skaldyrcenter.dk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- Τίτλος"/>
          <p:cNvSpPr>
            <a:spLocks noGrp="1"/>
          </p:cNvSpPr>
          <p:nvPr>
            <p:ph type="title"/>
          </p:nvPr>
        </p:nvSpPr>
        <p:spPr>
          <a:xfrm>
            <a:off x="1285875" y="214313"/>
            <a:ext cx="6357938" cy="17859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 altLang="el-GR" sz="1800" b="1" dirty="0" smtClean="0">
                <a:solidFill>
                  <a:srgbClr val="002060"/>
                </a:solidFill>
              </a:rPr>
              <a:t>ΑΡΙΣΤΟΤΕΛΕΙΟ ΠΑΝΕΠΙΣΤΗΜΙΟ ΘΕΣΣΑΛΟΝΙΚΗΣ</a:t>
            </a:r>
            <a:r>
              <a:rPr lang="en-US" altLang="el-GR" sz="1800" b="1" dirty="0" smtClean="0">
                <a:solidFill>
                  <a:srgbClr val="002060"/>
                </a:solidFill>
              </a:rPr>
              <a:t>,</a:t>
            </a:r>
            <a:r>
              <a:rPr lang="el-GR" altLang="el-GR" sz="1800" b="1" dirty="0" smtClean="0">
                <a:solidFill>
                  <a:srgbClr val="002060"/>
                </a:solidFill>
              </a:rPr>
              <a:t/>
            </a:r>
            <a:br>
              <a:rPr lang="el-GR" altLang="el-GR" sz="1800" b="1" dirty="0" smtClean="0">
                <a:solidFill>
                  <a:srgbClr val="002060"/>
                </a:solidFill>
              </a:rPr>
            </a:br>
            <a:r>
              <a:rPr lang="el-GR" altLang="el-GR" sz="1800" b="1" dirty="0" smtClean="0">
                <a:solidFill>
                  <a:srgbClr val="002060"/>
                </a:solidFill>
              </a:rPr>
              <a:t>ΣΧΟΛΗ ΘΕΤΙΚΩΝ ΕΠΙΣΤΗΜΩΝ</a:t>
            </a:r>
            <a:r>
              <a:rPr lang="en-US" altLang="el-GR" sz="1800" b="1" dirty="0" smtClean="0">
                <a:solidFill>
                  <a:srgbClr val="002060"/>
                </a:solidFill>
              </a:rPr>
              <a:t>,</a:t>
            </a:r>
            <a:r>
              <a:rPr lang="el-GR" altLang="el-GR" sz="1800" b="1" dirty="0" smtClean="0">
                <a:solidFill>
                  <a:srgbClr val="002060"/>
                </a:solidFill>
              </a:rPr>
              <a:t> ΤΜΗΜΑ ΒΙΟΛΟΓΙΑΣ</a:t>
            </a:r>
            <a:br>
              <a:rPr lang="el-GR" altLang="el-GR" sz="1800" b="1" dirty="0" smtClean="0">
                <a:solidFill>
                  <a:srgbClr val="002060"/>
                </a:solidFill>
              </a:rPr>
            </a:br>
            <a:r>
              <a:rPr lang="en-US" altLang="el-GR" sz="1800" b="1" dirty="0" smtClean="0">
                <a:solidFill>
                  <a:srgbClr val="002060"/>
                </a:solidFill>
              </a:rPr>
              <a:t/>
            </a:r>
            <a:br>
              <a:rPr lang="en-US" altLang="el-GR" sz="1800" b="1" dirty="0" smtClean="0">
                <a:solidFill>
                  <a:srgbClr val="002060"/>
                </a:solidFill>
              </a:rPr>
            </a:br>
            <a:r>
              <a:rPr lang="el-GR" altLang="el-GR" sz="2000" dirty="0" smtClean="0">
                <a:solidFill>
                  <a:srgbClr val="002060"/>
                </a:solidFill>
              </a:rPr>
              <a:t/>
            </a:r>
            <a:br>
              <a:rPr lang="el-GR" altLang="el-GR" sz="2000" dirty="0" smtClean="0">
                <a:solidFill>
                  <a:srgbClr val="002060"/>
                </a:solidFill>
              </a:rPr>
            </a:br>
            <a:r>
              <a:rPr lang="el-GR" altLang="el-GR" sz="1800" b="1" dirty="0" smtClean="0">
                <a:solidFill>
                  <a:srgbClr val="002060"/>
                </a:solidFill>
              </a:rPr>
              <a:t>«</a:t>
            </a:r>
            <a:r>
              <a:rPr lang="el-GR" altLang="el-GR" sz="1800" b="1" dirty="0" smtClean="0">
                <a:solidFill>
                  <a:srgbClr val="002060"/>
                </a:solidFill>
              </a:rPr>
              <a:t>ΒΙ</a:t>
            </a:r>
            <a:r>
              <a:rPr lang="el-GR" altLang="el-GR" sz="1800" b="1" dirty="0" smtClean="0">
                <a:solidFill>
                  <a:srgbClr val="002060"/>
                </a:solidFill>
              </a:rPr>
              <a:t>Ω</a:t>
            </a:r>
            <a:r>
              <a:rPr lang="el-GR" altLang="el-GR" sz="1800" b="1" dirty="0" smtClean="0">
                <a:solidFill>
                  <a:srgbClr val="002060"/>
                </a:solidFill>
              </a:rPr>
              <a:t>ΣΙΜΟΤΗΤΑ </a:t>
            </a:r>
            <a:r>
              <a:rPr lang="el-GR" altLang="el-GR" sz="1800" b="1" dirty="0" smtClean="0">
                <a:solidFill>
                  <a:srgbClr val="002060"/>
                </a:solidFill>
              </a:rPr>
              <a:t>ΚΑΙ ΠΡΟΟΠΤΙΚΕΣ ΚΑΛΛΙΕΡΓΕΙΑΣ ΝΕΩΝ ΕΙΔΩΝ ΘΑΛΑΣΣΙΩΝ ΔΙΘΥΡΩΝ ΜΑΛΑΚΙΩΝ»</a:t>
            </a:r>
            <a:r>
              <a:rPr lang="en-US" altLang="el-GR" sz="1800" b="1" dirty="0" smtClean="0">
                <a:solidFill>
                  <a:srgbClr val="002060"/>
                </a:solidFill>
              </a:rPr>
              <a:t/>
            </a:r>
            <a:br>
              <a:rPr lang="en-US" altLang="el-GR" sz="1800" b="1" dirty="0" smtClean="0">
                <a:solidFill>
                  <a:srgbClr val="002060"/>
                </a:solidFill>
              </a:rPr>
            </a:br>
            <a:endParaRPr lang="el-GR" altLang="el-GR" sz="1600" dirty="0" smtClean="0">
              <a:solidFill>
                <a:srgbClr val="002060"/>
              </a:solidFill>
            </a:endParaRPr>
          </a:p>
        </p:txBody>
      </p:sp>
      <p:pic>
        <p:nvPicPr>
          <p:cNvPr id="4099" name="Picture 2" descr="C:\Users\BILL\Dropbox\Camera Uploads\2016-12-13 18.23.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2357438"/>
            <a:ext cx="3571875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- TextBox"/>
          <p:cNvSpPr txBox="1"/>
          <p:nvPr/>
        </p:nvSpPr>
        <p:spPr>
          <a:xfrm>
            <a:off x="1500188" y="5572125"/>
            <a:ext cx="61436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l-GR" sz="1600" b="1" dirty="0">
                <a:solidFill>
                  <a:srgbClr val="002060"/>
                </a:solidFill>
                <a:latin typeface="+mn-lt"/>
                <a:cs typeface="Arial" charset="0"/>
              </a:rPr>
              <a:t>Βασίλειος Μιχαηλίδης, </a:t>
            </a:r>
            <a:r>
              <a:rPr lang="el-GR" sz="1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Καθηγητής</a:t>
            </a:r>
            <a:r>
              <a:rPr lang="en-US" sz="1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,</a:t>
            </a:r>
            <a:r>
              <a:rPr lang="el-GR" sz="1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 </a:t>
            </a:r>
          </a:p>
          <a:p>
            <a:pPr algn="ctr" eaLnBrk="1" hangingPunct="1">
              <a:defRPr/>
            </a:pPr>
            <a:r>
              <a:rPr lang="el-GR" sz="1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Εργαστήριο </a:t>
            </a:r>
            <a:r>
              <a:rPr lang="el-GR" sz="1600" b="1" dirty="0">
                <a:solidFill>
                  <a:srgbClr val="002060"/>
                </a:solidFill>
                <a:latin typeface="+mn-lt"/>
                <a:cs typeface="Arial" charset="0"/>
              </a:rPr>
              <a:t>Φυσιολογίας </a:t>
            </a:r>
            <a:r>
              <a:rPr lang="el-GR" sz="1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Ζώων</a:t>
            </a:r>
            <a:r>
              <a:rPr lang="en-US" sz="1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,</a:t>
            </a:r>
            <a:r>
              <a:rPr lang="el-GR" sz="1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 Τμήμα Βιολογίας, Α.Π.Θ.</a:t>
            </a:r>
            <a:r>
              <a:rPr lang="en-US" sz="1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 </a:t>
            </a:r>
            <a:endParaRPr lang="el-GR" sz="1600" b="1" dirty="0">
              <a:solidFill>
                <a:srgbClr val="002060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527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maricult.com/wp-content/uploads/edd/2016/01/Slide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1438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- Ευθύγραμμο βέλος σύνδεσης"/>
          <p:cNvCxnSpPr/>
          <p:nvPr/>
        </p:nvCxnSpPr>
        <p:spPr>
          <a:xfrm rot="16200000" flipH="1">
            <a:off x="6822282" y="3250406"/>
            <a:ext cx="1357312" cy="1000125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- TextBox"/>
          <p:cNvSpPr txBox="1"/>
          <p:nvPr/>
        </p:nvSpPr>
        <p:spPr>
          <a:xfrm>
            <a:off x="5857875" y="2643188"/>
            <a:ext cx="1992313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l-GR" b="1" dirty="0">
                <a:latin typeface="+mn-lt"/>
                <a:cs typeface="Arial" panose="020B0604020202020204" pitchFamily="34" charset="0"/>
              </a:rPr>
              <a:t>Μαλάκια</a:t>
            </a:r>
            <a:r>
              <a:rPr lang="en-US" b="1" dirty="0">
                <a:latin typeface="+mn-lt"/>
                <a:cs typeface="Arial" panose="020B0604020202020204" pitchFamily="34" charset="0"/>
              </a:rPr>
              <a:t>-</a:t>
            </a:r>
            <a:r>
              <a:rPr lang="en-US" b="1" dirty="0" err="1">
                <a:latin typeface="+mn-lt"/>
                <a:cs typeface="Arial" panose="020B0604020202020204" pitchFamily="34" charset="0"/>
              </a:rPr>
              <a:t>Molluscs</a:t>
            </a:r>
            <a:endParaRPr lang="el-GR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7143750" y="0"/>
            <a:ext cx="1928813" cy="1000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tables for bivalve production in euro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- Έλλειψη"/>
          <p:cNvSpPr/>
          <p:nvPr/>
        </p:nvSpPr>
        <p:spPr>
          <a:xfrm>
            <a:off x="5357813" y="3929063"/>
            <a:ext cx="1857375" cy="17859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ec.europa.eu/eurostat/statistics-explained/images/a/ab/Aquaculture_production_by_main_subgroup%2C_EU-28%2C_Iceland%2C_Norway_and_Turkey_2014_%28tonnes_live_weight%29_T3_.png"/>
          <p:cNvPicPr>
            <a:picLocks noChangeAspect="1" noChangeArrowheads="1"/>
          </p:cNvPicPr>
          <p:nvPr/>
        </p:nvPicPr>
        <p:blipFill>
          <a:blip r:embed="rId2"/>
          <a:srcRect t="1064" b="2127"/>
          <a:stretch>
            <a:fillRect/>
          </a:stretch>
        </p:blipFill>
        <p:spPr bwMode="auto">
          <a:xfrm>
            <a:off x="2000250" y="214313"/>
            <a:ext cx="4970463" cy="650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- Στρογγυλεμένο ορθογώνιο"/>
          <p:cNvSpPr/>
          <p:nvPr/>
        </p:nvSpPr>
        <p:spPr>
          <a:xfrm>
            <a:off x="2016125" y="1951038"/>
            <a:ext cx="4929188" cy="214312"/>
          </a:xfrm>
          <a:prstGeom prst="roundRect">
            <a:avLst/>
          </a:prstGeom>
          <a:solidFill>
            <a:srgbClr val="FF0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201 - Ομάδα"/>
          <p:cNvGrpSpPr>
            <a:grpSpLocks/>
          </p:cNvGrpSpPr>
          <p:nvPr/>
        </p:nvGrpSpPr>
        <p:grpSpPr bwMode="auto">
          <a:xfrm>
            <a:off x="2919436" y="941761"/>
            <a:ext cx="5867406" cy="5597640"/>
            <a:chOff x="2744788" y="1384300"/>
            <a:chExt cx="7636058" cy="8228013"/>
          </a:xfrm>
        </p:grpSpPr>
        <p:pic>
          <p:nvPicPr>
            <p:cNvPr id="64577" name="20 - Εικόνα" descr="greece map.png"/>
            <p:cNvPicPr>
              <a:picLocks noChangeAspect="1"/>
            </p:cNvPicPr>
            <p:nvPr/>
          </p:nvPicPr>
          <p:blipFill>
            <a:blip r:embed="rId2"/>
            <a:srcRect r="10780" b="3719"/>
            <a:stretch>
              <a:fillRect/>
            </a:stretch>
          </p:blipFill>
          <p:spPr bwMode="auto">
            <a:xfrm>
              <a:off x="2852922" y="1397000"/>
              <a:ext cx="7527924" cy="8215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78" name="32 - TextBox"/>
            <p:cNvSpPr txBox="1">
              <a:spLocks noChangeArrowheads="1"/>
            </p:cNvSpPr>
            <p:nvPr/>
          </p:nvSpPr>
          <p:spPr bwMode="auto">
            <a:xfrm>
              <a:off x="8945563" y="1838325"/>
              <a:ext cx="1096962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pPr eaLnBrk="1" hangingPunct="1"/>
              <a:endParaRPr lang="el-GR" altLang="en-US" sz="800" dirty="0"/>
            </a:p>
          </p:txBody>
        </p:sp>
        <p:sp>
          <p:nvSpPr>
            <p:cNvPr id="27" name="26 - Ορθογώνιο">
              <a:extLst/>
            </p:cNvPr>
            <p:cNvSpPr/>
            <p:nvPr/>
          </p:nvSpPr>
          <p:spPr>
            <a:xfrm>
              <a:off x="2949784" y="8542338"/>
              <a:ext cx="213620" cy="21431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anchor="ctr"/>
            <a:lstStyle/>
            <a:p>
              <a:pPr algn="ctr">
                <a:defRPr/>
              </a:pPr>
              <a:endParaRPr lang="el-GR" b="1" dirty="0"/>
            </a:p>
          </p:txBody>
        </p:sp>
        <p:sp>
          <p:nvSpPr>
            <p:cNvPr id="28" name="27 - Ορθογώνιο">
              <a:extLst/>
            </p:cNvPr>
            <p:cNvSpPr/>
            <p:nvPr/>
          </p:nvSpPr>
          <p:spPr>
            <a:xfrm>
              <a:off x="2952505" y="8899525"/>
              <a:ext cx="216341" cy="21431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anchor="ctr"/>
            <a:lstStyle/>
            <a:p>
              <a:pPr algn="ctr">
                <a:defRPr/>
              </a:pPr>
              <a:endParaRPr lang="el-GR" b="1" dirty="0"/>
            </a:p>
          </p:txBody>
        </p:sp>
        <p:sp>
          <p:nvSpPr>
            <p:cNvPr id="29" name="28 - Ορθογώνιο">
              <a:extLst/>
            </p:cNvPr>
            <p:cNvSpPr/>
            <p:nvPr/>
          </p:nvSpPr>
          <p:spPr>
            <a:xfrm>
              <a:off x="2966112" y="9277350"/>
              <a:ext cx="212259" cy="21272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anchor="ctr"/>
            <a:lstStyle/>
            <a:p>
              <a:pPr algn="ctr">
                <a:defRPr/>
              </a:pPr>
              <a:endParaRPr lang="el-GR" b="1" dirty="0"/>
            </a:p>
          </p:txBody>
        </p:sp>
        <p:sp>
          <p:nvSpPr>
            <p:cNvPr id="64592" name="67 - TextBox"/>
            <p:cNvSpPr txBox="1">
              <a:spLocks noChangeArrowheads="1"/>
            </p:cNvSpPr>
            <p:nvPr/>
          </p:nvSpPr>
          <p:spPr bwMode="auto">
            <a:xfrm>
              <a:off x="2806700" y="7969250"/>
              <a:ext cx="1174295" cy="497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800" b="1" dirty="0"/>
                <a:t>Harvested shellfish</a:t>
              </a:r>
            </a:p>
            <a:p>
              <a:pPr eaLnBrk="1" hangingPunct="1"/>
              <a:r>
                <a:rPr lang="en-US" altLang="en-US" sz="800" b="1" dirty="0"/>
                <a:t>areas</a:t>
              </a:r>
              <a:endParaRPr lang="el-GR" altLang="en-US" sz="800" b="1" dirty="0"/>
            </a:p>
          </p:txBody>
        </p:sp>
        <p:sp>
          <p:nvSpPr>
            <p:cNvPr id="64593" name="69 - TextBox"/>
            <p:cNvSpPr txBox="1">
              <a:spLocks noChangeArrowheads="1"/>
            </p:cNvSpPr>
            <p:nvPr/>
          </p:nvSpPr>
          <p:spPr bwMode="auto">
            <a:xfrm>
              <a:off x="3176588" y="8520113"/>
              <a:ext cx="445322" cy="316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800" b="1" dirty="0"/>
                <a:t>High</a:t>
              </a:r>
              <a:endParaRPr lang="el-GR" altLang="en-US" sz="800" b="1" dirty="0"/>
            </a:p>
          </p:txBody>
        </p:sp>
        <p:sp>
          <p:nvSpPr>
            <p:cNvPr id="64594" name="70 - TextBox"/>
            <p:cNvSpPr txBox="1">
              <a:spLocks noChangeArrowheads="1"/>
            </p:cNvSpPr>
            <p:nvPr/>
          </p:nvSpPr>
          <p:spPr bwMode="auto">
            <a:xfrm>
              <a:off x="3179763" y="8863013"/>
              <a:ext cx="642239" cy="316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800" b="1" dirty="0"/>
                <a:t>Medium</a:t>
              </a:r>
              <a:endParaRPr lang="el-GR" altLang="en-US" sz="800" b="1" dirty="0"/>
            </a:p>
          </p:txBody>
        </p:sp>
        <p:sp>
          <p:nvSpPr>
            <p:cNvPr id="64595" name="74 - TextBox"/>
            <p:cNvSpPr txBox="1">
              <a:spLocks noChangeArrowheads="1"/>
            </p:cNvSpPr>
            <p:nvPr/>
          </p:nvSpPr>
          <p:spPr bwMode="auto">
            <a:xfrm>
              <a:off x="3190875" y="9255125"/>
              <a:ext cx="424495" cy="316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800" b="1" dirty="0"/>
                <a:t>Low</a:t>
              </a:r>
              <a:endParaRPr lang="el-GR" altLang="en-US" sz="800" b="1" dirty="0"/>
            </a:p>
          </p:txBody>
        </p:sp>
        <p:grpSp>
          <p:nvGrpSpPr>
            <p:cNvPr id="3" name="87 - Ομάδα"/>
            <p:cNvGrpSpPr>
              <a:grpSpLocks noChangeAspect="1"/>
            </p:cNvGrpSpPr>
            <p:nvPr/>
          </p:nvGrpSpPr>
          <p:grpSpPr bwMode="auto">
            <a:xfrm>
              <a:off x="7951794" y="2589935"/>
              <a:ext cx="295755" cy="361922"/>
              <a:chOff x="8441330" y="2287270"/>
              <a:chExt cx="295292" cy="361238"/>
            </a:xfrm>
          </p:grpSpPr>
          <p:sp>
            <p:nvSpPr>
              <p:cNvPr id="89" name="88 - Έλλειψη">
                <a:extLst/>
              </p:cNvPr>
              <p:cNvSpPr/>
              <p:nvPr/>
            </p:nvSpPr>
            <p:spPr>
              <a:xfrm>
                <a:off x="8470900" y="2364188"/>
                <a:ext cx="254040" cy="2154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57" name="59 - TextBox"/>
              <p:cNvSpPr txBox="1">
                <a:spLocks noChangeArrowheads="1"/>
              </p:cNvSpPr>
              <p:nvPr/>
            </p:nvSpPr>
            <p:spPr bwMode="auto">
              <a:xfrm>
                <a:off x="8441330" y="2287270"/>
                <a:ext cx="295292" cy="361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</a:t>
                </a:r>
                <a:endParaRPr lang="el-GR" altLang="en-US" sz="1000" b="1" dirty="0"/>
              </a:p>
            </p:txBody>
          </p:sp>
        </p:grpSp>
        <p:grpSp>
          <p:nvGrpSpPr>
            <p:cNvPr id="4" name="93 - Ομάδα"/>
            <p:cNvGrpSpPr>
              <a:grpSpLocks/>
            </p:cNvGrpSpPr>
            <p:nvPr/>
          </p:nvGrpSpPr>
          <p:grpSpPr bwMode="auto">
            <a:xfrm>
              <a:off x="7534278" y="2375616"/>
              <a:ext cx="295756" cy="361922"/>
              <a:chOff x="8441330" y="2287160"/>
              <a:chExt cx="295291" cy="363110"/>
            </a:xfrm>
          </p:grpSpPr>
          <p:sp>
            <p:nvSpPr>
              <p:cNvPr id="95" name="94 - Έλλειψη">
                <a:extLst/>
              </p:cNvPr>
              <p:cNvSpPr/>
              <p:nvPr/>
            </p:nvSpPr>
            <p:spPr>
              <a:xfrm>
                <a:off x="8470694" y="2364482"/>
                <a:ext cx="254038" cy="2150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55" name="59 - TextBox"/>
              <p:cNvSpPr txBox="1">
                <a:spLocks noChangeArrowheads="1"/>
              </p:cNvSpPr>
              <p:nvPr/>
            </p:nvSpPr>
            <p:spPr bwMode="auto">
              <a:xfrm>
                <a:off x="8441330" y="2287160"/>
                <a:ext cx="295291" cy="363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2</a:t>
                </a:r>
                <a:endParaRPr lang="el-GR" altLang="en-US" sz="1000" b="1" dirty="0"/>
              </a:p>
            </p:txBody>
          </p:sp>
        </p:grpSp>
        <p:grpSp>
          <p:nvGrpSpPr>
            <p:cNvPr id="5" name="96 - Ομάδα"/>
            <p:cNvGrpSpPr>
              <a:grpSpLocks/>
            </p:cNvGrpSpPr>
            <p:nvPr/>
          </p:nvGrpSpPr>
          <p:grpSpPr bwMode="auto">
            <a:xfrm>
              <a:off x="6819903" y="2375616"/>
              <a:ext cx="295756" cy="361922"/>
              <a:chOff x="8441330" y="2287160"/>
              <a:chExt cx="295291" cy="363110"/>
            </a:xfrm>
          </p:grpSpPr>
          <p:sp>
            <p:nvSpPr>
              <p:cNvPr id="98" name="97 - Έλλειψη">
                <a:extLst/>
              </p:cNvPr>
              <p:cNvSpPr/>
              <p:nvPr/>
            </p:nvSpPr>
            <p:spPr>
              <a:xfrm>
                <a:off x="8470736" y="2364482"/>
                <a:ext cx="254039" cy="2150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53" name="59 - TextBox"/>
              <p:cNvSpPr txBox="1">
                <a:spLocks noChangeArrowheads="1"/>
              </p:cNvSpPr>
              <p:nvPr/>
            </p:nvSpPr>
            <p:spPr bwMode="auto">
              <a:xfrm>
                <a:off x="8441330" y="2287160"/>
                <a:ext cx="295291" cy="363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3</a:t>
                </a:r>
                <a:endParaRPr lang="el-GR" altLang="en-US" sz="1000" b="1" dirty="0"/>
              </a:p>
            </p:txBody>
          </p:sp>
        </p:grpSp>
        <p:grpSp>
          <p:nvGrpSpPr>
            <p:cNvPr id="6" name="99 - Ομάδα"/>
            <p:cNvGrpSpPr>
              <a:grpSpLocks/>
            </p:cNvGrpSpPr>
            <p:nvPr/>
          </p:nvGrpSpPr>
          <p:grpSpPr bwMode="auto">
            <a:xfrm>
              <a:off x="6392873" y="2639152"/>
              <a:ext cx="295755" cy="361923"/>
              <a:chOff x="8441214" y="2287270"/>
              <a:chExt cx="297081" cy="361237"/>
            </a:xfrm>
          </p:grpSpPr>
          <p:sp>
            <p:nvSpPr>
              <p:cNvPr id="101" name="100 - Έλλειψη">
                <a:extLst/>
              </p:cNvPr>
              <p:cNvSpPr/>
              <p:nvPr/>
            </p:nvSpPr>
            <p:spPr>
              <a:xfrm>
                <a:off x="8471951" y="2364189"/>
                <a:ext cx="251479" cy="21549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51" name="59 - TextBox"/>
              <p:cNvSpPr txBox="1">
                <a:spLocks noChangeArrowheads="1"/>
              </p:cNvSpPr>
              <p:nvPr/>
            </p:nvSpPr>
            <p:spPr bwMode="auto">
              <a:xfrm>
                <a:off x="8441214" y="2287270"/>
                <a:ext cx="297081" cy="361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4</a:t>
                </a:r>
                <a:endParaRPr lang="el-GR" altLang="en-US" sz="1000" b="1" dirty="0"/>
              </a:p>
            </p:txBody>
          </p:sp>
        </p:grpSp>
        <p:grpSp>
          <p:nvGrpSpPr>
            <p:cNvPr id="7" name="102 - Ομάδα"/>
            <p:cNvGrpSpPr>
              <a:grpSpLocks/>
            </p:cNvGrpSpPr>
            <p:nvPr/>
          </p:nvGrpSpPr>
          <p:grpSpPr bwMode="auto">
            <a:xfrm>
              <a:off x="5453068" y="2924897"/>
              <a:ext cx="295755" cy="361922"/>
              <a:chOff x="8441330" y="2287270"/>
              <a:chExt cx="295291" cy="361238"/>
            </a:xfrm>
          </p:grpSpPr>
          <p:sp>
            <p:nvSpPr>
              <p:cNvPr id="104" name="103 - Έλλειψη">
                <a:extLst/>
              </p:cNvPr>
              <p:cNvSpPr/>
              <p:nvPr/>
            </p:nvSpPr>
            <p:spPr>
              <a:xfrm>
                <a:off x="8471497" y="2364189"/>
                <a:ext cx="254039" cy="2154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49" name="59 - TextBox"/>
              <p:cNvSpPr txBox="1">
                <a:spLocks noChangeArrowheads="1"/>
              </p:cNvSpPr>
              <p:nvPr/>
            </p:nvSpPr>
            <p:spPr bwMode="auto">
              <a:xfrm>
                <a:off x="8441330" y="2287270"/>
                <a:ext cx="295291" cy="361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5</a:t>
                </a:r>
                <a:endParaRPr lang="el-GR" altLang="en-US" sz="1000" b="1" dirty="0"/>
              </a:p>
            </p:txBody>
          </p:sp>
        </p:grpSp>
        <p:grpSp>
          <p:nvGrpSpPr>
            <p:cNvPr id="8" name="117 - Ομάδα"/>
            <p:cNvGrpSpPr>
              <a:grpSpLocks/>
            </p:cNvGrpSpPr>
            <p:nvPr/>
          </p:nvGrpSpPr>
          <p:grpSpPr bwMode="auto">
            <a:xfrm>
              <a:off x="5443548" y="3590064"/>
              <a:ext cx="295755" cy="361923"/>
              <a:chOff x="8431825" y="2287269"/>
              <a:chExt cx="295291" cy="361237"/>
            </a:xfrm>
          </p:grpSpPr>
          <p:sp>
            <p:nvSpPr>
              <p:cNvPr id="119" name="118 - Έλλειψη">
                <a:extLst/>
              </p:cNvPr>
              <p:cNvSpPr/>
              <p:nvPr/>
            </p:nvSpPr>
            <p:spPr>
              <a:xfrm>
                <a:off x="8471497" y="2364188"/>
                <a:ext cx="254039" cy="21549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47" name="59 - TextBox"/>
              <p:cNvSpPr txBox="1">
                <a:spLocks noChangeArrowheads="1"/>
              </p:cNvSpPr>
              <p:nvPr/>
            </p:nvSpPr>
            <p:spPr bwMode="auto">
              <a:xfrm>
                <a:off x="8431825" y="2287269"/>
                <a:ext cx="295291" cy="361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6</a:t>
                </a:r>
                <a:endParaRPr lang="el-GR" altLang="en-US" sz="1000" b="1" dirty="0"/>
              </a:p>
            </p:txBody>
          </p:sp>
        </p:grpSp>
        <p:grpSp>
          <p:nvGrpSpPr>
            <p:cNvPr id="9" name="120 - Ομάδα"/>
            <p:cNvGrpSpPr>
              <a:grpSpLocks/>
            </p:cNvGrpSpPr>
            <p:nvPr/>
          </p:nvGrpSpPr>
          <p:grpSpPr bwMode="auto">
            <a:xfrm>
              <a:off x="6596100" y="3234457"/>
              <a:ext cx="295756" cy="361923"/>
              <a:chOff x="8441214" y="2287026"/>
              <a:chExt cx="297080" cy="365325"/>
            </a:xfrm>
          </p:grpSpPr>
          <p:sp>
            <p:nvSpPr>
              <p:cNvPr id="122" name="121 - Έλλειψη">
                <a:extLst/>
              </p:cNvPr>
              <p:cNvSpPr/>
              <p:nvPr/>
            </p:nvSpPr>
            <p:spPr>
              <a:xfrm>
                <a:off x="8471480" y="2363216"/>
                <a:ext cx="251478" cy="21792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45" name="59 - TextBox"/>
              <p:cNvSpPr txBox="1">
                <a:spLocks noChangeArrowheads="1"/>
              </p:cNvSpPr>
              <p:nvPr/>
            </p:nvSpPr>
            <p:spPr bwMode="auto">
              <a:xfrm>
                <a:off x="8441214" y="2287026"/>
                <a:ext cx="297080" cy="36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7</a:t>
                </a:r>
                <a:endParaRPr lang="el-GR" altLang="en-US" sz="1000" b="1" dirty="0"/>
              </a:p>
            </p:txBody>
          </p:sp>
        </p:grpSp>
        <p:grpSp>
          <p:nvGrpSpPr>
            <p:cNvPr id="10" name="123 - Ομάδα"/>
            <p:cNvGrpSpPr>
              <a:grpSpLocks/>
            </p:cNvGrpSpPr>
            <p:nvPr/>
          </p:nvGrpSpPr>
          <p:grpSpPr bwMode="auto">
            <a:xfrm>
              <a:off x="3749843" y="4032256"/>
              <a:ext cx="303515" cy="361923"/>
              <a:chOff x="8452592" y="2308734"/>
              <a:chExt cx="303039" cy="361237"/>
            </a:xfrm>
          </p:grpSpPr>
          <p:sp>
            <p:nvSpPr>
              <p:cNvPr id="125" name="124 - Έλλειψη">
                <a:extLst/>
              </p:cNvPr>
              <p:cNvSpPr/>
              <p:nvPr/>
            </p:nvSpPr>
            <p:spPr>
              <a:xfrm>
                <a:off x="8452592" y="2353458"/>
                <a:ext cx="254040" cy="21549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43" name="59 - TextBox"/>
              <p:cNvSpPr txBox="1">
                <a:spLocks noChangeArrowheads="1"/>
              </p:cNvSpPr>
              <p:nvPr/>
            </p:nvSpPr>
            <p:spPr bwMode="auto">
              <a:xfrm>
                <a:off x="8460340" y="2308734"/>
                <a:ext cx="295291" cy="361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8</a:t>
                </a:r>
                <a:endParaRPr lang="el-GR" altLang="en-US" sz="1000" b="1" dirty="0"/>
              </a:p>
            </p:txBody>
          </p:sp>
        </p:grpSp>
        <p:grpSp>
          <p:nvGrpSpPr>
            <p:cNvPr id="11" name="126 - Ομάδα"/>
            <p:cNvGrpSpPr>
              <a:grpSpLocks/>
            </p:cNvGrpSpPr>
            <p:nvPr/>
          </p:nvGrpSpPr>
          <p:grpSpPr bwMode="auto">
            <a:xfrm>
              <a:off x="4024318" y="4243749"/>
              <a:ext cx="295755" cy="361922"/>
              <a:chOff x="8441330" y="2298002"/>
              <a:chExt cx="295291" cy="361238"/>
            </a:xfrm>
          </p:grpSpPr>
          <p:sp>
            <p:nvSpPr>
              <p:cNvPr id="128" name="127 - Έλλειψη">
                <a:extLst/>
              </p:cNvPr>
              <p:cNvSpPr/>
              <p:nvPr/>
            </p:nvSpPr>
            <p:spPr>
              <a:xfrm>
                <a:off x="8471581" y="2364189"/>
                <a:ext cx="254039" cy="2154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41" name="59 - TextBox"/>
              <p:cNvSpPr txBox="1">
                <a:spLocks noChangeArrowheads="1"/>
              </p:cNvSpPr>
              <p:nvPr/>
            </p:nvSpPr>
            <p:spPr bwMode="auto">
              <a:xfrm>
                <a:off x="8441330" y="2298002"/>
                <a:ext cx="295291" cy="361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9</a:t>
                </a:r>
                <a:endParaRPr lang="el-GR" altLang="en-US" sz="1000" b="1" dirty="0"/>
              </a:p>
            </p:txBody>
          </p:sp>
        </p:grpSp>
        <p:grpSp>
          <p:nvGrpSpPr>
            <p:cNvPr id="12" name="129 - Ομάδα"/>
            <p:cNvGrpSpPr>
              <a:grpSpLocks/>
            </p:cNvGrpSpPr>
            <p:nvPr/>
          </p:nvGrpSpPr>
          <p:grpSpPr bwMode="auto">
            <a:xfrm>
              <a:off x="5657869" y="4017097"/>
              <a:ext cx="373386" cy="361922"/>
              <a:chOff x="8389477" y="2287270"/>
              <a:chExt cx="372971" cy="361238"/>
            </a:xfrm>
          </p:grpSpPr>
          <p:sp>
            <p:nvSpPr>
              <p:cNvPr id="131" name="130 - Έλλειψη">
                <a:extLst/>
              </p:cNvPr>
              <p:cNvSpPr/>
              <p:nvPr/>
            </p:nvSpPr>
            <p:spPr>
              <a:xfrm>
                <a:off x="8471967" y="2364189"/>
                <a:ext cx="252797" cy="2154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39" name="59 - TextBox"/>
              <p:cNvSpPr txBox="1">
                <a:spLocks noChangeArrowheads="1"/>
              </p:cNvSpPr>
              <p:nvPr/>
            </p:nvSpPr>
            <p:spPr bwMode="auto">
              <a:xfrm>
                <a:off x="8389477" y="2287270"/>
                <a:ext cx="372971" cy="361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10</a:t>
                </a:r>
                <a:endParaRPr lang="el-GR" altLang="en-US" sz="1000" b="1" dirty="0"/>
              </a:p>
            </p:txBody>
          </p:sp>
        </p:grpSp>
        <p:grpSp>
          <p:nvGrpSpPr>
            <p:cNvPr id="13" name="132 - Ομάδα"/>
            <p:cNvGrpSpPr>
              <a:grpSpLocks/>
            </p:cNvGrpSpPr>
            <p:nvPr/>
          </p:nvGrpSpPr>
          <p:grpSpPr bwMode="auto">
            <a:xfrm>
              <a:off x="5495947" y="4507995"/>
              <a:ext cx="373386" cy="361923"/>
              <a:chOff x="8370281" y="2276342"/>
              <a:chExt cx="374377" cy="363441"/>
            </a:xfrm>
          </p:grpSpPr>
          <p:sp>
            <p:nvSpPr>
              <p:cNvPr id="134" name="133 - Έλλειψη">
                <a:extLst/>
              </p:cNvPr>
              <p:cNvSpPr/>
              <p:nvPr/>
            </p:nvSpPr>
            <p:spPr>
              <a:xfrm>
                <a:off x="8472185" y="2362934"/>
                <a:ext cx="252386" cy="2184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37" name="59 - TextBox"/>
              <p:cNvSpPr txBox="1">
                <a:spLocks noChangeArrowheads="1"/>
              </p:cNvSpPr>
              <p:nvPr/>
            </p:nvSpPr>
            <p:spPr bwMode="auto">
              <a:xfrm>
                <a:off x="8370281" y="2276342"/>
                <a:ext cx="374377" cy="363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11</a:t>
                </a:r>
                <a:endParaRPr lang="el-GR" altLang="en-US" sz="1000" b="1" dirty="0"/>
              </a:p>
            </p:txBody>
          </p:sp>
        </p:grpSp>
        <p:grpSp>
          <p:nvGrpSpPr>
            <p:cNvPr id="14" name="135 - Ομάδα"/>
            <p:cNvGrpSpPr>
              <a:grpSpLocks/>
            </p:cNvGrpSpPr>
            <p:nvPr/>
          </p:nvGrpSpPr>
          <p:grpSpPr bwMode="auto">
            <a:xfrm>
              <a:off x="6067441" y="4793750"/>
              <a:ext cx="373385" cy="361923"/>
              <a:chOff x="8370436" y="2276538"/>
              <a:chExt cx="373158" cy="361237"/>
            </a:xfrm>
          </p:grpSpPr>
          <p:sp>
            <p:nvSpPr>
              <p:cNvPr id="137" name="136 - Έλλειψη">
                <a:extLst/>
              </p:cNvPr>
              <p:cNvSpPr/>
              <p:nvPr/>
            </p:nvSpPr>
            <p:spPr>
              <a:xfrm>
                <a:off x="8471972" y="2364189"/>
                <a:ext cx="252924" cy="21549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35" name="59 - TextBox"/>
              <p:cNvSpPr txBox="1">
                <a:spLocks noChangeArrowheads="1"/>
              </p:cNvSpPr>
              <p:nvPr/>
            </p:nvSpPr>
            <p:spPr bwMode="auto">
              <a:xfrm>
                <a:off x="8370436" y="2276538"/>
                <a:ext cx="373158" cy="361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12</a:t>
                </a:r>
                <a:endParaRPr lang="el-GR" altLang="en-US" sz="1000" b="1" dirty="0"/>
              </a:p>
            </p:txBody>
          </p:sp>
        </p:grpSp>
        <p:grpSp>
          <p:nvGrpSpPr>
            <p:cNvPr id="15" name="138 - Ομάδα"/>
            <p:cNvGrpSpPr>
              <a:grpSpLocks/>
            </p:cNvGrpSpPr>
            <p:nvPr/>
          </p:nvGrpSpPr>
          <p:grpSpPr bwMode="auto">
            <a:xfrm>
              <a:off x="5943605" y="5601062"/>
              <a:ext cx="373385" cy="361922"/>
              <a:chOff x="8389463" y="2298002"/>
              <a:chExt cx="373158" cy="361238"/>
            </a:xfrm>
          </p:grpSpPr>
          <p:sp>
            <p:nvSpPr>
              <p:cNvPr id="140" name="139 - Έλλειψη">
                <a:extLst/>
              </p:cNvPr>
              <p:cNvSpPr/>
              <p:nvPr/>
            </p:nvSpPr>
            <p:spPr>
              <a:xfrm>
                <a:off x="8471981" y="2364188"/>
                <a:ext cx="252924" cy="2154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33" name="59 - TextBox"/>
              <p:cNvSpPr txBox="1">
                <a:spLocks noChangeArrowheads="1"/>
              </p:cNvSpPr>
              <p:nvPr/>
            </p:nvSpPr>
            <p:spPr bwMode="auto">
              <a:xfrm>
                <a:off x="8389463" y="2298002"/>
                <a:ext cx="373158" cy="361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13</a:t>
                </a:r>
                <a:endParaRPr lang="el-GR" altLang="en-US" sz="1000" b="1" dirty="0"/>
              </a:p>
            </p:txBody>
          </p:sp>
        </p:grpSp>
        <p:grpSp>
          <p:nvGrpSpPr>
            <p:cNvPr id="16" name="141 - Ομάδα"/>
            <p:cNvGrpSpPr>
              <a:grpSpLocks/>
            </p:cNvGrpSpPr>
            <p:nvPr/>
          </p:nvGrpSpPr>
          <p:grpSpPr bwMode="auto">
            <a:xfrm>
              <a:off x="8158169" y="4069486"/>
              <a:ext cx="373385" cy="361923"/>
              <a:chOff x="8389463" y="2287140"/>
              <a:chExt cx="373157" cy="363441"/>
            </a:xfrm>
          </p:grpSpPr>
          <p:sp>
            <p:nvSpPr>
              <p:cNvPr id="143" name="142 - Έλλειψη">
                <a:extLst/>
              </p:cNvPr>
              <p:cNvSpPr/>
              <p:nvPr/>
            </p:nvSpPr>
            <p:spPr>
              <a:xfrm>
                <a:off x="8472526" y="2362934"/>
                <a:ext cx="251563" cy="21839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31" name="59 - TextBox"/>
              <p:cNvSpPr txBox="1">
                <a:spLocks noChangeArrowheads="1"/>
              </p:cNvSpPr>
              <p:nvPr/>
            </p:nvSpPr>
            <p:spPr bwMode="auto">
              <a:xfrm>
                <a:off x="8389463" y="2287140"/>
                <a:ext cx="373157" cy="363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14</a:t>
                </a:r>
                <a:endParaRPr lang="el-GR" altLang="en-US" sz="1000" b="1" dirty="0"/>
              </a:p>
            </p:txBody>
          </p:sp>
        </p:grpSp>
        <p:grpSp>
          <p:nvGrpSpPr>
            <p:cNvPr id="17" name="144 - Ομάδα"/>
            <p:cNvGrpSpPr>
              <a:grpSpLocks/>
            </p:cNvGrpSpPr>
            <p:nvPr/>
          </p:nvGrpSpPr>
          <p:grpSpPr bwMode="auto">
            <a:xfrm>
              <a:off x="7443793" y="3375751"/>
              <a:ext cx="373385" cy="361923"/>
              <a:chOff x="8389463" y="2287269"/>
              <a:chExt cx="373158" cy="361237"/>
            </a:xfrm>
          </p:grpSpPr>
          <p:sp>
            <p:nvSpPr>
              <p:cNvPr id="146" name="145 - Έλλειψη">
                <a:extLst/>
              </p:cNvPr>
              <p:cNvSpPr/>
              <p:nvPr/>
            </p:nvSpPr>
            <p:spPr>
              <a:xfrm>
                <a:off x="8472571" y="2364189"/>
                <a:ext cx="251564" cy="21549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29" name="59 - TextBox"/>
              <p:cNvSpPr txBox="1">
                <a:spLocks noChangeArrowheads="1"/>
              </p:cNvSpPr>
              <p:nvPr/>
            </p:nvSpPr>
            <p:spPr bwMode="auto">
              <a:xfrm>
                <a:off x="8389463" y="2287269"/>
                <a:ext cx="373158" cy="361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15</a:t>
                </a:r>
                <a:endParaRPr lang="el-GR" altLang="en-US" sz="1000" b="1" dirty="0"/>
              </a:p>
            </p:txBody>
          </p:sp>
        </p:grpSp>
        <p:grpSp>
          <p:nvGrpSpPr>
            <p:cNvPr id="18" name="147 - Ομάδα"/>
            <p:cNvGrpSpPr>
              <a:grpSpLocks/>
            </p:cNvGrpSpPr>
            <p:nvPr/>
          </p:nvGrpSpPr>
          <p:grpSpPr bwMode="auto">
            <a:xfrm>
              <a:off x="7872433" y="5674088"/>
              <a:ext cx="373385" cy="361923"/>
              <a:chOff x="8389478" y="2297937"/>
              <a:chExt cx="372971" cy="363441"/>
            </a:xfrm>
          </p:grpSpPr>
          <p:sp>
            <p:nvSpPr>
              <p:cNvPr id="149" name="148 - Έλλειψη">
                <a:extLst/>
              </p:cNvPr>
              <p:cNvSpPr/>
              <p:nvPr/>
            </p:nvSpPr>
            <p:spPr>
              <a:xfrm>
                <a:off x="8472521" y="2362934"/>
                <a:ext cx="251438" cy="21839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27" name="59 - TextBox"/>
              <p:cNvSpPr txBox="1">
                <a:spLocks noChangeArrowheads="1"/>
              </p:cNvSpPr>
              <p:nvPr/>
            </p:nvSpPr>
            <p:spPr bwMode="auto">
              <a:xfrm>
                <a:off x="8389478" y="2297937"/>
                <a:ext cx="372971" cy="363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16</a:t>
                </a:r>
                <a:endParaRPr lang="el-GR" altLang="en-US" sz="1000" b="1" dirty="0"/>
              </a:p>
            </p:txBody>
          </p:sp>
        </p:grpSp>
        <p:sp>
          <p:nvSpPr>
            <p:cNvPr id="64612" name="76 - TextBox"/>
            <p:cNvSpPr txBox="1">
              <a:spLocks noChangeArrowheads="1"/>
            </p:cNvSpPr>
            <p:nvPr/>
          </p:nvSpPr>
          <p:spPr bwMode="auto">
            <a:xfrm rot="2961601">
              <a:off x="7081261" y="4309390"/>
              <a:ext cx="907616" cy="236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700" b="1" dirty="0"/>
                <a:t>Aegean Sea</a:t>
              </a:r>
              <a:endParaRPr lang="el-GR" altLang="en-US" sz="700" b="1" dirty="0"/>
            </a:p>
          </p:txBody>
        </p:sp>
        <p:sp>
          <p:nvSpPr>
            <p:cNvPr id="64613" name="77 - TextBox"/>
            <p:cNvSpPr txBox="1">
              <a:spLocks noChangeArrowheads="1"/>
            </p:cNvSpPr>
            <p:nvPr/>
          </p:nvSpPr>
          <p:spPr bwMode="auto">
            <a:xfrm rot="3677376">
              <a:off x="2950236" y="4660229"/>
              <a:ext cx="841641" cy="236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700" b="1" dirty="0"/>
                <a:t>Ionian Sea</a:t>
              </a:r>
              <a:endParaRPr lang="el-GR" altLang="en-US" sz="700" b="1" dirty="0"/>
            </a:p>
          </p:txBody>
        </p:sp>
        <p:sp>
          <p:nvSpPr>
            <p:cNvPr id="64614" name="219 - TextBox"/>
            <p:cNvSpPr txBox="1">
              <a:spLocks noChangeArrowheads="1"/>
            </p:cNvSpPr>
            <p:nvPr/>
          </p:nvSpPr>
          <p:spPr bwMode="auto">
            <a:xfrm>
              <a:off x="2744788" y="1384300"/>
              <a:ext cx="1036074" cy="769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marL="55991" indent="-55991">
                <a:buFontTx/>
                <a:buAutoNum type="arabicPeriod"/>
              </a:pPr>
              <a:r>
                <a:rPr lang="en-US" altLang="en-US" sz="700" dirty="0" err="1"/>
                <a:t>Galikos</a:t>
              </a:r>
              <a:r>
                <a:rPr lang="en-US" altLang="en-US" sz="700" dirty="0"/>
                <a:t> river</a:t>
              </a:r>
            </a:p>
            <a:p>
              <a:pPr marL="55991" indent="-55991">
                <a:buFontTx/>
                <a:buAutoNum type="arabicPeriod"/>
              </a:pPr>
              <a:r>
                <a:rPr lang="en-US" altLang="en-US" sz="700" dirty="0" err="1"/>
                <a:t>Axios</a:t>
              </a:r>
              <a:r>
                <a:rPr lang="en-US" altLang="en-US" sz="700" dirty="0"/>
                <a:t> river</a:t>
              </a:r>
            </a:p>
            <a:p>
              <a:pPr marL="55991" indent="-55991">
                <a:buFontTx/>
                <a:buAutoNum type="arabicPeriod"/>
              </a:pPr>
              <a:r>
                <a:rPr lang="en-US" altLang="en-US" sz="700" dirty="0" err="1"/>
                <a:t>Loudias</a:t>
              </a:r>
              <a:r>
                <a:rPr lang="en-US" altLang="en-US" sz="700" dirty="0"/>
                <a:t> river</a:t>
              </a:r>
            </a:p>
            <a:p>
              <a:pPr marL="55991" indent="-55991">
                <a:buFontTx/>
                <a:buAutoNum type="arabicPeriod"/>
              </a:pPr>
              <a:r>
                <a:rPr lang="en-US" altLang="en-US" sz="700" dirty="0" err="1"/>
                <a:t>Aliakmonas</a:t>
              </a:r>
              <a:r>
                <a:rPr lang="en-US" altLang="en-US" sz="700" dirty="0"/>
                <a:t> river</a:t>
              </a:r>
              <a:endParaRPr lang="el-GR" altLang="en-US" sz="700" dirty="0"/>
            </a:p>
          </p:txBody>
        </p:sp>
        <p:sp>
          <p:nvSpPr>
            <p:cNvPr id="64615" name="4 - TextBox"/>
            <p:cNvSpPr txBox="1">
              <a:spLocks noChangeArrowheads="1"/>
            </p:cNvSpPr>
            <p:nvPr/>
          </p:nvSpPr>
          <p:spPr bwMode="auto">
            <a:xfrm>
              <a:off x="5756275" y="2960688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algn="ctr" eaLnBrk="1" hangingPunct="1"/>
              <a:r>
                <a:rPr lang="en-US" altLang="en-US" sz="800" b="1" dirty="0"/>
                <a:t>(84)</a:t>
              </a:r>
              <a:endParaRPr lang="el-GR" altLang="en-US" sz="800" b="1" dirty="0"/>
            </a:p>
          </p:txBody>
        </p:sp>
        <p:sp>
          <p:nvSpPr>
            <p:cNvPr id="64616" name="7 - TextBox"/>
            <p:cNvSpPr txBox="1">
              <a:spLocks noChangeArrowheads="1"/>
            </p:cNvSpPr>
            <p:nvPr/>
          </p:nvSpPr>
          <p:spPr bwMode="auto">
            <a:xfrm>
              <a:off x="5114925" y="3540125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(65)</a:t>
              </a:r>
              <a:endParaRPr lang="el-GR" altLang="en-US" sz="800" b="1" dirty="0"/>
            </a:p>
          </p:txBody>
        </p:sp>
        <p:sp>
          <p:nvSpPr>
            <p:cNvPr id="64617" name="23 - TextBox"/>
            <p:cNvSpPr txBox="1">
              <a:spLocks noChangeArrowheads="1"/>
            </p:cNvSpPr>
            <p:nvPr/>
          </p:nvSpPr>
          <p:spPr bwMode="auto">
            <a:xfrm>
              <a:off x="8115299" y="2397125"/>
              <a:ext cx="39146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(5)</a:t>
              </a:r>
              <a:endParaRPr lang="el-GR" altLang="en-US" sz="800" b="1" dirty="0"/>
            </a:p>
          </p:txBody>
        </p:sp>
        <p:sp>
          <p:nvSpPr>
            <p:cNvPr id="64618" name="24 - TextBox"/>
            <p:cNvSpPr txBox="1">
              <a:spLocks noChangeArrowheads="1"/>
            </p:cNvSpPr>
            <p:nvPr/>
          </p:nvSpPr>
          <p:spPr bwMode="auto">
            <a:xfrm>
              <a:off x="6757988" y="2181225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(19)</a:t>
              </a:r>
              <a:endParaRPr lang="el-GR" altLang="en-US" sz="800" b="1" dirty="0"/>
            </a:p>
          </p:txBody>
        </p:sp>
        <p:sp>
          <p:nvSpPr>
            <p:cNvPr id="64619" name="25 - TextBox"/>
            <p:cNvSpPr txBox="1">
              <a:spLocks noChangeArrowheads="1"/>
            </p:cNvSpPr>
            <p:nvPr/>
          </p:nvSpPr>
          <p:spPr bwMode="auto">
            <a:xfrm>
              <a:off x="6356350" y="2427288"/>
              <a:ext cx="39146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(4)</a:t>
              </a:r>
              <a:endParaRPr lang="el-GR" altLang="en-US" sz="800" b="1" dirty="0"/>
            </a:p>
          </p:txBody>
        </p:sp>
        <p:sp>
          <p:nvSpPr>
            <p:cNvPr id="64620" name="24 - TextBox"/>
            <p:cNvSpPr txBox="1">
              <a:spLocks noChangeArrowheads="1"/>
            </p:cNvSpPr>
            <p:nvPr/>
          </p:nvSpPr>
          <p:spPr bwMode="auto">
            <a:xfrm>
              <a:off x="3686175" y="3827463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(10)</a:t>
              </a:r>
              <a:endParaRPr lang="el-GR" altLang="en-US" sz="800" b="1" dirty="0"/>
            </a:p>
          </p:txBody>
        </p:sp>
        <p:sp>
          <p:nvSpPr>
            <p:cNvPr id="64621" name="24 - TextBox"/>
            <p:cNvSpPr txBox="1">
              <a:spLocks noChangeArrowheads="1"/>
            </p:cNvSpPr>
            <p:nvPr/>
          </p:nvSpPr>
          <p:spPr bwMode="auto">
            <a:xfrm>
              <a:off x="4052888" y="4065588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(14)</a:t>
              </a:r>
              <a:endParaRPr lang="el-GR" altLang="en-US" sz="800" b="1" dirty="0"/>
            </a:p>
          </p:txBody>
        </p:sp>
        <p:sp>
          <p:nvSpPr>
            <p:cNvPr id="64622" name="24 - TextBox"/>
            <p:cNvSpPr txBox="1">
              <a:spLocks noChangeArrowheads="1"/>
            </p:cNvSpPr>
            <p:nvPr/>
          </p:nvSpPr>
          <p:spPr bwMode="auto">
            <a:xfrm>
              <a:off x="5400675" y="4756150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(10)</a:t>
              </a:r>
              <a:endParaRPr lang="el-GR" altLang="en-US" sz="800" b="1" dirty="0"/>
            </a:p>
          </p:txBody>
        </p:sp>
        <p:sp>
          <p:nvSpPr>
            <p:cNvPr id="64623" name="24 - TextBox"/>
            <p:cNvSpPr txBox="1">
              <a:spLocks noChangeArrowheads="1"/>
            </p:cNvSpPr>
            <p:nvPr/>
          </p:nvSpPr>
          <p:spPr bwMode="auto">
            <a:xfrm>
              <a:off x="6329363" y="4897438"/>
              <a:ext cx="39146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(2)</a:t>
              </a:r>
              <a:endParaRPr lang="el-GR" altLang="en-US" sz="800" b="1" dirty="0"/>
            </a:p>
          </p:txBody>
        </p:sp>
        <p:sp>
          <p:nvSpPr>
            <p:cNvPr id="64624" name="24 - TextBox"/>
            <p:cNvSpPr txBox="1">
              <a:spLocks noChangeArrowheads="1"/>
            </p:cNvSpPr>
            <p:nvPr/>
          </p:nvSpPr>
          <p:spPr bwMode="auto">
            <a:xfrm>
              <a:off x="5938837" y="5397500"/>
              <a:ext cx="39146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(2)</a:t>
              </a:r>
              <a:endParaRPr lang="el-GR" altLang="en-US" sz="800" b="1" dirty="0"/>
            </a:p>
          </p:txBody>
        </p:sp>
        <p:sp>
          <p:nvSpPr>
            <p:cNvPr id="64625" name="24 - TextBox"/>
            <p:cNvSpPr txBox="1">
              <a:spLocks noChangeArrowheads="1"/>
            </p:cNvSpPr>
            <p:nvPr/>
          </p:nvSpPr>
          <p:spPr bwMode="auto">
            <a:xfrm>
              <a:off x="7758113" y="3540125"/>
              <a:ext cx="39146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(1)</a:t>
              </a:r>
              <a:endParaRPr lang="el-GR" altLang="en-US" sz="800" b="1" dirty="0"/>
            </a:p>
          </p:txBody>
        </p:sp>
      </p:grpSp>
      <p:grpSp>
        <p:nvGrpSpPr>
          <p:cNvPr id="19" name="224 - Ομάδα"/>
          <p:cNvGrpSpPr>
            <a:grpSpLocks noChangeAspect="1"/>
          </p:cNvGrpSpPr>
          <p:nvPr/>
        </p:nvGrpSpPr>
        <p:grpSpPr bwMode="auto">
          <a:xfrm>
            <a:off x="602459" y="124200"/>
            <a:ext cx="2832589" cy="1739880"/>
            <a:chOff x="137911" y="342477"/>
            <a:chExt cx="3974592" cy="3035808"/>
          </a:xfrm>
        </p:grpSpPr>
        <p:pic>
          <p:nvPicPr>
            <p:cNvPr id="64532" name="193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/>
            <a:stretch>
              <a:fillRect/>
            </a:stretch>
          </p:blipFill>
          <p:spPr bwMode="auto">
            <a:xfrm>
              <a:off x="137911" y="342477"/>
              <a:ext cx="3974592" cy="3035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0" name="197 - Ομάδα"/>
            <p:cNvGrpSpPr>
              <a:grpSpLocks/>
            </p:cNvGrpSpPr>
            <p:nvPr/>
          </p:nvGrpSpPr>
          <p:grpSpPr bwMode="auto">
            <a:xfrm>
              <a:off x="710432" y="1322872"/>
              <a:ext cx="1389850" cy="1503757"/>
              <a:chOff x="696791" y="4748463"/>
              <a:chExt cx="1389850" cy="1503757"/>
            </a:xfrm>
          </p:grpSpPr>
          <p:grpSp>
            <p:nvGrpSpPr>
              <p:cNvPr id="21" name="194 - Ομάδα"/>
              <p:cNvGrpSpPr>
                <a:grpSpLocks/>
              </p:cNvGrpSpPr>
              <p:nvPr/>
            </p:nvGrpSpPr>
            <p:grpSpPr bwMode="auto">
              <a:xfrm rot="653031">
                <a:off x="696791" y="5751735"/>
                <a:ext cx="438792" cy="500485"/>
                <a:chOff x="1133519" y="2292025"/>
                <a:chExt cx="438792" cy="500485"/>
              </a:xfrm>
            </p:grpSpPr>
            <p:grpSp>
              <p:nvGrpSpPr>
                <p:cNvPr id="22" name="128 - Ομάδα"/>
                <p:cNvGrpSpPr>
                  <a:grpSpLocks/>
                </p:cNvGrpSpPr>
                <p:nvPr/>
              </p:nvGrpSpPr>
              <p:grpSpPr bwMode="auto">
                <a:xfrm rot="-4273657">
                  <a:off x="1110478" y="2315066"/>
                  <a:ext cx="253645" cy="207563"/>
                  <a:chOff x="2141748" y="1195895"/>
                  <a:chExt cx="468111" cy="246948"/>
                </a:xfrm>
              </p:grpSpPr>
              <p:grpSp>
                <p:nvGrpSpPr>
                  <p:cNvPr id="23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51" name="250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52" name="251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53" name="252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54" name="25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24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47" name="24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8" name="24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9" name="24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50" name="249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  <p:grpSp>
              <p:nvGrpSpPr>
                <p:cNvPr id="25" name="139 - Ομάδα"/>
                <p:cNvGrpSpPr>
                  <a:grpSpLocks/>
                </p:cNvGrpSpPr>
                <p:nvPr/>
              </p:nvGrpSpPr>
              <p:grpSpPr bwMode="auto">
                <a:xfrm rot="-5699814">
                  <a:off x="1250722" y="2561906"/>
                  <a:ext cx="253645" cy="207563"/>
                  <a:chOff x="2141748" y="1195895"/>
                  <a:chExt cx="468111" cy="246948"/>
                </a:xfrm>
              </p:grpSpPr>
              <p:grpSp>
                <p:nvGrpSpPr>
                  <p:cNvPr id="26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41" name="240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2" name="241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3" name="242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4" name="24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30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37" name="23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8" name="23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9" name="23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0" name="239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  <p:grpSp>
              <p:nvGrpSpPr>
                <p:cNvPr id="31" name="177 - Ομάδα"/>
                <p:cNvGrpSpPr>
                  <a:grpSpLocks/>
                </p:cNvGrpSpPr>
                <p:nvPr/>
              </p:nvGrpSpPr>
              <p:grpSpPr bwMode="auto">
                <a:xfrm rot="-5699814">
                  <a:off x="1341707" y="2441351"/>
                  <a:ext cx="253645" cy="207563"/>
                  <a:chOff x="2141748" y="1195895"/>
                  <a:chExt cx="468111" cy="246948"/>
                </a:xfrm>
              </p:grpSpPr>
              <p:grpSp>
                <p:nvGrpSpPr>
                  <p:cNvPr id="33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31" name="230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2" name="231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3" name="232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4" name="23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34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27" name="22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28" name="22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29" name="22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0" name="229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</p:grpSp>
          <p:grpSp>
            <p:nvGrpSpPr>
              <p:cNvPr id="49" name="195 - Ομάδα"/>
              <p:cNvGrpSpPr>
                <a:grpSpLocks/>
              </p:cNvGrpSpPr>
              <p:nvPr/>
            </p:nvGrpSpPr>
            <p:grpSpPr bwMode="auto">
              <a:xfrm>
                <a:off x="1185579" y="5247712"/>
                <a:ext cx="298056" cy="393336"/>
                <a:chOff x="1574540" y="1706118"/>
                <a:chExt cx="298056" cy="393336"/>
              </a:xfrm>
            </p:grpSpPr>
            <p:grpSp>
              <p:nvGrpSpPr>
                <p:cNvPr id="50" name="117 - Ομάδα"/>
                <p:cNvGrpSpPr>
                  <a:grpSpLocks/>
                </p:cNvGrpSpPr>
                <p:nvPr/>
              </p:nvGrpSpPr>
              <p:grpSpPr bwMode="auto">
                <a:xfrm rot="-7939314">
                  <a:off x="1612198" y="1668460"/>
                  <a:ext cx="206817" cy="282134"/>
                  <a:chOff x="2141748" y="1195895"/>
                  <a:chExt cx="468111" cy="246948"/>
                </a:xfrm>
              </p:grpSpPr>
              <p:grpSp>
                <p:nvGrpSpPr>
                  <p:cNvPr id="51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18" name="21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9" name="21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20" name="219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21" name="220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52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14" name="21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5" name="214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6" name="215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7" name="21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  <p:grpSp>
              <p:nvGrpSpPr>
                <p:cNvPr id="53" name="166 - Ομάδα"/>
                <p:cNvGrpSpPr>
                  <a:grpSpLocks/>
                </p:cNvGrpSpPr>
                <p:nvPr/>
              </p:nvGrpSpPr>
              <p:grpSpPr bwMode="auto">
                <a:xfrm rot="-7939314">
                  <a:off x="1628120" y="1854979"/>
                  <a:ext cx="206817" cy="282134"/>
                  <a:chOff x="2141748" y="1195895"/>
                  <a:chExt cx="468111" cy="246948"/>
                </a:xfrm>
              </p:grpSpPr>
              <p:grpSp>
                <p:nvGrpSpPr>
                  <p:cNvPr id="54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08" name="20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09" name="20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0" name="209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1" name="210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55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04" name="20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05" name="204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06" name="205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07" name="20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</p:grpSp>
          <p:grpSp>
            <p:nvGrpSpPr>
              <p:cNvPr id="56" name="196 - Ομάδα"/>
              <p:cNvGrpSpPr>
                <a:grpSpLocks/>
              </p:cNvGrpSpPr>
              <p:nvPr/>
            </p:nvGrpSpPr>
            <p:grpSpPr bwMode="auto">
              <a:xfrm>
                <a:off x="1788118" y="4748463"/>
                <a:ext cx="298523" cy="325368"/>
                <a:chOff x="2136136" y="1234164"/>
                <a:chExt cx="298523" cy="325368"/>
              </a:xfrm>
            </p:grpSpPr>
            <p:grpSp>
              <p:nvGrpSpPr>
                <p:cNvPr id="57" name="116 - Ομάδα"/>
                <p:cNvGrpSpPr>
                  <a:grpSpLocks/>
                </p:cNvGrpSpPr>
                <p:nvPr/>
              </p:nvGrpSpPr>
              <p:grpSpPr bwMode="auto">
                <a:xfrm>
                  <a:off x="2136136" y="1234164"/>
                  <a:ext cx="253645" cy="207563"/>
                  <a:chOff x="2141748" y="1195895"/>
                  <a:chExt cx="468111" cy="246948"/>
                </a:xfrm>
              </p:grpSpPr>
              <p:grpSp>
                <p:nvGrpSpPr>
                  <p:cNvPr id="58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196" name="195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7" name="19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8" name="19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9" name="19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59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192" name="191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3" name="192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4" name="19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5" name="194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  <p:grpSp>
              <p:nvGrpSpPr>
                <p:cNvPr id="60" name="150 - Ομάδα"/>
                <p:cNvGrpSpPr>
                  <a:grpSpLocks/>
                </p:cNvGrpSpPr>
                <p:nvPr/>
              </p:nvGrpSpPr>
              <p:grpSpPr bwMode="auto">
                <a:xfrm>
                  <a:off x="2181014" y="1351969"/>
                  <a:ext cx="253645" cy="207563"/>
                  <a:chOff x="2141748" y="1195895"/>
                  <a:chExt cx="468111" cy="246948"/>
                </a:xfrm>
              </p:grpSpPr>
              <p:grpSp>
                <p:nvGrpSpPr>
                  <p:cNvPr id="61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186" name="185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7" name="18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8" name="18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9" name="18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62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182" name="181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3" name="182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4" name="18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5" name="184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</p:grpSp>
          <p:sp>
            <p:nvSpPr>
              <p:cNvPr id="177" name="176 - Δεξιό άγκιστρο">
                <a:extLst/>
              </p:cNvPr>
              <p:cNvSpPr/>
              <p:nvPr/>
            </p:nvSpPr>
            <p:spPr>
              <a:xfrm rot="2683328">
                <a:off x="1745463" y="4861035"/>
                <a:ext cx="143855" cy="972363"/>
              </a:xfrm>
              <a:prstGeom prst="righ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dirty="0"/>
              </a:p>
            </p:txBody>
          </p:sp>
        </p:grpSp>
        <p:sp>
          <p:nvSpPr>
            <p:cNvPr id="64534" name="202 - TextBox"/>
            <p:cNvSpPr txBox="1">
              <a:spLocks noChangeArrowheads="1"/>
            </p:cNvSpPr>
            <p:nvPr/>
          </p:nvSpPr>
          <p:spPr bwMode="auto">
            <a:xfrm>
              <a:off x="139069" y="2587327"/>
              <a:ext cx="551523" cy="349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700" dirty="0"/>
                <a:t>Pieria</a:t>
              </a:r>
              <a:endParaRPr lang="el-GR" altLang="en-US" sz="700" dirty="0"/>
            </a:p>
          </p:txBody>
        </p:sp>
        <p:sp>
          <p:nvSpPr>
            <p:cNvPr id="64535" name="203 - TextBox"/>
            <p:cNvSpPr txBox="1">
              <a:spLocks noChangeArrowheads="1"/>
            </p:cNvSpPr>
            <p:nvPr/>
          </p:nvSpPr>
          <p:spPr bwMode="auto">
            <a:xfrm>
              <a:off x="1126488" y="2319926"/>
              <a:ext cx="942898" cy="590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altLang="en-US" sz="800" dirty="0" err="1"/>
                <a:t>Thermaikos</a:t>
              </a:r>
              <a:endParaRPr lang="en-US" altLang="en-US" sz="800" dirty="0"/>
            </a:p>
            <a:p>
              <a:pPr algn="ctr" eaLnBrk="1" hangingPunct="1"/>
              <a:r>
                <a:rPr lang="en-US" altLang="en-US" sz="800" dirty="0"/>
                <a:t>Gulf</a:t>
              </a:r>
              <a:endParaRPr lang="el-GR" altLang="en-US" sz="800" dirty="0"/>
            </a:p>
          </p:txBody>
        </p:sp>
        <p:pic>
          <p:nvPicPr>
            <p:cNvPr id="64536" name="204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6843" b="13075"/>
            <a:stretch>
              <a:fillRect/>
            </a:stretch>
          </p:blipFill>
          <p:spPr bwMode="auto">
            <a:xfrm rot="-2566579">
              <a:off x="587392" y="1198087"/>
              <a:ext cx="164077" cy="847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537" name="206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6843" b="13075"/>
            <a:stretch>
              <a:fillRect/>
            </a:stretch>
          </p:blipFill>
          <p:spPr bwMode="auto">
            <a:xfrm rot="-2566579">
              <a:off x="539766" y="1026637"/>
              <a:ext cx="164077" cy="847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538" name="207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80473" t="47076" r="16843" b="15372"/>
            <a:stretch>
              <a:fillRect/>
            </a:stretch>
          </p:blipFill>
          <p:spPr bwMode="auto">
            <a:xfrm rot="19033421" flipH="1">
              <a:off x="484264" y="1189677"/>
              <a:ext cx="216411" cy="798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1" name="160 - Ελεύθερη σχεδίαση">
              <a:extLst/>
            </p:cNvPr>
            <p:cNvSpPr/>
            <p:nvPr/>
          </p:nvSpPr>
          <p:spPr>
            <a:xfrm>
              <a:off x="255904" y="1380795"/>
              <a:ext cx="667551" cy="572865"/>
            </a:xfrm>
            <a:custGeom>
              <a:avLst/>
              <a:gdLst>
                <a:gd name="connsiteX0" fmla="*/ 666750 w 666750"/>
                <a:gd name="connsiteY0" fmla="*/ 571816 h 571816"/>
                <a:gd name="connsiteX1" fmla="*/ 638175 w 666750"/>
                <a:gd name="connsiteY1" fmla="*/ 562291 h 571816"/>
                <a:gd name="connsiteX2" fmla="*/ 628650 w 666750"/>
                <a:gd name="connsiteY2" fmla="*/ 524191 h 571816"/>
                <a:gd name="connsiteX3" fmla="*/ 619125 w 666750"/>
                <a:gd name="connsiteY3" fmla="*/ 438466 h 571816"/>
                <a:gd name="connsiteX4" fmla="*/ 590550 w 666750"/>
                <a:gd name="connsiteY4" fmla="*/ 409891 h 571816"/>
                <a:gd name="connsiteX5" fmla="*/ 571500 w 666750"/>
                <a:gd name="connsiteY5" fmla="*/ 362266 h 571816"/>
                <a:gd name="connsiteX6" fmla="*/ 542925 w 666750"/>
                <a:gd name="connsiteY6" fmla="*/ 305116 h 571816"/>
                <a:gd name="connsiteX7" fmla="*/ 485775 w 666750"/>
                <a:gd name="connsiteY7" fmla="*/ 267016 h 571816"/>
                <a:gd name="connsiteX8" fmla="*/ 466725 w 666750"/>
                <a:gd name="connsiteY8" fmla="*/ 238441 h 571816"/>
                <a:gd name="connsiteX9" fmla="*/ 438150 w 666750"/>
                <a:gd name="connsiteY9" fmla="*/ 219391 h 571816"/>
                <a:gd name="connsiteX10" fmla="*/ 361950 w 666750"/>
                <a:gd name="connsiteY10" fmla="*/ 171766 h 571816"/>
                <a:gd name="connsiteX11" fmla="*/ 342900 w 666750"/>
                <a:gd name="connsiteY11" fmla="*/ 143191 h 571816"/>
                <a:gd name="connsiteX12" fmla="*/ 304800 w 666750"/>
                <a:gd name="connsiteY12" fmla="*/ 124141 h 571816"/>
                <a:gd name="connsiteX13" fmla="*/ 247650 w 666750"/>
                <a:gd name="connsiteY13" fmla="*/ 86041 h 571816"/>
                <a:gd name="connsiteX14" fmla="*/ 219075 w 666750"/>
                <a:gd name="connsiteY14" fmla="*/ 66991 h 571816"/>
                <a:gd name="connsiteX15" fmla="*/ 190500 w 666750"/>
                <a:gd name="connsiteY15" fmla="*/ 47941 h 571816"/>
                <a:gd name="connsiteX16" fmla="*/ 133350 w 666750"/>
                <a:gd name="connsiteY16" fmla="*/ 28891 h 571816"/>
                <a:gd name="connsiteX17" fmla="*/ 104775 w 666750"/>
                <a:gd name="connsiteY17" fmla="*/ 9841 h 571816"/>
                <a:gd name="connsiteX18" fmla="*/ 0 w 666750"/>
                <a:gd name="connsiteY18" fmla="*/ 316 h 571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6750" h="571816">
                  <a:moveTo>
                    <a:pt x="666750" y="571816"/>
                  </a:moveTo>
                  <a:cubicBezTo>
                    <a:pt x="657225" y="568641"/>
                    <a:pt x="644447" y="570131"/>
                    <a:pt x="638175" y="562291"/>
                  </a:cubicBezTo>
                  <a:cubicBezTo>
                    <a:pt x="629997" y="552069"/>
                    <a:pt x="630641" y="537130"/>
                    <a:pt x="628650" y="524191"/>
                  </a:cubicBezTo>
                  <a:cubicBezTo>
                    <a:pt x="624278" y="495774"/>
                    <a:pt x="628217" y="465741"/>
                    <a:pt x="619125" y="438466"/>
                  </a:cubicBezTo>
                  <a:cubicBezTo>
                    <a:pt x="614865" y="425687"/>
                    <a:pt x="600075" y="419416"/>
                    <a:pt x="590550" y="409891"/>
                  </a:cubicBezTo>
                  <a:cubicBezTo>
                    <a:pt x="584200" y="394016"/>
                    <a:pt x="577503" y="378275"/>
                    <a:pt x="571500" y="362266"/>
                  </a:cubicBezTo>
                  <a:cubicBezTo>
                    <a:pt x="563442" y="340777"/>
                    <a:pt x="561745" y="321583"/>
                    <a:pt x="542925" y="305116"/>
                  </a:cubicBezTo>
                  <a:cubicBezTo>
                    <a:pt x="525695" y="290039"/>
                    <a:pt x="485775" y="267016"/>
                    <a:pt x="485775" y="267016"/>
                  </a:cubicBezTo>
                  <a:cubicBezTo>
                    <a:pt x="479425" y="257491"/>
                    <a:pt x="474820" y="246536"/>
                    <a:pt x="466725" y="238441"/>
                  </a:cubicBezTo>
                  <a:cubicBezTo>
                    <a:pt x="458630" y="230346"/>
                    <a:pt x="447465" y="226045"/>
                    <a:pt x="438150" y="219391"/>
                  </a:cubicBezTo>
                  <a:cubicBezTo>
                    <a:pt x="380448" y="178175"/>
                    <a:pt x="421622" y="201602"/>
                    <a:pt x="361950" y="171766"/>
                  </a:cubicBezTo>
                  <a:cubicBezTo>
                    <a:pt x="355600" y="162241"/>
                    <a:pt x="351694" y="150520"/>
                    <a:pt x="342900" y="143191"/>
                  </a:cubicBezTo>
                  <a:cubicBezTo>
                    <a:pt x="331992" y="134101"/>
                    <a:pt x="316976" y="131446"/>
                    <a:pt x="304800" y="124141"/>
                  </a:cubicBezTo>
                  <a:cubicBezTo>
                    <a:pt x="285167" y="112361"/>
                    <a:pt x="266700" y="98741"/>
                    <a:pt x="247650" y="86041"/>
                  </a:cubicBezTo>
                  <a:lnTo>
                    <a:pt x="219075" y="66991"/>
                  </a:lnTo>
                  <a:cubicBezTo>
                    <a:pt x="209550" y="60641"/>
                    <a:pt x="201360" y="51561"/>
                    <a:pt x="190500" y="47941"/>
                  </a:cubicBezTo>
                  <a:cubicBezTo>
                    <a:pt x="171450" y="41591"/>
                    <a:pt x="150058" y="40030"/>
                    <a:pt x="133350" y="28891"/>
                  </a:cubicBezTo>
                  <a:cubicBezTo>
                    <a:pt x="123825" y="22541"/>
                    <a:pt x="115929" y="12415"/>
                    <a:pt x="104775" y="9841"/>
                  </a:cubicBezTo>
                  <a:cubicBezTo>
                    <a:pt x="62131" y="0"/>
                    <a:pt x="35885" y="316"/>
                    <a:pt x="0" y="316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 dirty="0"/>
            </a:p>
          </p:txBody>
        </p:sp>
        <p:sp>
          <p:nvSpPr>
            <p:cNvPr id="162" name="161 - Ελεύθερη σχεδίαση">
              <a:extLst/>
            </p:cNvPr>
            <p:cNvSpPr/>
            <p:nvPr/>
          </p:nvSpPr>
          <p:spPr>
            <a:xfrm>
              <a:off x="874964" y="1838710"/>
              <a:ext cx="114760" cy="58417"/>
            </a:xfrm>
            <a:custGeom>
              <a:avLst/>
              <a:gdLst>
                <a:gd name="connsiteX0" fmla="*/ 114300 w 114300"/>
                <a:gd name="connsiteY0" fmla="*/ 57150 h 57150"/>
                <a:gd name="connsiteX1" fmla="*/ 85725 w 114300"/>
                <a:gd name="connsiteY1" fmla="*/ 38100 h 57150"/>
                <a:gd name="connsiteX2" fmla="*/ 28575 w 114300"/>
                <a:gd name="connsiteY2" fmla="*/ 19050 h 57150"/>
                <a:gd name="connsiteX3" fmla="*/ 0 w 114300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57150">
                  <a:moveTo>
                    <a:pt x="114300" y="57150"/>
                  </a:moveTo>
                  <a:cubicBezTo>
                    <a:pt x="104775" y="50800"/>
                    <a:pt x="96186" y="42749"/>
                    <a:pt x="85725" y="38100"/>
                  </a:cubicBezTo>
                  <a:cubicBezTo>
                    <a:pt x="67375" y="29945"/>
                    <a:pt x="45283" y="30189"/>
                    <a:pt x="28575" y="19050"/>
                  </a:cubicBezTo>
                  <a:lnTo>
                    <a:pt x="0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 dirty="0"/>
            </a:p>
          </p:txBody>
        </p:sp>
        <p:pic>
          <p:nvPicPr>
            <p:cNvPr id="64541" name="210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861901">
              <a:off x="852102" y="440774"/>
              <a:ext cx="175915" cy="1056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" name="163 - Ελεύθερη σχεδίαση">
              <a:extLst/>
            </p:cNvPr>
            <p:cNvSpPr/>
            <p:nvPr/>
          </p:nvSpPr>
          <p:spPr>
            <a:xfrm>
              <a:off x="731109" y="800392"/>
              <a:ext cx="365294" cy="678393"/>
            </a:xfrm>
            <a:custGeom>
              <a:avLst/>
              <a:gdLst>
                <a:gd name="connsiteX0" fmla="*/ 361950 w 361950"/>
                <a:gd name="connsiteY0" fmla="*/ 676275 h 676275"/>
                <a:gd name="connsiteX1" fmla="*/ 333375 w 361950"/>
                <a:gd name="connsiteY1" fmla="*/ 657225 h 676275"/>
                <a:gd name="connsiteX2" fmla="*/ 323850 w 361950"/>
                <a:gd name="connsiteY2" fmla="*/ 628650 h 676275"/>
                <a:gd name="connsiteX3" fmla="*/ 314325 w 361950"/>
                <a:gd name="connsiteY3" fmla="*/ 523875 h 676275"/>
                <a:gd name="connsiteX4" fmla="*/ 276225 w 361950"/>
                <a:gd name="connsiteY4" fmla="*/ 447675 h 676275"/>
                <a:gd name="connsiteX5" fmla="*/ 266700 w 361950"/>
                <a:gd name="connsiteY5" fmla="*/ 419100 h 676275"/>
                <a:gd name="connsiteX6" fmla="*/ 247650 w 361950"/>
                <a:gd name="connsiteY6" fmla="*/ 304800 h 676275"/>
                <a:gd name="connsiteX7" fmla="*/ 180975 w 361950"/>
                <a:gd name="connsiteY7" fmla="*/ 219075 h 676275"/>
                <a:gd name="connsiteX8" fmla="*/ 133350 w 361950"/>
                <a:gd name="connsiteY8" fmla="*/ 152400 h 676275"/>
                <a:gd name="connsiteX9" fmla="*/ 85725 w 361950"/>
                <a:gd name="connsiteY9" fmla="*/ 104775 h 676275"/>
                <a:gd name="connsiteX10" fmla="*/ 57150 w 361950"/>
                <a:gd name="connsiteY10" fmla="*/ 76200 h 676275"/>
                <a:gd name="connsiteX11" fmla="*/ 28575 w 361950"/>
                <a:gd name="connsiteY11" fmla="*/ 57150 h 676275"/>
                <a:gd name="connsiteX12" fmla="*/ 9525 w 361950"/>
                <a:gd name="connsiteY12" fmla="*/ 28575 h 676275"/>
                <a:gd name="connsiteX13" fmla="*/ 0 w 361950"/>
                <a:gd name="connsiteY13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1950" h="676275">
                  <a:moveTo>
                    <a:pt x="361950" y="676275"/>
                  </a:moveTo>
                  <a:cubicBezTo>
                    <a:pt x="352425" y="669925"/>
                    <a:pt x="340526" y="666164"/>
                    <a:pt x="333375" y="657225"/>
                  </a:cubicBezTo>
                  <a:cubicBezTo>
                    <a:pt x="327103" y="649385"/>
                    <a:pt x="325270" y="638589"/>
                    <a:pt x="323850" y="628650"/>
                  </a:cubicBezTo>
                  <a:cubicBezTo>
                    <a:pt x="318890" y="593933"/>
                    <a:pt x="318198" y="558730"/>
                    <a:pt x="314325" y="523875"/>
                  </a:cubicBezTo>
                  <a:cubicBezTo>
                    <a:pt x="305906" y="448103"/>
                    <a:pt x="324969" y="463923"/>
                    <a:pt x="276225" y="447675"/>
                  </a:cubicBezTo>
                  <a:cubicBezTo>
                    <a:pt x="273050" y="438150"/>
                    <a:pt x="268669" y="428945"/>
                    <a:pt x="266700" y="419100"/>
                  </a:cubicBezTo>
                  <a:cubicBezTo>
                    <a:pt x="259125" y="381225"/>
                    <a:pt x="269076" y="336938"/>
                    <a:pt x="247650" y="304800"/>
                  </a:cubicBezTo>
                  <a:cubicBezTo>
                    <a:pt x="202078" y="236442"/>
                    <a:pt x="225739" y="263839"/>
                    <a:pt x="180975" y="219075"/>
                  </a:cubicBezTo>
                  <a:cubicBezTo>
                    <a:pt x="158750" y="152400"/>
                    <a:pt x="180975" y="168275"/>
                    <a:pt x="133350" y="152400"/>
                  </a:cubicBezTo>
                  <a:cubicBezTo>
                    <a:pt x="116214" y="100992"/>
                    <a:pt x="137219" y="141556"/>
                    <a:pt x="85725" y="104775"/>
                  </a:cubicBezTo>
                  <a:cubicBezTo>
                    <a:pt x="74764" y="96945"/>
                    <a:pt x="67498" y="84824"/>
                    <a:pt x="57150" y="76200"/>
                  </a:cubicBezTo>
                  <a:cubicBezTo>
                    <a:pt x="48356" y="68871"/>
                    <a:pt x="38100" y="63500"/>
                    <a:pt x="28575" y="57150"/>
                  </a:cubicBezTo>
                  <a:cubicBezTo>
                    <a:pt x="22225" y="47625"/>
                    <a:pt x="14645" y="38814"/>
                    <a:pt x="9525" y="28575"/>
                  </a:cubicBezTo>
                  <a:cubicBezTo>
                    <a:pt x="5035" y="19595"/>
                    <a:pt x="0" y="0"/>
                    <a:pt x="0" y="0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 dirty="0"/>
            </a:p>
          </p:txBody>
        </p:sp>
        <p:pic>
          <p:nvPicPr>
            <p:cNvPr id="64543" name="212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5400000">
              <a:off x="236084" y="1756507"/>
              <a:ext cx="258986" cy="259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544" name="213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743712">
              <a:off x="1409734" y="405548"/>
              <a:ext cx="310826" cy="732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545" name="214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1799605">
              <a:off x="1813437" y="395686"/>
              <a:ext cx="325477" cy="641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46" name="215 - TextBox"/>
            <p:cNvSpPr txBox="1">
              <a:spLocks noChangeArrowheads="1"/>
            </p:cNvSpPr>
            <p:nvPr/>
          </p:nvSpPr>
          <p:spPr bwMode="auto">
            <a:xfrm>
              <a:off x="1790700" y="390525"/>
              <a:ext cx="331094" cy="375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800" b="1" dirty="0"/>
                <a:t>1</a:t>
              </a:r>
              <a:endParaRPr lang="el-GR" altLang="en-US" sz="800" b="1" dirty="0"/>
            </a:p>
          </p:txBody>
        </p:sp>
        <p:sp>
          <p:nvSpPr>
            <p:cNvPr id="64547" name="216 - TextBox"/>
            <p:cNvSpPr txBox="1">
              <a:spLocks noChangeArrowheads="1"/>
            </p:cNvSpPr>
            <p:nvPr/>
          </p:nvSpPr>
          <p:spPr bwMode="auto">
            <a:xfrm>
              <a:off x="1343026" y="590549"/>
              <a:ext cx="331094" cy="375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800" b="1" dirty="0"/>
                <a:t>2</a:t>
              </a:r>
              <a:endParaRPr lang="el-GR" altLang="en-US" sz="800" b="1" dirty="0"/>
            </a:p>
          </p:txBody>
        </p:sp>
        <p:sp>
          <p:nvSpPr>
            <p:cNvPr id="64548" name="217 - TextBox"/>
            <p:cNvSpPr txBox="1">
              <a:spLocks noChangeArrowheads="1"/>
            </p:cNvSpPr>
            <p:nvPr/>
          </p:nvSpPr>
          <p:spPr bwMode="auto">
            <a:xfrm>
              <a:off x="914401" y="923923"/>
              <a:ext cx="331094" cy="375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800" b="1" dirty="0"/>
                <a:t>3</a:t>
              </a:r>
              <a:endParaRPr lang="el-GR" altLang="en-US" sz="800" b="1" dirty="0"/>
            </a:p>
          </p:txBody>
        </p:sp>
        <p:sp>
          <p:nvSpPr>
            <p:cNvPr id="64549" name="218 - TextBox"/>
            <p:cNvSpPr txBox="1">
              <a:spLocks noChangeArrowheads="1"/>
            </p:cNvSpPr>
            <p:nvPr/>
          </p:nvSpPr>
          <p:spPr bwMode="auto">
            <a:xfrm>
              <a:off x="400050" y="1238250"/>
              <a:ext cx="331094" cy="375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800" b="1" dirty="0"/>
                <a:t>4</a:t>
              </a:r>
              <a:endParaRPr lang="el-GR" altLang="en-US" sz="800" b="1" dirty="0"/>
            </a:p>
          </p:txBody>
        </p:sp>
        <p:pic>
          <p:nvPicPr>
            <p:cNvPr id="64550" name="222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4792788">
              <a:off x="3411319" y="1161486"/>
              <a:ext cx="448778" cy="756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551" name="223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5400000">
              <a:off x="3420845" y="1085286"/>
              <a:ext cx="448778" cy="756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3" name="202 - Ομάδα"/>
          <p:cNvGrpSpPr>
            <a:grpSpLocks/>
          </p:cNvGrpSpPr>
          <p:nvPr/>
        </p:nvGrpSpPr>
        <p:grpSpPr bwMode="auto">
          <a:xfrm>
            <a:off x="79483" y="3283200"/>
            <a:ext cx="2692317" cy="3464647"/>
            <a:chOff x="93663" y="4826000"/>
            <a:chExt cx="2840533" cy="5092656"/>
          </a:xfrm>
        </p:grpSpPr>
        <p:sp>
          <p:nvSpPr>
            <p:cNvPr id="64525" name="72 - TextBox"/>
            <p:cNvSpPr txBox="1">
              <a:spLocks noChangeArrowheads="1"/>
            </p:cNvSpPr>
            <p:nvPr/>
          </p:nvSpPr>
          <p:spPr bwMode="auto">
            <a:xfrm>
              <a:off x="138113" y="4826000"/>
              <a:ext cx="2671762" cy="12897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1000" b="1" dirty="0"/>
                <a:t>Regional Unit of East  Macedonia and Thrace (A)</a:t>
              </a:r>
            </a:p>
            <a:p>
              <a:r>
                <a:rPr lang="en-US" altLang="el-GR" sz="1000" dirty="0"/>
                <a:t>1. </a:t>
              </a:r>
              <a:r>
                <a:rPr lang="en-US" altLang="el-GR" sz="1000" dirty="0" err="1"/>
                <a:t>Alexandroupoli</a:t>
              </a:r>
              <a:r>
                <a:rPr lang="en-US" altLang="el-GR" sz="1000" dirty="0"/>
                <a:t>; 2. </a:t>
              </a:r>
              <a:r>
                <a:rPr lang="en-US" altLang="el-GR" sz="1000" dirty="0" err="1"/>
                <a:t>Rodopi</a:t>
              </a:r>
              <a:r>
                <a:rPr lang="en-US" altLang="el-GR" sz="1000" dirty="0"/>
                <a:t>; 3. </a:t>
              </a:r>
              <a:r>
                <a:rPr lang="en-US" altLang="el-GR" sz="1000" dirty="0" err="1"/>
                <a:t>Kavala</a:t>
              </a:r>
              <a:endParaRPr lang="en-US" altLang="el-GR" sz="1000" dirty="0"/>
            </a:p>
            <a:p>
              <a:pPr eaLnBrk="1" hangingPunct="1"/>
              <a:endParaRPr lang="en-US" altLang="en-US" sz="1000" b="1" dirty="0"/>
            </a:p>
            <a:p>
              <a:pPr eaLnBrk="1" hangingPunct="1"/>
              <a:endParaRPr lang="en-US" altLang="en-US" sz="1000" b="1" dirty="0"/>
            </a:p>
          </p:txBody>
        </p:sp>
        <p:sp>
          <p:nvSpPr>
            <p:cNvPr id="64526" name="75 - TextBox"/>
            <p:cNvSpPr txBox="1">
              <a:spLocks noChangeArrowheads="1"/>
            </p:cNvSpPr>
            <p:nvPr/>
          </p:nvSpPr>
          <p:spPr bwMode="auto">
            <a:xfrm>
              <a:off x="114300" y="5586413"/>
              <a:ext cx="2716213" cy="83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1000" b="1" dirty="0"/>
                <a:t>Regional Unit of </a:t>
              </a:r>
              <a:r>
                <a:rPr lang="en-US" altLang="en-US" sz="1000" b="1" dirty="0" smtClean="0"/>
                <a:t>Central</a:t>
              </a:r>
              <a:r>
                <a:rPr lang="el-GR" altLang="en-US" sz="1000" b="1" dirty="0" smtClean="0"/>
                <a:t> </a:t>
              </a:r>
              <a:r>
                <a:rPr lang="en-US" altLang="en-US" sz="1000" b="1" dirty="0" smtClean="0"/>
                <a:t>Macedonia </a:t>
              </a:r>
              <a:r>
                <a:rPr lang="en-US" altLang="en-US" sz="1000" b="1" dirty="0"/>
                <a:t>(B)</a:t>
              </a:r>
              <a:r>
                <a:rPr lang="en-US" altLang="el-GR" sz="1000" b="1" dirty="0"/>
                <a:t> </a:t>
              </a:r>
            </a:p>
            <a:p>
              <a:r>
                <a:rPr lang="en-US" altLang="el-GR" sz="1000" dirty="0"/>
                <a:t>4. </a:t>
              </a:r>
              <a:r>
                <a:rPr lang="en-US" altLang="el-GR" sz="1000" dirty="0" err="1"/>
                <a:t>Strimonikos</a:t>
              </a:r>
              <a:r>
                <a:rPr lang="en-US" altLang="el-GR" sz="1000" dirty="0"/>
                <a:t> Gulf; 5.Thermaikos Gulf; 6. Pieria-</a:t>
              </a:r>
              <a:r>
                <a:rPr lang="en-US" altLang="el-GR" sz="1000" dirty="0" err="1"/>
                <a:t>Imathia</a:t>
              </a:r>
              <a:r>
                <a:rPr lang="en-US" altLang="el-GR" sz="1000" dirty="0"/>
                <a:t>; 7. </a:t>
              </a:r>
              <a:r>
                <a:rPr lang="en-US" altLang="el-GR" sz="1000" dirty="0" err="1"/>
                <a:t>Chalkidiki</a:t>
              </a:r>
              <a:endParaRPr lang="en-US" altLang="en-US" sz="1000" dirty="0"/>
            </a:p>
          </p:txBody>
        </p:sp>
        <p:sp>
          <p:nvSpPr>
            <p:cNvPr id="64527" name="79 - TextBox"/>
            <p:cNvSpPr txBox="1">
              <a:spLocks noChangeArrowheads="1"/>
            </p:cNvSpPr>
            <p:nvPr/>
          </p:nvSpPr>
          <p:spPr bwMode="auto">
            <a:xfrm>
              <a:off x="120648" y="6505575"/>
              <a:ext cx="2813548" cy="83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1000" b="1" dirty="0"/>
                <a:t>Regional Unit of </a:t>
              </a:r>
              <a:r>
                <a:rPr lang="en-US" altLang="en-US" sz="1000" b="1" dirty="0" err="1"/>
                <a:t>Epiros</a:t>
              </a:r>
              <a:r>
                <a:rPr lang="en-US" altLang="en-US" sz="1000" b="1" dirty="0"/>
                <a:t> and </a:t>
              </a:r>
              <a:r>
                <a:rPr lang="en-US" altLang="en-US" sz="1000" b="1" dirty="0" smtClean="0"/>
                <a:t>Ionian</a:t>
              </a:r>
              <a:r>
                <a:rPr lang="el-GR" altLang="en-US" sz="1000" b="1" dirty="0" smtClean="0"/>
                <a:t> </a:t>
              </a:r>
              <a:r>
                <a:rPr lang="en-US" altLang="en-US" sz="1000" b="1" dirty="0" smtClean="0"/>
                <a:t>Sea </a:t>
              </a:r>
              <a:r>
                <a:rPr lang="en-US" altLang="en-US" sz="1000" b="1" dirty="0"/>
                <a:t>(C)</a:t>
              </a:r>
            </a:p>
            <a:p>
              <a:r>
                <a:rPr lang="en-US" altLang="el-GR" sz="1000" dirty="0"/>
                <a:t>8. </a:t>
              </a:r>
              <a:r>
                <a:rPr lang="en-US" altLang="el-GR" sz="1000" dirty="0" err="1"/>
                <a:t>Sagiada</a:t>
              </a:r>
              <a:r>
                <a:rPr lang="en-US" altLang="el-GR" sz="1000" dirty="0"/>
                <a:t>;  9. </a:t>
              </a:r>
              <a:r>
                <a:rPr lang="en-US" altLang="el-GR" sz="1000" dirty="0" err="1"/>
                <a:t>Amvrakikos</a:t>
              </a:r>
              <a:r>
                <a:rPr lang="en-US" altLang="el-GR" sz="1000" dirty="0"/>
                <a:t> Gulf-  </a:t>
              </a:r>
              <a:r>
                <a:rPr lang="en-US" altLang="el-GR" sz="1000" dirty="0" err="1"/>
                <a:t>Kefalonia</a:t>
              </a:r>
              <a:endParaRPr lang="en-US" altLang="el-GR" sz="1000" dirty="0"/>
            </a:p>
            <a:p>
              <a:pPr eaLnBrk="1" hangingPunct="1"/>
              <a:endParaRPr lang="en-US" altLang="en-US" sz="1000" b="1" dirty="0"/>
            </a:p>
          </p:txBody>
        </p:sp>
        <p:sp>
          <p:nvSpPr>
            <p:cNvPr id="64528" name="82 - TextBox"/>
            <p:cNvSpPr txBox="1">
              <a:spLocks noChangeArrowheads="1"/>
            </p:cNvSpPr>
            <p:nvPr/>
          </p:nvSpPr>
          <p:spPr bwMode="auto">
            <a:xfrm>
              <a:off x="93663" y="7245439"/>
              <a:ext cx="2573337" cy="83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1000" b="1" dirty="0"/>
                <a:t>Regional Unit of Central Greece (D)</a:t>
              </a:r>
              <a:r>
                <a:rPr lang="en-US" altLang="el-GR" sz="1000" b="1" dirty="0">
                  <a:solidFill>
                    <a:srgbClr val="000000"/>
                  </a:solidFill>
                </a:rPr>
                <a:t> </a:t>
              </a:r>
            </a:p>
            <a:p>
              <a:r>
                <a:rPr lang="en-US" altLang="el-GR" sz="1000" dirty="0">
                  <a:solidFill>
                    <a:srgbClr val="000000"/>
                  </a:solidFill>
                </a:rPr>
                <a:t>10. </a:t>
              </a:r>
              <a:r>
                <a:rPr lang="en-US" altLang="el-GR" sz="1000" dirty="0" err="1">
                  <a:solidFill>
                    <a:srgbClr val="000000"/>
                  </a:solidFill>
                </a:rPr>
                <a:t>Pagasitikos</a:t>
              </a:r>
              <a:r>
                <a:rPr lang="en-US" altLang="el-GR" sz="1000" dirty="0">
                  <a:solidFill>
                    <a:srgbClr val="000000"/>
                  </a:solidFill>
                </a:rPr>
                <a:t> Gulf;  11. </a:t>
              </a:r>
              <a:r>
                <a:rPr lang="en-US" altLang="el-GR" sz="1000" dirty="0" err="1">
                  <a:solidFill>
                    <a:srgbClr val="000000"/>
                  </a:solidFill>
                </a:rPr>
                <a:t>Maliakos</a:t>
              </a:r>
              <a:r>
                <a:rPr lang="en-US" altLang="el-GR" sz="1000" dirty="0">
                  <a:solidFill>
                    <a:srgbClr val="000000"/>
                  </a:solidFill>
                </a:rPr>
                <a:t> Gulf ;  12. </a:t>
              </a:r>
              <a:r>
                <a:rPr lang="en-US" altLang="el-GR" sz="1000" dirty="0" err="1">
                  <a:solidFill>
                    <a:srgbClr val="000000"/>
                  </a:solidFill>
                </a:rPr>
                <a:t>Evoikos</a:t>
              </a:r>
              <a:r>
                <a:rPr lang="en-US" altLang="el-GR" sz="1000" dirty="0">
                  <a:solidFill>
                    <a:srgbClr val="000000"/>
                  </a:solidFill>
                </a:rPr>
                <a:t> Gulf </a:t>
              </a:r>
              <a:endParaRPr lang="en-US" altLang="en-US" sz="1000" b="1" dirty="0"/>
            </a:p>
          </p:txBody>
        </p:sp>
        <p:sp>
          <p:nvSpPr>
            <p:cNvPr id="64529" name="86 - TextBox"/>
            <p:cNvSpPr txBox="1">
              <a:spLocks noChangeArrowheads="1"/>
            </p:cNvSpPr>
            <p:nvPr/>
          </p:nvSpPr>
          <p:spPr bwMode="auto">
            <a:xfrm>
              <a:off x="93663" y="8183562"/>
              <a:ext cx="2357437" cy="611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1000" b="1" dirty="0"/>
                <a:t>Regional Unit of Attica (E)</a:t>
              </a:r>
            </a:p>
            <a:p>
              <a:r>
                <a:rPr lang="en-US" altLang="el-GR" sz="1000" dirty="0"/>
                <a:t>13. </a:t>
              </a:r>
              <a:r>
                <a:rPr lang="en-US" altLang="el-GR" sz="1000" dirty="0" err="1"/>
                <a:t>Saronikos</a:t>
              </a:r>
              <a:r>
                <a:rPr lang="en-US" altLang="el-GR" sz="1000" dirty="0"/>
                <a:t> Gulf -Islands</a:t>
              </a:r>
              <a:endParaRPr lang="en-US" altLang="en-US" sz="1000" b="1" dirty="0"/>
            </a:p>
          </p:txBody>
        </p:sp>
        <p:sp>
          <p:nvSpPr>
            <p:cNvPr id="64530" name="88 - TextBox"/>
            <p:cNvSpPr txBox="1">
              <a:spLocks noChangeArrowheads="1"/>
            </p:cNvSpPr>
            <p:nvPr/>
          </p:nvSpPr>
          <p:spPr bwMode="auto">
            <a:xfrm>
              <a:off x="93663" y="8736012"/>
              <a:ext cx="2501899" cy="611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r>
                <a:rPr lang="en-US" altLang="en-US" sz="1000" b="1" dirty="0"/>
                <a:t>Regional Unit of North Aegean (F)</a:t>
              </a:r>
              <a:r>
                <a:rPr lang="en-US" altLang="el-GR" sz="1000" b="1" dirty="0"/>
                <a:t> </a:t>
              </a:r>
              <a:endParaRPr lang="el-GR" altLang="el-GR" sz="1000" b="1" dirty="0" smtClean="0"/>
            </a:p>
            <a:p>
              <a:r>
                <a:rPr lang="en-US" altLang="el-GR" sz="1000" dirty="0" smtClean="0"/>
                <a:t>14</a:t>
              </a:r>
              <a:r>
                <a:rPr lang="en-US" altLang="el-GR" sz="1000" dirty="0"/>
                <a:t>. Lesvos; 15. Limnos </a:t>
              </a:r>
              <a:endParaRPr lang="en-US" altLang="en-US" sz="1000" b="1" dirty="0"/>
            </a:p>
          </p:txBody>
        </p:sp>
        <p:sp>
          <p:nvSpPr>
            <p:cNvPr id="64531" name="100 - TextBox"/>
            <p:cNvSpPr txBox="1">
              <a:spLocks noChangeArrowheads="1"/>
            </p:cNvSpPr>
            <p:nvPr/>
          </p:nvSpPr>
          <p:spPr bwMode="auto">
            <a:xfrm>
              <a:off x="101600" y="9307512"/>
              <a:ext cx="2570163" cy="611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r>
                <a:rPr lang="en-US" altLang="en-US" sz="1000" b="1" dirty="0"/>
                <a:t>Regional Unit of  South Aegean (G)</a:t>
              </a:r>
              <a:r>
                <a:rPr lang="en-US" altLang="el-GR" sz="1000" b="1" dirty="0"/>
                <a:t> </a:t>
              </a:r>
              <a:r>
                <a:rPr lang="en-US" altLang="el-GR" sz="1000" dirty="0"/>
                <a:t>16. Islands</a:t>
              </a:r>
              <a:endParaRPr lang="en-US" altLang="en-US" sz="1000" dirty="0"/>
            </a:p>
          </p:txBody>
        </p:sp>
      </p:grpSp>
      <p:cxnSp>
        <p:nvCxnSpPr>
          <p:cNvPr id="259" name="258 - Ευθύγραμμο βέλος σύνδεσης">
            <a:extLst/>
          </p:cNvPr>
          <p:cNvCxnSpPr/>
          <p:nvPr/>
        </p:nvCxnSpPr>
        <p:spPr>
          <a:xfrm rot="10800000">
            <a:off x="1972102" y="1582200"/>
            <a:ext cx="3099965" cy="775230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3" name="266 - TextBox"/>
          <p:cNvSpPr txBox="1">
            <a:spLocks noChangeArrowheads="1"/>
          </p:cNvSpPr>
          <p:nvPr/>
        </p:nvSpPr>
        <p:spPr bwMode="auto">
          <a:xfrm>
            <a:off x="2687447" y="111240"/>
            <a:ext cx="575891" cy="280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498" tIns="32249" rIns="64498" bIns="32249">
            <a:spAutoFit/>
          </a:bodyPr>
          <a:lstStyle/>
          <a:p>
            <a:r>
              <a:rPr lang="en-US" altLang="el-GR" sz="700" dirty="0"/>
              <a:t>City of </a:t>
            </a:r>
          </a:p>
          <a:p>
            <a:r>
              <a:rPr lang="en-US" altLang="el-GR" sz="700" dirty="0"/>
              <a:t>Thessaloniki</a:t>
            </a:r>
            <a:endParaRPr lang="el-GR" altLang="el-GR" sz="700" dirty="0"/>
          </a:p>
        </p:txBody>
      </p:sp>
      <p:grpSp>
        <p:nvGrpSpPr>
          <p:cNvPr id="64" name="325 - Ομάδα">
            <a:extLst/>
          </p:cNvPr>
          <p:cNvGrpSpPr/>
          <p:nvPr/>
        </p:nvGrpSpPr>
        <p:grpSpPr>
          <a:xfrm rot="823843">
            <a:off x="2131274" y="177853"/>
            <a:ext cx="650748" cy="209937"/>
            <a:chOff x="2648192" y="59551"/>
            <a:chExt cx="768696" cy="308588"/>
          </a:xfrm>
          <a:solidFill>
            <a:schemeClr val="accent3">
              <a:lumMod val="75000"/>
            </a:schemeClr>
          </a:solidFill>
        </p:grpSpPr>
        <p:sp>
          <p:nvSpPr>
            <p:cNvPr id="324" name="323 - Ελεύθερη σχεδίαση">
              <a:extLst/>
            </p:cNvPr>
            <p:cNvSpPr/>
            <p:nvPr/>
          </p:nvSpPr>
          <p:spPr>
            <a:xfrm>
              <a:off x="2648192" y="59551"/>
              <a:ext cx="768696" cy="308588"/>
            </a:xfrm>
            <a:custGeom>
              <a:avLst/>
              <a:gdLst>
                <a:gd name="connsiteX0" fmla="*/ 154379 w 768696"/>
                <a:gd name="connsiteY0" fmla="*/ 261087 h 308588"/>
                <a:gd name="connsiteX1" fmla="*/ 201880 w 768696"/>
                <a:gd name="connsiteY1" fmla="*/ 237336 h 308588"/>
                <a:gd name="connsiteX2" fmla="*/ 237506 w 768696"/>
                <a:gd name="connsiteY2" fmla="*/ 213585 h 308588"/>
                <a:gd name="connsiteX3" fmla="*/ 273132 w 768696"/>
                <a:gd name="connsiteY3" fmla="*/ 201710 h 308588"/>
                <a:gd name="connsiteX4" fmla="*/ 308758 w 768696"/>
                <a:gd name="connsiteY4" fmla="*/ 177959 h 308588"/>
                <a:gd name="connsiteX5" fmla="*/ 368135 w 768696"/>
                <a:gd name="connsiteY5" fmla="*/ 166084 h 308588"/>
                <a:gd name="connsiteX6" fmla="*/ 403761 w 768696"/>
                <a:gd name="connsiteY6" fmla="*/ 154209 h 308588"/>
                <a:gd name="connsiteX7" fmla="*/ 498764 w 768696"/>
                <a:gd name="connsiteY7" fmla="*/ 213585 h 308588"/>
                <a:gd name="connsiteX8" fmla="*/ 534389 w 768696"/>
                <a:gd name="connsiteY8" fmla="*/ 225461 h 308588"/>
                <a:gd name="connsiteX9" fmla="*/ 581891 w 768696"/>
                <a:gd name="connsiteY9" fmla="*/ 201710 h 308588"/>
                <a:gd name="connsiteX10" fmla="*/ 653143 w 768696"/>
                <a:gd name="connsiteY10" fmla="*/ 272962 h 308588"/>
                <a:gd name="connsiteX11" fmla="*/ 724395 w 768696"/>
                <a:gd name="connsiteY11" fmla="*/ 308588 h 308588"/>
                <a:gd name="connsiteX12" fmla="*/ 760021 w 768696"/>
                <a:gd name="connsiteY12" fmla="*/ 237336 h 308588"/>
                <a:gd name="connsiteX13" fmla="*/ 712519 w 768696"/>
                <a:gd name="connsiteY13" fmla="*/ 225461 h 308588"/>
                <a:gd name="connsiteX14" fmla="*/ 676893 w 768696"/>
                <a:gd name="connsiteY14" fmla="*/ 213585 h 308588"/>
                <a:gd name="connsiteX15" fmla="*/ 653143 w 768696"/>
                <a:gd name="connsiteY15" fmla="*/ 142333 h 308588"/>
                <a:gd name="connsiteX16" fmla="*/ 641267 w 768696"/>
                <a:gd name="connsiteY16" fmla="*/ 106707 h 308588"/>
                <a:gd name="connsiteX17" fmla="*/ 605641 w 768696"/>
                <a:gd name="connsiteY17" fmla="*/ 82957 h 308588"/>
                <a:gd name="connsiteX18" fmla="*/ 534389 w 768696"/>
                <a:gd name="connsiteY18" fmla="*/ 59206 h 308588"/>
                <a:gd name="connsiteX19" fmla="*/ 498764 w 768696"/>
                <a:gd name="connsiteY19" fmla="*/ 35455 h 308588"/>
                <a:gd name="connsiteX20" fmla="*/ 285008 w 768696"/>
                <a:gd name="connsiteY20" fmla="*/ 59206 h 308588"/>
                <a:gd name="connsiteX21" fmla="*/ 237506 w 768696"/>
                <a:gd name="connsiteY21" fmla="*/ 82957 h 308588"/>
                <a:gd name="connsiteX22" fmla="*/ 213756 w 768696"/>
                <a:gd name="connsiteY22" fmla="*/ 118583 h 308588"/>
                <a:gd name="connsiteX23" fmla="*/ 142504 w 768696"/>
                <a:gd name="connsiteY23" fmla="*/ 142333 h 308588"/>
                <a:gd name="connsiteX24" fmla="*/ 59377 w 768696"/>
                <a:gd name="connsiteY24" fmla="*/ 177959 h 308588"/>
                <a:gd name="connsiteX25" fmla="*/ 0 w 768696"/>
                <a:gd name="connsiteY25" fmla="*/ 213585 h 30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68696" h="308588">
                  <a:moveTo>
                    <a:pt x="154379" y="261087"/>
                  </a:moveTo>
                  <a:cubicBezTo>
                    <a:pt x="170213" y="253170"/>
                    <a:pt x="186510" y="246119"/>
                    <a:pt x="201880" y="237336"/>
                  </a:cubicBezTo>
                  <a:cubicBezTo>
                    <a:pt x="214272" y="230255"/>
                    <a:pt x="224740" y="219968"/>
                    <a:pt x="237506" y="213585"/>
                  </a:cubicBezTo>
                  <a:cubicBezTo>
                    <a:pt x="248702" y="207987"/>
                    <a:pt x="261257" y="205668"/>
                    <a:pt x="273132" y="201710"/>
                  </a:cubicBezTo>
                  <a:cubicBezTo>
                    <a:pt x="285007" y="193793"/>
                    <a:pt x="295394" y="182970"/>
                    <a:pt x="308758" y="177959"/>
                  </a:cubicBezTo>
                  <a:cubicBezTo>
                    <a:pt x="327657" y="170872"/>
                    <a:pt x="348553" y="170979"/>
                    <a:pt x="368135" y="166084"/>
                  </a:cubicBezTo>
                  <a:cubicBezTo>
                    <a:pt x="380279" y="163048"/>
                    <a:pt x="391886" y="158167"/>
                    <a:pt x="403761" y="154209"/>
                  </a:cubicBezTo>
                  <a:cubicBezTo>
                    <a:pt x="441400" y="210666"/>
                    <a:pt x="413971" y="185320"/>
                    <a:pt x="498764" y="213585"/>
                  </a:cubicBezTo>
                  <a:lnTo>
                    <a:pt x="534389" y="225461"/>
                  </a:lnTo>
                  <a:cubicBezTo>
                    <a:pt x="550223" y="217544"/>
                    <a:pt x="564325" y="199514"/>
                    <a:pt x="581891" y="201710"/>
                  </a:cubicBezTo>
                  <a:cubicBezTo>
                    <a:pt x="626244" y="207254"/>
                    <a:pt x="628917" y="248736"/>
                    <a:pt x="653143" y="272962"/>
                  </a:cubicBezTo>
                  <a:cubicBezTo>
                    <a:pt x="676165" y="295984"/>
                    <a:pt x="695418" y="298929"/>
                    <a:pt x="724395" y="308588"/>
                  </a:cubicBezTo>
                  <a:cubicBezTo>
                    <a:pt x="726510" y="305415"/>
                    <a:pt x="768696" y="248903"/>
                    <a:pt x="760021" y="237336"/>
                  </a:cubicBezTo>
                  <a:cubicBezTo>
                    <a:pt x="750228" y="224279"/>
                    <a:pt x="728212" y="229945"/>
                    <a:pt x="712519" y="225461"/>
                  </a:cubicBezTo>
                  <a:cubicBezTo>
                    <a:pt x="700483" y="222022"/>
                    <a:pt x="688768" y="217544"/>
                    <a:pt x="676893" y="213585"/>
                  </a:cubicBezTo>
                  <a:lnTo>
                    <a:pt x="653143" y="142333"/>
                  </a:lnTo>
                  <a:cubicBezTo>
                    <a:pt x="649185" y="130458"/>
                    <a:pt x="651683" y="113650"/>
                    <a:pt x="641267" y="106707"/>
                  </a:cubicBezTo>
                  <a:cubicBezTo>
                    <a:pt x="629392" y="98790"/>
                    <a:pt x="618683" y="88753"/>
                    <a:pt x="605641" y="82957"/>
                  </a:cubicBezTo>
                  <a:cubicBezTo>
                    <a:pt x="582763" y="72789"/>
                    <a:pt x="534389" y="59206"/>
                    <a:pt x="534389" y="59206"/>
                  </a:cubicBezTo>
                  <a:cubicBezTo>
                    <a:pt x="522514" y="51289"/>
                    <a:pt x="511529" y="41838"/>
                    <a:pt x="498764" y="35455"/>
                  </a:cubicBezTo>
                  <a:cubicBezTo>
                    <a:pt x="427854" y="0"/>
                    <a:pt x="368208" y="42566"/>
                    <a:pt x="285008" y="59206"/>
                  </a:cubicBezTo>
                  <a:cubicBezTo>
                    <a:pt x="269174" y="67123"/>
                    <a:pt x="251106" y="71624"/>
                    <a:pt x="237506" y="82957"/>
                  </a:cubicBezTo>
                  <a:cubicBezTo>
                    <a:pt x="226542" y="92094"/>
                    <a:pt x="225859" y="111019"/>
                    <a:pt x="213756" y="118583"/>
                  </a:cubicBezTo>
                  <a:cubicBezTo>
                    <a:pt x="192526" y="131852"/>
                    <a:pt x="164896" y="131137"/>
                    <a:pt x="142504" y="142333"/>
                  </a:cubicBezTo>
                  <a:cubicBezTo>
                    <a:pt x="83806" y="171682"/>
                    <a:pt x="111796" y="160486"/>
                    <a:pt x="59377" y="177959"/>
                  </a:cubicBezTo>
                  <a:cubicBezTo>
                    <a:pt x="29039" y="223466"/>
                    <a:pt x="49898" y="213585"/>
                    <a:pt x="0" y="213585"/>
                  </a:cubicBezTo>
                </a:path>
              </a:pathLst>
            </a:cu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325" name="324 - Ελεύθερη σχεδίαση">
              <a:extLst/>
            </p:cNvPr>
            <p:cNvSpPr/>
            <p:nvPr/>
          </p:nvSpPr>
          <p:spPr>
            <a:xfrm>
              <a:off x="2668450" y="255959"/>
              <a:ext cx="154380" cy="72805"/>
            </a:xfrm>
            <a:custGeom>
              <a:avLst/>
              <a:gdLst>
                <a:gd name="connsiteX0" fmla="*/ 0 w 154380"/>
                <a:gd name="connsiteY0" fmla="*/ 0 h 72805"/>
                <a:gd name="connsiteX1" fmla="*/ 59377 w 154380"/>
                <a:gd name="connsiteY1" fmla="*/ 35626 h 72805"/>
                <a:gd name="connsiteX2" fmla="*/ 130629 w 154380"/>
                <a:gd name="connsiteY2" fmla="*/ 71252 h 72805"/>
                <a:gd name="connsiteX3" fmla="*/ 154380 w 154380"/>
                <a:gd name="connsiteY3" fmla="*/ 71252 h 7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380" h="72805">
                  <a:moveTo>
                    <a:pt x="0" y="0"/>
                  </a:moveTo>
                  <a:cubicBezTo>
                    <a:pt x="19792" y="11875"/>
                    <a:pt x="39804" y="23393"/>
                    <a:pt x="59377" y="35626"/>
                  </a:cubicBezTo>
                  <a:cubicBezTo>
                    <a:pt x="92347" y="56232"/>
                    <a:pt x="92927" y="63712"/>
                    <a:pt x="130629" y="71252"/>
                  </a:cubicBezTo>
                  <a:cubicBezTo>
                    <a:pt x="138392" y="72805"/>
                    <a:pt x="146463" y="71252"/>
                    <a:pt x="154380" y="71252"/>
                  </a:cubicBezTo>
                </a:path>
              </a:pathLst>
            </a:cu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images for mussel production in Greece"/>
          <p:cNvPicPr>
            <a:picLocks noChangeAspect="1" noChangeArrowheads="1"/>
          </p:cNvPicPr>
          <p:nvPr/>
        </p:nvPicPr>
        <p:blipFill>
          <a:blip r:embed="rId3">
            <a:lum contrast="8000"/>
          </a:blip>
          <a:srcRect r="40612"/>
          <a:stretch>
            <a:fillRect/>
          </a:stretch>
        </p:blipFill>
        <p:spPr bwMode="auto">
          <a:xfrm>
            <a:off x="4429125" y="1558925"/>
            <a:ext cx="4714875" cy="5299075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1" name="2 - Εικόνα" descr="photo xalastra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2" y="285740"/>
            <a:ext cx="5694362" cy="190818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6388" name="7 - TextBox"/>
          <p:cNvSpPr txBox="1">
            <a:spLocks noChangeArrowheads="1"/>
          </p:cNvSpPr>
          <p:nvPr/>
        </p:nvSpPr>
        <p:spPr bwMode="auto">
          <a:xfrm>
            <a:off x="1879600" y="71438"/>
            <a:ext cx="5648148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l-GR" altLang="el-GR" b="1" dirty="0" smtClean="0">
                <a:solidFill>
                  <a:srgbClr val="C00000"/>
                </a:solidFill>
                <a:latin typeface="+mn-lt"/>
              </a:rPr>
              <a:t>ΚΑΛΙΕΡΓΕΙΑ ΔΙΘΥΡΩΝ ΜΑΛΑΚΙΩΝ ΣΤΟΝ ΕΛΛΑΔΙΚΟ ΧΩΡΟ</a:t>
            </a:r>
            <a:endParaRPr lang="en-US" altLang="el-GR" b="1" dirty="0" smtClean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3" y="4464050"/>
            <a:ext cx="3143250" cy="2132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8 - Ορθογώνιο"/>
          <p:cNvSpPr/>
          <p:nvPr/>
        </p:nvSpPr>
        <p:spPr>
          <a:xfrm>
            <a:off x="71438" y="3279775"/>
            <a:ext cx="4143375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l-GR" sz="1600" dirty="0">
                <a:solidFill>
                  <a:srgbClr val="002060"/>
                </a:solidFill>
                <a:latin typeface="+mn-lt"/>
              </a:rPr>
              <a:t>Οι τρεις πιο κοινές μέθοδοι καλλιέργειας παγκοσμίως, είναι α) η καλλιέργεια σε πασσάλους, β) η καλλιέργεια σε σχεδίες και γ) η καλλιέργεια σε συστήματα μακράς γραμμής. </a:t>
            </a:r>
          </a:p>
        </p:txBody>
      </p:sp>
      <p:sp>
        <p:nvSpPr>
          <p:cNvPr id="10" name="9 - Ορθογώνιο"/>
          <p:cNvSpPr/>
          <p:nvPr/>
        </p:nvSpPr>
        <p:spPr>
          <a:xfrm>
            <a:off x="642938" y="6519863"/>
            <a:ext cx="24399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l-GR" sz="1600" i="1" dirty="0">
                <a:solidFill>
                  <a:srgbClr val="FF0000"/>
                </a:solidFill>
                <a:latin typeface="+mn-lt"/>
              </a:rPr>
              <a:t>Καλλιέργεια σε πασσάλους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5786438" y="5643563"/>
            <a:ext cx="17494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b="1" dirty="0" err="1">
                <a:solidFill>
                  <a:schemeClr val="bg1"/>
                </a:solidFill>
                <a:latin typeface="+mn-lt"/>
              </a:rPr>
              <a:t>Thermaikos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 Gulf</a:t>
            </a:r>
            <a:endParaRPr lang="el-GR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225" name="5 - Ορθογώνιο"/>
          <p:cNvSpPr>
            <a:spLocks noChangeArrowheads="1"/>
          </p:cNvSpPr>
          <p:nvPr/>
        </p:nvSpPr>
        <p:spPr bwMode="auto">
          <a:xfrm>
            <a:off x="107950" y="1908175"/>
            <a:ext cx="4071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el-GR" altLang="el-GR" sz="1600">
                <a:solidFill>
                  <a:srgbClr val="002060"/>
                </a:solidFill>
                <a:latin typeface="Calibri" pitchFamily="34" charset="0"/>
              </a:rPr>
              <a:t>Στον ελλαδικό χώρο καλλιεργούνται κυρίως τα μύδια του είδους </a:t>
            </a:r>
            <a:r>
              <a:rPr lang="en-US" altLang="el-GR" sz="1600" i="1">
                <a:solidFill>
                  <a:srgbClr val="002060"/>
                </a:solidFill>
                <a:latin typeface="Calibri" pitchFamily="34" charset="0"/>
              </a:rPr>
              <a:t>Mytilus galloprovincialis</a:t>
            </a:r>
            <a:r>
              <a:rPr lang="en-US" altLang="el-GR" sz="1600">
                <a:solidFill>
                  <a:srgbClr val="002060"/>
                </a:solidFill>
                <a:latin typeface="Calibri" pitchFamily="34" charset="0"/>
              </a:rPr>
              <a:t>. </a:t>
            </a:r>
            <a:r>
              <a:rPr lang="el-GR" altLang="el-GR" sz="1600">
                <a:solidFill>
                  <a:srgbClr val="002060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2" name="Κάτω βέλος 1"/>
          <p:cNvSpPr/>
          <p:nvPr/>
        </p:nvSpPr>
        <p:spPr>
          <a:xfrm rot="7233289">
            <a:off x="5177632" y="1123156"/>
            <a:ext cx="227012" cy="2486025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l-GR"/>
          </a:p>
        </p:txBody>
      </p:sp>
      <p:pic>
        <p:nvPicPr>
          <p:cNvPr id="16397" name="Picture 13" descr="Αποτέλεσμα εικόνας για images for GALLOPROVINCIALIS"/>
          <p:cNvPicPr>
            <a:picLocks noChangeAspect="1" noChangeArrowheads="1"/>
          </p:cNvPicPr>
          <p:nvPr/>
        </p:nvPicPr>
        <p:blipFill>
          <a:blip r:embed="rId6">
            <a:extLst/>
          </a:blip>
          <a:srcRect/>
          <a:stretch>
            <a:fillRect/>
          </a:stretch>
        </p:blipFill>
        <p:spPr bwMode="auto">
          <a:xfrm>
            <a:off x="1525376" y="2430377"/>
            <a:ext cx="1378341" cy="1032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- TextBox">
            <a:extLst/>
          </p:cNvPr>
          <p:cNvSpPr txBox="1"/>
          <p:nvPr/>
        </p:nvSpPr>
        <p:spPr>
          <a:xfrm>
            <a:off x="1484835" y="75600"/>
            <a:ext cx="5835993" cy="496019"/>
          </a:xfrm>
          <a:prstGeom prst="rect">
            <a:avLst/>
          </a:prstGeom>
          <a:noFill/>
        </p:spPr>
        <p:txBody>
          <a:bodyPr wrap="none" lIns="64502" tIns="32251" rIns="64502" bIns="32251">
            <a:spAutoFit/>
          </a:bodyPr>
          <a:lstStyle/>
          <a:p>
            <a:pPr algn="ctr">
              <a:defRPr/>
            </a:pPr>
            <a:r>
              <a:rPr lang="el-GR" sz="1400" b="1" dirty="0">
                <a:solidFill>
                  <a:srgbClr val="002060"/>
                </a:solidFill>
                <a:cs typeface="Arial" charset="0"/>
              </a:rPr>
              <a:t>ΜΥΔΙΑ ΚΑΙ ΨΑΡΙΑ ΑΝΤΙΜΕΤΩΠΙΖΟΥΝ ΤΟ ΚΑΛΟΚΑΙΡΙ ΘΕΡΜΟΚΡΑΣΙΕΣ ΚΟΝΤΑ </a:t>
            </a:r>
          </a:p>
          <a:p>
            <a:pPr algn="ctr">
              <a:defRPr/>
            </a:pPr>
            <a:r>
              <a:rPr lang="el-GR" sz="1400" b="1" dirty="0">
                <a:solidFill>
                  <a:srgbClr val="002060"/>
                </a:solidFill>
                <a:cs typeface="Arial" charset="0"/>
              </a:rPr>
              <a:t>ΣΤΟ ΑΝΩΤΕΡΟ ΑΚΡΟ ΤΗΣ ΘΕΡΜΙΚΗΣ ΤΟΥΣ ΑΝΤΟΧΗΣ</a:t>
            </a:r>
          </a:p>
        </p:txBody>
      </p:sp>
      <p:grpSp>
        <p:nvGrpSpPr>
          <p:cNvPr id="2" name="23 - Ομάδα"/>
          <p:cNvGrpSpPr>
            <a:grpSpLocks/>
          </p:cNvGrpSpPr>
          <p:nvPr/>
        </p:nvGrpSpPr>
        <p:grpSpPr bwMode="auto">
          <a:xfrm>
            <a:off x="165878" y="707401"/>
            <a:ext cx="5650204" cy="3395487"/>
            <a:chOff x="2365769" y="3637482"/>
            <a:chExt cx="9176273" cy="4465748"/>
          </a:xfrm>
        </p:grpSpPr>
        <p:cxnSp>
          <p:nvCxnSpPr>
            <p:cNvPr id="3" name="2 - Ευθύγραμμο βέλος σύνδεσης">
              <a:extLst/>
            </p:cNvPr>
            <p:cNvCxnSpPr/>
            <p:nvPr/>
          </p:nvCxnSpPr>
          <p:spPr>
            <a:xfrm flipV="1">
              <a:off x="3957820" y="7438519"/>
              <a:ext cx="6841514" cy="1420"/>
            </a:xfrm>
            <a:prstGeom prst="straightConnector1">
              <a:avLst/>
            </a:prstGeom>
            <a:ln w="57150">
              <a:headEnd type="arrow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" name="3 - TextBox">
              <a:extLst/>
            </p:cNvPr>
            <p:cNvSpPr txBox="1"/>
            <p:nvPr/>
          </p:nvSpPr>
          <p:spPr>
            <a:xfrm>
              <a:off x="3222596" y="7536527"/>
              <a:ext cx="2181352" cy="5667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100" b="1" i="1" dirty="0">
                  <a:cs typeface="Arial" charset="0"/>
                </a:rPr>
                <a:t>Κατώτερο όριο </a:t>
              </a:r>
            </a:p>
            <a:p>
              <a:pPr>
                <a:defRPr/>
              </a:pPr>
              <a:r>
                <a:rPr lang="el-GR" sz="1100" b="1" i="1" dirty="0">
                  <a:cs typeface="Arial" charset="0"/>
                </a:rPr>
                <a:t>αντοχής</a:t>
              </a:r>
            </a:p>
          </p:txBody>
        </p:sp>
        <p:sp>
          <p:nvSpPr>
            <p:cNvPr id="5" name="4 - TextBox">
              <a:extLst/>
            </p:cNvPr>
            <p:cNvSpPr txBox="1"/>
            <p:nvPr/>
          </p:nvSpPr>
          <p:spPr>
            <a:xfrm>
              <a:off x="9536545" y="7536527"/>
              <a:ext cx="2005497" cy="5667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100" b="1" i="1" dirty="0">
                  <a:cs typeface="Arial" charset="0"/>
                </a:rPr>
                <a:t>Ανώτερο</a:t>
              </a:r>
            </a:p>
            <a:p>
              <a:pPr>
                <a:defRPr/>
              </a:pPr>
              <a:r>
                <a:rPr lang="el-GR" sz="1100" b="1" i="1" dirty="0">
                  <a:cs typeface="Arial" charset="0"/>
                </a:rPr>
                <a:t>όριο αντοχής </a:t>
              </a:r>
            </a:p>
          </p:txBody>
        </p:sp>
        <p:sp>
          <p:nvSpPr>
            <p:cNvPr id="8" name="7 - TextBox">
              <a:extLst/>
            </p:cNvPr>
            <p:cNvSpPr txBox="1"/>
            <p:nvPr/>
          </p:nvSpPr>
          <p:spPr>
            <a:xfrm>
              <a:off x="6337477" y="7536527"/>
              <a:ext cx="2392753" cy="5667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100" b="1" dirty="0">
                  <a:cs typeface="Arial" charset="0"/>
                </a:rPr>
                <a:t>Εύρος εποχικών </a:t>
              </a:r>
            </a:p>
            <a:p>
              <a:pPr>
                <a:defRPr/>
              </a:pPr>
              <a:r>
                <a:rPr lang="el-GR" sz="1100" b="1" dirty="0">
                  <a:cs typeface="Arial" charset="0"/>
                </a:rPr>
                <a:t>θερμοκρασιών </a:t>
              </a:r>
            </a:p>
          </p:txBody>
        </p:sp>
        <p:sp>
          <p:nvSpPr>
            <p:cNvPr id="9" name="8 - TextBox">
              <a:extLst/>
            </p:cNvPr>
            <p:cNvSpPr txBox="1"/>
            <p:nvPr/>
          </p:nvSpPr>
          <p:spPr>
            <a:xfrm>
              <a:off x="3559340" y="6833421"/>
              <a:ext cx="1214149" cy="3440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100" b="1" dirty="0">
                  <a:cs typeface="Arial" charset="0"/>
                </a:rPr>
                <a:t>Χειμώνας </a:t>
              </a:r>
            </a:p>
          </p:txBody>
        </p:sp>
        <p:sp>
          <p:nvSpPr>
            <p:cNvPr id="10" name="9 - TextBox">
              <a:extLst/>
            </p:cNvPr>
            <p:cNvSpPr txBox="1"/>
            <p:nvPr/>
          </p:nvSpPr>
          <p:spPr>
            <a:xfrm>
              <a:off x="10210033" y="6897339"/>
              <a:ext cx="1303947" cy="3440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100" b="1" dirty="0">
                  <a:cs typeface="Arial" charset="0"/>
                </a:rPr>
                <a:t>Καλοκαίρι</a:t>
              </a:r>
            </a:p>
          </p:txBody>
        </p:sp>
        <p:sp>
          <p:nvSpPr>
            <p:cNvPr id="17" name="16 - TextBox">
              <a:extLst/>
            </p:cNvPr>
            <p:cNvSpPr txBox="1"/>
            <p:nvPr/>
          </p:nvSpPr>
          <p:spPr>
            <a:xfrm>
              <a:off x="2365769" y="3637482"/>
              <a:ext cx="3535810" cy="271208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600" b="1" i="1" dirty="0">
                  <a:latin typeface="+mn-lt"/>
                  <a:cs typeface="Arial" charset="0"/>
                </a:rPr>
                <a:t>Κυτταρικοί δείκτες θερμικού στρες</a:t>
              </a:r>
              <a:endParaRPr lang="en-US" sz="1600" b="1" i="1" dirty="0">
                <a:latin typeface="+mn-lt"/>
                <a:cs typeface="Arial" charset="0"/>
              </a:endParaRPr>
            </a:p>
            <a:p>
              <a:pPr>
                <a:buFont typeface="Arial" pitchFamily="34" charset="0"/>
                <a:buChar char="•"/>
                <a:defRPr/>
              </a:pPr>
              <a:r>
                <a:rPr lang="el-GR" sz="1600" i="1" dirty="0">
                  <a:latin typeface="+mn-lt"/>
                  <a:cs typeface="Arial" charset="0"/>
                </a:rPr>
                <a:t>Μέγιστο επίπεδο</a:t>
              </a:r>
            </a:p>
            <a:p>
              <a:pPr marL="67189" indent="-67189">
                <a:defRPr/>
              </a:pPr>
              <a:r>
                <a:rPr lang="el-GR" sz="1600" i="1" dirty="0">
                  <a:latin typeface="+mn-lt"/>
                  <a:cs typeface="Arial" charset="0"/>
                </a:rPr>
                <a:t> έκφρασης των </a:t>
              </a:r>
              <a:r>
                <a:rPr lang="en-US" sz="1600" i="1" dirty="0" err="1">
                  <a:latin typeface="+mn-lt"/>
                  <a:cs typeface="Arial" charset="0"/>
                </a:rPr>
                <a:t>Hsps</a:t>
              </a:r>
              <a:endParaRPr lang="el-GR" sz="1600" i="1" dirty="0">
                <a:latin typeface="+mn-lt"/>
                <a:cs typeface="Arial" charset="0"/>
              </a:endParaRPr>
            </a:p>
            <a:p>
              <a:pPr>
                <a:buFont typeface="Arial" pitchFamily="34" charset="0"/>
                <a:buChar char="•"/>
                <a:defRPr/>
              </a:pPr>
              <a:r>
                <a:rPr lang="el-GR" sz="1600" i="1" dirty="0">
                  <a:latin typeface="+mn-lt"/>
                  <a:cs typeface="Arial" charset="0"/>
                </a:rPr>
                <a:t>Μικρή αερόβια ικανότητα</a:t>
              </a:r>
            </a:p>
            <a:p>
              <a:pPr marL="67189" indent="-67189">
                <a:buFont typeface="Arial" pitchFamily="34" charset="0"/>
                <a:buChar char="•"/>
                <a:defRPr/>
              </a:pPr>
              <a:r>
                <a:rPr lang="el-GR" sz="1600" i="1" dirty="0">
                  <a:latin typeface="+mn-lt"/>
                  <a:cs typeface="Arial" charset="0"/>
                </a:rPr>
                <a:t>Διατάραξη του   ενεργειακού ισοζυγίου</a:t>
              </a:r>
            </a:p>
          </p:txBody>
        </p:sp>
        <p:sp>
          <p:nvSpPr>
            <p:cNvPr id="18" name="17 - Ορθογώνιο">
              <a:extLst/>
            </p:cNvPr>
            <p:cNvSpPr/>
            <p:nvPr/>
          </p:nvSpPr>
          <p:spPr>
            <a:xfrm>
              <a:off x="9300824" y="4111901"/>
              <a:ext cx="785736" cy="328542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21" name="20 - Ορθογώνιο">
              <a:extLst/>
            </p:cNvPr>
            <p:cNvSpPr/>
            <p:nvPr/>
          </p:nvSpPr>
          <p:spPr>
            <a:xfrm>
              <a:off x="6515203" y="5897366"/>
              <a:ext cx="785736" cy="150990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22" name="21 - Ελεύθερη σχεδίαση">
              <a:extLst/>
            </p:cNvPr>
            <p:cNvSpPr/>
            <p:nvPr/>
          </p:nvSpPr>
          <p:spPr>
            <a:xfrm>
              <a:off x="4715493" y="3968439"/>
              <a:ext cx="5142829" cy="3350765"/>
            </a:xfrm>
            <a:custGeom>
              <a:avLst/>
              <a:gdLst>
                <a:gd name="connsiteX0" fmla="*/ 0 w 4408227"/>
                <a:gd name="connsiteY0" fmla="*/ 3207224 h 3207224"/>
                <a:gd name="connsiteX1" fmla="*/ 900753 w 4408227"/>
                <a:gd name="connsiteY1" fmla="*/ 3152633 h 3207224"/>
                <a:gd name="connsiteX2" fmla="*/ 1842448 w 4408227"/>
                <a:gd name="connsiteY2" fmla="*/ 2674961 h 3207224"/>
                <a:gd name="connsiteX3" fmla="*/ 2470245 w 4408227"/>
                <a:gd name="connsiteY3" fmla="*/ 1719618 h 3207224"/>
                <a:gd name="connsiteX4" fmla="*/ 2756848 w 4408227"/>
                <a:gd name="connsiteY4" fmla="*/ 1187355 h 3207224"/>
                <a:gd name="connsiteX5" fmla="*/ 3098042 w 4408227"/>
                <a:gd name="connsiteY5" fmla="*/ 668740 h 3207224"/>
                <a:gd name="connsiteX6" fmla="*/ 3425588 w 4408227"/>
                <a:gd name="connsiteY6" fmla="*/ 300251 h 3207224"/>
                <a:gd name="connsiteX7" fmla="*/ 3835021 w 4408227"/>
                <a:gd name="connsiteY7" fmla="*/ 68239 h 3207224"/>
                <a:gd name="connsiteX8" fmla="*/ 4408227 w 4408227"/>
                <a:gd name="connsiteY8" fmla="*/ 0 h 3207224"/>
                <a:gd name="connsiteX9" fmla="*/ 4408227 w 4408227"/>
                <a:gd name="connsiteY9" fmla="*/ 0 h 320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08227" h="3207224">
                  <a:moveTo>
                    <a:pt x="0" y="3207224"/>
                  </a:moveTo>
                  <a:lnTo>
                    <a:pt x="900753" y="3152633"/>
                  </a:lnTo>
                  <a:cubicBezTo>
                    <a:pt x="1207828" y="3063922"/>
                    <a:pt x="1580866" y="2913797"/>
                    <a:pt x="1842448" y="2674961"/>
                  </a:cubicBezTo>
                  <a:cubicBezTo>
                    <a:pt x="2104030" y="2436125"/>
                    <a:pt x="2317845" y="1967552"/>
                    <a:pt x="2470245" y="1719618"/>
                  </a:cubicBezTo>
                  <a:cubicBezTo>
                    <a:pt x="2622645" y="1471684"/>
                    <a:pt x="2652215" y="1362501"/>
                    <a:pt x="2756848" y="1187355"/>
                  </a:cubicBezTo>
                  <a:cubicBezTo>
                    <a:pt x="2861481" y="1012209"/>
                    <a:pt x="2986585" y="816591"/>
                    <a:pt x="3098042" y="668740"/>
                  </a:cubicBezTo>
                  <a:cubicBezTo>
                    <a:pt x="3209499" y="520889"/>
                    <a:pt x="3302758" y="400335"/>
                    <a:pt x="3425588" y="300251"/>
                  </a:cubicBezTo>
                  <a:cubicBezTo>
                    <a:pt x="3548418" y="200168"/>
                    <a:pt x="3671248" y="118281"/>
                    <a:pt x="3835021" y="68239"/>
                  </a:cubicBezTo>
                  <a:cubicBezTo>
                    <a:pt x="3998794" y="18197"/>
                    <a:pt x="4408227" y="0"/>
                    <a:pt x="4408227" y="0"/>
                  </a:cubicBezTo>
                  <a:lnTo>
                    <a:pt x="4408227" y="0"/>
                  </a:lnTo>
                </a:path>
              </a:pathLst>
            </a:cu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sp>
        <p:nvSpPr>
          <p:cNvPr id="57348" name="25 - TextBox"/>
          <p:cNvSpPr txBox="1">
            <a:spLocks noChangeArrowheads="1"/>
          </p:cNvSpPr>
          <p:nvPr/>
        </p:nvSpPr>
        <p:spPr bwMode="auto">
          <a:xfrm>
            <a:off x="4779348" y="785794"/>
            <a:ext cx="1507164" cy="342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4502" tIns="32251" rIns="64502" bIns="32251">
            <a:spAutoFit/>
          </a:bodyPr>
          <a:lstStyle/>
          <a:p>
            <a:r>
              <a:rPr lang="el-GR" altLang="el-GR" i="1" dirty="0"/>
              <a:t>Θερμοκρασία</a:t>
            </a:r>
          </a:p>
        </p:txBody>
      </p:sp>
      <p:pic>
        <p:nvPicPr>
          <p:cNvPr id="57349" name="Picture 2" descr="Image result for εικόνες μυδιώ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38495" y="1339200"/>
            <a:ext cx="1787791" cy="12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0" name="Picture 2" descr="Approval of the Mediterranean Fish Welfare Guide - Greek Food New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2372" y="1339200"/>
            <a:ext cx="1814285" cy="12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1" name="Picture 2" descr="Μπορεί να είναι εικόνα ουρανός και κείμενο που λέει &quot;Πλήθος νεκρών ατόμων μυδιών που προέρχονται από τις μυδοκαλλιέργειες της Κεραμωτής Εικόνα τηλεμετρικού σταθμού σε μονάδα μυδοκαλλιέργειας (Οστρακοκαλλιέργειες Βιστωνικού) στον όρμο του Βιστωνικού 40 Satellite SST: 030821 31 H θερμοκρασία του νερού στην ανατολική Μεσόγειο, σύμφωνα με Εθνικό Καποδιστριακό Πανεπιστήμιο Αθηνών. Παρατηρείστε το ότι περιοχή του βορειοδυτικού Αιγαίου -συμπεριλαμβανομένου και του κόλπου της Καβάλας- έχει ίδιες θερμοκρασίες με τις ακτές της Αιγύπτου και της Συρίας 24 28 longitude( 22&quot;"/>
          <p:cNvPicPr>
            <a:picLocks noChangeAspect="1" noChangeArrowheads="1"/>
          </p:cNvPicPr>
          <p:nvPr/>
        </p:nvPicPr>
        <p:blipFill>
          <a:blip r:embed="rId4">
            <a:lum contrast="16000"/>
          </a:blip>
          <a:srcRect l="949" t="60043" r="40222" b="482"/>
          <a:stretch>
            <a:fillRect/>
          </a:stretch>
        </p:blipFill>
        <p:spPr bwMode="auto">
          <a:xfrm>
            <a:off x="269551" y="4258440"/>
            <a:ext cx="4782803" cy="2599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2" name="Picture 2" descr="C:\Users\AMD\Downloads\IMG-f17c1d532d02f85fa7594e96e029c787-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08735" y="4374001"/>
            <a:ext cx="3036481" cy="22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33 - Ορθογώνιο">
            <a:extLst/>
          </p:cNvPr>
          <p:cNvSpPr/>
          <p:nvPr/>
        </p:nvSpPr>
        <p:spPr>
          <a:xfrm>
            <a:off x="5786446" y="2643182"/>
            <a:ext cx="3113636" cy="1542459"/>
          </a:xfrm>
          <a:prstGeom prst="rect">
            <a:avLst/>
          </a:prstGeom>
        </p:spPr>
        <p:txBody>
          <a:bodyPr wrap="square" lIns="64502" tIns="32251" rIns="64502" bIns="32251">
            <a:spAutoFit/>
          </a:bodyPr>
          <a:lstStyle/>
          <a:p>
            <a:pPr algn="just">
              <a:defRPr/>
            </a:pPr>
            <a:r>
              <a:rPr lang="el-GR" sz="1600" dirty="0">
                <a:latin typeface="+mn-lt"/>
              </a:rPr>
              <a:t>Οι παρατεταμένες ακραίες συνθήκες θερμοκρασίας της θάλασσας (&gt;31 </a:t>
            </a:r>
            <a:r>
              <a:rPr lang="el-GR" sz="1600" dirty="0" err="1">
                <a:latin typeface="+mn-lt"/>
              </a:rPr>
              <a:t>◦C</a:t>
            </a:r>
            <a:r>
              <a:rPr lang="el-GR" sz="1600" dirty="0">
                <a:latin typeface="+mn-lt"/>
              </a:rPr>
              <a:t>) το καλοκαίρι του 2021 προκάλεσε την μαζική θνησιμότητα των μυδιών στις </a:t>
            </a:r>
            <a:r>
              <a:rPr lang="el-GR" sz="1600" dirty="0" err="1">
                <a:latin typeface="+mn-lt"/>
              </a:rPr>
              <a:t>μυδοκαλλιέργειες</a:t>
            </a:r>
            <a:endParaRPr lang="el-GR" sz="1600" dirty="0">
              <a:latin typeface="+mn-lt"/>
            </a:endParaRPr>
          </a:p>
        </p:txBody>
      </p:sp>
      <p:sp>
        <p:nvSpPr>
          <p:cNvPr id="35" name="34 - Δεξιό βέλος">
            <a:extLst/>
          </p:cNvPr>
          <p:cNvSpPr/>
          <p:nvPr/>
        </p:nvSpPr>
        <p:spPr>
          <a:xfrm>
            <a:off x="5038531" y="5324400"/>
            <a:ext cx="466531" cy="1944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37" name="36 - Δεξιό άγκιστρο">
            <a:extLst/>
          </p:cNvPr>
          <p:cNvSpPr/>
          <p:nvPr/>
        </p:nvSpPr>
        <p:spPr>
          <a:xfrm>
            <a:off x="2285984" y="1134000"/>
            <a:ext cx="214314" cy="1437744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39" name="38 - TextBox">
            <a:extLst/>
          </p:cNvPr>
          <p:cNvSpPr txBox="1"/>
          <p:nvPr/>
        </p:nvSpPr>
        <p:spPr>
          <a:xfrm>
            <a:off x="2442086" y="1142984"/>
            <a:ext cx="1370732" cy="803796"/>
          </a:xfrm>
          <a:prstGeom prst="rect">
            <a:avLst/>
          </a:prstGeom>
          <a:noFill/>
        </p:spPr>
        <p:txBody>
          <a:bodyPr wrap="none" lIns="64502" tIns="32251" rIns="64502" bIns="32251">
            <a:spAutoFit/>
          </a:bodyPr>
          <a:lstStyle/>
          <a:p>
            <a:pPr>
              <a:defRPr/>
            </a:pPr>
            <a:r>
              <a:rPr lang="el-GR" sz="1600" dirty="0">
                <a:latin typeface="+mn-lt"/>
                <a:cs typeface="Arial" charset="0"/>
              </a:rPr>
              <a:t>Ελάχιστη </a:t>
            </a:r>
          </a:p>
          <a:p>
            <a:pPr>
              <a:defRPr/>
            </a:pPr>
            <a:r>
              <a:rPr lang="el-GR" sz="1600" dirty="0" err="1">
                <a:latin typeface="+mn-lt"/>
                <a:cs typeface="Arial" charset="0"/>
              </a:rPr>
              <a:t>φαινοτυπική</a:t>
            </a:r>
            <a:endParaRPr lang="el-GR" sz="1600" dirty="0">
              <a:latin typeface="+mn-lt"/>
              <a:cs typeface="Arial" charset="0"/>
            </a:endParaRPr>
          </a:p>
          <a:p>
            <a:pPr>
              <a:defRPr/>
            </a:pPr>
            <a:r>
              <a:rPr lang="el-GR" sz="1600" dirty="0">
                <a:latin typeface="+mn-lt"/>
                <a:cs typeface="Arial" charset="0"/>
              </a:rPr>
              <a:t> πλαστικότητα </a:t>
            </a:r>
          </a:p>
        </p:txBody>
      </p:sp>
      <p:pic>
        <p:nvPicPr>
          <p:cNvPr id="5735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1157" y="1949400"/>
            <a:ext cx="1600027" cy="75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8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62259" y="2771280"/>
            <a:ext cx="1237170" cy="58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19"/>
          <p:cNvGraphicFramePr>
            <a:graphicFrameLocks noChangeAspect="1"/>
          </p:cNvGraphicFramePr>
          <p:nvPr/>
        </p:nvGraphicFramePr>
        <p:xfrm>
          <a:off x="3120572" y="330480"/>
          <a:ext cx="3069886" cy="1841400"/>
        </p:xfrm>
        <a:graphic>
          <a:graphicData uri="http://schemas.openxmlformats.org/presentationml/2006/ole">
            <p:oleObj spid="_x0000_s1098" name="SPW 10.0 Graph" r:id="rId3" imgW="3626510" imgH="2706624" progId="SigmaPlotGraphicObject.9">
              <p:embed/>
            </p:oleObj>
          </a:graphicData>
        </a:graphic>
      </p:graphicFrame>
      <p:graphicFrame>
        <p:nvGraphicFramePr>
          <p:cNvPr id="5123" name="Object 12"/>
          <p:cNvGraphicFramePr>
            <a:graphicFrameLocks noChangeAspect="1"/>
          </p:cNvGraphicFramePr>
          <p:nvPr/>
        </p:nvGraphicFramePr>
        <p:xfrm>
          <a:off x="119801" y="4331881"/>
          <a:ext cx="3109053" cy="1858680"/>
        </p:xfrm>
        <a:graphic>
          <a:graphicData uri="http://schemas.openxmlformats.org/presentationml/2006/ole">
            <p:oleObj spid="_x0000_s1099" name="SPW 10.0 Graph" r:id="rId4" imgW="3673145" imgH="2732227" progId="SigmaPlotGraphicObject.9">
              <p:embed/>
            </p:oleObj>
          </a:graphicData>
        </a:graphic>
      </p:graphicFrame>
      <p:graphicFrame>
        <p:nvGraphicFramePr>
          <p:cNvPr id="5124" name="Object 18"/>
          <p:cNvGraphicFramePr>
            <a:graphicFrameLocks noChangeAspect="1"/>
          </p:cNvGraphicFramePr>
          <p:nvPr/>
        </p:nvGraphicFramePr>
        <p:xfrm>
          <a:off x="3004227" y="4831920"/>
          <a:ext cx="3001923" cy="1841400"/>
        </p:xfrm>
        <a:graphic>
          <a:graphicData uri="http://schemas.openxmlformats.org/presentationml/2006/ole">
            <p:oleObj spid="_x0000_s1100" name="SPW 12.0 Graph" r:id="rId5" imgW="3546958" imgH="2706624" progId="SigmaPlotGraphicObject.9">
              <p:embed/>
            </p:oleObj>
          </a:graphicData>
        </a:graphic>
      </p:graphicFrame>
      <p:graphicFrame>
        <p:nvGraphicFramePr>
          <p:cNvPr id="5125" name="Object 14"/>
          <p:cNvGraphicFramePr>
            <a:graphicFrameLocks noChangeAspect="1"/>
          </p:cNvGraphicFramePr>
          <p:nvPr/>
        </p:nvGraphicFramePr>
        <p:xfrm>
          <a:off x="6090241" y="2893321"/>
          <a:ext cx="3028417" cy="1858680"/>
        </p:xfrm>
        <a:graphic>
          <a:graphicData uri="http://schemas.openxmlformats.org/presentationml/2006/ole">
            <p:oleObj spid="_x0000_s1101" name="SPW 12.0 Graph" r:id="rId6" imgW="3577133" imgH="2732227" progId="SigmaPlotGraphicObject.11">
              <p:embed/>
            </p:oleObj>
          </a:graphicData>
        </a:graphic>
      </p:graphicFrame>
      <p:graphicFrame>
        <p:nvGraphicFramePr>
          <p:cNvPr id="5126" name="Object 13"/>
          <p:cNvGraphicFramePr>
            <a:graphicFrameLocks noChangeAspect="1"/>
          </p:cNvGraphicFramePr>
          <p:nvPr/>
        </p:nvGraphicFramePr>
        <p:xfrm>
          <a:off x="6162812" y="1107000"/>
          <a:ext cx="2981188" cy="1840320"/>
        </p:xfrm>
        <a:graphic>
          <a:graphicData uri="http://schemas.openxmlformats.org/presentationml/2006/ole">
            <p:oleObj spid="_x0000_s1102" name="SPW 12.0 Graph" r:id="rId7" imgW="3643884" imgH="2706624" progId="SigmaPlotGraphicObject.9">
              <p:embed/>
            </p:oleObj>
          </a:graphicData>
        </a:graphic>
      </p:graphicFrame>
      <p:graphicFrame>
        <p:nvGraphicFramePr>
          <p:cNvPr id="5127" name="Object 10"/>
          <p:cNvGraphicFramePr>
            <a:graphicFrameLocks noChangeAspect="1"/>
          </p:cNvGraphicFramePr>
          <p:nvPr/>
        </p:nvGraphicFramePr>
        <p:xfrm>
          <a:off x="42622" y="2452681"/>
          <a:ext cx="2973124" cy="1841400"/>
        </p:xfrm>
        <a:graphic>
          <a:graphicData uri="http://schemas.openxmlformats.org/presentationml/2006/ole">
            <p:oleObj spid="_x0000_s1103" name="SPW 12.0 Graph" r:id="rId8" imgW="3511296" imgH="2706624" progId="SigmaPlotGraphicObject.9">
              <p:embed/>
            </p:oleObj>
          </a:graphicData>
        </a:graphic>
      </p:graphicFrame>
      <p:pic>
        <p:nvPicPr>
          <p:cNvPr id="4" name="Picture 2" descr="Greece Outline Map | Ancient greece map, Greece map, Ancient greece">
            <a:extLst/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-1191" b="1438"/>
          <a:stretch>
            <a:fillRect/>
          </a:stretch>
        </p:blipFill>
        <p:spPr bwMode="auto">
          <a:xfrm>
            <a:off x="2606629" y="1758325"/>
            <a:ext cx="4629748" cy="3645017"/>
          </a:xfrm>
          <a:prstGeom prst="rect">
            <a:avLst/>
          </a:prstGeom>
          <a:noFill/>
          <a:ln w="6350">
            <a:noFill/>
          </a:ln>
        </p:spPr>
      </p:pic>
      <p:cxnSp>
        <p:nvCxnSpPr>
          <p:cNvPr id="86" name="Straight Connector 85">
            <a:extLst/>
          </p:cNvPr>
          <p:cNvCxnSpPr>
            <a:cxnSpLocks/>
          </p:cNvCxnSpPr>
          <p:nvPr/>
        </p:nvCxnSpPr>
        <p:spPr>
          <a:xfrm>
            <a:off x="2861388" y="3194640"/>
            <a:ext cx="391655" cy="108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triangle" w="lg" len="lg"/>
            <a:tailEnd type="none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2" name="Straight Connector 91">
            <a:extLst/>
          </p:cNvPr>
          <p:cNvCxnSpPr>
            <a:cxnSpLocks/>
          </p:cNvCxnSpPr>
          <p:nvPr/>
        </p:nvCxnSpPr>
        <p:spPr>
          <a:xfrm flipH="1">
            <a:off x="4572001" y="3799440"/>
            <a:ext cx="61052" cy="122904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4" name="Straight Connector 93">
            <a:extLst/>
          </p:cNvPr>
          <p:cNvCxnSpPr>
            <a:cxnSpLocks/>
          </p:cNvCxnSpPr>
          <p:nvPr/>
        </p:nvCxnSpPr>
        <p:spPr>
          <a:xfrm>
            <a:off x="4391147" y="3295080"/>
            <a:ext cx="1562014" cy="181440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6" name="Straight Connector 95">
            <a:extLst/>
          </p:cNvPr>
          <p:cNvCxnSpPr>
            <a:cxnSpLocks/>
          </p:cNvCxnSpPr>
          <p:nvPr/>
        </p:nvCxnSpPr>
        <p:spPr>
          <a:xfrm>
            <a:off x="6071810" y="3128761"/>
            <a:ext cx="118648" cy="20844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9" name="Straight Connector 98">
            <a:extLst/>
          </p:cNvPr>
          <p:cNvCxnSpPr>
            <a:cxnSpLocks/>
          </p:cNvCxnSpPr>
          <p:nvPr/>
        </p:nvCxnSpPr>
        <p:spPr>
          <a:xfrm>
            <a:off x="5836817" y="2243160"/>
            <a:ext cx="325995" cy="18468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1" name="Straight Connector 100">
            <a:extLst/>
          </p:cNvPr>
          <p:cNvCxnSpPr>
            <a:cxnSpLocks/>
          </p:cNvCxnSpPr>
          <p:nvPr/>
        </p:nvCxnSpPr>
        <p:spPr>
          <a:xfrm>
            <a:off x="4754005" y="2080080"/>
            <a:ext cx="368617" cy="13932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triangle" w="lg" len="lg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aphicFrame>
        <p:nvGraphicFramePr>
          <p:cNvPr id="5128" name="Object 15"/>
          <p:cNvGraphicFramePr>
            <a:graphicFrameLocks noChangeAspect="1"/>
          </p:cNvGraphicFramePr>
          <p:nvPr/>
        </p:nvGraphicFramePr>
        <p:xfrm>
          <a:off x="32254" y="505440"/>
          <a:ext cx="3114812" cy="1841400"/>
        </p:xfrm>
        <a:graphic>
          <a:graphicData uri="http://schemas.openxmlformats.org/presentationml/2006/ole">
            <p:oleObj spid="_x0000_s1104" name="SPW 10.0 Graph" r:id="rId10" imgW="3682289" imgH="2706624" progId="SigmaPlotGraphicObject.9">
              <p:embed/>
            </p:oleObj>
          </a:graphicData>
        </a:graphic>
      </p:graphicFrame>
      <p:cxnSp>
        <p:nvCxnSpPr>
          <p:cNvPr id="35" name="Straight Connector 34">
            <a:extLst/>
          </p:cNvPr>
          <p:cNvCxnSpPr>
            <a:cxnSpLocks/>
          </p:cNvCxnSpPr>
          <p:nvPr/>
        </p:nvCxnSpPr>
        <p:spPr>
          <a:xfrm>
            <a:off x="2999619" y="2027161"/>
            <a:ext cx="1280943" cy="42552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triangle" w="lg" len="lg"/>
            <a:tailEnd type="none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8" name="Straight Connector 87">
            <a:extLst/>
          </p:cNvPr>
          <p:cNvCxnSpPr>
            <a:cxnSpLocks/>
          </p:cNvCxnSpPr>
          <p:nvPr/>
        </p:nvCxnSpPr>
        <p:spPr>
          <a:xfrm flipV="1">
            <a:off x="2455910" y="3100681"/>
            <a:ext cx="1960580" cy="126360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triangle" w="lg" len="lg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" name="Straight Connector 2">
            <a:extLst/>
          </p:cNvPr>
          <p:cNvCxnSpPr/>
          <p:nvPr/>
        </p:nvCxnSpPr>
        <p:spPr>
          <a:xfrm rot="5400000">
            <a:off x="8466479" y="5522005"/>
            <a:ext cx="236520" cy="1152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/>
          </p:cNvPr>
          <p:cNvCxnSpPr/>
          <p:nvPr/>
        </p:nvCxnSpPr>
        <p:spPr>
          <a:xfrm rot="5400000">
            <a:off x="8846615" y="5593285"/>
            <a:ext cx="236520" cy="115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- TextBox">
            <a:extLst/>
          </p:cNvPr>
          <p:cNvSpPr txBox="1"/>
          <p:nvPr/>
        </p:nvSpPr>
        <p:spPr>
          <a:xfrm>
            <a:off x="391656" y="42120"/>
            <a:ext cx="8360689" cy="280575"/>
          </a:xfrm>
          <a:prstGeom prst="rect">
            <a:avLst/>
          </a:prstGeom>
          <a:noFill/>
        </p:spPr>
        <p:txBody>
          <a:bodyPr lIns="64502" tIns="32251" rIns="64502" bIns="32251">
            <a:spAutoFit/>
          </a:bodyPr>
          <a:lstStyle/>
          <a:p>
            <a:pPr>
              <a:defRPr/>
            </a:pPr>
            <a:r>
              <a:rPr lang="el-GR" sz="1400" b="1" dirty="0">
                <a:solidFill>
                  <a:srgbClr val="002060"/>
                </a:solidFill>
              </a:rPr>
              <a:t>ΠΡΟΒΟΛΗ ΤΩΝ ΩΚΕΑΝΟΓΡΑΦΙΚΩΝ ΔΕΔΟΜΕΝΩΝ ΤΩΝ ΤΕΛΕΥΤΑΙΩΝ 30-40 ΕΤΩΝ</a:t>
            </a:r>
            <a:r>
              <a:rPr lang="en-US" sz="1400" b="1" dirty="0">
                <a:solidFill>
                  <a:srgbClr val="002060"/>
                </a:solidFill>
              </a:rPr>
              <a:t>-</a:t>
            </a:r>
            <a:r>
              <a:rPr lang="el-GR" sz="1400" b="1" dirty="0">
                <a:solidFill>
                  <a:srgbClr val="002060"/>
                </a:solidFill>
              </a:rPr>
              <a:t>ΘΑΛΑΣΣΙΑ ΚΑΤΑΦΥΓΙΑ</a:t>
            </a:r>
          </a:p>
        </p:txBody>
      </p:sp>
      <p:sp>
        <p:nvSpPr>
          <p:cNvPr id="25" name="24 - Ορθογώνιο">
            <a:extLst/>
          </p:cNvPr>
          <p:cNvSpPr/>
          <p:nvPr/>
        </p:nvSpPr>
        <p:spPr>
          <a:xfrm>
            <a:off x="1704853" y="301321"/>
            <a:ext cx="5897868" cy="219020"/>
          </a:xfrm>
          <a:prstGeom prst="rect">
            <a:avLst/>
          </a:prstGeom>
        </p:spPr>
        <p:txBody>
          <a:bodyPr lIns="64502" tIns="32251" rIns="64502" bIns="32251">
            <a:spAutoFit/>
          </a:bodyPr>
          <a:lstStyle/>
          <a:p>
            <a:pPr>
              <a:defRPr/>
            </a:pPr>
            <a:r>
              <a:rPr lang="en-US" sz="1000" dirty="0" err="1"/>
              <a:t>Zgouridou</a:t>
            </a:r>
            <a:r>
              <a:rPr lang="en-US" sz="1000" dirty="0"/>
              <a:t> et al., 2021. </a:t>
            </a:r>
            <a:r>
              <a:rPr lang="en-US" sz="1000" b="1" dirty="0"/>
              <a:t>Environmental microbiology, https://doi.org/10.1111/1462-2920.15765 </a:t>
            </a:r>
            <a:endParaRPr lang="el-GR" sz="1000" b="1" dirty="0"/>
          </a:p>
        </p:txBody>
      </p:sp>
      <p:grpSp>
        <p:nvGrpSpPr>
          <p:cNvPr id="5" name="30 - Ομάδα"/>
          <p:cNvGrpSpPr>
            <a:grpSpLocks/>
          </p:cNvGrpSpPr>
          <p:nvPr/>
        </p:nvGrpSpPr>
        <p:grpSpPr bwMode="auto">
          <a:xfrm>
            <a:off x="520674" y="6066602"/>
            <a:ext cx="2961116" cy="812946"/>
            <a:chOff x="7758129" y="743811"/>
            <a:chExt cx="4068457" cy="1195756"/>
          </a:xfrm>
        </p:grpSpPr>
        <p:cxnSp>
          <p:nvCxnSpPr>
            <p:cNvPr id="24" name="23 - Ευθύγραμμο βέλος σύνδεσης">
              <a:extLst/>
            </p:cNvPr>
            <p:cNvCxnSpPr/>
            <p:nvPr/>
          </p:nvCxnSpPr>
          <p:spPr>
            <a:xfrm flipV="1">
              <a:off x="7758129" y="1277415"/>
              <a:ext cx="350515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7" name="26 - TextBox">
              <a:extLst/>
            </p:cNvPr>
            <p:cNvSpPr txBox="1"/>
            <p:nvPr/>
          </p:nvSpPr>
          <p:spPr>
            <a:xfrm>
              <a:off x="8051329" y="743811"/>
              <a:ext cx="2933593" cy="4979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l-GR" sz="1600" dirty="0">
                  <a:latin typeface="+mn-lt"/>
                </a:rPr>
                <a:t>Όρια θερμικής αντοχής</a:t>
              </a:r>
            </a:p>
          </p:txBody>
        </p:sp>
        <p:sp>
          <p:nvSpPr>
            <p:cNvPr id="29" name="28 - TextBox">
              <a:extLst/>
            </p:cNvPr>
            <p:cNvSpPr txBox="1"/>
            <p:nvPr/>
          </p:nvSpPr>
          <p:spPr>
            <a:xfrm>
              <a:off x="7769207" y="1396325"/>
              <a:ext cx="4057379" cy="5432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l-GR" dirty="0">
                  <a:latin typeface="+mn-lt"/>
                </a:rPr>
                <a:t>~5</a:t>
              </a:r>
              <a:r>
                <a:rPr lang="el-GR" baseline="30000" dirty="0">
                  <a:latin typeface="+mn-lt"/>
                </a:rPr>
                <a:t>ο</a:t>
              </a:r>
              <a:r>
                <a:rPr lang="en-US" dirty="0">
                  <a:latin typeface="+mn-lt"/>
                </a:rPr>
                <a:t>C                              26-27</a:t>
              </a:r>
              <a:r>
                <a:rPr lang="en-US" baseline="30000" dirty="0">
                  <a:latin typeface="+mn-lt"/>
                </a:rPr>
                <a:t>o</a:t>
              </a:r>
              <a:r>
                <a:rPr lang="en-US" dirty="0">
                  <a:latin typeface="+mn-lt"/>
                </a:rPr>
                <a:t>C</a:t>
              </a:r>
              <a:endParaRPr lang="el-GR" dirty="0">
                <a:latin typeface="+mn-lt"/>
              </a:endParaRPr>
            </a:p>
          </p:txBody>
        </p:sp>
        <p:pic>
          <p:nvPicPr>
            <p:cNvPr id="5150" name="Picture 2" descr="Image result for images mytilus galloprovincialis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8686823" y="1396974"/>
              <a:ext cx="673042" cy="439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5129" name="Object 17"/>
          <p:cNvGraphicFramePr>
            <a:graphicFrameLocks noChangeAspect="1"/>
          </p:cNvGraphicFramePr>
          <p:nvPr/>
        </p:nvGraphicFramePr>
        <p:xfrm>
          <a:off x="6016517" y="4469040"/>
          <a:ext cx="3012290" cy="1841400"/>
        </p:xfrm>
        <a:graphic>
          <a:graphicData uri="http://schemas.openxmlformats.org/presentationml/2006/ole">
            <p:oleObj spid="_x0000_s1105" name="SPW 12.0 Graph" r:id="rId12" imgW="3557930" imgH="2706624" progId="SigmaPlotGraphicObject.11">
              <p:embed/>
            </p:oleObj>
          </a:graphicData>
        </a:graphic>
      </p:graphicFrame>
      <p:sp>
        <p:nvSpPr>
          <p:cNvPr id="32793" name="TextBox 4">
            <a:extLst/>
          </p:cNvPr>
          <p:cNvSpPr txBox="1">
            <a:spLocks noChangeArrowheads="1"/>
          </p:cNvSpPr>
          <p:nvPr/>
        </p:nvSpPr>
        <p:spPr bwMode="auto">
          <a:xfrm>
            <a:off x="6957642" y="754921"/>
            <a:ext cx="1027945" cy="3421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none" lIns="64502" tIns="32251" rIns="64502" bIns="32251">
            <a:spAutoFit/>
          </a:bodyPr>
          <a:lstStyle/>
          <a:p>
            <a:pPr>
              <a:defRPr/>
            </a:pPr>
            <a:r>
              <a:rPr lang="en-US" altLang="el-GR" b="1" dirty="0">
                <a:latin typeface="+mn-lt"/>
              </a:rPr>
              <a:t>Black Sea</a:t>
            </a:r>
            <a:endParaRPr lang="el-GR" altLang="el-GR" b="1" dirty="0">
              <a:latin typeface="+mn-lt"/>
            </a:endParaRPr>
          </a:p>
        </p:txBody>
      </p:sp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172281" y="2089800"/>
            <a:ext cx="2298096" cy="203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Freeform: Shape 31">
            <a:extLst/>
          </p:cNvPr>
          <p:cNvSpPr/>
          <p:nvPr/>
        </p:nvSpPr>
        <p:spPr>
          <a:xfrm>
            <a:off x="5502758" y="982800"/>
            <a:ext cx="1586204" cy="2679480"/>
          </a:xfrm>
          <a:custGeom>
            <a:avLst/>
            <a:gdLst>
              <a:gd name="connsiteX0" fmla="*/ 0 w 3657600"/>
              <a:gd name="connsiteY0" fmla="*/ 4852416 h 5925312"/>
              <a:gd name="connsiteX1" fmla="*/ 377952 w 3657600"/>
              <a:gd name="connsiteY1" fmla="*/ 4925568 h 5925312"/>
              <a:gd name="connsiteX2" fmla="*/ 524256 w 3657600"/>
              <a:gd name="connsiteY2" fmla="*/ 4328160 h 5925312"/>
              <a:gd name="connsiteX3" fmla="*/ 768096 w 3657600"/>
              <a:gd name="connsiteY3" fmla="*/ 3621024 h 5925312"/>
              <a:gd name="connsiteX4" fmla="*/ 1194816 w 3657600"/>
              <a:gd name="connsiteY4" fmla="*/ 2621280 h 5925312"/>
              <a:gd name="connsiteX5" fmla="*/ 1828800 w 3657600"/>
              <a:gd name="connsiteY5" fmla="*/ 1511808 h 5925312"/>
              <a:gd name="connsiteX6" fmla="*/ 2401824 w 3657600"/>
              <a:gd name="connsiteY6" fmla="*/ 841248 h 5925312"/>
              <a:gd name="connsiteX7" fmla="*/ 2889504 w 3657600"/>
              <a:gd name="connsiteY7" fmla="*/ 414528 h 5925312"/>
              <a:gd name="connsiteX8" fmla="*/ 3657600 w 3657600"/>
              <a:gd name="connsiteY8" fmla="*/ 0 h 5925312"/>
              <a:gd name="connsiteX9" fmla="*/ 3169920 w 3657600"/>
              <a:gd name="connsiteY9" fmla="*/ 524256 h 5925312"/>
              <a:gd name="connsiteX10" fmla="*/ 2718816 w 3657600"/>
              <a:gd name="connsiteY10" fmla="*/ 1097280 h 5925312"/>
              <a:gd name="connsiteX11" fmla="*/ 2328672 w 3657600"/>
              <a:gd name="connsiteY11" fmla="*/ 1694688 h 5925312"/>
              <a:gd name="connsiteX12" fmla="*/ 2023872 w 3657600"/>
              <a:gd name="connsiteY12" fmla="*/ 2267712 h 5925312"/>
              <a:gd name="connsiteX13" fmla="*/ 1780032 w 3657600"/>
              <a:gd name="connsiteY13" fmla="*/ 2950464 h 5925312"/>
              <a:gd name="connsiteX14" fmla="*/ 1584960 w 3657600"/>
              <a:gd name="connsiteY14" fmla="*/ 3608832 h 5925312"/>
              <a:gd name="connsiteX15" fmla="*/ 1487424 w 3657600"/>
              <a:gd name="connsiteY15" fmla="*/ 4108704 h 5925312"/>
              <a:gd name="connsiteX16" fmla="*/ 1365504 w 3657600"/>
              <a:gd name="connsiteY16" fmla="*/ 4828032 h 5925312"/>
              <a:gd name="connsiteX17" fmla="*/ 1328928 w 3657600"/>
              <a:gd name="connsiteY17" fmla="*/ 5096256 h 5925312"/>
              <a:gd name="connsiteX18" fmla="*/ 1743456 w 3657600"/>
              <a:gd name="connsiteY18" fmla="*/ 5169408 h 5925312"/>
              <a:gd name="connsiteX19" fmla="*/ 633984 w 3657600"/>
              <a:gd name="connsiteY19" fmla="*/ 5925312 h 5925312"/>
              <a:gd name="connsiteX20" fmla="*/ 0 w 3657600"/>
              <a:gd name="connsiteY20" fmla="*/ 4852416 h 5925312"/>
              <a:gd name="connsiteX0" fmla="*/ 0 w 3657600"/>
              <a:gd name="connsiteY0" fmla="*/ 4852416 h 5925312"/>
              <a:gd name="connsiteX1" fmla="*/ 377952 w 3657600"/>
              <a:gd name="connsiteY1" fmla="*/ 4925568 h 5925312"/>
              <a:gd name="connsiteX2" fmla="*/ 524256 w 3657600"/>
              <a:gd name="connsiteY2" fmla="*/ 4328160 h 5925312"/>
              <a:gd name="connsiteX3" fmla="*/ 768096 w 3657600"/>
              <a:gd name="connsiteY3" fmla="*/ 3621024 h 5925312"/>
              <a:gd name="connsiteX4" fmla="*/ 1194816 w 3657600"/>
              <a:gd name="connsiteY4" fmla="*/ 2621280 h 5925312"/>
              <a:gd name="connsiteX5" fmla="*/ 1840992 w 3657600"/>
              <a:gd name="connsiteY5" fmla="*/ 1511808 h 5925312"/>
              <a:gd name="connsiteX6" fmla="*/ 2401824 w 3657600"/>
              <a:gd name="connsiteY6" fmla="*/ 841248 h 5925312"/>
              <a:gd name="connsiteX7" fmla="*/ 2889504 w 3657600"/>
              <a:gd name="connsiteY7" fmla="*/ 414528 h 5925312"/>
              <a:gd name="connsiteX8" fmla="*/ 3657600 w 3657600"/>
              <a:gd name="connsiteY8" fmla="*/ 0 h 5925312"/>
              <a:gd name="connsiteX9" fmla="*/ 3169920 w 3657600"/>
              <a:gd name="connsiteY9" fmla="*/ 524256 h 5925312"/>
              <a:gd name="connsiteX10" fmla="*/ 2718816 w 3657600"/>
              <a:gd name="connsiteY10" fmla="*/ 1097280 h 5925312"/>
              <a:gd name="connsiteX11" fmla="*/ 2328672 w 3657600"/>
              <a:gd name="connsiteY11" fmla="*/ 1694688 h 5925312"/>
              <a:gd name="connsiteX12" fmla="*/ 2023872 w 3657600"/>
              <a:gd name="connsiteY12" fmla="*/ 2267712 h 5925312"/>
              <a:gd name="connsiteX13" fmla="*/ 1780032 w 3657600"/>
              <a:gd name="connsiteY13" fmla="*/ 2950464 h 5925312"/>
              <a:gd name="connsiteX14" fmla="*/ 1584960 w 3657600"/>
              <a:gd name="connsiteY14" fmla="*/ 3608832 h 5925312"/>
              <a:gd name="connsiteX15" fmla="*/ 1487424 w 3657600"/>
              <a:gd name="connsiteY15" fmla="*/ 4108704 h 5925312"/>
              <a:gd name="connsiteX16" fmla="*/ 1365504 w 3657600"/>
              <a:gd name="connsiteY16" fmla="*/ 4828032 h 5925312"/>
              <a:gd name="connsiteX17" fmla="*/ 1328928 w 3657600"/>
              <a:gd name="connsiteY17" fmla="*/ 5096256 h 5925312"/>
              <a:gd name="connsiteX18" fmla="*/ 1743456 w 3657600"/>
              <a:gd name="connsiteY18" fmla="*/ 5169408 h 5925312"/>
              <a:gd name="connsiteX19" fmla="*/ 633984 w 3657600"/>
              <a:gd name="connsiteY19" fmla="*/ 5925312 h 5925312"/>
              <a:gd name="connsiteX20" fmla="*/ 0 w 3657600"/>
              <a:gd name="connsiteY20" fmla="*/ 4852416 h 5925312"/>
              <a:gd name="connsiteX0" fmla="*/ 0 w 3657600"/>
              <a:gd name="connsiteY0" fmla="*/ 4852416 h 5925312"/>
              <a:gd name="connsiteX1" fmla="*/ 377952 w 3657600"/>
              <a:gd name="connsiteY1" fmla="*/ 4925568 h 5925312"/>
              <a:gd name="connsiteX2" fmla="*/ 524256 w 3657600"/>
              <a:gd name="connsiteY2" fmla="*/ 4328160 h 5925312"/>
              <a:gd name="connsiteX3" fmla="*/ 768096 w 3657600"/>
              <a:gd name="connsiteY3" fmla="*/ 3621024 h 5925312"/>
              <a:gd name="connsiteX4" fmla="*/ 1207008 w 3657600"/>
              <a:gd name="connsiteY4" fmla="*/ 2645664 h 5925312"/>
              <a:gd name="connsiteX5" fmla="*/ 1840992 w 3657600"/>
              <a:gd name="connsiteY5" fmla="*/ 1511808 h 5925312"/>
              <a:gd name="connsiteX6" fmla="*/ 2401824 w 3657600"/>
              <a:gd name="connsiteY6" fmla="*/ 841248 h 5925312"/>
              <a:gd name="connsiteX7" fmla="*/ 2889504 w 3657600"/>
              <a:gd name="connsiteY7" fmla="*/ 414528 h 5925312"/>
              <a:gd name="connsiteX8" fmla="*/ 3657600 w 3657600"/>
              <a:gd name="connsiteY8" fmla="*/ 0 h 5925312"/>
              <a:gd name="connsiteX9" fmla="*/ 3169920 w 3657600"/>
              <a:gd name="connsiteY9" fmla="*/ 524256 h 5925312"/>
              <a:gd name="connsiteX10" fmla="*/ 2718816 w 3657600"/>
              <a:gd name="connsiteY10" fmla="*/ 1097280 h 5925312"/>
              <a:gd name="connsiteX11" fmla="*/ 2328672 w 3657600"/>
              <a:gd name="connsiteY11" fmla="*/ 1694688 h 5925312"/>
              <a:gd name="connsiteX12" fmla="*/ 2023872 w 3657600"/>
              <a:gd name="connsiteY12" fmla="*/ 2267712 h 5925312"/>
              <a:gd name="connsiteX13" fmla="*/ 1780032 w 3657600"/>
              <a:gd name="connsiteY13" fmla="*/ 2950464 h 5925312"/>
              <a:gd name="connsiteX14" fmla="*/ 1584960 w 3657600"/>
              <a:gd name="connsiteY14" fmla="*/ 3608832 h 5925312"/>
              <a:gd name="connsiteX15" fmla="*/ 1487424 w 3657600"/>
              <a:gd name="connsiteY15" fmla="*/ 4108704 h 5925312"/>
              <a:gd name="connsiteX16" fmla="*/ 1365504 w 3657600"/>
              <a:gd name="connsiteY16" fmla="*/ 4828032 h 5925312"/>
              <a:gd name="connsiteX17" fmla="*/ 1328928 w 3657600"/>
              <a:gd name="connsiteY17" fmla="*/ 5096256 h 5925312"/>
              <a:gd name="connsiteX18" fmla="*/ 1743456 w 3657600"/>
              <a:gd name="connsiteY18" fmla="*/ 5169408 h 5925312"/>
              <a:gd name="connsiteX19" fmla="*/ 633984 w 3657600"/>
              <a:gd name="connsiteY19" fmla="*/ 5925312 h 5925312"/>
              <a:gd name="connsiteX20" fmla="*/ 0 w 3657600"/>
              <a:gd name="connsiteY20" fmla="*/ 4852416 h 5925312"/>
              <a:gd name="connsiteX0" fmla="*/ 0 w 3657600"/>
              <a:gd name="connsiteY0" fmla="*/ 4852416 h 5925312"/>
              <a:gd name="connsiteX1" fmla="*/ 377952 w 3657600"/>
              <a:gd name="connsiteY1" fmla="*/ 4925568 h 5925312"/>
              <a:gd name="connsiteX2" fmla="*/ 524256 w 3657600"/>
              <a:gd name="connsiteY2" fmla="*/ 4328160 h 5925312"/>
              <a:gd name="connsiteX3" fmla="*/ 768096 w 3657600"/>
              <a:gd name="connsiteY3" fmla="*/ 3621024 h 5925312"/>
              <a:gd name="connsiteX4" fmla="*/ 1207008 w 3657600"/>
              <a:gd name="connsiteY4" fmla="*/ 2645664 h 5925312"/>
              <a:gd name="connsiteX5" fmla="*/ 1853184 w 3657600"/>
              <a:gd name="connsiteY5" fmla="*/ 1536192 h 5925312"/>
              <a:gd name="connsiteX6" fmla="*/ 2401824 w 3657600"/>
              <a:gd name="connsiteY6" fmla="*/ 841248 h 5925312"/>
              <a:gd name="connsiteX7" fmla="*/ 2889504 w 3657600"/>
              <a:gd name="connsiteY7" fmla="*/ 414528 h 5925312"/>
              <a:gd name="connsiteX8" fmla="*/ 3657600 w 3657600"/>
              <a:gd name="connsiteY8" fmla="*/ 0 h 5925312"/>
              <a:gd name="connsiteX9" fmla="*/ 3169920 w 3657600"/>
              <a:gd name="connsiteY9" fmla="*/ 524256 h 5925312"/>
              <a:gd name="connsiteX10" fmla="*/ 2718816 w 3657600"/>
              <a:gd name="connsiteY10" fmla="*/ 1097280 h 5925312"/>
              <a:gd name="connsiteX11" fmla="*/ 2328672 w 3657600"/>
              <a:gd name="connsiteY11" fmla="*/ 1694688 h 5925312"/>
              <a:gd name="connsiteX12" fmla="*/ 2023872 w 3657600"/>
              <a:gd name="connsiteY12" fmla="*/ 2267712 h 5925312"/>
              <a:gd name="connsiteX13" fmla="*/ 1780032 w 3657600"/>
              <a:gd name="connsiteY13" fmla="*/ 2950464 h 5925312"/>
              <a:gd name="connsiteX14" fmla="*/ 1584960 w 3657600"/>
              <a:gd name="connsiteY14" fmla="*/ 3608832 h 5925312"/>
              <a:gd name="connsiteX15" fmla="*/ 1487424 w 3657600"/>
              <a:gd name="connsiteY15" fmla="*/ 4108704 h 5925312"/>
              <a:gd name="connsiteX16" fmla="*/ 1365504 w 3657600"/>
              <a:gd name="connsiteY16" fmla="*/ 4828032 h 5925312"/>
              <a:gd name="connsiteX17" fmla="*/ 1328928 w 3657600"/>
              <a:gd name="connsiteY17" fmla="*/ 5096256 h 5925312"/>
              <a:gd name="connsiteX18" fmla="*/ 1743456 w 3657600"/>
              <a:gd name="connsiteY18" fmla="*/ 5169408 h 5925312"/>
              <a:gd name="connsiteX19" fmla="*/ 633984 w 3657600"/>
              <a:gd name="connsiteY19" fmla="*/ 5925312 h 5925312"/>
              <a:gd name="connsiteX20" fmla="*/ 0 w 3657600"/>
              <a:gd name="connsiteY20" fmla="*/ 4852416 h 5925312"/>
              <a:gd name="connsiteX0" fmla="*/ 0 w 3657600"/>
              <a:gd name="connsiteY0" fmla="*/ 4852416 h 5925312"/>
              <a:gd name="connsiteX1" fmla="*/ 377952 w 3657600"/>
              <a:gd name="connsiteY1" fmla="*/ 4925568 h 5925312"/>
              <a:gd name="connsiteX2" fmla="*/ 524256 w 3657600"/>
              <a:gd name="connsiteY2" fmla="*/ 4328160 h 5925312"/>
              <a:gd name="connsiteX3" fmla="*/ 768096 w 3657600"/>
              <a:gd name="connsiteY3" fmla="*/ 3621024 h 5925312"/>
              <a:gd name="connsiteX4" fmla="*/ 1207008 w 3657600"/>
              <a:gd name="connsiteY4" fmla="*/ 2645664 h 5925312"/>
              <a:gd name="connsiteX5" fmla="*/ 1853184 w 3657600"/>
              <a:gd name="connsiteY5" fmla="*/ 1536192 h 5925312"/>
              <a:gd name="connsiteX6" fmla="*/ 2401824 w 3657600"/>
              <a:gd name="connsiteY6" fmla="*/ 841248 h 5925312"/>
              <a:gd name="connsiteX7" fmla="*/ 2913888 w 3657600"/>
              <a:gd name="connsiteY7" fmla="*/ 426720 h 5925312"/>
              <a:gd name="connsiteX8" fmla="*/ 3657600 w 3657600"/>
              <a:gd name="connsiteY8" fmla="*/ 0 h 5925312"/>
              <a:gd name="connsiteX9" fmla="*/ 3169920 w 3657600"/>
              <a:gd name="connsiteY9" fmla="*/ 524256 h 5925312"/>
              <a:gd name="connsiteX10" fmla="*/ 2718816 w 3657600"/>
              <a:gd name="connsiteY10" fmla="*/ 1097280 h 5925312"/>
              <a:gd name="connsiteX11" fmla="*/ 2328672 w 3657600"/>
              <a:gd name="connsiteY11" fmla="*/ 1694688 h 5925312"/>
              <a:gd name="connsiteX12" fmla="*/ 2023872 w 3657600"/>
              <a:gd name="connsiteY12" fmla="*/ 2267712 h 5925312"/>
              <a:gd name="connsiteX13" fmla="*/ 1780032 w 3657600"/>
              <a:gd name="connsiteY13" fmla="*/ 2950464 h 5925312"/>
              <a:gd name="connsiteX14" fmla="*/ 1584960 w 3657600"/>
              <a:gd name="connsiteY14" fmla="*/ 3608832 h 5925312"/>
              <a:gd name="connsiteX15" fmla="*/ 1487424 w 3657600"/>
              <a:gd name="connsiteY15" fmla="*/ 4108704 h 5925312"/>
              <a:gd name="connsiteX16" fmla="*/ 1365504 w 3657600"/>
              <a:gd name="connsiteY16" fmla="*/ 4828032 h 5925312"/>
              <a:gd name="connsiteX17" fmla="*/ 1328928 w 3657600"/>
              <a:gd name="connsiteY17" fmla="*/ 5096256 h 5925312"/>
              <a:gd name="connsiteX18" fmla="*/ 1743456 w 3657600"/>
              <a:gd name="connsiteY18" fmla="*/ 5169408 h 5925312"/>
              <a:gd name="connsiteX19" fmla="*/ 633984 w 3657600"/>
              <a:gd name="connsiteY19" fmla="*/ 5925312 h 5925312"/>
              <a:gd name="connsiteX20" fmla="*/ 0 w 3657600"/>
              <a:gd name="connsiteY20" fmla="*/ 4852416 h 5925312"/>
              <a:gd name="connsiteX0" fmla="*/ 0 w 3657600"/>
              <a:gd name="connsiteY0" fmla="*/ 4852416 h 5925312"/>
              <a:gd name="connsiteX1" fmla="*/ 377952 w 3657600"/>
              <a:gd name="connsiteY1" fmla="*/ 4925568 h 5925312"/>
              <a:gd name="connsiteX2" fmla="*/ 524256 w 3657600"/>
              <a:gd name="connsiteY2" fmla="*/ 4328160 h 5925312"/>
              <a:gd name="connsiteX3" fmla="*/ 768096 w 3657600"/>
              <a:gd name="connsiteY3" fmla="*/ 3621024 h 5925312"/>
              <a:gd name="connsiteX4" fmla="*/ 1207008 w 3657600"/>
              <a:gd name="connsiteY4" fmla="*/ 2645664 h 5925312"/>
              <a:gd name="connsiteX5" fmla="*/ 1853184 w 3657600"/>
              <a:gd name="connsiteY5" fmla="*/ 1536192 h 5925312"/>
              <a:gd name="connsiteX6" fmla="*/ 2401824 w 3657600"/>
              <a:gd name="connsiteY6" fmla="*/ 853440 h 5925312"/>
              <a:gd name="connsiteX7" fmla="*/ 2913888 w 3657600"/>
              <a:gd name="connsiteY7" fmla="*/ 426720 h 5925312"/>
              <a:gd name="connsiteX8" fmla="*/ 3657600 w 3657600"/>
              <a:gd name="connsiteY8" fmla="*/ 0 h 5925312"/>
              <a:gd name="connsiteX9" fmla="*/ 3169920 w 3657600"/>
              <a:gd name="connsiteY9" fmla="*/ 524256 h 5925312"/>
              <a:gd name="connsiteX10" fmla="*/ 2718816 w 3657600"/>
              <a:gd name="connsiteY10" fmla="*/ 1097280 h 5925312"/>
              <a:gd name="connsiteX11" fmla="*/ 2328672 w 3657600"/>
              <a:gd name="connsiteY11" fmla="*/ 1694688 h 5925312"/>
              <a:gd name="connsiteX12" fmla="*/ 2023872 w 3657600"/>
              <a:gd name="connsiteY12" fmla="*/ 2267712 h 5925312"/>
              <a:gd name="connsiteX13" fmla="*/ 1780032 w 3657600"/>
              <a:gd name="connsiteY13" fmla="*/ 2950464 h 5925312"/>
              <a:gd name="connsiteX14" fmla="*/ 1584960 w 3657600"/>
              <a:gd name="connsiteY14" fmla="*/ 3608832 h 5925312"/>
              <a:gd name="connsiteX15" fmla="*/ 1487424 w 3657600"/>
              <a:gd name="connsiteY15" fmla="*/ 4108704 h 5925312"/>
              <a:gd name="connsiteX16" fmla="*/ 1365504 w 3657600"/>
              <a:gd name="connsiteY16" fmla="*/ 4828032 h 5925312"/>
              <a:gd name="connsiteX17" fmla="*/ 1328928 w 3657600"/>
              <a:gd name="connsiteY17" fmla="*/ 5096256 h 5925312"/>
              <a:gd name="connsiteX18" fmla="*/ 1743456 w 3657600"/>
              <a:gd name="connsiteY18" fmla="*/ 5169408 h 5925312"/>
              <a:gd name="connsiteX19" fmla="*/ 633984 w 3657600"/>
              <a:gd name="connsiteY19" fmla="*/ 5925312 h 5925312"/>
              <a:gd name="connsiteX20" fmla="*/ 0 w 3657600"/>
              <a:gd name="connsiteY20" fmla="*/ 4852416 h 5925312"/>
              <a:gd name="connsiteX0" fmla="*/ 0 w 3657600"/>
              <a:gd name="connsiteY0" fmla="*/ 4852416 h 5925312"/>
              <a:gd name="connsiteX1" fmla="*/ 377952 w 3657600"/>
              <a:gd name="connsiteY1" fmla="*/ 4925568 h 5925312"/>
              <a:gd name="connsiteX2" fmla="*/ 524256 w 3657600"/>
              <a:gd name="connsiteY2" fmla="*/ 4328160 h 5925312"/>
              <a:gd name="connsiteX3" fmla="*/ 768096 w 3657600"/>
              <a:gd name="connsiteY3" fmla="*/ 3621024 h 5925312"/>
              <a:gd name="connsiteX4" fmla="*/ 1207008 w 3657600"/>
              <a:gd name="connsiteY4" fmla="*/ 2645664 h 5925312"/>
              <a:gd name="connsiteX5" fmla="*/ 1853184 w 3657600"/>
              <a:gd name="connsiteY5" fmla="*/ 1536192 h 5925312"/>
              <a:gd name="connsiteX6" fmla="*/ 2401824 w 3657600"/>
              <a:gd name="connsiteY6" fmla="*/ 853440 h 5925312"/>
              <a:gd name="connsiteX7" fmla="*/ 2913888 w 3657600"/>
              <a:gd name="connsiteY7" fmla="*/ 426720 h 5925312"/>
              <a:gd name="connsiteX8" fmla="*/ 3657600 w 3657600"/>
              <a:gd name="connsiteY8" fmla="*/ 0 h 5925312"/>
              <a:gd name="connsiteX9" fmla="*/ 3169920 w 3657600"/>
              <a:gd name="connsiteY9" fmla="*/ 524256 h 5925312"/>
              <a:gd name="connsiteX10" fmla="*/ 2718816 w 3657600"/>
              <a:gd name="connsiteY10" fmla="*/ 1097280 h 5925312"/>
              <a:gd name="connsiteX11" fmla="*/ 2328672 w 3657600"/>
              <a:gd name="connsiteY11" fmla="*/ 1694688 h 5925312"/>
              <a:gd name="connsiteX12" fmla="*/ 2023872 w 3657600"/>
              <a:gd name="connsiteY12" fmla="*/ 2267712 h 5925312"/>
              <a:gd name="connsiteX13" fmla="*/ 1780032 w 3657600"/>
              <a:gd name="connsiteY13" fmla="*/ 2950464 h 5925312"/>
              <a:gd name="connsiteX14" fmla="*/ 1584960 w 3657600"/>
              <a:gd name="connsiteY14" fmla="*/ 3608832 h 5925312"/>
              <a:gd name="connsiteX15" fmla="*/ 1487424 w 3657600"/>
              <a:gd name="connsiteY15" fmla="*/ 4108704 h 5925312"/>
              <a:gd name="connsiteX16" fmla="*/ 1365504 w 3657600"/>
              <a:gd name="connsiteY16" fmla="*/ 4828032 h 5925312"/>
              <a:gd name="connsiteX17" fmla="*/ 1328928 w 3657600"/>
              <a:gd name="connsiteY17" fmla="*/ 5096256 h 5925312"/>
              <a:gd name="connsiteX18" fmla="*/ 1743456 w 3657600"/>
              <a:gd name="connsiteY18" fmla="*/ 5169408 h 5925312"/>
              <a:gd name="connsiteX19" fmla="*/ 633984 w 3657600"/>
              <a:gd name="connsiteY19" fmla="*/ 5925312 h 5925312"/>
              <a:gd name="connsiteX20" fmla="*/ 0 w 3657600"/>
              <a:gd name="connsiteY20" fmla="*/ 4852416 h 5925312"/>
              <a:gd name="connsiteX0" fmla="*/ 0 w 3657600"/>
              <a:gd name="connsiteY0" fmla="*/ 4852416 h 5925312"/>
              <a:gd name="connsiteX1" fmla="*/ 377952 w 3657600"/>
              <a:gd name="connsiteY1" fmla="*/ 4925568 h 5925312"/>
              <a:gd name="connsiteX2" fmla="*/ 524256 w 3657600"/>
              <a:gd name="connsiteY2" fmla="*/ 4328160 h 5925312"/>
              <a:gd name="connsiteX3" fmla="*/ 768096 w 3657600"/>
              <a:gd name="connsiteY3" fmla="*/ 3621024 h 5925312"/>
              <a:gd name="connsiteX4" fmla="*/ 1207008 w 3657600"/>
              <a:gd name="connsiteY4" fmla="*/ 2645664 h 5925312"/>
              <a:gd name="connsiteX5" fmla="*/ 1853184 w 3657600"/>
              <a:gd name="connsiteY5" fmla="*/ 1536192 h 5925312"/>
              <a:gd name="connsiteX6" fmla="*/ 2401824 w 3657600"/>
              <a:gd name="connsiteY6" fmla="*/ 877824 h 5925312"/>
              <a:gd name="connsiteX7" fmla="*/ 2913888 w 3657600"/>
              <a:gd name="connsiteY7" fmla="*/ 426720 h 5925312"/>
              <a:gd name="connsiteX8" fmla="*/ 3657600 w 3657600"/>
              <a:gd name="connsiteY8" fmla="*/ 0 h 5925312"/>
              <a:gd name="connsiteX9" fmla="*/ 3169920 w 3657600"/>
              <a:gd name="connsiteY9" fmla="*/ 524256 h 5925312"/>
              <a:gd name="connsiteX10" fmla="*/ 2718816 w 3657600"/>
              <a:gd name="connsiteY10" fmla="*/ 1097280 h 5925312"/>
              <a:gd name="connsiteX11" fmla="*/ 2328672 w 3657600"/>
              <a:gd name="connsiteY11" fmla="*/ 1694688 h 5925312"/>
              <a:gd name="connsiteX12" fmla="*/ 2023872 w 3657600"/>
              <a:gd name="connsiteY12" fmla="*/ 2267712 h 5925312"/>
              <a:gd name="connsiteX13" fmla="*/ 1780032 w 3657600"/>
              <a:gd name="connsiteY13" fmla="*/ 2950464 h 5925312"/>
              <a:gd name="connsiteX14" fmla="*/ 1584960 w 3657600"/>
              <a:gd name="connsiteY14" fmla="*/ 3608832 h 5925312"/>
              <a:gd name="connsiteX15" fmla="*/ 1487424 w 3657600"/>
              <a:gd name="connsiteY15" fmla="*/ 4108704 h 5925312"/>
              <a:gd name="connsiteX16" fmla="*/ 1365504 w 3657600"/>
              <a:gd name="connsiteY16" fmla="*/ 4828032 h 5925312"/>
              <a:gd name="connsiteX17" fmla="*/ 1328928 w 3657600"/>
              <a:gd name="connsiteY17" fmla="*/ 5096256 h 5925312"/>
              <a:gd name="connsiteX18" fmla="*/ 1743456 w 3657600"/>
              <a:gd name="connsiteY18" fmla="*/ 5169408 h 5925312"/>
              <a:gd name="connsiteX19" fmla="*/ 633984 w 3657600"/>
              <a:gd name="connsiteY19" fmla="*/ 5925312 h 5925312"/>
              <a:gd name="connsiteX20" fmla="*/ 0 w 3657600"/>
              <a:gd name="connsiteY20" fmla="*/ 4852416 h 5925312"/>
              <a:gd name="connsiteX0" fmla="*/ 0 w 3657600"/>
              <a:gd name="connsiteY0" fmla="*/ 4852416 h 5925312"/>
              <a:gd name="connsiteX1" fmla="*/ 377952 w 3657600"/>
              <a:gd name="connsiteY1" fmla="*/ 4925568 h 5925312"/>
              <a:gd name="connsiteX2" fmla="*/ 524256 w 3657600"/>
              <a:gd name="connsiteY2" fmla="*/ 4328160 h 5925312"/>
              <a:gd name="connsiteX3" fmla="*/ 768096 w 3657600"/>
              <a:gd name="connsiteY3" fmla="*/ 3621024 h 5925312"/>
              <a:gd name="connsiteX4" fmla="*/ 1207008 w 3657600"/>
              <a:gd name="connsiteY4" fmla="*/ 2645664 h 5925312"/>
              <a:gd name="connsiteX5" fmla="*/ 1853184 w 3657600"/>
              <a:gd name="connsiteY5" fmla="*/ 1548384 h 5925312"/>
              <a:gd name="connsiteX6" fmla="*/ 2401824 w 3657600"/>
              <a:gd name="connsiteY6" fmla="*/ 877824 h 5925312"/>
              <a:gd name="connsiteX7" fmla="*/ 2913888 w 3657600"/>
              <a:gd name="connsiteY7" fmla="*/ 426720 h 5925312"/>
              <a:gd name="connsiteX8" fmla="*/ 3657600 w 3657600"/>
              <a:gd name="connsiteY8" fmla="*/ 0 h 5925312"/>
              <a:gd name="connsiteX9" fmla="*/ 3169920 w 3657600"/>
              <a:gd name="connsiteY9" fmla="*/ 524256 h 5925312"/>
              <a:gd name="connsiteX10" fmla="*/ 2718816 w 3657600"/>
              <a:gd name="connsiteY10" fmla="*/ 1097280 h 5925312"/>
              <a:gd name="connsiteX11" fmla="*/ 2328672 w 3657600"/>
              <a:gd name="connsiteY11" fmla="*/ 1694688 h 5925312"/>
              <a:gd name="connsiteX12" fmla="*/ 2023872 w 3657600"/>
              <a:gd name="connsiteY12" fmla="*/ 2267712 h 5925312"/>
              <a:gd name="connsiteX13" fmla="*/ 1780032 w 3657600"/>
              <a:gd name="connsiteY13" fmla="*/ 2950464 h 5925312"/>
              <a:gd name="connsiteX14" fmla="*/ 1584960 w 3657600"/>
              <a:gd name="connsiteY14" fmla="*/ 3608832 h 5925312"/>
              <a:gd name="connsiteX15" fmla="*/ 1487424 w 3657600"/>
              <a:gd name="connsiteY15" fmla="*/ 4108704 h 5925312"/>
              <a:gd name="connsiteX16" fmla="*/ 1365504 w 3657600"/>
              <a:gd name="connsiteY16" fmla="*/ 4828032 h 5925312"/>
              <a:gd name="connsiteX17" fmla="*/ 1328928 w 3657600"/>
              <a:gd name="connsiteY17" fmla="*/ 5096256 h 5925312"/>
              <a:gd name="connsiteX18" fmla="*/ 1743456 w 3657600"/>
              <a:gd name="connsiteY18" fmla="*/ 5169408 h 5925312"/>
              <a:gd name="connsiteX19" fmla="*/ 633984 w 3657600"/>
              <a:gd name="connsiteY19" fmla="*/ 5925312 h 5925312"/>
              <a:gd name="connsiteX20" fmla="*/ 0 w 3657600"/>
              <a:gd name="connsiteY20" fmla="*/ 4852416 h 5925312"/>
              <a:gd name="connsiteX0" fmla="*/ 0 w 3657600"/>
              <a:gd name="connsiteY0" fmla="*/ 4852416 h 5925312"/>
              <a:gd name="connsiteX1" fmla="*/ 377952 w 3657600"/>
              <a:gd name="connsiteY1" fmla="*/ 4925568 h 5925312"/>
              <a:gd name="connsiteX2" fmla="*/ 524256 w 3657600"/>
              <a:gd name="connsiteY2" fmla="*/ 4328160 h 5925312"/>
              <a:gd name="connsiteX3" fmla="*/ 768096 w 3657600"/>
              <a:gd name="connsiteY3" fmla="*/ 3621024 h 5925312"/>
              <a:gd name="connsiteX4" fmla="*/ 1207008 w 3657600"/>
              <a:gd name="connsiteY4" fmla="*/ 2645664 h 5925312"/>
              <a:gd name="connsiteX5" fmla="*/ 1853184 w 3657600"/>
              <a:gd name="connsiteY5" fmla="*/ 1548384 h 5925312"/>
              <a:gd name="connsiteX6" fmla="*/ 2401824 w 3657600"/>
              <a:gd name="connsiteY6" fmla="*/ 877824 h 5925312"/>
              <a:gd name="connsiteX7" fmla="*/ 2928458 w 3657600"/>
              <a:gd name="connsiteY7" fmla="*/ 426720 h 5925312"/>
              <a:gd name="connsiteX8" fmla="*/ 3657600 w 3657600"/>
              <a:gd name="connsiteY8" fmla="*/ 0 h 5925312"/>
              <a:gd name="connsiteX9" fmla="*/ 3169920 w 3657600"/>
              <a:gd name="connsiteY9" fmla="*/ 524256 h 5925312"/>
              <a:gd name="connsiteX10" fmla="*/ 2718816 w 3657600"/>
              <a:gd name="connsiteY10" fmla="*/ 1097280 h 5925312"/>
              <a:gd name="connsiteX11" fmla="*/ 2328672 w 3657600"/>
              <a:gd name="connsiteY11" fmla="*/ 1694688 h 5925312"/>
              <a:gd name="connsiteX12" fmla="*/ 2023872 w 3657600"/>
              <a:gd name="connsiteY12" fmla="*/ 2267712 h 5925312"/>
              <a:gd name="connsiteX13" fmla="*/ 1780032 w 3657600"/>
              <a:gd name="connsiteY13" fmla="*/ 2950464 h 5925312"/>
              <a:gd name="connsiteX14" fmla="*/ 1584960 w 3657600"/>
              <a:gd name="connsiteY14" fmla="*/ 3608832 h 5925312"/>
              <a:gd name="connsiteX15" fmla="*/ 1487424 w 3657600"/>
              <a:gd name="connsiteY15" fmla="*/ 4108704 h 5925312"/>
              <a:gd name="connsiteX16" fmla="*/ 1365504 w 3657600"/>
              <a:gd name="connsiteY16" fmla="*/ 4828032 h 5925312"/>
              <a:gd name="connsiteX17" fmla="*/ 1328928 w 3657600"/>
              <a:gd name="connsiteY17" fmla="*/ 5096256 h 5925312"/>
              <a:gd name="connsiteX18" fmla="*/ 1743456 w 3657600"/>
              <a:gd name="connsiteY18" fmla="*/ 5169408 h 5925312"/>
              <a:gd name="connsiteX19" fmla="*/ 633984 w 3657600"/>
              <a:gd name="connsiteY19" fmla="*/ 5925312 h 5925312"/>
              <a:gd name="connsiteX20" fmla="*/ 0 w 3657600"/>
              <a:gd name="connsiteY20" fmla="*/ 4852416 h 5925312"/>
              <a:gd name="connsiteX0" fmla="*/ 0 w 3657600"/>
              <a:gd name="connsiteY0" fmla="*/ 4852416 h 5925312"/>
              <a:gd name="connsiteX1" fmla="*/ 377952 w 3657600"/>
              <a:gd name="connsiteY1" fmla="*/ 4925568 h 5925312"/>
              <a:gd name="connsiteX2" fmla="*/ 524256 w 3657600"/>
              <a:gd name="connsiteY2" fmla="*/ 4328160 h 5925312"/>
              <a:gd name="connsiteX3" fmla="*/ 768096 w 3657600"/>
              <a:gd name="connsiteY3" fmla="*/ 3621024 h 5925312"/>
              <a:gd name="connsiteX4" fmla="*/ 1207008 w 3657600"/>
              <a:gd name="connsiteY4" fmla="*/ 2645664 h 5925312"/>
              <a:gd name="connsiteX5" fmla="*/ 1853184 w 3657600"/>
              <a:gd name="connsiteY5" fmla="*/ 1548384 h 5925312"/>
              <a:gd name="connsiteX6" fmla="*/ 2401824 w 3657600"/>
              <a:gd name="connsiteY6" fmla="*/ 877824 h 5925312"/>
              <a:gd name="connsiteX7" fmla="*/ 2928458 w 3657600"/>
              <a:gd name="connsiteY7" fmla="*/ 452920 h 5925312"/>
              <a:gd name="connsiteX8" fmla="*/ 3657600 w 3657600"/>
              <a:gd name="connsiteY8" fmla="*/ 0 h 5925312"/>
              <a:gd name="connsiteX9" fmla="*/ 3169920 w 3657600"/>
              <a:gd name="connsiteY9" fmla="*/ 524256 h 5925312"/>
              <a:gd name="connsiteX10" fmla="*/ 2718816 w 3657600"/>
              <a:gd name="connsiteY10" fmla="*/ 1097280 h 5925312"/>
              <a:gd name="connsiteX11" fmla="*/ 2328672 w 3657600"/>
              <a:gd name="connsiteY11" fmla="*/ 1694688 h 5925312"/>
              <a:gd name="connsiteX12" fmla="*/ 2023872 w 3657600"/>
              <a:gd name="connsiteY12" fmla="*/ 2267712 h 5925312"/>
              <a:gd name="connsiteX13" fmla="*/ 1780032 w 3657600"/>
              <a:gd name="connsiteY13" fmla="*/ 2950464 h 5925312"/>
              <a:gd name="connsiteX14" fmla="*/ 1584960 w 3657600"/>
              <a:gd name="connsiteY14" fmla="*/ 3608832 h 5925312"/>
              <a:gd name="connsiteX15" fmla="*/ 1487424 w 3657600"/>
              <a:gd name="connsiteY15" fmla="*/ 4108704 h 5925312"/>
              <a:gd name="connsiteX16" fmla="*/ 1365504 w 3657600"/>
              <a:gd name="connsiteY16" fmla="*/ 4828032 h 5925312"/>
              <a:gd name="connsiteX17" fmla="*/ 1328928 w 3657600"/>
              <a:gd name="connsiteY17" fmla="*/ 5096256 h 5925312"/>
              <a:gd name="connsiteX18" fmla="*/ 1743456 w 3657600"/>
              <a:gd name="connsiteY18" fmla="*/ 5169408 h 5925312"/>
              <a:gd name="connsiteX19" fmla="*/ 633984 w 3657600"/>
              <a:gd name="connsiteY19" fmla="*/ 5925312 h 5925312"/>
              <a:gd name="connsiteX20" fmla="*/ 0 w 3657600"/>
              <a:gd name="connsiteY20" fmla="*/ 4852416 h 5925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57600" h="5925312">
                <a:moveTo>
                  <a:pt x="0" y="4852416"/>
                </a:moveTo>
                <a:lnTo>
                  <a:pt x="377952" y="4925568"/>
                </a:lnTo>
                <a:lnTo>
                  <a:pt x="524256" y="4328160"/>
                </a:lnTo>
                <a:lnTo>
                  <a:pt x="768096" y="3621024"/>
                </a:lnTo>
                <a:lnTo>
                  <a:pt x="1207008" y="2645664"/>
                </a:lnTo>
                <a:lnTo>
                  <a:pt x="1853184" y="1548384"/>
                </a:lnTo>
                <a:lnTo>
                  <a:pt x="2401824" y="877824"/>
                </a:lnTo>
                <a:lnTo>
                  <a:pt x="2928458" y="452920"/>
                </a:lnTo>
                <a:lnTo>
                  <a:pt x="3657600" y="0"/>
                </a:lnTo>
                <a:lnTo>
                  <a:pt x="3169920" y="524256"/>
                </a:lnTo>
                <a:lnTo>
                  <a:pt x="2718816" y="1097280"/>
                </a:lnTo>
                <a:lnTo>
                  <a:pt x="2328672" y="1694688"/>
                </a:lnTo>
                <a:lnTo>
                  <a:pt x="2023872" y="2267712"/>
                </a:lnTo>
                <a:lnTo>
                  <a:pt x="1780032" y="2950464"/>
                </a:lnTo>
                <a:lnTo>
                  <a:pt x="1584960" y="3608832"/>
                </a:lnTo>
                <a:lnTo>
                  <a:pt x="1487424" y="4108704"/>
                </a:lnTo>
                <a:lnTo>
                  <a:pt x="1365504" y="4828032"/>
                </a:lnTo>
                <a:lnTo>
                  <a:pt x="1328928" y="5096256"/>
                </a:lnTo>
                <a:lnTo>
                  <a:pt x="1743456" y="5169408"/>
                </a:lnTo>
                <a:lnTo>
                  <a:pt x="633984" y="5925312"/>
                </a:lnTo>
                <a:lnTo>
                  <a:pt x="0" y="48524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image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719" y="950400"/>
            <a:ext cx="8466667" cy="437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2 - Ορθογώνιο"/>
          <p:cNvSpPr>
            <a:spLocks noChangeArrowheads="1"/>
          </p:cNvSpPr>
          <p:nvPr/>
        </p:nvSpPr>
        <p:spPr bwMode="auto">
          <a:xfrm>
            <a:off x="883529" y="221400"/>
            <a:ext cx="7378095" cy="896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502" tIns="32251" rIns="64502" bIns="32251">
            <a:spAutoFit/>
          </a:bodyPr>
          <a:lstStyle/>
          <a:p>
            <a:pPr algn="ctr"/>
            <a:r>
              <a:rPr lang="en-US" altLang="el-GR" b="1">
                <a:solidFill>
                  <a:srgbClr val="002060"/>
                </a:solidFill>
              </a:rPr>
              <a:t>Annual numbers (black) of events and total durations (days, red) of Marine Heat Waves (MHWs), averaged over the entire study domain from 2008 to 2021</a:t>
            </a:r>
            <a:endParaRPr lang="el-GR" altLang="el-GR" b="1">
              <a:solidFill>
                <a:srgbClr val="002060"/>
              </a:solidFill>
            </a:endParaRPr>
          </a:p>
        </p:txBody>
      </p:sp>
      <p:sp>
        <p:nvSpPr>
          <p:cNvPr id="4" name="3 - Ορθογώνιο">
            <a:extLst/>
          </p:cNvPr>
          <p:cNvSpPr/>
          <p:nvPr/>
        </p:nvSpPr>
        <p:spPr>
          <a:xfrm>
            <a:off x="580572" y="5907601"/>
            <a:ext cx="8043910" cy="896129"/>
          </a:xfrm>
          <a:prstGeom prst="rect">
            <a:avLst/>
          </a:prstGeom>
        </p:spPr>
        <p:txBody>
          <a:bodyPr lIns="64502" tIns="32251" rIns="64502" bIns="32251">
            <a:spAutoFit/>
          </a:bodyPr>
          <a:lstStyle/>
          <a:p>
            <a:pPr algn="just">
              <a:defRPr/>
            </a:pPr>
            <a:r>
              <a:rPr lang="en-US" dirty="0" err="1">
                <a:latin typeface="+mn-lt"/>
              </a:rPr>
              <a:t>Androulidakis</a:t>
            </a:r>
            <a:r>
              <a:rPr lang="en-US" dirty="0">
                <a:latin typeface="+mn-lt"/>
              </a:rPr>
              <a:t>, Y.S.; </a:t>
            </a:r>
            <a:r>
              <a:rPr lang="en-US" dirty="0" err="1">
                <a:latin typeface="+mn-lt"/>
              </a:rPr>
              <a:t>Krestenitis</a:t>
            </a:r>
            <a:r>
              <a:rPr lang="en-US" dirty="0">
                <a:latin typeface="+mn-lt"/>
              </a:rPr>
              <a:t>, Y.N. Sea Surface Temperature Variability and Marine Heat Waves over the Aegean, Ionian, and Cretan Seas from 2008–2021. </a:t>
            </a:r>
            <a:r>
              <a:rPr lang="en-US" i="1" dirty="0">
                <a:latin typeface="+mn-lt"/>
              </a:rPr>
              <a:t>J. Mar. Sci. Eng. </a:t>
            </a:r>
            <a:r>
              <a:rPr lang="en-US" b="1" dirty="0">
                <a:latin typeface="+mn-lt"/>
              </a:rPr>
              <a:t>2022</a:t>
            </a:r>
            <a:r>
              <a:rPr lang="en-US" dirty="0">
                <a:latin typeface="+mn-lt"/>
              </a:rPr>
              <a:t>, </a:t>
            </a:r>
            <a:r>
              <a:rPr lang="en-US" i="1" dirty="0">
                <a:latin typeface="+mn-lt"/>
              </a:rPr>
              <a:t>10</a:t>
            </a:r>
            <a:r>
              <a:rPr lang="en-US" dirty="0">
                <a:latin typeface="+mn-lt"/>
              </a:rPr>
              <a:t>, </a:t>
            </a:r>
            <a:r>
              <a:rPr lang="en-US" dirty="0">
                <a:latin typeface="+mn-lt"/>
                <a:hlinkClick r:id="rId3"/>
              </a:rPr>
              <a:t>42.https://</a:t>
            </a:r>
            <a:r>
              <a:rPr lang="en-US" dirty="0">
                <a:latin typeface="+mn-lt"/>
              </a:rPr>
              <a:t> </a:t>
            </a:r>
            <a:r>
              <a:rPr lang="en-US" dirty="0">
                <a:latin typeface="+mn-lt"/>
                <a:hlinkClick r:id="rId3"/>
              </a:rPr>
              <a:t>doi.org/10.3390/jmse10010042</a:t>
            </a:r>
            <a:endParaRPr lang="el-GR" dirty="0">
              <a:latin typeface="+mn-lt"/>
            </a:endParaRPr>
          </a:p>
        </p:txBody>
      </p:sp>
      <p:sp>
        <p:nvSpPr>
          <p:cNvPr id="5" name="4 - Έλλειψη">
            <a:extLst/>
          </p:cNvPr>
          <p:cNvSpPr/>
          <p:nvPr/>
        </p:nvSpPr>
        <p:spPr>
          <a:xfrm>
            <a:off x="6205434" y="1096200"/>
            <a:ext cx="1632281" cy="11664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6" name="5 - Έλλειψη">
            <a:extLst/>
          </p:cNvPr>
          <p:cNvSpPr/>
          <p:nvPr/>
        </p:nvSpPr>
        <p:spPr>
          <a:xfrm>
            <a:off x="3907338" y="2651400"/>
            <a:ext cx="1632282" cy="11664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pic>
        <p:nvPicPr>
          <p:cNvPr id="7" name="Picture 2" descr="Greece Outline Map | Ancient greece map, Greece map, Ancient greece">
            <a:extLst/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-1191" b="1438"/>
          <a:stretch>
            <a:fillRect/>
          </a:stretch>
        </p:blipFill>
        <p:spPr bwMode="auto">
          <a:xfrm>
            <a:off x="2394843" y="1387785"/>
            <a:ext cx="4629758" cy="3645026"/>
          </a:xfrm>
          <a:prstGeom prst="rect">
            <a:avLst/>
          </a:prstGeom>
          <a:noFill/>
          <a:ln w="6350">
            <a:noFill/>
          </a:ln>
        </p:spPr>
      </p:pic>
      <p:sp>
        <p:nvSpPr>
          <p:cNvPr id="8" name="7 - Έλλειψη">
            <a:extLst/>
          </p:cNvPr>
          <p:cNvSpPr/>
          <p:nvPr/>
        </p:nvSpPr>
        <p:spPr>
          <a:xfrm>
            <a:off x="3725333" y="1825201"/>
            <a:ext cx="967619" cy="729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cxnSp>
        <p:nvCxnSpPr>
          <p:cNvPr id="10" name="9 - Ευθύγραμμο βέλος σύνδεσης">
            <a:extLst/>
          </p:cNvPr>
          <p:cNvCxnSpPr/>
          <p:nvPr/>
        </p:nvCxnSpPr>
        <p:spPr>
          <a:xfrm rot="5400000">
            <a:off x="4426229" y="1404552"/>
            <a:ext cx="534600" cy="36285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- TextBox">
            <a:extLst/>
          </p:cNvPr>
          <p:cNvSpPr txBox="1"/>
          <p:nvPr/>
        </p:nvSpPr>
        <p:spPr>
          <a:xfrm>
            <a:off x="4186105" y="1063801"/>
            <a:ext cx="1092066" cy="234409"/>
          </a:xfrm>
          <a:prstGeom prst="rect">
            <a:avLst/>
          </a:prstGeom>
          <a:noFill/>
        </p:spPr>
        <p:txBody>
          <a:bodyPr wrap="none" lIns="64502" tIns="32251" rIns="64502" bIns="32251">
            <a:spAutoFit/>
          </a:bodyPr>
          <a:lstStyle/>
          <a:p>
            <a:pPr>
              <a:defRPr/>
            </a:pPr>
            <a:r>
              <a:rPr lang="en-US" sz="1100" b="1" dirty="0" err="1"/>
              <a:t>Thermaikos</a:t>
            </a:r>
            <a:r>
              <a:rPr lang="en-US" sz="1100" b="1" dirty="0"/>
              <a:t> Gulf</a:t>
            </a:r>
            <a:endParaRPr lang="el-GR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01 - Ομάδα"/>
          <p:cNvGrpSpPr>
            <a:grpSpLocks/>
          </p:cNvGrpSpPr>
          <p:nvPr/>
        </p:nvGrpSpPr>
        <p:grpSpPr bwMode="auto">
          <a:xfrm>
            <a:off x="459620" y="1701000"/>
            <a:ext cx="5926666" cy="4595400"/>
            <a:chOff x="1543023" y="1926710"/>
            <a:chExt cx="6542665" cy="6256874"/>
          </a:xfrm>
        </p:grpSpPr>
        <p:pic>
          <p:nvPicPr>
            <p:cNvPr id="63497" name="Picture 2" descr="CSIRO PUBLISHING | Microbiology Australia"/>
            <p:cNvPicPr>
              <a:picLocks noChangeAspect="1" noChangeArrowheads="1"/>
            </p:cNvPicPr>
            <p:nvPr/>
          </p:nvPicPr>
          <p:blipFill>
            <a:blip r:embed="rId2">
              <a:lum contrast="2000"/>
            </a:blip>
            <a:srcRect l="36833" t="54167" r="34833" b="20833"/>
            <a:stretch>
              <a:fillRect/>
            </a:stretch>
          </p:blipFill>
          <p:spPr bwMode="auto">
            <a:xfrm>
              <a:off x="5400675" y="5829375"/>
              <a:ext cx="2423211" cy="1443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3 - Ορθογώνιο">
              <a:extLst/>
            </p:cNvPr>
            <p:cNvSpPr/>
            <p:nvPr/>
          </p:nvSpPr>
          <p:spPr>
            <a:xfrm>
              <a:off x="1543023" y="1926710"/>
              <a:ext cx="6542665" cy="6256874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pic>
          <p:nvPicPr>
            <p:cNvPr id="63499" name="Picture 2" descr="CSIRO PUBLISHING | Microbiology Australia"/>
            <p:cNvPicPr>
              <a:picLocks noChangeAspect="1" noChangeArrowheads="1"/>
            </p:cNvPicPr>
            <p:nvPr/>
          </p:nvPicPr>
          <p:blipFill>
            <a:blip r:embed="rId2"/>
            <a:srcRect t="16667" r="63167" b="62500"/>
            <a:stretch>
              <a:fillRect/>
            </a:stretch>
          </p:blipFill>
          <p:spPr bwMode="auto">
            <a:xfrm>
              <a:off x="1745677" y="2087348"/>
              <a:ext cx="3505117" cy="1203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- Ελεύθερη σχεδίαση">
              <a:extLst/>
            </p:cNvPr>
            <p:cNvSpPr/>
            <p:nvPr/>
          </p:nvSpPr>
          <p:spPr>
            <a:xfrm>
              <a:off x="1543023" y="6258391"/>
              <a:ext cx="6542665" cy="1925193"/>
            </a:xfrm>
            <a:custGeom>
              <a:avLst/>
              <a:gdLst>
                <a:gd name="connsiteX0" fmla="*/ 0 w 10185481"/>
                <a:gd name="connsiteY0" fmla="*/ 0 h 1854606"/>
                <a:gd name="connsiteX1" fmla="*/ 465826 w 10185481"/>
                <a:gd name="connsiteY1" fmla="*/ 77637 h 1854606"/>
                <a:gd name="connsiteX2" fmla="*/ 638355 w 10185481"/>
                <a:gd name="connsiteY2" fmla="*/ 51758 h 1854606"/>
                <a:gd name="connsiteX3" fmla="*/ 888521 w 10185481"/>
                <a:gd name="connsiteY3" fmla="*/ 181154 h 1854606"/>
                <a:gd name="connsiteX4" fmla="*/ 1664898 w 10185481"/>
                <a:gd name="connsiteY4" fmla="*/ 336430 h 1854606"/>
                <a:gd name="connsiteX5" fmla="*/ 3174521 w 10185481"/>
                <a:gd name="connsiteY5" fmla="*/ 500332 h 1854606"/>
                <a:gd name="connsiteX6" fmla="*/ 4149306 w 10185481"/>
                <a:gd name="connsiteY6" fmla="*/ 586596 h 1854606"/>
                <a:gd name="connsiteX7" fmla="*/ 4856672 w 10185481"/>
                <a:gd name="connsiteY7" fmla="*/ 741871 h 1854606"/>
                <a:gd name="connsiteX8" fmla="*/ 5365630 w 10185481"/>
                <a:gd name="connsiteY8" fmla="*/ 879894 h 1854606"/>
                <a:gd name="connsiteX9" fmla="*/ 6314536 w 10185481"/>
                <a:gd name="connsiteY9" fmla="*/ 1130060 h 1854606"/>
                <a:gd name="connsiteX10" fmla="*/ 7004649 w 10185481"/>
                <a:gd name="connsiteY10" fmla="*/ 1440611 h 1854606"/>
                <a:gd name="connsiteX11" fmla="*/ 7634377 w 10185481"/>
                <a:gd name="connsiteY11" fmla="*/ 1466490 h 1854606"/>
                <a:gd name="connsiteX12" fmla="*/ 7910423 w 10185481"/>
                <a:gd name="connsiteY12" fmla="*/ 1440611 h 1854606"/>
                <a:gd name="connsiteX13" fmla="*/ 8324490 w 10185481"/>
                <a:gd name="connsiteY13" fmla="*/ 1526875 h 1854606"/>
                <a:gd name="connsiteX14" fmla="*/ 9264770 w 10185481"/>
                <a:gd name="connsiteY14" fmla="*/ 1630392 h 1854606"/>
                <a:gd name="connsiteX15" fmla="*/ 10006641 w 10185481"/>
                <a:gd name="connsiteY15" fmla="*/ 1630392 h 1854606"/>
                <a:gd name="connsiteX16" fmla="*/ 10144664 w 10185481"/>
                <a:gd name="connsiteY16" fmla="*/ 1647645 h 1854606"/>
                <a:gd name="connsiteX17" fmla="*/ 10092906 w 10185481"/>
                <a:gd name="connsiteY17" fmla="*/ 1846052 h 1854606"/>
                <a:gd name="connsiteX18" fmla="*/ 0 w 10185481"/>
                <a:gd name="connsiteY18" fmla="*/ 1846052 h 1854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85481" h="1854606">
                  <a:moveTo>
                    <a:pt x="0" y="0"/>
                  </a:moveTo>
                  <a:lnTo>
                    <a:pt x="465826" y="77637"/>
                  </a:lnTo>
                  <a:lnTo>
                    <a:pt x="638355" y="51758"/>
                  </a:lnTo>
                  <a:lnTo>
                    <a:pt x="888521" y="181154"/>
                  </a:lnTo>
                  <a:lnTo>
                    <a:pt x="1664898" y="336430"/>
                  </a:lnTo>
                  <a:lnTo>
                    <a:pt x="3174521" y="500332"/>
                  </a:lnTo>
                  <a:lnTo>
                    <a:pt x="4149306" y="586596"/>
                  </a:lnTo>
                  <a:lnTo>
                    <a:pt x="4856672" y="741871"/>
                  </a:lnTo>
                  <a:lnTo>
                    <a:pt x="5365630" y="879894"/>
                  </a:lnTo>
                  <a:cubicBezTo>
                    <a:pt x="5682631" y="960585"/>
                    <a:pt x="6314536" y="802951"/>
                    <a:pt x="6314536" y="1130060"/>
                  </a:cubicBezTo>
                  <a:cubicBezTo>
                    <a:pt x="6544684" y="1233331"/>
                    <a:pt x="6779027" y="1327793"/>
                    <a:pt x="7004649" y="1440611"/>
                  </a:cubicBezTo>
                  <a:cubicBezTo>
                    <a:pt x="7214553" y="1449357"/>
                    <a:pt x="7424290" y="1466490"/>
                    <a:pt x="7634377" y="1466490"/>
                  </a:cubicBezTo>
                  <a:lnTo>
                    <a:pt x="7910423" y="1440611"/>
                  </a:lnTo>
                  <a:lnTo>
                    <a:pt x="8324490" y="1526875"/>
                  </a:lnTo>
                  <a:lnTo>
                    <a:pt x="9264770" y="1630392"/>
                  </a:lnTo>
                  <a:lnTo>
                    <a:pt x="10006641" y="1630392"/>
                  </a:lnTo>
                  <a:lnTo>
                    <a:pt x="10144664" y="1647645"/>
                  </a:lnTo>
                  <a:cubicBezTo>
                    <a:pt x="10117669" y="1854606"/>
                    <a:pt x="10185481" y="1846052"/>
                    <a:pt x="10092906" y="1846052"/>
                  </a:cubicBezTo>
                  <a:lnTo>
                    <a:pt x="0" y="1846052"/>
                  </a:lnTo>
                </a:path>
              </a:pathLst>
            </a:custGeom>
            <a:gradFill>
              <a:gsLst>
                <a:gs pos="100000">
                  <a:schemeClr val="bg2">
                    <a:lumMod val="50000"/>
                  </a:schemeClr>
                </a:gs>
                <a:gs pos="0">
                  <a:schemeClr val="accent3">
                    <a:lumMod val="20000"/>
                    <a:lumOff val="80000"/>
                    <a:alpha val="30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7" name="6 - Ορθογώνιο">
              <a:extLst/>
            </p:cNvPr>
            <p:cNvSpPr/>
            <p:nvPr/>
          </p:nvSpPr>
          <p:spPr>
            <a:xfrm>
              <a:off x="5682260" y="2648713"/>
              <a:ext cx="222540" cy="6028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8" name="7 - Ορθογώνιο">
              <a:extLst/>
            </p:cNvPr>
            <p:cNvSpPr/>
            <p:nvPr/>
          </p:nvSpPr>
          <p:spPr>
            <a:xfrm>
              <a:off x="3965526" y="5386739"/>
              <a:ext cx="1303447" cy="7220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grpSp>
          <p:nvGrpSpPr>
            <p:cNvPr id="3" name="145 - Ομάδα">
              <a:extLst/>
            </p:cNvPr>
            <p:cNvGrpSpPr>
              <a:grpSpLocks/>
            </p:cNvGrpSpPr>
            <p:nvPr/>
          </p:nvGrpSpPr>
          <p:grpSpPr bwMode="auto">
            <a:xfrm>
              <a:off x="3239302" y="4573255"/>
              <a:ext cx="726963" cy="962596"/>
              <a:chOff x="1068741" y="4282864"/>
              <a:chExt cx="288573" cy="303961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5" name="123 - Ομάδα">
                <a:extLst/>
              </p:cNvPr>
              <p:cNvGrpSpPr>
                <a:grpSpLocks/>
              </p:cNvGrpSpPr>
              <p:nvPr/>
            </p:nvGrpSpPr>
            <p:grpSpPr bwMode="auto">
              <a:xfrm>
                <a:off x="1225064" y="4285932"/>
                <a:ext cx="82345" cy="139544"/>
                <a:chOff x="1225063" y="4253908"/>
                <a:chExt cx="82345" cy="139544"/>
              </a:xfrm>
              <a:grpFill/>
            </p:grpSpPr>
            <p:grpSp>
              <p:nvGrpSpPr>
                <p:cNvPr id="9" name="119 - Ομάδα">
                  <a:extLst/>
                </p:cNvPr>
                <p:cNvGrpSpPr>
                  <a:grpSpLocks/>
                </p:cNvGrpSpPr>
                <p:nvPr/>
              </p:nvGrpSpPr>
              <p:grpSpPr bwMode="auto">
                <a:xfrm>
                  <a:off x="1225063" y="4253908"/>
                  <a:ext cx="82345" cy="68319"/>
                  <a:chOff x="1225063" y="4253908"/>
                  <a:chExt cx="82345" cy="68319"/>
                </a:xfrm>
                <a:grpFill/>
              </p:grpSpPr>
              <p:sp>
                <p:nvSpPr>
                  <p:cNvPr id="100" name="99 - Έλλειψη">
                    <a:extLst/>
                  </p:cNvPr>
                  <p:cNvSpPr/>
                  <p:nvPr/>
                </p:nvSpPr>
                <p:spPr>
                  <a:xfrm>
                    <a:off x="1225063" y="4285887"/>
                    <a:ext cx="26201" cy="36340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101" name="100 - Έλλειψη">
                    <a:extLst/>
                  </p:cNvPr>
                  <p:cNvSpPr/>
                  <p:nvPr/>
                </p:nvSpPr>
                <p:spPr>
                  <a:xfrm>
                    <a:off x="1271227" y="4253908"/>
                    <a:ext cx="36181" cy="36340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  <p:grpSp>
              <p:nvGrpSpPr>
                <p:cNvPr id="10" name="120 - Ομάδα">
                  <a:extLst/>
                </p:cNvPr>
                <p:cNvGrpSpPr>
                  <a:grpSpLocks/>
                </p:cNvGrpSpPr>
                <p:nvPr/>
              </p:nvGrpSpPr>
              <p:grpSpPr bwMode="auto">
                <a:xfrm>
                  <a:off x="1225063" y="4323680"/>
                  <a:ext cx="82345" cy="69772"/>
                  <a:chOff x="1225063" y="4220218"/>
                  <a:chExt cx="82345" cy="69772"/>
                </a:xfrm>
                <a:grpFill/>
              </p:grpSpPr>
              <p:sp>
                <p:nvSpPr>
                  <p:cNvPr id="98" name="121 - Έλλειψη">
                    <a:extLst/>
                  </p:cNvPr>
                  <p:cNvSpPr/>
                  <p:nvPr/>
                </p:nvSpPr>
                <p:spPr>
                  <a:xfrm>
                    <a:off x="1225063" y="4220218"/>
                    <a:ext cx="26201" cy="53783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99" name="172 - Έλλειψη">
                    <a:extLst/>
                  </p:cNvPr>
                  <p:cNvSpPr/>
                  <p:nvPr/>
                </p:nvSpPr>
                <p:spPr>
                  <a:xfrm>
                    <a:off x="1271227" y="4253651"/>
                    <a:ext cx="36181" cy="36339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</p:grpSp>
          <p:grpSp>
            <p:nvGrpSpPr>
              <p:cNvPr id="11" name="124 - Ομάδα">
                <a:extLst/>
              </p:cNvPr>
              <p:cNvGrpSpPr>
                <a:grpSpLocks/>
              </p:cNvGrpSpPr>
              <p:nvPr/>
            </p:nvGrpSpPr>
            <p:grpSpPr bwMode="auto">
              <a:xfrm>
                <a:off x="1142720" y="4357158"/>
                <a:ext cx="107297" cy="139545"/>
                <a:chOff x="1214157" y="4253696"/>
                <a:chExt cx="107297" cy="139545"/>
              </a:xfrm>
              <a:grpFill/>
            </p:grpSpPr>
            <p:grpSp>
              <p:nvGrpSpPr>
                <p:cNvPr id="12" name="119 - Ομάδα">
                  <a:extLst/>
                </p:cNvPr>
                <p:cNvGrpSpPr>
                  <a:grpSpLocks/>
                </p:cNvGrpSpPr>
                <p:nvPr/>
              </p:nvGrpSpPr>
              <p:grpSpPr bwMode="auto">
                <a:xfrm>
                  <a:off x="1271549" y="4253696"/>
                  <a:ext cx="49905" cy="107566"/>
                  <a:chOff x="1271549" y="4253696"/>
                  <a:chExt cx="49905" cy="107566"/>
                </a:xfrm>
                <a:grpFill/>
              </p:grpSpPr>
              <p:sp>
                <p:nvSpPr>
                  <p:cNvPr id="94" name="93 - Έλλειψη">
                    <a:extLst/>
                  </p:cNvPr>
                  <p:cNvSpPr/>
                  <p:nvPr/>
                </p:nvSpPr>
                <p:spPr>
                  <a:xfrm>
                    <a:off x="1285273" y="4324922"/>
                    <a:ext cx="36181" cy="36340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95" name="94 - Έλλειψη">
                    <a:extLst/>
                  </p:cNvPr>
                  <p:cNvSpPr/>
                  <p:nvPr/>
                </p:nvSpPr>
                <p:spPr>
                  <a:xfrm>
                    <a:off x="1271549" y="4253696"/>
                    <a:ext cx="36182" cy="36339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  <p:grpSp>
              <p:nvGrpSpPr>
                <p:cNvPr id="13" name="120 - Ομάδα">
                  <a:extLst/>
                </p:cNvPr>
                <p:cNvGrpSpPr>
                  <a:grpSpLocks/>
                </p:cNvGrpSpPr>
                <p:nvPr/>
              </p:nvGrpSpPr>
              <p:grpSpPr bwMode="auto">
                <a:xfrm>
                  <a:off x="1214157" y="4323469"/>
                  <a:ext cx="77354" cy="69772"/>
                  <a:chOff x="1214157" y="4220007"/>
                  <a:chExt cx="77354" cy="69772"/>
                </a:xfrm>
                <a:grpFill/>
              </p:grpSpPr>
              <p:sp>
                <p:nvSpPr>
                  <p:cNvPr id="92" name="165 - Έλλειψη">
                    <a:extLst/>
                  </p:cNvPr>
                  <p:cNvSpPr/>
                  <p:nvPr/>
                </p:nvSpPr>
                <p:spPr>
                  <a:xfrm>
                    <a:off x="1214157" y="4220007"/>
                    <a:ext cx="36182" cy="53782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93" name="166 - Έλλειψη">
                    <a:extLst/>
                  </p:cNvPr>
                  <p:cNvSpPr/>
                  <p:nvPr/>
                </p:nvSpPr>
                <p:spPr>
                  <a:xfrm>
                    <a:off x="1266558" y="4235996"/>
                    <a:ext cx="24953" cy="53783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</p:grpSp>
          <p:grpSp>
            <p:nvGrpSpPr>
              <p:cNvPr id="21" name="131 - Ομάδα">
                <a:extLst/>
              </p:cNvPr>
              <p:cNvGrpSpPr>
                <a:grpSpLocks/>
              </p:cNvGrpSpPr>
              <p:nvPr/>
            </p:nvGrpSpPr>
            <p:grpSpPr bwMode="auto">
              <a:xfrm>
                <a:off x="1274970" y="4410941"/>
                <a:ext cx="82344" cy="175884"/>
                <a:chOff x="1225069" y="4236041"/>
                <a:chExt cx="82344" cy="175884"/>
              </a:xfrm>
              <a:grpFill/>
            </p:grpSpPr>
            <p:grpSp>
              <p:nvGrpSpPr>
                <p:cNvPr id="31" name="119 - Ομάδα">
                  <a:extLst/>
                </p:cNvPr>
                <p:cNvGrpSpPr>
                  <a:grpSpLocks/>
                </p:cNvGrpSpPr>
                <p:nvPr/>
              </p:nvGrpSpPr>
              <p:grpSpPr bwMode="auto">
                <a:xfrm>
                  <a:off x="1225069" y="4236041"/>
                  <a:ext cx="82344" cy="85762"/>
                  <a:chOff x="1225069" y="4236041"/>
                  <a:chExt cx="82344" cy="85762"/>
                </a:xfrm>
                <a:grpFill/>
              </p:grpSpPr>
              <p:sp>
                <p:nvSpPr>
                  <p:cNvPr id="88" name="87 - Έλλειψη">
                    <a:extLst/>
                  </p:cNvPr>
                  <p:cNvSpPr/>
                  <p:nvPr/>
                </p:nvSpPr>
                <p:spPr>
                  <a:xfrm>
                    <a:off x="1225069" y="4285463"/>
                    <a:ext cx="26201" cy="36340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89" name="88 - Έλλειψη">
                    <a:extLst/>
                  </p:cNvPr>
                  <p:cNvSpPr/>
                  <p:nvPr/>
                </p:nvSpPr>
                <p:spPr>
                  <a:xfrm>
                    <a:off x="1271232" y="4236041"/>
                    <a:ext cx="36181" cy="53783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  <p:grpSp>
              <p:nvGrpSpPr>
                <p:cNvPr id="45056" name="120 - Ομάδα">
                  <a:extLst/>
                </p:cNvPr>
                <p:cNvGrpSpPr>
                  <a:grpSpLocks/>
                </p:cNvGrpSpPr>
                <p:nvPr/>
              </p:nvGrpSpPr>
              <p:grpSpPr bwMode="auto">
                <a:xfrm>
                  <a:off x="1225069" y="4342153"/>
                  <a:ext cx="82344" cy="69772"/>
                  <a:chOff x="1225069" y="4238691"/>
                  <a:chExt cx="82344" cy="69772"/>
                </a:xfrm>
                <a:grpFill/>
              </p:grpSpPr>
              <p:sp>
                <p:nvSpPr>
                  <p:cNvPr id="86" name="159 - Έλλειψη">
                    <a:extLst/>
                  </p:cNvPr>
                  <p:cNvSpPr/>
                  <p:nvPr/>
                </p:nvSpPr>
                <p:spPr>
                  <a:xfrm>
                    <a:off x="1225069" y="4238691"/>
                    <a:ext cx="26201" cy="36339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87" name="160 - Έλλειψη">
                    <a:extLst/>
                  </p:cNvPr>
                  <p:cNvSpPr/>
                  <p:nvPr/>
                </p:nvSpPr>
                <p:spPr>
                  <a:xfrm>
                    <a:off x="1271232" y="4254680"/>
                    <a:ext cx="36181" cy="53783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</p:grpSp>
          <p:grpSp>
            <p:nvGrpSpPr>
              <p:cNvPr id="45057" name="138 - Ομάδα">
                <a:extLst/>
              </p:cNvPr>
              <p:cNvGrpSpPr>
                <a:grpSpLocks/>
              </p:cNvGrpSpPr>
              <p:nvPr/>
            </p:nvGrpSpPr>
            <p:grpSpPr bwMode="auto">
              <a:xfrm rot="-10087255">
                <a:off x="1068741" y="4282864"/>
                <a:ext cx="227695" cy="296867"/>
                <a:chOff x="1222872" y="4257234"/>
                <a:chExt cx="98781" cy="144887"/>
              </a:xfrm>
              <a:grpFill/>
            </p:grpSpPr>
            <p:grpSp>
              <p:nvGrpSpPr>
                <p:cNvPr id="45058" name="119 - Ομάδα">
                  <a:extLst/>
                </p:cNvPr>
                <p:cNvGrpSpPr>
                  <a:grpSpLocks/>
                </p:cNvGrpSpPr>
                <p:nvPr/>
              </p:nvGrpSpPr>
              <p:grpSpPr bwMode="auto">
                <a:xfrm>
                  <a:off x="1225438" y="4257234"/>
                  <a:ext cx="96215" cy="69943"/>
                  <a:chOff x="1225438" y="4257234"/>
                  <a:chExt cx="96215" cy="69943"/>
                </a:xfrm>
                <a:grpFill/>
              </p:grpSpPr>
              <p:sp>
                <p:nvSpPr>
                  <p:cNvPr id="82" name="155 - Έλλειψη">
                    <a:extLst/>
                  </p:cNvPr>
                  <p:cNvSpPr/>
                  <p:nvPr/>
                </p:nvSpPr>
                <p:spPr>
                  <a:xfrm>
                    <a:off x="1225438" y="4290287"/>
                    <a:ext cx="37348" cy="36890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83" name="156 - Έλλειψη">
                    <a:extLst/>
                  </p:cNvPr>
                  <p:cNvSpPr/>
                  <p:nvPr/>
                </p:nvSpPr>
                <p:spPr>
                  <a:xfrm>
                    <a:off x="1285388" y="4257234"/>
                    <a:ext cx="36265" cy="36890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  <p:grpSp>
              <p:nvGrpSpPr>
                <p:cNvPr id="45059" name="120 - Ομάδα">
                  <a:extLst/>
                </p:cNvPr>
                <p:cNvGrpSpPr>
                  <a:grpSpLocks/>
                </p:cNvGrpSpPr>
                <p:nvPr/>
              </p:nvGrpSpPr>
              <p:grpSpPr bwMode="auto">
                <a:xfrm>
                  <a:off x="1222872" y="4343266"/>
                  <a:ext cx="96799" cy="58855"/>
                  <a:chOff x="1222872" y="4239804"/>
                  <a:chExt cx="96799" cy="58855"/>
                </a:xfrm>
                <a:grpFill/>
              </p:grpSpPr>
              <p:sp>
                <p:nvSpPr>
                  <p:cNvPr id="80" name="79 - Έλλειψη">
                    <a:extLst/>
                  </p:cNvPr>
                  <p:cNvSpPr/>
                  <p:nvPr/>
                </p:nvSpPr>
                <p:spPr>
                  <a:xfrm>
                    <a:off x="1222872" y="4239804"/>
                    <a:ext cx="36806" cy="36890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81" name="80 - Έλλειψη">
                    <a:extLst/>
                  </p:cNvPr>
                  <p:cNvSpPr/>
                  <p:nvPr/>
                </p:nvSpPr>
                <p:spPr>
                  <a:xfrm>
                    <a:off x="1282324" y="4262478"/>
                    <a:ext cx="37347" cy="36181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</p:grpSp>
        </p:grpSp>
        <p:grpSp>
          <p:nvGrpSpPr>
            <p:cNvPr id="45060" name="252 - Ομάδα"/>
            <p:cNvGrpSpPr>
              <a:grpSpLocks/>
            </p:cNvGrpSpPr>
            <p:nvPr/>
          </p:nvGrpSpPr>
          <p:grpSpPr bwMode="auto">
            <a:xfrm>
              <a:off x="2996948" y="6980338"/>
              <a:ext cx="366340" cy="363812"/>
              <a:chOff x="4000496" y="2214554"/>
              <a:chExt cx="108000" cy="108000"/>
            </a:xfrm>
          </p:grpSpPr>
          <p:sp>
            <p:nvSpPr>
              <p:cNvPr id="63" name="62 - Έλλειψη">
                <a:extLst/>
              </p:cNvPr>
              <p:cNvSpPr/>
              <p:nvPr/>
            </p:nvSpPr>
            <p:spPr>
              <a:xfrm>
                <a:off x="4000371" y="2214672"/>
                <a:ext cx="107970" cy="10782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1400" dirty="0">
                  <a:ea typeface="MS PGothic" pitchFamily="34" charset="-128"/>
                  <a:cs typeface="Utsaah" pitchFamily="34" charset="0"/>
                </a:endParaRPr>
              </a:p>
            </p:txBody>
          </p:sp>
          <p:grpSp>
            <p:nvGrpSpPr>
              <p:cNvPr id="45061" name="248 - Ομάδα"/>
              <p:cNvGrpSpPr>
                <a:grpSpLocks/>
              </p:cNvGrpSpPr>
              <p:nvPr/>
            </p:nvGrpSpPr>
            <p:grpSpPr bwMode="auto">
              <a:xfrm>
                <a:off x="4030024" y="2241224"/>
                <a:ext cx="49736" cy="38502"/>
                <a:chOff x="4214810" y="2203124"/>
                <a:chExt cx="49736" cy="38502"/>
              </a:xfrm>
            </p:grpSpPr>
            <p:grpSp>
              <p:nvGrpSpPr>
                <p:cNvPr id="45062" name="244 - Ομάδα"/>
                <p:cNvGrpSpPr>
                  <a:grpSpLocks/>
                </p:cNvGrpSpPr>
                <p:nvPr/>
              </p:nvGrpSpPr>
              <p:grpSpPr bwMode="auto">
                <a:xfrm>
                  <a:off x="4214810" y="2214554"/>
                  <a:ext cx="26876" cy="27072"/>
                  <a:chOff x="4214810" y="2214554"/>
                  <a:chExt cx="26876" cy="27072"/>
                </a:xfrm>
              </p:grpSpPr>
              <p:sp>
                <p:nvSpPr>
                  <p:cNvPr id="72" name="71 - Ελεύθερη σχεδίαση">
                    <a:extLst/>
                  </p:cNvPr>
                  <p:cNvSpPr/>
                  <p:nvPr/>
                </p:nvSpPr>
                <p:spPr>
                  <a:xfrm>
                    <a:off x="4215149" y="2214549"/>
                    <a:ext cx="14996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73" name="72 - Ελεύθερη σχεδίαση">
                    <a:extLst/>
                  </p:cNvPr>
                  <p:cNvSpPr/>
                  <p:nvPr/>
                </p:nvSpPr>
                <p:spPr>
                  <a:xfrm>
                    <a:off x="4226395" y="2237248"/>
                    <a:ext cx="4124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  <p:grpSp>
              <p:nvGrpSpPr>
                <p:cNvPr id="45064" name="245 - Ομάδα"/>
                <p:cNvGrpSpPr>
                  <a:grpSpLocks/>
                </p:cNvGrpSpPr>
                <p:nvPr/>
              </p:nvGrpSpPr>
              <p:grpSpPr bwMode="auto">
                <a:xfrm>
                  <a:off x="4237670" y="2203124"/>
                  <a:ext cx="26876" cy="27072"/>
                  <a:chOff x="4214810" y="2214554"/>
                  <a:chExt cx="26876" cy="27072"/>
                </a:xfrm>
              </p:grpSpPr>
              <p:sp>
                <p:nvSpPr>
                  <p:cNvPr id="70" name="69 - Ελεύθερη σχεδίαση">
                    <a:extLst/>
                  </p:cNvPr>
                  <p:cNvSpPr/>
                  <p:nvPr/>
                </p:nvSpPr>
                <p:spPr>
                  <a:xfrm>
                    <a:off x="4214782" y="2214630"/>
                    <a:ext cx="15371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71" name="70 - Ελεύθερη σχεδίαση">
                    <a:extLst/>
                  </p:cNvPr>
                  <p:cNvSpPr/>
                  <p:nvPr/>
                </p:nvSpPr>
                <p:spPr>
                  <a:xfrm>
                    <a:off x="4226029" y="2237329"/>
                    <a:ext cx="5249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</p:grpSp>
          <p:grpSp>
            <p:nvGrpSpPr>
              <p:cNvPr id="45065" name="249 - Ομάδα"/>
              <p:cNvGrpSpPr>
                <a:grpSpLocks/>
              </p:cNvGrpSpPr>
              <p:nvPr/>
            </p:nvGrpSpPr>
            <p:grpSpPr bwMode="auto">
              <a:xfrm>
                <a:off x="4050026" y="2262730"/>
                <a:ext cx="26876" cy="27072"/>
                <a:chOff x="4214810" y="2214554"/>
                <a:chExt cx="26876" cy="27072"/>
              </a:xfrm>
            </p:grpSpPr>
            <p:sp>
              <p:nvSpPr>
                <p:cNvPr id="66" name="65 - Ελεύθερη σχεδίαση">
                  <a:extLst/>
                </p:cNvPr>
                <p:cNvSpPr/>
                <p:nvPr/>
              </p:nvSpPr>
              <p:spPr>
                <a:xfrm>
                  <a:off x="4214641" y="2214513"/>
                  <a:ext cx="15746" cy="4365"/>
                </a:xfrm>
                <a:custGeom>
                  <a:avLst/>
                  <a:gdLst>
                    <a:gd name="connsiteX0" fmla="*/ 15446 w 15446"/>
                    <a:gd name="connsiteY0" fmla="*/ 4212 h 4212"/>
                    <a:gd name="connsiteX1" fmla="*/ 7826 w 15446"/>
                    <a:gd name="connsiteY1" fmla="*/ 402 h 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46" h="4212">
                      <a:moveTo>
                        <a:pt x="15446" y="4212"/>
                      </a:moveTo>
                      <a:cubicBezTo>
                        <a:pt x="2811" y="0"/>
                        <a:pt x="0" y="402"/>
                        <a:pt x="7826" y="402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1400" dirty="0">
                    <a:ea typeface="MS PGothic" pitchFamily="34" charset="-128"/>
                    <a:cs typeface="Utsaah" pitchFamily="34" charset="0"/>
                  </a:endParaRPr>
                </a:p>
              </p:txBody>
            </p:sp>
            <p:sp>
              <p:nvSpPr>
                <p:cNvPr id="67" name="66 - Ελεύθερη σχεδίαση">
                  <a:extLst/>
                </p:cNvPr>
                <p:cNvSpPr/>
                <p:nvPr/>
              </p:nvSpPr>
              <p:spPr>
                <a:xfrm>
                  <a:off x="4225888" y="2237212"/>
                  <a:ext cx="15746" cy="4365"/>
                </a:xfrm>
                <a:custGeom>
                  <a:avLst/>
                  <a:gdLst>
                    <a:gd name="connsiteX0" fmla="*/ 15446 w 15446"/>
                    <a:gd name="connsiteY0" fmla="*/ 4212 h 4212"/>
                    <a:gd name="connsiteX1" fmla="*/ 7826 w 15446"/>
                    <a:gd name="connsiteY1" fmla="*/ 402 h 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46" h="4212">
                      <a:moveTo>
                        <a:pt x="15446" y="4212"/>
                      </a:moveTo>
                      <a:cubicBezTo>
                        <a:pt x="2811" y="0"/>
                        <a:pt x="0" y="402"/>
                        <a:pt x="7826" y="402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1400" dirty="0">
                    <a:ea typeface="MS PGothic" pitchFamily="34" charset="-128"/>
                    <a:cs typeface="Utsaah" pitchFamily="34" charset="0"/>
                  </a:endParaRPr>
                </a:p>
              </p:txBody>
            </p:sp>
          </p:grpSp>
        </p:grpSp>
        <p:grpSp>
          <p:nvGrpSpPr>
            <p:cNvPr id="45066" name="253 - Ομάδα"/>
            <p:cNvGrpSpPr>
              <a:grpSpLocks/>
            </p:cNvGrpSpPr>
            <p:nvPr/>
          </p:nvGrpSpPr>
          <p:grpSpPr bwMode="auto">
            <a:xfrm>
              <a:off x="3481589" y="6980338"/>
              <a:ext cx="366340" cy="363812"/>
              <a:chOff x="4000496" y="2214554"/>
              <a:chExt cx="108000" cy="108000"/>
            </a:xfrm>
          </p:grpSpPr>
          <p:sp>
            <p:nvSpPr>
              <p:cNvPr id="52" name="51 - Έλλειψη">
                <a:extLst/>
              </p:cNvPr>
              <p:cNvSpPr/>
              <p:nvPr/>
            </p:nvSpPr>
            <p:spPr>
              <a:xfrm>
                <a:off x="4000330" y="2214672"/>
                <a:ext cx="108344" cy="10782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1400" dirty="0">
                  <a:ea typeface="MS PGothic" pitchFamily="34" charset="-128"/>
                  <a:cs typeface="Utsaah" pitchFamily="34" charset="0"/>
                </a:endParaRPr>
              </a:p>
            </p:txBody>
          </p:sp>
          <p:grpSp>
            <p:nvGrpSpPr>
              <p:cNvPr id="45067" name="248 - Ομάδα"/>
              <p:cNvGrpSpPr>
                <a:grpSpLocks/>
              </p:cNvGrpSpPr>
              <p:nvPr/>
            </p:nvGrpSpPr>
            <p:grpSpPr bwMode="auto">
              <a:xfrm>
                <a:off x="4030024" y="2241224"/>
                <a:ext cx="49736" cy="38502"/>
                <a:chOff x="4214810" y="2203124"/>
                <a:chExt cx="49736" cy="38502"/>
              </a:xfrm>
            </p:grpSpPr>
            <p:grpSp>
              <p:nvGrpSpPr>
                <p:cNvPr id="45068" name="244 - Ομάδα"/>
                <p:cNvGrpSpPr>
                  <a:grpSpLocks/>
                </p:cNvGrpSpPr>
                <p:nvPr/>
              </p:nvGrpSpPr>
              <p:grpSpPr bwMode="auto">
                <a:xfrm>
                  <a:off x="4214810" y="2214554"/>
                  <a:ext cx="26876" cy="27072"/>
                  <a:chOff x="4214810" y="2214554"/>
                  <a:chExt cx="26876" cy="27072"/>
                </a:xfrm>
              </p:grpSpPr>
              <p:sp>
                <p:nvSpPr>
                  <p:cNvPr id="61" name="60 - Ελεύθερη σχεδίαση">
                    <a:extLst/>
                  </p:cNvPr>
                  <p:cNvSpPr/>
                  <p:nvPr/>
                </p:nvSpPr>
                <p:spPr>
                  <a:xfrm>
                    <a:off x="4221106" y="2214549"/>
                    <a:ext cx="13496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62" name="61 - Ελεύθερη σχεδίαση">
                    <a:extLst/>
                  </p:cNvPr>
                  <p:cNvSpPr/>
                  <p:nvPr/>
                </p:nvSpPr>
                <p:spPr>
                  <a:xfrm>
                    <a:off x="4232727" y="2237248"/>
                    <a:ext cx="8997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  <p:grpSp>
              <p:nvGrpSpPr>
                <p:cNvPr id="45069" name="245 - Ομάδα"/>
                <p:cNvGrpSpPr>
                  <a:grpSpLocks/>
                </p:cNvGrpSpPr>
                <p:nvPr/>
              </p:nvGrpSpPr>
              <p:grpSpPr bwMode="auto">
                <a:xfrm>
                  <a:off x="4237670" y="2203124"/>
                  <a:ext cx="26876" cy="27072"/>
                  <a:chOff x="4214810" y="2214554"/>
                  <a:chExt cx="26876" cy="27072"/>
                </a:xfrm>
              </p:grpSpPr>
              <p:sp>
                <p:nvSpPr>
                  <p:cNvPr id="59" name="58 - Ελεύθερη σχεδίαση">
                    <a:extLst/>
                  </p:cNvPr>
                  <p:cNvSpPr/>
                  <p:nvPr/>
                </p:nvSpPr>
                <p:spPr>
                  <a:xfrm>
                    <a:off x="4218490" y="2214630"/>
                    <a:ext cx="11997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60" name="59 - Ελεύθερη σχεδίαση">
                    <a:extLst/>
                  </p:cNvPr>
                  <p:cNvSpPr/>
                  <p:nvPr/>
                </p:nvSpPr>
                <p:spPr>
                  <a:xfrm>
                    <a:off x="4226363" y="2237329"/>
                    <a:ext cx="15371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</p:grpSp>
          <p:grpSp>
            <p:nvGrpSpPr>
              <p:cNvPr id="45070" name="249 - Ομάδα"/>
              <p:cNvGrpSpPr>
                <a:grpSpLocks/>
              </p:cNvGrpSpPr>
              <p:nvPr/>
            </p:nvGrpSpPr>
            <p:grpSpPr bwMode="auto">
              <a:xfrm>
                <a:off x="4050026" y="2262730"/>
                <a:ext cx="26876" cy="27072"/>
                <a:chOff x="4214810" y="2214554"/>
                <a:chExt cx="26876" cy="27072"/>
              </a:xfrm>
            </p:grpSpPr>
            <p:sp>
              <p:nvSpPr>
                <p:cNvPr id="55" name="54 - Ελεύθερη σχεδίαση">
                  <a:extLst/>
                </p:cNvPr>
                <p:cNvSpPr/>
                <p:nvPr/>
              </p:nvSpPr>
              <p:spPr>
                <a:xfrm>
                  <a:off x="4214975" y="2214513"/>
                  <a:ext cx="15746" cy="4365"/>
                </a:xfrm>
                <a:custGeom>
                  <a:avLst/>
                  <a:gdLst>
                    <a:gd name="connsiteX0" fmla="*/ 15446 w 15446"/>
                    <a:gd name="connsiteY0" fmla="*/ 4212 h 4212"/>
                    <a:gd name="connsiteX1" fmla="*/ 7826 w 15446"/>
                    <a:gd name="connsiteY1" fmla="*/ 402 h 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46" h="4212">
                      <a:moveTo>
                        <a:pt x="15446" y="4212"/>
                      </a:moveTo>
                      <a:cubicBezTo>
                        <a:pt x="2811" y="0"/>
                        <a:pt x="0" y="402"/>
                        <a:pt x="7826" y="402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1400" dirty="0">
                    <a:ea typeface="MS PGothic" pitchFamily="34" charset="-128"/>
                    <a:cs typeface="Utsaah" pitchFamily="34" charset="0"/>
                  </a:endParaRPr>
                </a:p>
              </p:txBody>
            </p:sp>
            <p:sp>
              <p:nvSpPr>
                <p:cNvPr id="56" name="55 - Ελεύθερη σχεδίαση">
                  <a:extLst/>
                </p:cNvPr>
                <p:cNvSpPr/>
                <p:nvPr/>
              </p:nvSpPr>
              <p:spPr>
                <a:xfrm>
                  <a:off x="4226221" y="2237212"/>
                  <a:ext cx="21744" cy="4365"/>
                </a:xfrm>
                <a:custGeom>
                  <a:avLst/>
                  <a:gdLst>
                    <a:gd name="connsiteX0" fmla="*/ 15446 w 15446"/>
                    <a:gd name="connsiteY0" fmla="*/ 4212 h 4212"/>
                    <a:gd name="connsiteX1" fmla="*/ 7826 w 15446"/>
                    <a:gd name="connsiteY1" fmla="*/ 402 h 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46" h="4212">
                      <a:moveTo>
                        <a:pt x="15446" y="4212"/>
                      </a:moveTo>
                      <a:cubicBezTo>
                        <a:pt x="2811" y="0"/>
                        <a:pt x="0" y="402"/>
                        <a:pt x="7826" y="402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1400" dirty="0">
                    <a:ea typeface="MS PGothic" pitchFamily="34" charset="-128"/>
                    <a:cs typeface="Utsaah" pitchFamily="34" charset="0"/>
                  </a:endParaRPr>
                </a:p>
              </p:txBody>
            </p:sp>
          </p:grpSp>
        </p:grpSp>
        <p:grpSp>
          <p:nvGrpSpPr>
            <p:cNvPr id="45071" name="265 - Ομάδα"/>
            <p:cNvGrpSpPr>
              <a:grpSpLocks/>
            </p:cNvGrpSpPr>
            <p:nvPr/>
          </p:nvGrpSpPr>
          <p:grpSpPr bwMode="auto">
            <a:xfrm>
              <a:off x="2512308" y="6739692"/>
              <a:ext cx="366340" cy="363812"/>
              <a:chOff x="4000496" y="2214554"/>
              <a:chExt cx="108000" cy="108000"/>
            </a:xfrm>
          </p:grpSpPr>
          <p:sp>
            <p:nvSpPr>
              <p:cNvPr id="41" name="40 - Έλλειψη">
                <a:extLst/>
              </p:cNvPr>
              <p:cNvSpPr/>
              <p:nvPr/>
            </p:nvSpPr>
            <p:spPr>
              <a:xfrm>
                <a:off x="4000412" y="2214520"/>
                <a:ext cx="107970" cy="10782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1400" dirty="0">
                  <a:ea typeface="MS PGothic" pitchFamily="34" charset="-128"/>
                  <a:cs typeface="Utsaah" pitchFamily="34" charset="0"/>
                </a:endParaRPr>
              </a:p>
            </p:txBody>
          </p:sp>
          <p:grpSp>
            <p:nvGrpSpPr>
              <p:cNvPr id="45072" name="248 - Ομάδα"/>
              <p:cNvGrpSpPr>
                <a:grpSpLocks/>
              </p:cNvGrpSpPr>
              <p:nvPr/>
            </p:nvGrpSpPr>
            <p:grpSpPr bwMode="auto">
              <a:xfrm>
                <a:off x="4030024" y="2241224"/>
                <a:ext cx="49736" cy="38502"/>
                <a:chOff x="4214810" y="2203124"/>
                <a:chExt cx="49736" cy="38502"/>
              </a:xfrm>
            </p:grpSpPr>
            <p:grpSp>
              <p:nvGrpSpPr>
                <p:cNvPr id="45073" name="244 - Ομάδα"/>
                <p:cNvGrpSpPr>
                  <a:grpSpLocks/>
                </p:cNvGrpSpPr>
                <p:nvPr/>
              </p:nvGrpSpPr>
              <p:grpSpPr bwMode="auto">
                <a:xfrm>
                  <a:off x="4214810" y="2214554"/>
                  <a:ext cx="26876" cy="27072"/>
                  <a:chOff x="4214810" y="2214554"/>
                  <a:chExt cx="26876" cy="27072"/>
                </a:xfrm>
              </p:grpSpPr>
              <p:sp>
                <p:nvSpPr>
                  <p:cNvPr id="50" name="49 - Ελεύθερη σχεδίαση">
                    <a:extLst/>
                  </p:cNvPr>
                  <p:cNvSpPr/>
                  <p:nvPr/>
                </p:nvSpPr>
                <p:spPr>
                  <a:xfrm>
                    <a:off x="4214815" y="2214397"/>
                    <a:ext cx="15371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51" name="50 - Ελεύθερη σχεδίαση">
                    <a:extLst/>
                  </p:cNvPr>
                  <p:cNvSpPr/>
                  <p:nvPr/>
                </p:nvSpPr>
                <p:spPr>
                  <a:xfrm>
                    <a:off x="4226062" y="2237096"/>
                    <a:ext cx="8623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  <p:grpSp>
              <p:nvGrpSpPr>
                <p:cNvPr id="45074" name="245 - Ομάδα"/>
                <p:cNvGrpSpPr>
                  <a:grpSpLocks/>
                </p:cNvGrpSpPr>
                <p:nvPr/>
              </p:nvGrpSpPr>
              <p:grpSpPr bwMode="auto">
                <a:xfrm>
                  <a:off x="4237670" y="2203124"/>
                  <a:ext cx="26876" cy="27072"/>
                  <a:chOff x="4214810" y="2214554"/>
                  <a:chExt cx="26876" cy="27072"/>
                </a:xfrm>
              </p:grpSpPr>
              <p:sp>
                <p:nvSpPr>
                  <p:cNvPr id="48" name="47 - Ελεύθερη σχεδίαση">
                    <a:extLst/>
                  </p:cNvPr>
                  <p:cNvSpPr/>
                  <p:nvPr/>
                </p:nvSpPr>
                <p:spPr>
                  <a:xfrm>
                    <a:off x="4214824" y="2214478"/>
                    <a:ext cx="14996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49" name="48 - Ελεύθερη σχεδίαση">
                    <a:extLst/>
                  </p:cNvPr>
                  <p:cNvSpPr/>
                  <p:nvPr/>
                </p:nvSpPr>
                <p:spPr>
                  <a:xfrm>
                    <a:off x="4226071" y="2237177"/>
                    <a:ext cx="9372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</p:grpSp>
          <p:grpSp>
            <p:nvGrpSpPr>
              <p:cNvPr id="45075" name="249 - Ομάδα"/>
              <p:cNvGrpSpPr>
                <a:grpSpLocks/>
              </p:cNvGrpSpPr>
              <p:nvPr/>
            </p:nvGrpSpPr>
            <p:grpSpPr bwMode="auto">
              <a:xfrm>
                <a:off x="4050026" y="2262730"/>
                <a:ext cx="26876" cy="27072"/>
                <a:chOff x="4214810" y="2214554"/>
                <a:chExt cx="26876" cy="27072"/>
              </a:xfrm>
            </p:grpSpPr>
            <p:sp>
              <p:nvSpPr>
                <p:cNvPr id="44" name="43 - Ελεύθερη σχεδίαση">
                  <a:extLst/>
                </p:cNvPr>
                <p:cNvSpPr/>
                <p:nvPr/>
              </p:nvSpPr>
              <p:spPr>
                <a:xfrm>
                  <a:off x="4208309" y="2214361"/>
                  <a:ext cx="22119" cy="4365"/>
                </a:xfrm>
                <a:custGeom>
                  <a:avLst/>
                  <a:gdLst>
                    <a:gd name="connsiteX0" fmla="*/ 15446 w 15446"/>
                    <a:gd name="connsiteY0" fmla="*/ 4212 h 4212"/>
                    <a:gd name="connsiteX1" fmla="*/ 7826 w 15446"/>
                    <a:gd name="connsiteY1" fmla="*/ 402 h 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46" h="4212">
                      <a:moveTo>
                        <a:pt x="15446" y="4212"/>
                      </a:moveTo>
                      <a:cubicBezTo>
                        <a:pt x="2811" y="0"/>
                        <a:pt x="0" y="402"/>
                        <a:pt x="7826" y="402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1400" dirty="0">
                    <a:ea typeface="MS PGothic" pitchFamily="34" charset="-128"/>
                    <a:cs typeface="Utsaah" pitchFamily="34" charset="0"/>
                  </a:endParaRPr>
                </a:p>
              </p:txBody>
            </p:sp>
            <p:sp>
              <p:nvSpPr>
                <p:cNvPr id="45" name="44 - Ελεύθερη σχεδίαση">
                  <a:extLst/>
                </p:cNvPr>
                <p:cNvSpPr/>
                <p:nvPr/>
              </p:nvSpPr>
              <p:spPr>
                <a:xfrm>
                  <a:off x="4225929" y="2237060"/>
                  <a:ext cx="15746" cy="4365"/>
                </a:xfrm>
                <a:custGeom>
                  <a:avLst/>
                  <a:gdLst>
                    <a:gd name="connsiteX0" fmla="*/ 15446 w 15446"/>
                    <a:gd name="connsiteY0" fmla="*/ 4212 h 4212"/>
                    <a:gd name="connsiteX1" fmla="*/ 7826 w 15446"/>
                    <a:gd name="connsiteY1" fmla="*/ 402 h 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46" h="4212">
                      <a:moveTo>
                        <a:pt x="15446" y="4212"/>
                      </a:moveTo>
                      <a:cubicBezTo>
                        <a:pt x="2811" y="0"/>
                        <a:pt x="0" y="402"/>
                        <a:pt x="7826" y="402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1400" dirty="0">
                    <a:ea typeface="MS PGothic" pitchFamily="34" charset="-128"/>
                    <a:cs typeface="Utsaah" pitchFamily="34" charset="0"/>
                  </a:endParaRPr>
                </a:p>
              </p:txBody>
            </p:sp>
          </p:grpSp>
        </p:grpSp>
        <p:grpSp>
          <p:nvGrpSpPr>
            <p:cNvPr id="45076" name="277 - Ομάδα"/>
            <p:cNvGrpSpPr>
              <a:grpSpLocks/>
            </p:cNvGrpSpPr>
            <p:nvPr/>
          </p:nvGrpSpPr>
          <p:grpSpPr bwMode="auto">
            <a:xfrm>
              <a:off x="3966234" y="7220988"/>
              <a:ext cx="366340" cy="363812"/>
              <a:chOff x="4000496" y="2214554"/>
              <a:chExt cx="108000" cy="108000"/>
            </a:xfrm>
          </p:grpSpPr>
          <p:sp>
            <p:nvSpPr>
              <p:cNvPr id="30" name="29 - Έλλειψη">
                <a:extLst/>
              </p:cNvPr>
              <p:cNvSpPr/>
              <p:nvPr/>
            </p:nvSpPr>
            <p:spPr>
              <a:xfrm>
                <a:off x="4000662" y="2214386"/>
                <a:ext cx="107970" cy="108257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1400" dirty="0">
                  <a:ea typeface="MS PGothic" pitchFamily="34" charset="-128"/>
                  <a:cs typeface="Utsaah" pitchFamily="34" charset="0"/>
                </a:endParaRPr>
              </a:p>
            </p:txBody>
          </p:sp>
          <p:grpSp>
            <p:nvGrpSpPr>
              <p:cNvPr id="45077" name="248 - Ομάδα"/>
              <p:cNvGrpSpPr>
                <a:grpSpLocks/>
              </p:cNvGrpSpPr>
              <p:nvPr/>
            </p:nvGrpSpPr>
            <p:grpSpPr bwMode="auto">
              <a:xfrm>
                <a:off x="4030024" y="2241224"/>
                <a:ext cx="49736" cy="38502"/>
                <a:chOff x="4214810" y="2203124"/>
                <a:chExt cx="49736" cy="38502"/>
              </a:xfrm>
            </p:grpSpPr>
            <p:grpSp>
              <p:nvGrpSpPr>
                <p:cNvPr id="45078" name="244 - Ομάδα"/>
                <p:cNvGrpSpPr>
                  <a:grpSpLocks/>
                </p:cNvGrpSpPr>
                <p:nvPr/>
              </p:nvGrpSpPr>
              <p:grpSpPr bwMode="auto">
                <a:xfrm>
                  <a:off x="4214810" y="2214554"/>
                  <a:ext cx="26876" cy="27072"/>
                  <a:chOff x="4214810" y="2214554"/>
                  <a:chExt cx="26876" cy="27072"/>
                </a:xfrm>
              </p:grpSpPr>
              <p:sp>
                <p:nvSpPr>
                  <p:cNvPr id="39" name="38 - Ελεύθερη σχεδίαση">
                    <a:extLst/>
                  </p:cNvPr>
                  <p:cNvSpPr/>
                  <p:nvPr/>
                </p:nvSpPr>
                <p:spPr>
                  <a:xfrm>
                    <a:off x="4222188" y="2195056"/>
                    <a:ext cx="8248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40" name="39 - Ελεύθερη σχεδίαση">
                    <a:extLst/>
                  </p:cNvPr>
                  <p:cNvSpPr/>
                  <p:nvPr/>
                </p:nvSpPr>
                <p:spPr>
                  <a:xfrm>
                    <a:off x="4226312" y="2237399"/>
                    <a:ext cx="15371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  <p:grpSp>
              <p:nvGrpSpPr>
                <p:cNvPr id="45079" name="245 - Ομάδα"/>
                <p:cNvGrpSpPr>
                  <a:grpSpLocks/>
                </p:cNvGrpSpPr>
                <p:nvPr/>
              </p:nvGrpSpPr>
              <p:grpSpPr bwMode="auto">
                <a:xfrm>
                  <a:off x="4237670" y="2203124"/>
                  <a:ext cx="26876" cy="27072"/>
                  <a:chOff x="4214810" y="2214554"/>
                  <a:chExt cx="26876" cy="27072"/>
                </a:xfrm>
              </p:grpSpPr>
              <p:sp>
                <p:nvSpPr>
                  <p:cNvPr id="37" name="36 - Ελεύθερη σχεδίαση">
                    <a:extLst/>
                  </p:cNvPr>
                  <p:cNvSpPr/>
                  <p:nvPr/>
                </p:nvSpPr>
                <p:spPr>
                  <a:xfrm>
                    <a:off x="4222946" y="2214344"/>
                    <a:ext cx="7123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38" name="37 - Ελεύθερη σχεδίαση">
                    <a:extLst/>
                  </p:cNvPr>
                  <p:cNvSpPr/>
                  <p:nvPr/>
                </p:nvSpPr>
                <p:spPr>
                  <a:xfrm>
                    <a:off x="4226320" y="2237480"/>
                    <a:ext cx="11622" cy="23572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</p:grpSp>
          <p:grpSp>
            <p:nvGrpSpPr>
              <p:cNvPr id="45080" name="249 - Ομάδα"/>
              <p:cNvGrpSpPr>
                <a:grpSpLocks/>
              </p:cNvGrpSpPr>
              <p:nvPr/>
            </p:nvGrpSpPr>
            <p:grpSpPr bwMode="auto">
              <a:xfrm>
                <a:off x="4050026" y="2262730"/>
                <a:ext cx="26876" cy="27072"/>
                <a:chOff x="4214810" y="2214554"/>
                <a:chExt cx="26876" cy="27072"/>
              </a:xfrm>
            </p:grpSpPr>
            <p:sp>
              <p:nvSpPr>
                <p:cNvPr id="33" name="32 - Ελεύθερη σχεδίαση">
                  <a:extLst/>
                </p:cNvPr>
                <p:cNvSpPr/>
                <p:nvPr/>
              </p:nvSpPr>
              <p:spPr>
                <a:xfrm>
                  <a:off x="4208559" y="2214664"/>
                  <a:ext cx="32991" cy="4365"/>
                </a:xfrm>
                <a:custGeom>
                  <a:avLst/>
                  <a:gdLst>
                    <a:gd name="connsiteX0" fmla="*/ 15446 w 15446"/>
                    <a:gd name="connsiteY0" fmla="*/ 4212 h 4212"/>
                    <a:gd name="connsiteX1" fmla="*/ 7826 w 15446"/>
                    <a:gd name="connsiteY1" fmla="*/ 402 h 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46" h="4212">
                      <a:moveTo>
                        <a:pt x="15446" y="4212"/>
                      </a:moveTo>
                      <a:cubicBezTo>
                        <a:pt x="2811" y="0"/>
                        <a:pt x="0" y="402"/>
                        <a:pt x="7826" y="402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1400" dirty="0">
                    <a:ea typeface="MS PGothic" pitchFamily="34" charset="-128"/>
                    <a:cs typeface="Utsaah" pitchFamily="34" charset="0"/>
                  </a:endParaRPr>
                </a:p>
              </p:txBody>
            </p:sp>
            <p:sp>
              <p:nvSpPr>
                <p:cNvPr id="34" name="33 - Ελεύθερη σχεδίαση">
                  <a:extLst/>
                </p:cNvPr>
                <p:cNvSpPr/>
                <p:nvPr/>
              </p:nvSpPr>
              <p:spPr>
                <a:xfrm>
                  <a:off x="4226179" y="2237363"/>
                  <a:ext cx="26617" cy="4365"/>
                </a:xfrm>
                <a:custGeom>
                  <a:avLst/>
                  <a:gdLst>
                    <a:gd name="connsiteX0" fmla="*/ 15446 w 15446"/>
                    <a:gd name="connsiteY0" fmla="*/ 4212 h 4212"/>
                    <a:gd name="connsiteX1" fmla="*/ 7826 w 15446"/>
                    <a:gd name="connsiteY1" fmla="*/ 402 h 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46" h="4212">
                      <a:moveTo>
                        <a:pt x="15446" y="4212"/>
                      </a:moveTo>
                      <a:cubicBezTo>
                        <a:pt x="2811" y="0"/>
                        <a:pt x="0" y="402"/>
                        <a:pt x="7826" y="402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1400" dirty="0">
                    <a:ea typeface="MS PGothic" pitchFamily="34" charset="-128"/>
                    <a:cs typeface="Utsaah" pitchFamily="34" charset="0"/>
                  </a:endParaRPr>
                </a:p>
              </p:txBody>
            </p:sp>
          </p:grpSp>
        </p:grpSp>
        <p:sp>
          <p:nvSpPr>
            <p:cNvPr id="14" name="13 - TextBox">
              <a:extLst/>
            </p:cNvPr>
            <p:cNvSpPr txBox="1"/>
            <p:nvPr/>
          </p:nvSpPr>
          <p:spPr>
            <a:xfrm>
              <a:off x="2007177" y="7341001"/>
              <a:ext cx="1231157" cy="4190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ea typeface="MS PGothic" pitchFamily="34" charset="-128"/>
                  <a:cs typeface="Utsaah" pitchFamily="34" charset="0"/>
                </a:rPr>
                <a:t>Resting cysts</a:t>
              </a: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15" name="14 - TextBox">
              <a:extLst/>
            </p:cNvPr>
            <p:cNvSpPr txBox="1"/>
            <p:nvPr/>
          </p:nvSpPr>
          <p:spPr>
            <a:xfrm>
              <a:off x="2594681" y="5539669"/>
              <a:ext cx="2447936" cy="4190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dirty="0" err="1">
                  <a:ea typeface="MS PGothic" pitchFamily="34" charset="-128"/>
                  <a:cs typeface="Utsaah" pitchFamily="34" charset="0"/>
                </a:rPr>
                <a:t>Dinoflagellates</a:t>
              </a:r>
              <a:r>
                <a:rPr lang="en-US" sz="1400" dirty="0">
                  <a:ea typeface="MS PGothic" pitchFamily="34" charset="-128"/>
                  <a:cs typeface="Utsaah" pitchFamily="34" charset="0"/>
                </a:rPr>
                <a:t> hatch</a:t>
              </a: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16" name="15 - TextBox">
              <a:extLst/>
            </p:cNvPr>
            <p:cNvSpPr txBox="1"/>
            <p:nvPr/>
          </p:nvSpPr>
          <p:spPr>
            <a:xfrm>
              <a:off x="5904800" y="7151310"/>
              <a:ext cx="856848" cy="4190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ea typeface="MS PGothic" pitchFamily="34" charset="-128"/>
                  <a:cs typeface="Utsaah" pitchFamily="34" charset="0"/>
                </a:rPr>
                <a:t>Mussels</a:t>
              </a:r>
              <a:endParaRPr lang="el-GR" sz="1400" kern="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17" name="16 - TextBox">
              <a:extLst/>
            </p:cNvPr>
            <p:cNvSpPr txBox="1"/>
            <p:nvPr/>
          </p:nvSpPr>
          <p:spPr>
            <a:xfrm>
              <a:off x="2758725" y="3254550"/>
              <a:ext cx="1367982" cy="4190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 err="1">
                  <a:ea typeface="MS PGothic" pitchFamily="34" charset="-128"/>
                  <a:cs typeface="Utsaah" pitchFamily="34" charset="0"/>
                </a:rPr>
                <a:t>Dinoflagellate</a:t>
              </a:r>
              <a:r>
                <a:rPr lang="en-US" sz="1400" dirty="0">
                  <a:ea typeface="MS PGothic" pitchFamily="34" charset="-128"/>
                  <a:cs typeface="Utsaah" pitchFamily="34" charset="0"/>
                </a:rPr>
                <a:t> </a:t>
              </a: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cxnSp>
          <p:nvCxnSpPr>
            <p:cNvPr id="18" name="17 - Ευθύγραμμο βέλος σύνδεσης">
              <a:extLst/>
            </p:cNvPr>
            <p:cNvCxnSpPr/>
            <p:nvPr/>
          </p:nvCxnSpPr>
          <p:spPr>
            <a:xfrm rot="5400000" flipH="1" flipV="1">
              <a:off x="3366089" y="6375396"/>
              <a:ext cx="722003" cy="6359"/>
            </a:xfrm>
            <a:prstGeom prst="straightConnector1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- Ευθύγραμμο βέλος σύνδεσης">
              <a:extLst/>
            </p:cNvPr>
            <p:cNvCxnSpPr/>
            <p:nvPr/>
          </p:nvCxnSpPr>
          <p:spPr>
            <a:xfrm rot="5400000" flipH="1" flipV="1">
              <a:off x="3366089" y="4128509"/>
              <a:ext cx="722003" cy="6359"/>
            </a:xfrm>
            <a:prstGeom prst="straightConnector1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3516" name="Picture 2" descr="CSIRO PUBLISHING | Microbiology Australia"/>
            <p:cNvPicPr>
              <a:picLocks noChangeAspect="1" noChangeArrowheads="1"/>
            </p:cNvPicPr>
            <p:nvPr/>
          </p:nvPicPr>
          <p:blipFill>
            <a:blip r:embed="rId2"/>
            <a:srcRect l="67999" t="8333"/>
            <a:stretch>
              <a:fillRect/>
            </a:stretch>
          </p:blipFill>
          <p:spPr bwMode="auto">
            <a:xfrm>
              <a:off x="5757865" y="2408006"/>
              <a:ext cx="1741603" cy="3369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21 - Έλλειψη">
              <a:extLst/>
            </p:cNvPr>
            <p:cNvSpPr/>
            <p:nvPr/>
          </p:nvSpPr>
          <p:spPr>
            <a:xfrm>
              <a:off x="5037531" y="2769292"/>
              <a:ext cx="242886" cy="24115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23" name="22 - Έλλειψη">
              <a:extLst/>
            </p:cNvPr>
            <p:cNvSpPr/>
            <p:nvPr/>
          </p:nvSpPr>
          <p:spPr>
            <a:xfrm>
              <a:off x="5257527" y="6017574"/>
              <a:ext cx="244158" cy="4808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24" name="23 - Έλλειψη">
              <a:extLst/>
            </p:cNvPr>
            <p:cNvSpPr/>
            <p:nvPr/>
          </p:nvSpPr>
          <p:spPr>
            <a:xfrm>
              <a:off x="7621534" y="5776416"/>
              <a:ext cx="241614" cy="1543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25" name="24 - Ορθογώνιο">
              <a:extLst/>
            </p:cNvPr>
            <p:cNvSpPr/>
            <p:nvPr/>
          </p:nvSpPr>
          <p:spPr>
            <a:xfrm>
              <a:off x="5630122" y="3611875"/>
              <a:ext cx="485772" cy="2411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26" name="25 - Ορθογώνιο">
              <a:extLst/>
            </p:cNvPr>
            <p:cNvSpPr/>
            <p:nvPr/>
          </p:nvSpPr>
          <p:spPr>
            <a:xfrm>
              <a:off x="5613591" y="3513353"/>
              <a:ext cx="396756" cy="48084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27" name="26 - TextBox">
              <a:extLst/>
            </p:cNvPr>
            <p:cNvSpPr txBox="1"/>
            <p:nvPr/>
          </p:nvSpPr>
          <p:spPr>
            <a:xfrm>
              <a:off x="6035780" y="1985529"/>
              <a:ext cx="1026731" cy="4190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ea typeface="MS PGothic" pitchFamily="34" charset="-128"/>
                  <a:cs typeface="Utsaah" pitchFamily="34" charset="0"/>
                </a:rPr>
                <a:t>Consumer</a:t>
              </a:r>
              <a:endParaRPr lang="el-GR" sz="1400" kern="0" dirty="0">
                <a:ea typeface="MS PGothic" pitchFamily="34" charset="-128"/>
                <a:cs typeface="Utsaah" pitchFamily="34" charset="0"/>
              </a:endParaRPr>
            </a:p>
          </p:txBody>
        </p:sp>
        <p:cxnSp>
          <p:nvCxnSpPr>
            <p:cNvPr id="28" name="27 - Ευθύγραμμο βέλος σύνδεσης">
              <a:extLst/>
            </p:cNvPr>
            <p:cNvCxnSpPr>
              <a:endCxn id="3" idx="1"/>
            </p:cNvCxnSpPr>
            <p:nvPr/>
          </p:nvCxnSpPr>
          <p:spPr>
            <a:xfrm flipV="1">
              <a:off x="3988415" y="6551356"/>
              <a:ext cx="1411537" cy="208808"/>
            </a:xfrm>
            <a:prstGeom prst="straightConnector1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28 - Τόξο">
              <a:extLst/>
            </p:cNvPr>
            <p:cNvSpPr/>
            <p:nvPr/>
          </p:nvSpPr>
          <p:spPr>
            <a:xfrm rot="1905221">
              <a:off x="5421571" y="4013315"/>
              <a:ext cx="2216494" cy="2515985"/>
            </a:xfrm>
            <a:prstGeom prst="arc">
              <a:avLst>
                <a:gd name="adj1" fmla="val 17237635"/>
                <a:gd name="adj2" fmla="val 0"/>
              </a:avLst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cxnSp>
          <p:nvCxnSpPr>
            <p:cNvPr id="20" name="19 - Ευθύγραμμο βέλος σύνδεσης">
              <a:extLst/>
            </p:cNvPr>
            <p:cNvCxnSpPr/>
            <p:nvPr/>
          </p:nvCxnSpPr>
          <p:spPr>
            <a:xfrm rot="16200000" flipH="1">
              <a:off x="3973906" y="3955087"/>
              <a:ext cx="1973379" cy="1766329"/>
            </a:xfrm>
            <a:prstGeom prst="straightConnector1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3491" name="Picture 6" descr="C:\Users\AMD\AppData\Local\Temp\Rar$DIa0.767\m4.jpg"/>
          <p:cNvPicPr preferRelativeResize="0">
            <a:picLocks noChangeArrowheads="1"/>
          </p:cNvPicPr>
          <p:nvPr/>
        </p:nvPicPr>
        <p:blipFill>
          <a:blip r:embed="rId3"/>
          <a:srcRect t="24001"/>
          <a:stretch>
            <a:fillRect/>
          </a:stretch>
        </p:blipFill>
        <p:spPr bwMode="auto">
          <a:xfrm>
            <a:off x="6697306" y="1679400"/>
            <a:ext cx="2098812" cy="15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3" descr="Fact sheet on ... Escherichia col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89244" y="3283201"/>
            <a:ext cx="2116090" cy="17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5" descr="Salmonella's Secret: A Chemical That Isn't Only in Corpses | Live Scienc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89244" y="5065200"/>
            <a:ext cx="2116090" cy="123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" name="105 - TextBox">
            <a:extLst/>
          </p:cNvPr>
          <p:cNvSpPr txBox="1"/>
          <p:nvPr/>
        </p:nvSpPr>
        <p:spPr>
          <a:xfrm>
            <a:off x="880072" y="124200"/>
            <a:ext cx="7218423" cy="280575"/>
          </a:xfrm>
          <a:prstGeom prst="rect">
            <a:avLst/>
          </a:prstGeom>
          <a:noFill/>
        </p:spPr>
        <p:txBody>
          <a:bodyPr wrap="none" lIns="64502" tIns="32251" rIns="64502" bIns="32251">
            <a:spAutoFit/>
          </a:bodyPr>
          <a:lstStyle/>
          <a:p>
            <a:pPr>
              <a:defRPr/>
            </a:pPr>
            <a:r>
              <a:rPr lang="el-GR" sz="1400" b="1" dirty="0">
                <a:solidFill>
                  <a:srgbClr val="002060"/>
                </a:solidFill>
                <a:cs typeface="Arial" charset="0"/>
              </a:rPr>
              <a:t>ΚΛΙΜΑΤΙΚΗ ΑΛΛΑΓΗ ΚΑΙ ΑΥΞΗΣΗ ΣΥΧΝΟΤΗΤΑΣ ΑΝΑΠΤΥΞΗΣ ΠΑΘΟΓΟΝΩΝ ΜΙΚΡΟΟΡΓΑΝΙΣΜΩΝ</a:t>
            </a:r>
          </a:p>
        </p:txBody>
      </p:sp>
      <p:sp>
        <p:nvSpPr>
          <p:cNvPr id="45063" name="107 - TextBox">
            <a:extLst/>
          </p:cNvPr>
          <p:cNvSpPr txBox="1">
            <a:spLocks noChangeArrowheads="1"/>
          </p:cNvSpPr>
          <p:nvPr/>
        </p:nvSpPr>
        <p:spPr bwMode="auto">
          <a:xfrm>
            <a:off x="2093053" y="853200"/>
            <a:ext cx="1530840" cy="896129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64502" tIns="32251" rIns="64502" bIns="3225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l-GR" altLang="el-GR" dirty="0">
                <a:latin typeface="+mn-lt"/>
              </a:rPr>
              <a:t>Θερμοκρασία</a:t>
            </a:r>
          </a:p>
          <a:p>
            <a:pPr>
              <a:defRPr/>
            </a:pPr>
            <a:r>
              <a:rPr lang="el-GR" altLang="el-GR" dirty="0">
                <a:latin typeface="+mn-lt"/>
              </a:rPr>
              <a:t>Ρύπανση</a:t>
            </a:r>
          </a:p>
          <a:p>
            <a:pPr>
              <a:defRPr/>
            </a:pPr>
            <a:r>
              <a:rPr lang="el-GR" altLang="el-GR" dirty="0">
                <a:latin typeface="+mn-lt"/>
              </a:rPr>
              <a:t>Αστικά λύματα</a:t>
            </a:r>
          </a:p>
        </p:txBody>
      </p:sp>
      <p:sp>
        <p:nvSpPr>
          <p:cNvPr id="109" name="108 - Βέλος προς τα επάνω">
            <a:extLst/>
          </p:cNvPr>
          <p:cNvSpPr/>
          <p:nvPr/>
        </p:nvSpPr>
        <p:spPr>
          <a:xfrm>
            <a:off x="1790096" y="804600"/>
            <a:ext cx="302957" cy="8384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201 - Ομάδα"/>
          <p:cNvGrpSpPr>
            <a:grpSpLocks/>
          </p:cNvGrpSpPr>
          <p:nvPr/>
        </p:nvGrpSpPr>
        <p:grpSpPr bwMode="auto">
          <a:xfrm>
            <a:off x="2685352" y="941761"/>
            <a:ext cx="6084272" cy="5597640"/>
            <a:chOff x="2440142" y="1384300"/>
            <a:chExt cx="7918296" cy="8228013"/>
          </a:xfrm>
        </p:grpSpPr>
        <p:pic>
          <p:nvPicPr>
            <p:cNvPr id="64577" name="20 - Εικόνα" descr="greece map.png"/>
            <p:cNvPicPr>
              <a:picLocks noChangeAspect="1"/>
            </p:cNvPicPr>
            <p:nvPr/>
          </p:nvPicPr>
          <p:blipFill>
            <a:blip r:embed="rId2"/>
            <a:srcRect r="10780" b="3719"/>
            <a:stretch>
              <a:fillRect/>
            </a:stretch>
          </p:blipFill>
          <p:spPr bwMode="auto">
            <a:xfrm>
              <a:off x="2830513" y="1397000"/>
              <a:ext cx="7527925" cy="8215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78" name="32 - TextBox"/>
            <p:cNvSpPr txBox="1">
              <a:spLocks noChangeArrowheads="1"/>
            </p:cNvSpPr>
            <p:nvPr/>
          </p:nvSpPr>
          <p:spPr bwMode="auto">
            <a:xfrm>
              <a:off x="8945563" y="1838325"/>
              <a:ext cx="1096962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pPr eaLnBrk="1" hangingPunct="1"/>
              <a:endParaRPr lang="el-GR" altLang="en-US" sz="800" dirty="0"/>
            </a:p>
          </p:txBody>
        </p:sp>
        <p:cxnSp>
          <p:nvCxnSpPr>
            <p:cNvPr id="38" name="37 - Ευθύγραμμο βέλος σύνδεσης">
              <a:extLst/>
            </p:cNvPr>
            <p:cNvCxnSpPr>
              <a:endCxn id="37" idx="2"/>
            </p:cNvCxnSpPr>
            <p:nvPr/>
          </p:nvCxnSpPr>
          <p:spPr>
            <a:xfrm rot="10800000">
              <a:off x="5043122" y="3093482"/>
              <a:ext cx="787142" cy="327576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39 - Ευθύγραμμο βέλος σύνδεσης">
              <a:extLst/>
            </p:cNvPr>
            <p:cNvCxnSpPr>
              <a:stCxn id="64641" idx="2"/>
              <a:endCxn id="39" idx="1"/>
            </p:cNvCxnSpPr>
            <p:nvPr/>
          </p:nvCxnSpPr>
          <p:spPr>
            <a:xfrm rot="5400000" flipH="1">
              <a:off x="2837739" y="3269984"/>
              <a:ext cx="927340" cy="1722534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79">
              <a:extLst/>
            </p:cNvPr>
            <p:cNvSpPr txBox="1"/>
            <p:nvPr/>
          </p:nvSpPr>
          <p:spPr bwMode="auto">
            <a:xfrm>
              <a:off x="2830048" y="6326188"/>
              <a:ext cx="1500780" cy="950452"/>
            </a:xfrm>
            <a:prstGeom prst="rect">
              <a:avLst/>
            </a:prstGeom>
            <a:solidFill>
              <a:schemeClr val="lt1">
                <a:alpha val="7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6956" tIns="53477" rIns="106956" bIns="53477">
              <a:spAutoFit/>
            </a:bodyPr>
            <a:lstStyle/>
            <a:p>
              <a:pPr>
                <a:defRPr/>
              </a:pPr>
              <a:r>
                <a:rPr lang="en-US" sz="700" i="1" dirty="0">
                  <a:latin typeface="Arial" pitchFamily="34" charset="0"/>
                  <a:cs typeface="Arial" pitchFamily="34" charset="0"/>
                </a:rPr>
                <a:t>E. Coli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Alexandrium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Dinophysis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Prorocentrum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Vibrio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splendidus</a:t>
              </a:r>
              <a:endParaRPr lang="el-GR" sz="700" i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2" name="41 - Ευθύγραμμο βέλος σύνδεσης">
              <a:extLst/>
            </p:cNvPr>
            <p:cNvCxnSpPr/>
            <p:nvPr/>
          </p:nvCxnSpPr>
          <p:spPr>
            <a:xfrm rot="10800000" flipV="1">
              <a:off x="3685888" y="4395788"/>
              <a:ext cx="2138917" cy="1930400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81">
              <a:extLst/>
            </p:cNvPr>
            <p:cNvSpPr txBox="1"/>
            <p:nvPr/>
          </p:nvSpPr>
          <p:spPr bwMode="auto">
            <a:xfrm>
              <a:off x="4472335" y="7542213"/>
              <a:ext cx="2073607" cy="1425477"/>
            </a:xfrm>
            <a:prstGeom prst="rect">
              <a:avLst/>
            </a:prstGeom>
            <a:solidFill>
              <a:schemeClr val="lt1">
                <a:alpha val="74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6956" tIns="53477" rIns="106956" bIns="53477">
              <a:spAutoFit/>
            </a:bodyPr>
            <a:lstStyle/>
            <a:p>
              <a:pPr>
                <a:defRPr/>
              </a:pPr>
              <a:r>
                <a:rPr lang="en-US" sz="700" i="1" dirty="0">
                  <a:latin typeface="Arial" pitchFamily="34" charset="0"/>
                  <a:cs typeface="Arial" pitchFamily="34" charset="0"/>
                </a:rPr>
                <a:t>E. coli</a:t>
              </a:r>
            </a:p>
            <a:p>
              <a:pPr>
                <a:defRPr/>
              </a:pPr>
              <a:r>
                <a:rPr lang="en-US" sz="700" i="1" dirty="0">
                  <a:latin typeface="Arial" pitchFamily="34" charset="0"/>
                  <a:cs typeface="Arial" pitchFamily="34" charset="0"/>
                </a:rPr>
                <a:t>Salmonella spp.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Dinophysis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>
                  <a:latin typeface="Arial" pitchFamily="34" charset="0"/>
                  <a:cs typeface="Arial" pitchFamily="34" charset="0"/>
                </a:rPr>
                <a:t>Pseudo-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nitzschia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spp.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Azadinium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Gonyaulax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spinifera</a:t>
              </a:r>
              <a:endParaRPr lang="en-US" sz="700" i="1" dirty="0"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Prorocentrum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Protoceratium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reticulatum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Karenia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brevis</a:t>
              </a:r>
              <a:endParaRPr lang="en-US" sz="700" i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4" name="43 - Ευθύγραμμο βέλος σύνδεσης">
              <a:extLst/>
            </p:cNvPr>
            <p:cNvCxnSpPr>
              <a:endCxn id="43" idx="0"/>
            </p:cNvCxnSpPr>
            <p:nvPr/>
          </p:nvCxnSpPr>
          <p:spPr>
            <a:xfrm rot="5400000">
              <a:off x="4382339" y="5952800"/>
              <a:ext cx="2716213" cy="462614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5" name="TextBox 93">
              <a:extLst/>
            </p:cNvPr>
            <p:cNvSpPr txBox="1"/>
            <p:nvPr/>
          </p:nvSpPr>
          <p:spPr bwMode="auto">
            <a:xfrm flipH="1">
              <a:off x="8615464" y="3397250"/>
              <a:ext cx="1640925" cy="1583818"/>
            </a:xfrm>
            <a:prstGeom prst="rect">
              <a:avLst/>
            </a:prstGeom>
            <a:solidFill>
              <a:schemeClr val="lt1">
                <a:alpha val="7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6956" tIns="53477" rIns="106956" bIns="53477">
              <a:spAutoFit/>
            </a:bodyPr>
            <a:lstStyle/>
            <a:p>
              <a:pPr>
                <a:defRPr/>
              </a:pP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E.Coli</a:t>
              </a:r>
              <a:endParaRPr lang="en-US" sz="7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Alexandrium</a:t>
              </a: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Dinophysis</a:t>
              </a: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Pseudo-</a:t>
              </a: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nitzschia</a:t>
              </a: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Azadinium</a:t>
              </a: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Gonyaulax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spinifera</a:t>
              </a:r>
              <a:endParaRPr lang="en-US" sz="700" i="1" dirty="0"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Prorocentrum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spp</a:t>
              </a:r>
              <a:endParaRPr lang="en-US" sz="700" i="1" dirty="0"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Protoceratium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reticulatum</a:t>
              </a:r>
              <a:endParaRPr lang="en-US" sz="700" i="1" dirty="0"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Vibrio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splendidus</a:t>
              </a:r>
              <a:endParaRPr lang="el-GR" sz="7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6" name="45 - Ευθύγραμμο βέλος σύνδεσης">
              <a:extLst/>
            </p:cNvPr>
            <p:cNvCxnSpPr>
              <a:endCxn id="45" idx="3"/>
            </p:cNvCxnSpPr>
            <p:nvPr/>
          </p:nvCxnSpPr>
          <p:spPr>
            <a:xfrm rot="5400000" flipH="1" flipV="1">
              <a:off x="8440717" y="4221043"/>
              <a:ext cx="206629" cy="142865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7" name="TextBox 85">
              <a:extLst/>
            </p:cNvPr>
            <p:cNvSpPr txBox="1"/>
            <p:nvPr/>
          </p:nvSpPr>
          <p:spPr bwMode="auto">
            <a:xfrm>
              <a:off x="8454910" y="6396038"/>
              <a:ext cx="1659974" cy="1742158"/>
            </a:xfrm>
            <a:prstGeom prst="rect">
              <a:avLst/>
            </a:prstGeom>
            <a:solidFill>
              <a:schemeClr val="lt1">
                <a:alpha val="80000"/>
              </a:schemeClr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6956" tIns="53477" rIns="106956" bIns="53477">
              <a:spAutoFit/>
            </a:bodyPr>
            <a:lstStyle/>
            <a:p>
              <a:pPr>
                <a:defRPr/>
              </a:pP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E. Coli</a:t>
              </a:r>
            </a:p>
            <a:p>
              <a:pPr>
                <a:defRPr/>
              </a:pP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Salmonella</a:t>
              </a:r>
            </a:p>
            <a:p>
              <a:pPr>
                <a:defRPr/>
              </a:pP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Alexandrium</a:t>
              </a: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Dinophysis</a:t>
              </a: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Pseudo-</a:t>
              </a: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nitzschia</a:t>
              </a: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Azadinium</a:t>
              </a: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Gonyaulax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spinifera</a:t>
              </a:r>
              <a:endParaRPr lang="en-US" sz="700" i="1" dirty="0"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Prorocentrum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spp</a:t>
              </a:r>
              <a:endParaRPr lang="en-US" sz="700" i="1" dirty="0"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Protoceratium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reticulatum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Karenia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brevis</a:t>
              </a:r>
              <a:endParaRPr lang="en-US" sz="7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8" name="47 - Ευθύγραμμο βέλος σύνδεσης">
              <a:extLst/>
            </p:cNvPr>
            <p:cNvCxnSpPr>
              <a:endCxn id="47" idx="1"/>
            </p:cNvCxnSpPr>
            <p:nvPr/>
          </p:nvCxnSpPr>
          <p:spPr>
            <a:xfrm>
              <a:off x="6257486" y="6042025"/>
              <a:ext cx="2197424" cy="1225091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7" name="26 - Ορθογώνιο">
              <a:extLst/>
            </p:cNvPr>
            <p:cNvSpPr/>
            <p:nvPr/>
          </p:nvSpPr>
          <p:spPr>
            <a:xfrm>
              <a:off x="2949784" y="8542338"/>
              <a:ext cx="213620" cy="21431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anchor="ctr"/>
            <a:lstStyle/>
            <a:p>
              <a:pPr algn="ctr">
                <a:defRPr/>
              </a:pPr>
              <a:endParaRPr lang="el-GR" b="1" dirty="0"/>
            </a:p>
          </p:txBody>
        </p:sp>
        <p:sp>
          <p:nvSpPr>
            <p:cNvPr id="28" name="27 - Ορθογώνιο">
              <a:extLst/>
            </p:cNvPr>
            <p:cNvSpPr/>
            <p:nvPr/>
          </p:nvSpPr>
          <p:spPr>
            <a:xfrm>
              <a:off x="2952505" y="8899525"/>
              <a:ext cx="216341" cy="21431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anchor="ctr"/>
            <a:lstStyle/>
            <a:p>
              <a:pPr algn="ctr">
                <a:defRPr/>
              </a:pPr>
              <a:endParaRPr lang="el-GR" b="1" dirty="0"/>
            </a:p>
          </p:txBody>
        </p:sp>
        <p:sp>
          <p:nvSpPr>
            <p:cNvPr id="29" name="28 - Ορθογώνιο">
              <a:extLst/>
            </p:cNvPr>
            <p:cNvSpPr/>
            <p:nvPr/>
          </p:nvSpPr>
          <p:spPr>
            <a:xfrm>
              <a:off x="2966112" y="9277350"/>
              <a:ext cx="212259" cy="21272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anchor="ctr"/>
            <a:lstStyle/>
            <a:p>
              <a:pPr algn="ctr">
                <a:defRPr/>
              </a:pPr>
              <a:endParaRPr lang="el-GR" b="1" dirty="0"/>
            </a:p>
          </p:txBody>
        </p:sp>
        <p:sp>
          <p:nvSpPr>
            <p:cNvPr id="64592" name="67 - TextBox"/>
            <p:cNvSpPr txBox="1">
              <a:spLocks noChangeArrowheads="1"/>
            </p:cNvSpPr>
            <p:nvPr/>
          </p:nvSpPr>
          <p:spPr bwMode="auto">
            <a:xfrm>
              <a:off x="2806700" y="7969250"/>
              <a:ext cx="1174295" cy="497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800" b="1" dirty="0"/>
                <a:t>Harvested shellfish</a:t>
              </a:r>
            </a:p>
            <a:p>
              <a:pPr eaLnBrk="1" hangingPunct="1"/>
              <a:r>
                <a:rPr lang="en-US" altLang="en-US" sz="800" b="1" dirty="0"/>
                <a:t>areas</a:t>
              </a:r>
              <a:endParaRPr lang="el-GR" altLang="en-US" sz="800" b="1" dirty="0"/>
            </a:p>
          </p:txBody>
        </p:sp>
        <p:sp>
          <p:nvSpPr>
            <p:cNvPr id="64593" name="69 - TextBox"/>
            <p:cNvSpPr txBox="1">
              <a:spLocks noChangeArrowheads="1"/>
            </p:cNvSpPr>
            <p:nvPr/>
          </p:nvSpPr>
          <p:spPr bwMode="auto">
            <a:xfrm>
              <a:off x="3176588" y="8520113"/>
              <a:ext cx="445322" cy="316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800" b="1" dirty="0"/>
                <a:t>High</a:t>
              </a:r>
              <a:endParaRPr lang="el-GR" altLang="en-US" sz="800" b="1" dirty="0"/>
            </a:p>
          </p:txBody>
        </p:sp>
        <p:sp>
          <p:nvSpPr>
            <p:cNvPr id="64594" name="70 - TextBox"/>
            <p:cNvSpPr txBox="1">
              <a:spLocks noChangeArrowheads="1"/>
            </p:cNvSpPr>
            <p:nvPr/>
          </p:nvSpPr>
          <p:spPr bwMode="auto">
            <a:xfrm>
              <a:off x="3179763" y="8863013"/>
              <a:ext cx="642239" cy="316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800" b="1" dirty="0"/>
                <a:t>Medium</a:t>
              </a:r>
              <a:endParaRPr lang="el-GR" altLang="en-US" sz="800" b="1" dirty="0"/>
            </a:p>
          </p:txBody>
        </p:sp>
        <p:sp>
          <p:nvSpPr>
            <p:cNvPr id="64595" name="74 - TextBox"/>
            <p:cNvSpPr txBox="1">
              <a:spLocks noChangeArrowheads="1"/>
            </p:cNvSpPr>
            <p:nvPr/>
          </p:nvSpPr>
          <p:spPr bwMode="auto">
            <a:xfrm>
              <a:off x="3190875" y="9255125"/>
              <a:ext cx="424495" cy="316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800" b="1" dirty="0"/>
                <a:t>Low</a:t>
              </a:r>
              <a:endParaRPr lang="el-GR" altLang="en-US" sz="800" b="1" dirty="0"/>
            </a:p>
          </p:txBody>
        </p:sp>
        <p:grpSp>
          <p:nvGrpSpPr>
            <p:cNvPr id="3" name="87 - Ομάδα"/>
            <p:cNvGrpSpPr>
              <a:grpSpLocks noChangeAspect="1"/>
            </p:cNvGrpSpPr>
            <p:nvPr/>
          </p:nvGrpSpPr>
          <p:grpSpPr bwMode="auto">
            <a:xfrm>
              <a:off x="7942274" y="2589935"/>
              <a:ext cx="295755" cy="361922"/>
              <a:chOff x="8431825" y="2287270"/>
              <a:chExt cx="295292" cy="361238"/>
            </a:xfrm>
          </p:grpSpPr>
          <p:sp>
            <p:nvSpPr>
              <p:cNvPr id="89" name="88 - Έλλειψη">
                <a:extLst/>
              </p:cNvPr>
              <p:cNvSpPr/>
              <p:nvPr/>
            </p:nvSpPr>
            <p:spPr>
              <a:xfrm>
                <a:off x="8470900" y="2364188"/>
                <a:ext cx="254040" cy="2154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57" name="59 - TextBox"/>
              <p:cNvSpPr txBox="1">
                <a:spLocks noChangeArrowheads="1"/>
              </p:cNvSpPr>
              <p:nvPr/>
            </p:nvSpPr>
            <p:spPr bwMode="auto">
              <a:xfrm>
                <a:off x="8431825" y="2287270"/>
                <a:ext cx="295292" cy="361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</a:t>
                </a:r>
                <a:endParaRPr lang="el-GR" altLang="en-US" sz="1000" b="1" dirty="0"/>
              </a:p>
            </p:txBody>
          </p:sp>
        </p:grpSp>
        <p:grpSp>
          <p:nvGrpSpPr>
            <p:cNvPr id="4" name="93 - Ομάδα"/>
            <p:cNvGrpSpPr>
              <a:grpSpLocks/>
            </p:cNvGrpSpPr>
            <p:nvPr/>
          </p:nvGrpSpPr>
          <p:grpSpPr bwMode="auto">
            <a:xfrm>
              <a:off x="7524758" y="2375616"/>
              <a:ext cx="295756" cy="361922"/>
              <a:chOff x="8431825" y="2287160"/>
              <a:chExt cx="295291" cy="363110"/>
            </a:xfrm>
          </p:grpSpPr>
          <p:sp>
            <p:nvSpPr>
              <p:cNvPr id="95" name="94 - Έλλειψη">
                <a:extLst/>
              </p:cNvPr>
              <p:cNvSpPr/>
              <p:nvPr/>
            </p:nvSpPr>
            <p:spPr>
              <a:xfrm>
                <a:off x="8470694" y="2364482"/>
                <a:ext cx="254038" cy="2150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55" name="59 - TextBox"/>
              <p:cNvSpPr txBox="1">
                <a:spLocks noChangeArrowheads="1"/>
              </p:cNvSpPr>
              <p:nvPr/>
            </p:nvSpPr>
            <p:spPr bwMode="auto">
              <a:xfrm>
                <a:off x="8431825" y="2287160"/>
                <a:ext cx="295291" cy="363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2</a:t>
                </a:r>
                <a:endParaRPr lang="el-GR" altLang="en-US" sz="1000" b="1" dirty="0"/>
              </a:p>
            </p:txBody>
          </p:sp>
        </p:grpSp>
        <p:grpSp>
          <p:nvGrpSpPr>
            <p:cNvPr id="5" name="96 - Ομάδα"/>
            <p:cNvGrpSpPr>
              <a:grpSpLocks/>
            </p:cNvGrpSpPr>
            <p:nvPr/>
          </p:nvGrpSpPr>
          <p:grpSpPr bwMode="auto">
            <a:xfrm>
              <a:off x="6810383" y="2375616"/>
              <a:ext cx="295756" cy="361922"/>
              <a:chOff x="8431825" y="2287160"/>
              <a:chExt cx="295291" cy="363110"/>
            </a:xfrm>
          </p:grpSpPr>
          <p:sp>
            <p:nvSpPr>
              <p:cNvPr id="98" name="97 - Έλλειψη">
                <a:extLst/>
              </p:cNvPr>
              <p:cNvSpPr/>
              <p:nvPr/>
            </p:nvSpPr>
            <p:spPr>
              <a:xfrm>
                <a:off x="8470736" y="2364482"/>
                <a:ext cx="254039" cy="2150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53" name="59 - TextBox"/>
              <p:cNvSpPr txBox="1">
                <a:spLocks noChangeArrowheads="1"/>
              </p:cNvSpPr>
              <p:nvPr/>
            </p:nvSpPr>
            <p:spPr bwMode="auto">
              <a:xfrm>
                <a:off x="8431825" y="2287160"/>
                <a:ext cx="295291" cy="363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3</a:t>
                </a:r>
                <a:endParaRPr lang="el-GR" altLang="en-US" sz="1000" b="1" dirty="0"/>
              </a:p>
            </p:txBody>
          </p:sp>
        </p:grpSp>
        <p:grpSp>
          <p:nvGrpSpPr>
            <p:cNvPr id="6" name="99 - Ομάδα"/>
            <p:cNvGrpSpPr>
              <a:grpSpLocks/>
            </p:cNvGrpSpPr>
            <p:nvPr/>
          </p:nvGrpSpPr>
          <p:grpSpPr bwMode="auto">
            <a:xfrm>
              <a:off x="6383353" y="2639152"/>
              <a:ext cx="295755" cy="361923"/>
              <a:chOff x="8431651" y="2287270"/>
              <a:chExt cx="297081" cy="361237"/>
            </a:xfrm>
          </p:grpSpPr>
          <p:sp>
            <p:nvSpPr>
              <p:cNvPr id="101" name="100 - Έλλειψη">
                <a:extLst/>
              </p:cNvPr>
              <p:cNvSpPr/>
              <p:nvPr/>
            </p:nvSpPr>
            <p:spPr>
              <a:xfrm>
                <a:off x="8471951" y="2364189"/>
                <a:ext cx="251479" cy="21549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51" name="59 - TextBox"/>
              <p:cNvSpPr txBox="1">
                <a:spLocks noChangeArrowheads="1"/>
              </p:cNvSpPr>
              <p:nvPr/>
            </p:nvSpPr>
            <p:spPr bwMode="auto">
              <a:xfrm>
                <a:off x="8431651" y="2287270"/>
                <a:ext cx="297081" cy="361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4</a:t>
                </a:r>
                <a:endParaRPr lang="el-GR" altLang="en-US" sz="1000" b="1" dirty="0"/>
              </a:p>
            </p:txBody>
          </p:sp>
        </p:grpSp>
        <p:grpSp>
          <p:nvGrpSpPr>
            <p:cNvPr id="7" name="102 - Ομάδα"/>
            <p:cNvGrpSpPr>
              <a:grpSpLocks/>
            </p:cNvGrpSpPr>
            <p:nvPr/>
          </p:nvGrpSpPr>
          <p:grpSpPr bwMode="auto">
            <a:xfrm>
              <a:off x="5443547" y="2924897"/>
              <a:ext cx="295755" cy="361922"/>
              <a:chOff x="8431824" y="2287270"/>
              <a:chExt cx="295291" cy="361238"/>
            </a:xfrm>
          </p:grpSpPr>
          <p:sp>
            <p:nvSpPr>
              <p:cNvPr id="104" name="103 - Έλλειψη">
                <a:extLst/>
              </p:cNvPr>
              <p:cNvSpPr/>
              <p:nvPr/>
            </p:nvSpPr>
            <p:spPr>
              <a:xfrm>
                <a:off x="8471497" y="2364189"/>
                <a:ext cx="254039" cy="2154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49" name="59 - TextBox"/>
              <p:cNvSpPr txBox="1">
                <a:spLocks noChangeArrowheads="1"/>
              </p:cNvSpPr>
              <p:nvPr/>
            </p:nvSpPr>
            <p:spPr bwMode="auto">
              <a:xfrm>
                <a:off x="8431824" y="2287270"/>
                <a:ext cx="295291" cy="361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5</a:t>
                </a:r>
                <a:endParaRPr lang="el-GR" altLang="en-US" sz="1000" b="1" dirty="0"/>
              </a:p>
            </p:txBody>
          </p:sp>
        </p:grpSp>
        <p:grpSp>
          <p:nvGrpSpPr>
            <p:cNvPr id="8" name="117 - Ομάδα"/>
            <p:cNvGrpSpPr>
              <a:grpSpLocks/>
            </p:cNvGrpSpPr>
            <p:nvPr/>
          </p:nvGrpSpPr>
          <p:grpSpPr bwMode="auto">
            <a:xfrm>
              <a:off x="5443547" y="3590064"/>
              <a:ext cx="295755" cy="361923"/>
              <a:chOff x="8431824" y="2287269"/>
              <a:chExt cx="295291" cy="361237"/>
            </a:xfrm>
          </p:grpSpPr>
          <p:sp>
            <p:nvSpPr>
              <p:cNvPr id="119" name="118 - Έλλειψη">
                <a:extLst/>
              </p:cNvPr>
              <p:cNvSpPr/>
              <p:nvPr/>
            </p:nvSpPr>
            <p:spPr>
              <a:xfrm>
                <a:off x="8471497" y="2364188"/>
                <a:ext cx="254039" cy="21549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47" name="59 - TextBox"/>
              <p:cNvSpPr txBox="1">
                <a:spLocks noChangeArrowheads="1"/>
              </p:cNvSpPr>
              <p:nvPr/>
            </p:nvSpPr>
            <p:spPr bwMode="auto">
              <a:xfrm>
                <a:off x="8431824" y="2287269"/>
                <a:ext cx="295291" cy="361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6</a:t>
                </a:r>
                <a:endParaRPr lang="el-GR" altLang="en-US" sz="1000" b="1" dirty="0"/>
              </a:p>
            </p:txBody>
          </p:sp>
        </p:grpSp>
        <p:grpSp>
          <p:nvGrpSpPr>
            <p:cNvPr id="9" name="120 - Ομάδα"/>
            <p:cNvGrpSpPr>
              <a:grpSpLocks/>
            </p:cNvGrpSpPr>
            <p:nvPr/>
          </p:nvGrpSpPr>
          <p:grpSpPr bwMode="auto">
            <a:xfrm>
              <a:off x="6586580" y="3234457"/>
              <a:ext cx="295756" cy="361923"/>
              <a:chOff x="8431651" y="2287026"/>
              <a:chExt cx="297080" cy="365325"/>
            </a:xfrm>
          </p:grpSpPr>
          <p:sp>
            <p:nvSpPr>
              <p:cNvPr id="122" name="121 - Έλλειψη">
                <a:extLst/>
              </p:cNvPr>
              <p:cNvSpPr/>
              <p:nvPr/>
            </p:nvSpPr>
            <p:spPr>
              <a:xfrm>
                <a:off x="8471480" y="2363216"/>
                <a:ext cx="251478" cy="21792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45" name="59 - TextBox"/>
              <p:cNvSpPr txBox="1">
                <a:spLocks noChangeArrowheads="1"/>
              </p:cNvSpPr>
              <p:nvPr/>
            </p:nvSpPr>
            <p:spPr bwMode="auto">
              <a:xfrm>
                <a:off x="8431651" y="2287026"/>
                <a:ext cx="297080" cy="36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7</a:t>
                </a:r>
                <a:endParaRPr lang="el-GR" altLang="en-US" sz="1000" b="1" dirty="0"/>
              </a:p>
            </p:txBody>
          </p:sp>
        </p:grpSp>
        <p:grpSp>
          <p:nvGrpSpPr>
            <p:cNvPr id="10" name="123 - Ομάδα"/>
            <p:cNvGrpSpPr>
              <a:grpSpLocks/>
            </p:cNvGrpSpPr>
            <p:nvPr/>
          </p:nvGrpSpPr>
          <p:grpSpPr bwMode="auto">
            <a:xfrm>
              <a:off x="3729048" y="4010752"/>
              <a:ext cx="295755" cy="361923"/>
              <a:chOff x="8431825" y="2287270"/>
              <a:chExt cx="295291" cy="361237"/>
            </a:xfrm>
          </p:grpSpPr>
          <p:sp>
            <p:nvSpPr>
              <p:cNvPr id="125" name="124 - Έλλειψη">
                <a:extLst/>
              </p:cNvPr>
              <p:cNvSpPr/>
              <p:nvPr/>
            </p:nvSpPr>
            <p:spPr>
              <a:xfrm>
                <a:off x="8471598" y="2364189"/>
                <a:ext cx="254039" cy="21549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43" name="59 - TextBox"/>
              <p:cNvSpPr txBox="1">
                <a:spLocks noChangeArrowheads="1"/>
              </p:cNvSpPr>
              <p:nvPr/>
            </p:nvSpPr>
            <p:spPr bwMode="auto">
              <a:xfrm>
                <a:off x="8431825" y="2287270"/>
                <a:ext cx="295291" cy="361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8</a:t>
                </a:r>
                <a:endParaRPr lang="el-GR" altLang="en-US" sz="1000" b="1" dirty="0"/>
              </a:p>
            </p:txBody>
          </p:sp>
        </p:grpSp>
        <p:grpSp>
          <p:nvGrpSpPr>
            <p:cNvPr id="11" name="126 - Ομάδα"/>
            <p:cNvGrpSpPr>
              <a:grpSpLocks/>
            </p:cNvGrpSpPr>
            <p:nvPr/>
          </p:nvGrpSpPr>
          <p:grpSpPr bwMode="auto">
            <a:xfrm>
              <a:off x="4014797" y="4232997"/>
              <a:ext cx="295755" cy="361922"/>
              <a:chOff x="8431824" y="2287270"/>
              <a:chExt cx="295291" cy="361238"/>
            </a:xfrm>
          </p:grpSpPr>
          <p:sp>
            <p:nvSpPr>
              <p:cNvPr id="128" name="127 - Έλλειψη">
                <a:extLst/>
              </p:cNvPr>
              <p:cNvSpPr/>
              <p:nvPr/>
            </p:nvSpPr>
            <p:spPr>
              <a:xfrm>
                <a:off x="8471581" y="2364189"/>
                <a:ext cx="254039" cy="2154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41" name="59 - TextBox"/>
              <p:cNvSpPr txBox="1">
                <a:spLocks noChangeArrowheads="1"/>
              </p:cNvSpPr>
              <p:nvPr/>
            </p:nvSpPr>
            <p:spPr bwMode="auto">
              <a:xfrm>
                <a:off x="8431824" y="2287270"/>
                <a:ext cx="295291" cy="361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9</a:t>
                </a:r>
                <a:endParaRPr lang="el-GR" altLang="en-US" sz="1000" b="1" dirty="0"/>
              </a:p>
            </p:txBody>
          </p:sp>
        </p:grpSp>
        <p:grpSp>
          <p:nvGrpSpPr>
            <p:cNvPr id="12" name="129 - Ομάδα"/>
            <p:cNvGrpSpPr>
              <a:grpSpLocks/>
            </p:cNvGrpSpPr>
            <p:nvPr/>
          </p:nvGrpSpPr>
          <p:grpSpPr bwMode="auto">
            <a:xfrm>
              <a:off x="5657869" y="4017097"/>
              <a:ext cx="373386" cy="361922"/>
              <a:chOff x="8389477" y="2287270"/>
              <a:chExt cx="372971" cy="361238"/>
            </a:xfrm>
          </p:grpSpPr>
          <p:sp>
            <p:nvSpPr>
              <p:cNvPr id="131" name="130 - Έλλειψη">
                <a:extLst/>
              </p:cNvPr>
              <p:cNvSpPr/>
              <p:nvPr/>
            </p:nvSpPr>
            <p:spPr>
              <a:xfrm>
                <a:off x="8471967" y="2364189"/>
                <a:ext cx="252797" cy="2154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39" name="59 - TextBox"/>
              <p:cNvSpPr txBox="1">
                <a:spLocks noChangeArrowheads="1"/>
              </p:cNvSpPr>
              <p:nvPr/>
            </p:nvSpPr>
            <p:spPr bwMode="auto">
              <a:xfrm>
                <a:off x="8389477" y="2287270"/>
                <a:ext cx="372971" cy="361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10</a:t>
                </a:r>
                <a:endParaRPr lang="el-GR" altLang="en-US" sz="1000" b="1" dirty="0"/>
              </a:p>
            </p:txBody>
          </p:sp>
        </p:grpSp>
        <p:grpSp>
          <p:nvGrpSpPr>
            <p:cNvPr id="13" name="132 - Ομάδα"/>
            <p:cNvGrpSpPr>
              <a:grpSpLocks/>
            </p:cNvGrpSpPr>
            <p:nvPr/>
          </p:nvGrpSpPr>
          <p:grpSpPr bwMode="auto">
            <a:xfrm>
              <a:off x="5514987" y="4518748"/>
              <a:ext cx="373386" cy="361923"/>
              <a:chOff x="8389371" y="2287140"/>
              <a:chExt cx="374377" cy="363441"/>
            </a:xfrm>
          </p:grpSpPr>
          <p:sp>
            <p:nvSpPr>
              <p:cNvPr id="134" name="133 - Έλλειψη">
                <a:extLst/>
              </p:cNvPr>
              <p:cNvSpPr/>
              <p:nvPr/>
            </p:nvSpPr>
            <p:spPr>
              <a:xfrm>
                <a:off x="8472185" y="2362934"/>
                <a:ext cx="252386" cy="2184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37" name="59 - TextBox"/>
              <p:cNvSpPr txBox="1">
                <a:spLocks noChangeArrowheads="1"/>
              </p:cNvSpPr>
              <p:nvPr/>
            </p:nvSpPr>
            <p:spPr bwMode="auto">
              <a:xfrm>
                <a:off x="8389371" y="2287140"/>
                <a:ext cx="374377" cy="363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11</a:t>
                </a:r>
                <a:endParaRPr lang="el-GR" altLang="en-US" sz="1000" b="1" dirty="0"/>
              </a:p>
            </p:txBody>
          </p:sp>
        </p:grpSp>
        <p:grpSp>
          <p:nvGrpSpPr>
            <p:cNvPr id="14" name="135 - Ομάδα"/>
            <p:cNvGrpSpPr>
              <a:grpSpLocks/>
            </p:cNvGrpSpPr>
            <p:nvPr/>
          </p:nvGrpSpPr>
          <p:grpSpPr bwMode="auto">
            <a:xfrm>
              <a:off x="6086481" y="4804502"/>
              <a:ext cx="373385" cy="361923"/>
              <a:chOff x="8389464" y="2287270"/>
              <a:chExt cx="373158" cy="361237"/>
            </a:xfrm>
          </p:grpSpPr>
          <p:sp>
            <p:nvSpPr>
              <p:cNvPr id="137" name="136 - Έλλειψη">
                <a:extLst/>
              </p:cNvPr>
              <p:cNvSpPr/>
              <p:nvPr/>
            </p:nvSpPr>
            <p:spPr>
              <a:xfrm>
                <a:off x="8471972" y="2364189"/>
                <a:ext cx="252924" cy="21549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35" name="59 - TextBox"/>
              <p:cNvSpPr txBox="1">
                <a:spLocks noChangeArrowheads="1"/>
              </p:cNvSpPr>
              <p:nvPr/>
            </p:nvSpPr>
            <p:spPr bwMode="auto">
              <a:xfrm>
                <a:off x="8389464" y="2287270"/>
                <a:ext cx="373158" cy="361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12</a:t>
                </a:r>
                <a:endParaRPr lang="el-GR" altLang="en-US" sz="1000" b="1" dirty="0"/>
              </a:p>
            </p:txBody>
          </p:sp>
        </p:grpSp>
        <p:grpSp>
          <p:nvGrpSpPr>
            <p:cNvPr id="15" name="138 - Ομάδα"/>
            <p:cNvGrpSpPr>
              <a:grpSpLocks/>
            </p:cNvGrpSpPr>
            <p:nvPr/>
          </p:nvGrpSpPr>
          <p:grpSpPr bwMode="auto">
            <a:xfrm>
              <a:off x="5943605" y="5590310"/>
              <a:ext cx="373385" cy="361922"/>
              <a:chOff x="8389463" y="2287270"/>
              <a:chExt cx="373158" cy="361238"/>
            </a:xfrm>
          </p:grpSpPr>
          <p:sp>
            <p:nvSpPr>
              <p:cNvPr id="140" name="139 - Έλλειψη">
                <a:extLst/>
              </p:cNvPr>
              <p:cNvSpPr/>
              <p:nvPr/>
            </p:nvSpPr>
            <p:spPr>
              <a:xfrm>
                <a:off x="8471981" y="2364188"/>
                <a:ext cx="252924" cy="2154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33" name="59 - TextBox"/>
              <p:cNvSpPr txBox="1">
                <a:spLocks noChangeArrowheads="1"/>
              </p:cNvSpPr>
              <p:nvPr/>
            </p:nvSpPr>
            <p:spPr bwMode="auto">
              <a:xfrm>
                <a:off x="8389463" y="2287270"/>
                <a:ext cx="373158" cy="361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13</a:t>
                </a:r>
                <a:endParaRPr lang="el-GR" altLang="en-US" sz="1000" b="1" dirty="0"/>
              </a:p>
            </p:txBody>
          </p:sp>
        </p:grpSp>
        <p:grpSp>
          <p:nvGrpSpPr>
            <p:cNvPr id="16" name="141 - Ομάδα"/>
            <p:cNvGrpSpPr>
              <a:grpSpLocks/>
            </p:cNvGrpSpPr>
            <p:nvPr/>
          </p:nvGrpSpPr>
          <p:grpSpPr bwMode="auto">
            <a:xfrm>
              <a:off x="8158169" y="4069486"/>
              <a:ext cx="373385" cy="361923"/>
              <a:chOff x="8389463" y="2287140"/>
              <a:chExt cx="373157" cy="363441"/>
            </a:xfrm>
          </p:grpSpPr>
          <p:sp>
            <p:nvSpPr>
              <p:cNvPr id="143" name="142 - Έλλειψη">
                <a:extLst/>
              </p:cNvPr>
              <p:cNvSpPr/>
              <p:nvPr/>
            </p:nvSpPr>
            <p:spPr>
              <a:xfrm>
                <a:off x="8472526" y="2362934"/>
                <a:ext cx="251563" cy="21839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31" name="59 - TextBox"/>
              <p:cNvSpPr txBox="1">
                <a:spLocks noChangeArrowheads="1"/>
              </p:cNvSpPr>
              <p:nvPr/>
            </p:nvSpPr>
            <p:spPr bwMode="auto">
              <a:xfrm>
                <a:off x="8389463" y="2287140"/>
                <a:ext cx="373157" cy="363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14</a:t>
                </a:r>
                <a:endParaRPr lang="el-GR" altLang="en-US" sz="1000" b="1" dirty="0"/>
              </a:p>
            </p:txBody>
          </p:sp>
        </p:grpSp>
        <p:grpSp>
          <p:nvGrpSpPr>
            <p:cNvPr id="17" name="144 - Ομάδα"/>
            <p:cNvGrpSpPr>
              <a:grpSpLocks/>
            </p:cNvGrpSpPr>
            <p:nvPr/>
          </p:nvGrpSpPr>
          <p:grpSpPr bwMode="auto">
            <a:xfrm>
              <a:off x="7443793" y="3375752"/>
              <a:ext cx="373385" cy="361923"/>
              <a:chOff x="8389463" y="2287270"/>
              <a:chExt cx="373158" cy="361237"/>
            </a:xfrm>
          </p:grpSpPr>
          <p:sp>
            <p:nvSpPr>
              <p:cNvPr id="146" name="145 - Έλλειψη">
                <a:extLst/>
              </p:cNvPr>
              <p:cNvSpPr/>
              <p:nvPr/>
            </p:nvSpPr>
            <p:spPr>
              <a:xfrm>
                <a:off x="8472571" y="2364189"/>
                <a:ext cx="251564" cy="21549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29" name="59 - TextBox"/>
              <p:cNvSpPr txBox="1">
                <a:spLocks noChangeArrowheads="1"/>
              </p:cNvSpPr>
              <p:nvPr/>
            </p:nvSpPr>
            <p:spPr bwMode="auto">
              <a:xfrm>
                <a:off x="8389463" y="2287270"/>
                <a:ext cx="373158" cy="361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15</a:t>
                </a:r>
                <a:endParaRPr lang="el-GR" altLang="en-US" sz="1000" b="1" dirty="0"/>
              </a:p>
            </p:txBody>
          </p:sp>
        </p:grpSp>
        <p:grpSp>
          <p:nvGrpSpPr>
            <p:cNvPr id="18" name="147 - Ομάδα"/>
            <p:cNvGrpSpPr>
              <a:grpSpLocks/>
            </p:cNvGrpSpPr>
            <p:nvPr/>
          </p:nvGrpSpPr>
          <p:grpSpPr bwMode="auto">
            <a:xfrm>
              <a:off x="7872433" y="5663336"/>
              <a:ext cx="373385" cy="361923"/>
              <a:chOff x="8389478" y="2287140"/>
              <a:chExt cx="372971" cy="363441"/>
            </a:xfrm>
          </p:grpSpPr>
          <p:sp>
            <p:nvSpPr>
              <p:cNvPr id="149" name="148 - Έλλειψη">
                <a:extLst/>
              </p:cNvPr>
              <p:cNvSpPr/>
              <p:nvPr/>
            </p:nvSpPr>
            <p:spPr>
              <a:xfrm>
                <a:off x="8472521" y="2362934"/>
                <a:ext cx="251438" cy="21839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27" name="59 - TextBox"/>
              <p:cNvSpPr txBox="1">
                <a:spLocks noChangeArrowheads="1"/>
              </p:cNvSpPr>
              <p:nvPr/>
            </p:nvSpPr>
            <p:spPr bwMode="auto">
              <a:xfrm>
                <a:off x="8389478" y="2287140"/>
                <a:ext cx="372971" cy="363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16</a:t>
                </a:r>
                <a:endParaRPr lang="el-GR" altLang="en-US" sz="1000" b="1" dirty="0"/>
              </a:p>
            </p:txBody>
          </p:sp>
        </p:grpSp>
        <p:sp>
          <p:nvSpPr>
            <p:cNvPr id="64612" name="76 - TextBox"/>
            <p:cNvSpPr txBox="1">
              <a:spLocks noChangeArrowheads="1"/>
            </p:cNvSpPr>
            <p:nvPr/>
          </p:nvSpPr>
          <p:spPr bwMode="auto">
            <a:xfrm rot="2961601">
              <a:off x="7081261" y="4309390"/>
              <a:ext cx="907616" cy="236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700" b="1" dirty="0"/>
                <a:t>Aegean Sea</a:t>
              </a:r>
              <a:endParaRPr lang="el-GR" altLang="en-US" sz="700" b="1" dirty="0"/>
            </a:p>
          </p:txBody>
        </p:sp>
        <p:sp>
          <p:nvSpPr>
            <p:cNvPr id="64613" name="77 - TextBox"/>
            <p:cNvSpPr txBox="1">
              <a:spLocks noChangeArrowheads="1"/>
            </p:cNvSpPr>
            <p:nvPr/>
          </p:nvSpPr>
          <p:spPr bwMode="auto">
            <a:xfrm rot="3677376">
              <a:off x="2950236" y="4660229"/>
              <a:ext cx="841641" cy="236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700" b="1" dirty="0"/>
                <a:t>Ionian Sea</a:t>
              </a:r>
              <a:endParaRPr lang="el-GR" altLang="en-US" sz="700" b="1" dirty="0"/>
            </a:p>
          </p:txBody>
        </p:sp>
        <p:sp>
          <p:nvSpPr>
            <p:cNvPr id="64614" name="219 - TextBox"/>
            <p:cNvSpPr txBox="1">
              <a:spLocks noChangeArrowheads="1"/>
            </p:cNvSpPr>
            <p:nvPr/>
          </p:nvSpPr>
          <p:spPr bwMode="auto">
            <a:xfrm>
              <a:off x="2744788" y="1384300"/>
              <a:ext cx="1036074" cy="769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marL="55991" indent="-55991">
                <a:buFontTx/>
                <a:buAutoNum type="arabicPeriod"/>
              </a:pPr>
              <a:r>
                <a:rPr lang="en-US" altLang="en-US" sz="700" dirty="0" err="1"/>
                <a:t>Galikos</a:t>
              </a:r>
              <a:r>
                <a:rPr lang="en-US" altLang="en-US" sz="700" dirty="0"/>
                <a:t> river</a:t>
              </a:r>
            </a:p>
            <a:p>
              <a:pPr marL="55991" indent="-55991">
                <a:buFontTx/>
                <a:buAutoNum type="arabicPeriod"/>
              </a:pPr>
              <a:r>
                <a:rPr lang="en-US" altLang="en-US" sz="700" dirty="0" err="1"/>
                <a:t>Axios</a:t>
              </a:r>
              <a:r>
                <a:rPr lang="en-US" altLang="en-US" sz="700" dirty="0"/>
                <a:t> river</a:t>
              </a:r>
            </a:p>
            <a:p>
              <a:pPr marL="55991" indent="-55991">
                <a:buFontTx/>
                <a:buAutoNum type="arabicPeriod"/>
              </a:pPr>
              <a:r>
                <a:rPr lang="en-US" altLang="en-US" sz="700" dirty="0" err="1"/>
                <a:t>Loudias</a:t>
              </a:r>
              <a:r>
                <a:rPr lang="en-US" altLang="en-US" sz="700" dirty="0"/>
                <a:t> river</a:t>
              </a:r>
            </a:p>
            <a:p>
              <a:pPr marL="55991" indent="-55991">
                <a:buFontTx/>
                <a:buAutoNum type="arabicPeriod"/>
              </a:pPr>
              <a:r>
                <a:rPr lang="en-US" altLang="en-US" sz="700" dirty="0" err="1"/>
                <a:t>Aliakmonas</a:t>
              </a:r>
              <a:r>
                <a:rPr lang="en-US" altLang="en-US" sz="700" dirty="0"/>
                <a:t> river</a:t>
              </a:r>
              <a:endParaRPr lang="el-GR" altLang="en-US" sz="700" dirty="0"/>
            </a:p>
          </p:txBody>
        </p:sp>
        <p:sp>
          <p:nvSpPr>
            <p:cNvPr id="64615" name="4 - TextBox"/>
            <p:cNvSpPr txBox="1">
              <a:spLocks noChangeArrowheads="1"/>
            </p:cNvSpPr>
            <p:nvPr/>
          </p:nvSpPr>
          <p:spPr bwMode="auto">
            <a:xfrm>
              <a:off x="5756275" y="2960688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algn="ctr" eaLnBrk="1" hangingPunct="1"/>
              <a:r>
                <a:rPr lang="en-US" altLang="en-US" sz="800" b="1" dirty="0"/>
                <a:t>(84)</a:t>
              </a:r>
              <a:endParaRPr lang="el-GR" altLang="en-US" sz="800" b="1" dirty="0"/>
            </a:p>
          </p:txBody>
        </p:sp>
        <p:sp>
          <p:nvSpPr>
            <p:cNvPr id="64616" name="7 - TextBox"/>
            <p:cNvSpPr txBox="1">
              <a:spLocks noChangeArrowheads="1"/>
            </p:cNvSpPr>
            <p:nvPr/>
          </p:nvSpPr>
          <p:spPr bwMode="auto">
            <a:xfrm>
              <a:off x="5114925" y="3540125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(65)</a:t>
              </a:r>
              <a:endParaRPr lang="el-GR" altLang="en-US" sz="800" b="1" dirty="0"/>
            </a:p>
          </p:txBody>
        </p:sp>
        <p:sp>
          <p:nvSpPr>
            <p:cNvPr id="64617" name="23 - TextBox"/>
            <p:cNvSpPr txBox="1">
              <a:spLocks noChangeArrowheads="1"/>
            </p:cNvSpPr>
            <p:nvPr/>
          </p:nvSpPr>
          <p:spPr bwMode="auto">
            <a:xfrm>
              <a:off x="8115299" y="2397125"/>
              <a:ext cx="39146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(5)</a:t>
              </a:r>
              <a:endParaRPr lang="el-GR" altLang="en-US" sz="800" b="1" dirty="0"/>
            </a:p>
          </p:txBody>
        </p:sp>
        <p:sp>
          <p:nvSpPr>
            <p:cNvPr id="64618" name="24 - TextBox"/>
            <p:cNvSpPr txBox="1">
              <a:spLocks noChangeArrowheads="1"/>
            </p:cNvSpPr>
            <p:nvPr/>
          </p:nvSpPr>
          <p:spPr bwMode="auto">
            <a:xfrm>
              <a:off x="6757988" y="2181225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(19)</a:t>
              </a:r>
              <a:endParaRPr lang="el-GR" altLang="en-US" sz="800" b="1" dirty="0"/>
            </a:p>
          </p:txBody>
        </p:sp>
        <p:sp>
          <p:nvSpPr>
            <p:cNvPr id="64619" name="25 - TextBox"/>
            <p:cNvSpPr txBox="1">
              <a:spLocks noChangeArrowheads="1"/>
            </p:cNvSpPr>
            <p:nvPr/>
          </p:nvSpPr>
          <p:spPr bwMode="auto">
            <a:xfrm>
              <a:off x="6356350" y="2427288"/>
              <a:ext cx="39146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(4)</a:t>
              </a:r>
              <a:endParaRPr lang="el-GR" altLang="en-US" sz="800" b="1" dirty="0"/>
            </a:p>
          </p:txBody>
        </p:sp>
        <p:sp>
          <p:nvSpPr>
            <p:cNvPr id="64620" name="24 - TextBox"/>
            <p:cNvSpPr txBox="1">
              <a:spLocks noChangeArrowheads="1"/>
            </p:cNvSpPr>
            <p:nvPr/>
          </p:nvSpPr>
          <p:spPr bwMode="auto">
            <a:xfrm>
              <a:off x="3686175" y="3827463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(10)</a:t>
              </a:r>
              <a:endParaRPr lang="el-GR" altLang="en-US" sz="800" b="1" dirty="0"/>
            </a:p>
          </p:txBody>
        </p:sp>
        <p:sp>
          <p:nvSpPr>
            <p:cNvPr id="64621" name="24 - TextBox"/>
            <p:cNvSpPr txBox="1">
              <a:spLocks noChangeArrowheads="1"/>
            </p:cNvSpPr>
            <p:nvPr/>
          </p:nvSpPr>
          <p:spPr bwMode="auto">
            <a:xfrm>
              <a:off x="4052888" y="4065588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(14)</a:t>
              </a:r>
              <a:endParaRPr lang="el-GR" altLang="en-US" sz="800" b="1" dirty="0"/>
            </a:p>
          </p:txBody>
        </p:sp>
        <p:sp>
          <p:nvSpPr>
            <p:cNvPr id="64622" name="24 - TextBox"/>
            <p:cNvSpPr txBox="1">
              <a:spLocks noChangeArrowheads="1"/>
            </p:cNvSpPr>
            <p:nvPr/>
          </p:nvSpPr>
          <p:spPr bwMode="auto">
            <a:xfrm>
              <a:off x="5400675" y="4756150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(10)</a:t>
              </a:r>
              <a:endParaRPr lang="el-GR" altLang="en-US" sz="800" b="1" dirty="0"/>
            </a:p>
          </p:txBody>
        </p:sp>
        <p:sp>
          <p:nvSpPr>
            <p:cNvPr id="64623" name="24 - TextBox"/>
            <p:cNvSpPr txBox="1">
              <a:spLocks noChangeArrowheads="1"/>
            </p:cNvSpPr>
            <p:nvPr/>
          </p:nvSpPr>
          <p:spPr bwMode="auto">
            <a:xfrm>
              <a:off x="6329363" y="4897438"/>
              <a:ext cx="39146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(2)</a:t>
              </a:r>
              <a:endParaRPr lang="el-GR" altLang="en-US" sz="800" b="1" dirty="0"/>
            </a:p>
          </p:txBody>
        </p:sp>
        <p:sp>
          <p:nvSpPr>
            <p:cNvPr id="64624" name="24 - TextBox"/>
            <p:cNvSpPr txBox="1">
              <a:spLocks noChangeArrowheads="1"/>
            </p:cNvSpPr>
            <p:nvPr/>
          </p:nvSpPr>
          <p:spPr bwMode="auto">
            <a:xfrm>
              <a:off x="5938837" y="5397500"/>
              <a:ext cx="39146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(2)</a:t>
              </a:r>
              <a:endParaRPr lang="el-GR" altLang="en-US" sz="800" b="1" dirty="0"/>
            </a:p>
          </p:txBody>
        </p:sp>
        <p:sp>
          <p:nvSpPr>
            <p:cNvPr id="64625" name="24 - TextBox"/>
            <p:cNvSpPr txBox="1">
              <a:spLocks noChangeArrowheads="1"/>
            </p:cNvSpPr>
            <p:nvPr/>
          </p:nvSpPr>
          <p:spPr bwMode="auto">
            <a:xfrm>
              <a:off x="7758113" y="3540125"/>
              <a:ext cx="39146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(1)</a:t>
              </a:r>
              <a:endParaRPr lang="el-GR" altLang="en-US" sz="800" b="1" dirty="0"/>
            </a:p>
          </p:txBody>
        </p:sp>
      </p:grpSp>
      <p:grpSp>
        <p:nvGrpSpPr>
          <p:cNvPr id="19" name="224 - Ομάδα"/>
          <p:cNvGrpSpPr>
            <a:grpSpLocks noChangeAspect="1"/>
          </p:cNvGrpSpPr>
          <p:nvPr/>
        </p:nvGrpSpPr>
        <p:grpSpPr bwMode="auto">
          <a:xfrm>
            <a:off x="602459" y="124200"/>
            <a:ext cx="2832589" cy="1739880"/>
            <a:chOff x="137911" y="342477"/>
            <a:chExt cx="3974592" cy="3035808"/>
          </a:xfrm>
        </p:grpSpPr>
        <p:pic>
          <p:nvPicPr>
            <p:cNvPr id="64532" name="193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/>
            <a:stretch>
              <a:fillRect/>
            </a:stretch>
          </p:blipFill>
          <p:spPr bwMode="auto">
            <a:xfrm>
              <a:off x="137911" y="342477"/>
              <a:ext cx="3974592" cy="3035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0" name="197 - Ομάδα"/>
            <p:cNvGrpSpPr>
              <a:grpSpLocks/>
            </p:cNvGrpSpPr>
            <p:nvPr/>
          </p:nvGrpSpPr>
          <p:grpSpPr bwMode="auto">
            <a:xfrm>
              <a:off x="710432" y="1322872"/>
              <a:ext cx="1389850" cy="1503757"/>
              <a:chOff x="696791" y="4748463"/>
              <a:chExt cx="1389850" cy="1503757"/>
            </a:xfrm>
          </p:grpSpPr>
          <p:grpSp>
            <p:nvGrpSpPr>
              <p:cNvPr id="21" name="194 - Ομάδα"/>
              <p:cNvGrpSpPr>
                <a:grpSpLocks/>
              </p:cNvGrpSpPr>
              <p:nvPr/>
            </p:nvGrpSpPr>
            <p:grpSpPr bwMode="auto">
              <a:xfrm rot="653031">
                <a:off x="696791" y="5751735"/>
                <a:ext cx="438792" cy="500485"/>
                <a:chOff x="1133519" y="2292025"/>
                <a:chExt cx="438792" cy="500485"/>
              </a:xfrm>
            </p:grpSpPr>
            <p:grpSp>
              <p:nvGrpSpPr>
                <p:cNvPr id="22" name="128 - Ομάδα"/>
                <p:cNvGrpSpPr>
                  <a:grpSpLocks/>
                </p:cNvGrpSpPr>
                <p:nvPr/>
              </p:nvGrpSpPr>
              <p:grpSpPr bwMode="auto">
                <a:xfrm rot="-4273657">
                  <a:off x="1110478" y="2315066"/>
                  <a:ext cx="253645" cy="207563"/>
                  <a:chOff x="2141748" y="1195895"/>
                  <a:chExt cx="468111" cy="246948"/>
                </a:xfrm>
              </p:grpSpPr>
              <p:grpSp>
                <p:nvGrpSpPr>
                  <p:cNvPr id="23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51" name="250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52" name="251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53" name="252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54" name="25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24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47" name="24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8" name="24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9" name="24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50" name="249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  <p:grpSp>
              <p:nvGrpSpPr>
                <p:cNvPr id="25" name="139 - Ομάδα"/>
                <p:cNvGrpSpPr>
                  <a:grpSpLocks/>
                </p:cNvGrpSpPr>
                <p:nvPr/>
              </p:nvGrpSpPr>
              <p:grpSpPr bwMode="auto">
                <a:xfrm rot="-5699814">
                  <a:off x="1250722" y="2561906"/>
                  <a:ext cx="253645" cy="207563"/>
                  <a:chOff x="2141748" y="1195895"/>
                  <a:chExt cx="468111" cy="246948"/>
                </a:xfrm>
              </p:grpSpPr>
              <p:grpSp>
                <p:nvGrpSpPr>
                  <p:cNvPr id="26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41" name="240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2" name="241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3" name="242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4" name="24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30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37" name="23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8" name="23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9" name="23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0" name="239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  <p:grpSp>
              <p:nvGrpSpPr>
                <p:cNvPr id="31" name="177 - Ομάδα"/>
                <p:cNvGrpSpPr>
                  <a:grpSpLocks/>
                </p:cNvGrpSpPr>
                <p:nvPr/>
              </p:nvGrpSpPr>
              <p:grpSpPr bwMode="auto">
                <a:xfrm rot="-5699814">
                  <a:off x="1341707" y="2441351"/>
                  <a:ext cx="253645" cy="207563"/>
                  <a:chOff x="2141748" y="1195895"/>
                  <a:chExt cx="468111" cy="246948"/>
                </a:xfrm>
              </p:grpSpPr>
              <p:grpSp>
                <p:nvGrpSpPr>
                  <p:cNvPr id="33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31" name="230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2" name="231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3" name="232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4" name="23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34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27" name="22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28" name="22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29" name="22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0" name="229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</p:grpSp>
          <p:grpSp>
            <p:nvGrpSpPr>
              <p:cNvPr id="49" name="195 - Ομάδα"/>
              <p:cNvGrpSpPr>
                <a:grpSpLocks/>
              </p:cNvGrpSpPr>
              <p:nvPr/>
            </p:nvGrpSpPr>
            <p:grpSpPr bwMode="auto">
              <a:xfrm>
                <a:off x="1185579" y="5247712"/>
                <a:ext cx="298056" cy="393336"/>
                <a:chOff x="1574540" y="1706118"/>
                <a:chExt cx="298056" cy="393336"/>
              </a:xfrm>
            </p:grpSpPr>
            <p:grpSp>
              <p:nvGrpSpPr>
                <p:cNvPr id="50" name="117 - Ομάδα"/>
                <p:cNvGrpSpPr>
                  <a:grpSpLocks/>
                </p:cNvGrpSpPr>
                <p:nvPr/>
              </p:nvGrpSpPr>
              <p:grpSpPr bwMode="auto">
                <a:xfrm rot="-7939314">
                  <a:off x="1612198" y="1668460"/>
                  <a:ext cx="206817" cy="282134"/>
                  <a:chOff x="2141748" y="1195895"/>
                  <a:chExt cx="468111" cy="246948"/>
                </a:xfrm>
              </p:grpSpPr>
              <p:grpSp>
                <p:nvGrpSpPr>
                  <p:cNvPr id="51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18" name="21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9" name="21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20" name="219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21" name="220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52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14" name="21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5" name="214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6" name="215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7" name="21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  <p:grpSp>
              <p:nvGrpSpPr>
                <p:cNvPr id="53" name="166 - Ομάδα"/>
                <p:cNvGrpSpPr>
                  <a:grpSpLocks/>
                </p:cNvGrpSpPr>
                <p:nvPr/>
              </p:nvGrpSpPr>
              <p:grpSpPr bwMode="auto">
                <a:xfrm rot="-7939314">
                  <a:off x="1628120" y="1854979"/>
                  <a:ext cx="206817" cy="282134"/>
                  <a:chOff x="2141748" y="1195895"/>
                  <a:chExt cx="468111" cy="246948"/>
                </a:xfrm>
              </p:grpSpPr>
              <p:grpSp>
                <p:nvGrpSpPr>
                  <p:cNvPr id="54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08" name="20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09" name="20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0" name="209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1" name="210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55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04" name="20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05" name="204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06" name="205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07" name="20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</p:grpSp>
          <p:grpSp>
            <p:nvGrpSpPr>
              <p:cNvPr id="56" name="196 - Ομάδα"/>
              <p:cNvGrpSpPr>
                <a:grpSpLocks/>
              </p:cNvGrpSpPr>
              <p:nvPr/>
            </p:nvGrpSpPr>
            <p:grpSpPr bwMode="auto">
              <a:xfrm>
                <a:off x="1788118" y="4748463"/>
                <a:ext cx="298523" cy="325368"/>
                <a:chOff x="2136136" y="1234164"/>
                <a:chExt cx="298523" cy="325368"/>
              </a:xfrm>
            </p:grpSpPr>
            <p:grpSp>
              <p:nvGrpSpPr>
                <p:cNvPr id="57" name="116 - Ομάδα"/>
                <p:cNvGrpSpPr>
                  <a:grpSpLocks/>
                </p:cNvGrpSpPr>
                <p:nvPr/>
              </p:nvGrpSpPr>
              <p:grpSpPr bwMode="auto">
                <a:xfrm>
                  <a:off x="2136136" y="1234164"/>
                  <a:ext cx="253645" cy="207563"/>
                  <a:chOff x="2141748" y="1195895"/>
                  <a:chExt cx="468111" cy="246948"/>
                </a:xfrm>
              </p:grpSpPr>
              <p:grpSp>
                <p:nvGrpSpPr>
                  <p:cNvPr id="58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196" name="195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7" name="19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8" name="19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9" name="19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59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192" name="191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3" name="192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4" name="19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5" name="194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  <p:grpSp>
              <p:nvGrpSpPr>
                <p:cNvPr id="60" name="150 - Ομάδα"/>
                <p:cNvGrpSpPr>
                  <a:grpSpLocks/>
                </p:cNvGrpSpPr>
                <p:nvPr/>
              </p:nvGrpSpPr>
              <p:grpSpPr bwMode="auto">
                <a:xfrm>
                  <a:off x="2181014" y="1351969"/>
                  <a:ext cx="253645" cy="207563"/>
                  <a:chOff x="2141748" y="1195895"/>
                  <a:chExt cx="468111" cy="246948"/>
                </a:xfrm>
              </p:grpSpPr>
              <p:grpSp>
                <p:nvGrpSpPr>
                  <p:cNvPr id="61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186" name="185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7" name="18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8" name="18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9" name="18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62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182" name="181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3" name="182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4" name="18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5" name="184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</p:grpSp>
          <p:sp>
            <p:nvSpPr>
              <p:cNvPr id="177" name="176 - Δεξιό άγκιστρο">
                <a:extLst/>
              </p:cNvPr>
              <p:cNvSpPr/>
              <p:nvPr/>
            </p:nvSpPr>
            <p:spPr>
              <a:xfrm rot="2683328">
                <a:off x="1745463" y="4861035"/>
                <a:ext cx="143855" cy="972363"/>
              </a:xfrm>
              <a:prstGeom prst="righ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dirty="0"/>
              </a:p>
            </p:txBody>
          </p:sp>
        </p:grpSp>
        <p:sp>
          <p:nvSpPr>
            <p:cNvPr id="64534" name="202 - TextBox"/>
            <p:cNvSpPr txBox="1">
              <a:spLocks noChangeArrowheads="1"/>
            </p:cNvSpPr>
            <p:nvPr/>
          </p:nvSpPr>
          <p:spPr bwMode="auto">
            <a:xfrm>
              <a:off x="139069" y="2587327"/>
              <a:ext cx="551523" cy="349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700" dirty="0"/>
                <a:t>Pieria</a:t>
              </a:r>
              <a:endParaRPr lang="el-GR" altLang="en-US" sz="700" dirty="0"/>
            </a:p>
          </p:txBody>
        </p:sp>
        <p:sp>
          <p:nvSpPr>
            <p:cNvPr id="64535" name="203 - TextBox"/>
            <p:cNvSpPr txBox="1">
              <a:spLocks noChangeArrowheads="1"/>
            </p:cNvSpPr>
            <p:nvPr/>
          </p:nvSpPr>
          <p:spPr bwMode="auto">
            <a:xfrm>
              <a:off x="1126488" y="2319926"/>
              <a:ext cx="942898" cy="590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altLang="en-US" sz="800" dirty="0" err="1"/>
                <a:t>Thermaikos</a:t>
              </a:r>
              <a:endParaRPr lang="en-US" altLang="en-US" sz="800" dirty="0"/>
            </a:p>
            <a:p>
              <a:pPr algn="ctr" eaLnBrk="1" hangingPunct="1"/>
              <a:r>
                <a:rPr lang="en-US" altLang="en-US" sz="800" dirty="0"/>
                <a:t>Gulf</a:t>
              </a:r>
              <a:endParaRPr lang="el-GR" altLang="en-US" sz="800" dirty="0"/>
            </a:p>
          </p:txBody>
        </p:sp>
        <p:pic>
          <p:nvPicPr>
            <p:cNvPr id="64536" name="204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6843" b="13075"/>
            <a:stretch>
              <a:fillRect/>
            </a:stretch>
          </p:blipFill>
          <p:spPr bwMode="auto">
            <a:xfrm rot="-2566579">
              <a:off x="587392" y="1198087"/>
              <a:ext cx="164077" cy="847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537" name="206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6843" b="13075"/>
            <a:stretch>
              <a:fillRect/>
            </a:stretch>
          </p:blipFill>
          <p:spPr bwMode="auto">
            <a:xfrm rot="-2566579">
              <a:off x="539766" y="1026637"/>
              <a:ext cx="164077" cy="847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538" name="207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80473" t="47076" r="16843" b="15372"/>
            <a:stretch>
              <a:fillRect/>
            </a:stretch>
          </p:blipFill>
          <p:spPr bwMode="auto">
            <a:xfrm rot="19033421" flipH="1">
              <a:off x="484264" y="1189677"/>
              <a:ext cx="216411" cy="798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1" name="160 - Ελεύθερη σχεδίαση">
              <a:extLst/>
            </p:cNvPr>
            <p:cNvSpPr/>
            <p:nvPr/>
          </p:nvSpPr>
          <p:spPr>
            <a:xfrm>
              <a:off x="255904" y="1380795"/>
              <a:ext cx="667551" cy="572865"/>
            </a:xfrm>
            <a:custGeom>
              <a:avLst/>
              <a:gdLst>
                <a:gd name="connsiteX0" fmla="*/ 666750 w 666750"/>
                <a:gd name="connsiteY0" fmla="*/ 571816 h 571816"/>
                <a:gd name="connsiteX1" fmla="*/ 638175 w 666750"/>
                <a:gd name="connsiteY1" fmla="*/ 562291 h 571816"/>
                <a:gd name="connsiteX2" fmla="*/ 628650 w 666750"/>
                <a:gd name="connsiteY2" fmla="*/ 524191 h 571816"/>
                <a:gd name="connsiteX3" fmla="*/ 619125 w 666750"/>
                <a:gd name="connsiteY3" fmla="*/ 438466 h 571816"/>
                <a:gd name="connsiteX4" fmla="*/ 590550 w 666750"/>
                <a:gd name="connsiteY4" fmla="*/ 409891 h 571816"/>
                <a:gd name="connsiteX5" fmla="*/ 571500 w 666750"/>
                <a:gd name="connsiteY5" fmla="*/ 362266 h 571816"/>
                <a:gd name="connsiteX6" fmla="*/ 542925 w 666750"/>
                <a:gd name="connsiteY6" fmla="*/ 305116 h 571816"/>
                <a:gd name="connsiteX7" fmla="*/ 485775 w 666750"/>
                <a:gd name="connsiteY7" fmla="*/ 267016 h 571816"/>
                <a:gd name="connsiteX8" fmla="*/ 466725 w 666750"/>
                <a:gd name="connsiteY8" fmla="*/ 238441 h 571816"/>
                <a:gd name="connsiteX9" fmla="*/ 438150 w 666750"/>
                <a:gd name="connsiteY9" fmla="*/ 219391 h 571816"/>
                <a:gd name="connsiteX10" fmla="*/ 361950 w 666750"/>
                <a:gd name="connsiteY10" fmla="*/ 171766 h 571816"/>
                <a:gd name="connsiteX11" fmla="*/ 342900 w 666750"/>
                <a:gd name="connsiteY11" fmla="*/ 143191 h 571816"/>
                <a:gd name="connsiteX12" fmla="*/ 304800 w 666750"/>
                <a:gd name="connsiteY12" fmla="*/ 124141 h 571816"/>
                <a:gd name="connsiteX13" fmla="*/ 247650 w 666750"/>
                <a:gd name="connsiteY13" fmla="*/ 86041 h 571816"/>
                <a:gd name="connsiteX14" fmla="*/ 219075 w 666750"/>
                <a:gd name="connsiteY14" fmla="*/ 66991 h 571816"/>
                <a:gd name="connsiteX15" fmla="*/ 190500 w 666750"/>
                <a:gd name="connsiteY15" fmla="*/ 47941 h 571816"/>
                <a:gd name="connsiteX16" fmla="*/ 133350 w 666750"/>
                <a:gd name="connsiteY16" fmla="*/ 28891 h 571816"/>
                <a:gd name="connsiteX17" fmla="*/ 104775 w 666750"/>
                <a:gd name="connsiteY17" fmla="*/ 9841 h 571816"/>
                <a:gd name="connsiteX18" fmla="*/ 0 w 666750"/>
                <a:gd name="connsiteY18" fmla="*/ 316 h 571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6750" h="571816">
                  <a:moveTo>
                    <a:pt x="666750" y="571816"/>
                  </a:moveTo>
                  <a:cubicBezTo>
                    <a:pt x="657225" y="568641"/>
                    <a:pt x="644447" y="570131"/>
                    <a:pt x="638175" y="562291"/>
                  </a:cubicBezTo>
                  <a:cubicBezTo>
                    <a:pt x="629997" y="552069"/>
                    <a:pt x="630641" y="537130"/>
                    <a:pt x="628650" y="524191"/>
                  </a:cubicBezTo>
                  <a:cubicBezTo>
                    <a:pt x="624278" y="495774"/>
                    <a:pt x="628217" y="465741"/>
                    <a:pt x="619125" y="438466"/>
                  </a:cubicBezTo>
                  <a:cubicBezTo>
                    <a:pt x="614865" y="425687"/>
                    <a:pt x="600075" y="419416"/>
                    <a:pt x="590550" y="409891"/>
                  </a:cubicBezTo>
                  <a:cubicBezTo>
                    <a:pt x="584200" y="394016"/>
                    <a:pt x="577503" y="378275"/>
                    <a:pt x="571500" y="362266"/>
                  </a:cubicBezTo>
                  <a:cubicBezTo>
                    <a:pt x="563442" y="340777"/>
                    <a:pt x="561745" y="321583"/>
                    <a:pt x="542925" y="305116"/>
                  </a:cubicBezTo>
                  <a:cubicBezTo>
                    <a:pt x="525695" y="290039"/>
                    <a:pt x="485775" y="267016"/>
                    <a:pt x="485775" y="267016"/>
                  </a:cubicBezTo>
                  <a:cubicBezTo>
                    <a:pt x="479425" y="257491"/>
                    <a:pt x="474820" y="246536"/>
                    <a:pt x="466725" y="238441"/>
                  </a:cubicBezTo>
                  <a:cubicBezTo>
                    <a:pt x="458630" y="230346"/>
                    <a:pt x="447465" y="226045"/>
                    <a:pt x="438150" y="219391"/>
                  </a:cubicBezTo>
                  <a:cubicBezTo>
                    <a:pt x="380448" y="178175"/>
                    <a:pt x="421622" y="201602"/>
                    <a:pt x="361950" y="171766"/>
                  </a:cubicBezTo>
                  <a:cubicBezTo>
                    <a:pt x="355600" y="162241"/>
                    <a:pt x="351694" y="150520"/>
                    <a:pt x="342900" y="143191"/>
                  </a:cubicBezTo>
                  <a:cubicBezTo>
                    <a:pt x="331992" y="134101"/>
                    <a:pt x="316976" y="131446"/>
                    <a:pt x="304800" y="124141"/>
                  </a:cubicBezTo>
                  <a:cubicBezTo>
                    <a:pt x="285167" y="112361"/>
                    <a:pt x="266700" y="98741"/>
                    <a:pt x="247650" y="86041"/>
                  </a:cubicBezTo>
                  <a:lnTo>
                    <a:pt x="219075" y="66991"/>
                  </a:lnTo>
                  <a:cubicBezTo>
                    <a:pt x="209550" y="60641"/>
                    <a:pt x="201360" y="51561"/>
                    <a:pt x="190500" y="47941"/>
                  </a:cubicBezTo>
                  <a:cubicBezTo>
                    <a:pt x="171450" y="41591"/>
                    <a:pt x="150058" y="40030"/>
                    <a:pt x="133350" y="28891"/>
                  </a:cubicBezTo>
                  <a:cubicBezTo>
                    <a:pt x="123825" y="22541"/>
                    <a:pt x="115929" y="12415"/>
                    <a:pt x="104775" y="9841"/>
                  </a:cubicBezTo>
                  <a:cubicBezTo>
                    <a:pt x="62131" y="0"/>
                    <a:pt x="35885" y="316"/>
                    <a:pt x="0" y="316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 dirty="0"/>
            </a:p>
          </p:txBody>
        </p:sp>
        <p:sp>
          <p:nvSpPr>
            <p:cNvPr id="162" name="161 - Ελεύθερη σχεδίαση">
              <a:extLst/>
            </p:cNvPr>
            <p:cNvSpPr/>
            <p:nvPr/>
          </p:nvSpPr>
          <p:spPr>
            <a:xfrm>
              <a:off x="874964" y="1838710"/>
              <a:ext cx="114760" cy="58417"/>
            </a:xfrm>
            <a:custGeom>
              <a:avLst/>
              <a:gdLst>
                <a:gd name="connsiteX0" fmla="*/ 114300 w 114300"/>
                <a:gd name="connsiteY0" fmla="*/ 57150 h 57150"/>
                <a:gd name="connsiteX1" fmla="*/ 85725 w 114300"/>
                <a:gd name="connsiteY1" fmla="*/ 38100 h 57150"/>
                <a:gd name="connsiteX2" fmla="*/ 28575 w 114300"/>
                <a:gd name="connsiteY2" fmla="*/ 19050 h 57150"/>
                <a:gd name="connsiteX3" fmla="*/ 0 w 114300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57150">
                  <a:moveTo>
                    <a:pt x="114300" y="57150"/>
                  </a:moveTo>
                  <a:cubicBezTo>
                    <a:pt x="104775" y="50800"/>
                    <a:pt x="96186" y="42749"/>
                    <a:pt x="85725" y="38100"/>
                  </a:cubicBezTo>
                  <a:cubicBezTo>
                    <a:pt x="67375" y="29945"/>
                    <a:pt x="45283" y="30189"/>
                    <a:pt x="28575" y="19050"/>
                  </a:cubicBezTo>
                  <a:lnTo>
                    <a:pt x="0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 dirty="0"/>
            </a:p>
          </p:txBody>
        </p:sp>
        <p:pic>
          <p:nvPicPr>
            <p:cNvPr id="64541" name="210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861901">
              <a:off x="852102" y="440774"/>
              <a:ext cx="175915" cy="1056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" name="163 - Ελεύθερη σχεδίαση">
              <a:extLst/>
            </p:cNvPr>
            <p:cNvSpPr/>
            <p:nvPr/>
          </p:nvSpPr>
          <p:spPr>
            <a:xfrm>
              <a:off x="731109" y="800392"/>
              <a:ext cx="365294" cy="678393"/>
            </a:xfrm>
            <a:custGeom>
              <a:avLst/>
              <a:gdLst>
                <a:gd name="connsiteX0" fmla="*/ 361950 w 361950"/>
                <a:gd name="connsiteY0" fmla="*/ 676275 h 676275"/>
                <a:gd name="connsiteX1" fmla="*/ 333375 w 361950"/>
                <a:gd name="connsiteY1" fmla="*/ 657225 h 676275"/>
                <a:gd name="connsiteX2" fmla="*/ 323850 w 361950"/>
                <a:gd name="connsiteY2" fmla="*/ 628650 h 676275"/>
                <a:gd name="connsiteX3" fmla="*/ 314325 w 361950"/>
                <a:gd name="connsiteY3" fmla="*/ 523875 h 676275"/>
                <a:gd name="connsiteX4" fmla="*/ 276225 w 361950"/>
                <a:gd name="connsiteY4" fmla="*/ 447675 h 676275"/>
                <a:gd name="connsiteX5" fmla="*/ 266700 w 361950"/>
                <a:gd name="connsiteY5" fmla="*/ 419100 h 676275"/>
                <a:gd name="connsiteX6" fmla="*/ 247650 w 361950"/>
                <a:gd name="connsiteY6" fmla="*/ 304800 h 676275"/>
                <a:gd name="connsiteX7" fmla="*/ 180975 w 361950"/>
                <a:gd name="connsiteY7" fmla="*/ 219075 h 676275"/>
                <a:gd name="connsiteX8" fmla="*/ 133350 w 361950"/>
                <a:gd name="connsiteY8" fmla="*/ 152400 h 676275"/>
                <a:gd name="connsiteX9" fmla="*/ 85725 w 361950"/>
                <a:gd name="connsiteY9" fmla="*/ 104775 h 676275"/>
                <a:gd name="connsiteX10" fmla="*/ 57150 w 361950"/>
                <a:gd name="connsiteY10" fmla="*/ 76200 h 676275"/>
                <a:gd name="connsiteX11" fmla="*/ 28575 w 361950"/>
                <a:gd name="connsiteY11" fmla="*/ 57150 h 676275"/>
                <a:gd name="connsiteX12" fmla="*/ 9525 w 361950"/>
                <a:gd name="connsiteY12" fmla="*/ 28575 h 676275"/>
                <a:gd name="connsiteX13" fmla="*/ 0 w 361950"/>
                <a:gd name="connsiteY13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1950" h="676275">
                  <a:moveTo>
                    <a:pt x="361950" y="676275"/>
                  </a:moveTo>
                  <a:cubicBezTo>
                    <a:pt x="352425" y="669925"/>
                    <a:pt x="340526" y="666164"/>
                    <a:pt x="333375" y="657225"/>
                  </a:cubicBezTo>
                  <a:cubicBezTo>
                    <a:pt x="327103" y="649385"/>
                    <a:pt x="325270" y="638589"/>
                    <a:pt x="323850" y="628650"/>
                  </a:cubicBezTo>
                  <a:cubicBezTo>
                    <a:pt x="318890" y="593933"/>
                    <a:pt x="318198" y="558730"/>
                    <a:pt x="314325" y="523875"/>
                  </a:cubicBezTo>
                  <a:cubicBezTo>
                    <a:pt x="305906" y="448103"/>
                    <a:pt x="324969" y="463923"/>
                    <a:pt x="276225" y="447675"/>
                  </a:cubicBezTo>
                  <a:cubicBezTo>
                    <a:pt x="273050" y="438150"/>
                    <a:pt x="268669" y="428945"/>
                    <a:pt x="266700" y="419100"/>
                  </a:cubicBezTo>
                  <a:cubicBezTo>
                    <a:pt x="259125" y="381225"/>
                    <a:pt x="269076" y="336938"/>
                    <a:pt x="247650" y="304800"/>
                  </a:cubicBezTo>
                  <a:cubicBezTo>
                    <a:pt x="202078" y="236442"/>
                    <a:pt x="225739" y="263839"/>
                    <a:pt x="180975" y="219075"/>
                  </a:cubicBezTo>
                  <a:cubicBezTo>
                    <a:pt x="158750" y="152400"/>
                    <a:pt x="180975" y="168275"/>
                    <a:pt x="133350" y="152400"/>
                  </a:cubicBezTo>
                  <a:cubicBezTo>
                    <a:pt x="116214" y="100992"/>
                    <a:pt x="137219" y="141556"/>
                    <a:pt x="85725" y="104775"/>
                  </a:cubicBezTo>
                  <a:cubicBezTo>
                    <a:pt x="74764" y="96945"/>
                    <a:pt x="67498" y="84824"/>
                    <a:pt x="57150" y="76200"/>
                  </a:cubicBezTo>
                  <a:cubicBezTo>
                    <a:pt x="48356" y="68871"/>
                    <a:pt x="38100" y="63500"/>
                    <a:pt x="28575" y="57150"/>
                  </a:cubicBezTo>
                  <a:cubicBezTo>
                    <a:pt x="22225" y="47625"/>
                    <a:pt x="14645" y="38814"/>
                    <a:pt x="9525" y="28575"/>
                  </a:cubicBezTo>
                  <a:cubicBezTo>
                    <a:pt x="5035" y="19595"/>
                    <a:pt x="0" y="0"/>
                    <a:pt x="0" y="0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 dirty="0"/>
            </a:p>
          </p:txBody>
        </p:sp>
        <p:pic>
          <p:nvPicPr>
            <p:cNvPr id="64543" name="212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5400000">
              <a:off x="236084" y="1756507"/>
              <a:ext cx="258986" cy="259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544" name="213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743712">
              <a:off x="1409734" y="405548"/>
              <a:ext cx="310826" cy="732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545" name="214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1799605">
              <a:off x="1813437" y="395686"/>
              <a:ext cx="325477" cy="641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46" name="215 - TextBox"/>
            <p:cNvSpPr txBox="1">
              <a:spLocks noChangeArrowheads="1"/>
            </p:cNvSpPr>
            <p:nvPr/>
          </p:nvSpPr>
          <p:spPr bwMode="auto">
            <a:xfrm>
              <a:off x="1790700" y="390525"/>
              <a:ext cx="331094" cy="375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800" b="1" dirty="0"/>
                <a:t>1</a:t>
              </a:r>
              <a:endParaRPr lang="el-GR" altLang="en-US" sz="800" b="1" dirty="0"/>
            </a:p>
          </p:txBody>
        </p:sp>
        <p:sp>
          <p:nvSpPr>
            <p:cNvPr id="64547" name="216 - TextBox"/>
            <p:cNvSpPr txBox="1">
              <a:spLocks noChangeArrowheads="1"/>
            </p:cNvSpPr>
            <p:nvPr/>
          </p:nvSpPr>
          <p:spPr bwMode="auto">
            <a:xfrm>
              <a:off x="1343026" y="590549"/>
              <a:ext cx="331094" cy="375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800" b="1" dirty="0"/>
                <a:t>2</a:t>
              </a:r>
              <a:endParaRPr lang="el-GR" altLang="en-US" sz="800" b="1" dirty="0"/>
            </a:p>
          </p:txBody>
        </p:sp>
        <p:sp>
          <p:nvSpPr>
            <p:cNvPr id="64548" name="217 - TextBox"/>
            <p:cNvSpPr txBox="1">
              <a:spLocks noChangeArrowheads="1"/>
            </p:cNvSpPr>
            <p:nvPr/>
          </p:nvSpPr>
          <p:spPr bwMode="auto">
            <a:xfrm>
              <a:off x="914401" y="923923"/>
              <a:ext cx="331094" cy="375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800" b="1" dirty="0"/>
                <a:t>3</a:t>
              </a:r>
              <a:endParaRPr lang="el-GR" altLang="en-US" sz="800" b="1" dirty="0"/>
            </a:p>
          </p:txBody>
        </p:sp>
        <p:sp>
          <p:nvSpPr>
            <p:cNvPr id="64549" name="218 - TextBox"/>
            <p:cNvSpPr txBox="1">
              <a:spLocks noChangeArrowheads="1"/>
            </p:cNvSpPr>
            <p:nvPr/>
          </p:nvSpPr>
          <p:spPr bwMode="auto">
            <a:xfrm>
              <a:off x="400050" y="1238250"/>
              <a:ext cx="331094" cy="375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800" b="1" dirty="0"/>
                <a:t>4</a:t>
              </a:r>
              <a:endParaRPr lang="el-GR" altLang="en-US" sz="800" b="1" dirty="0"/>
            </a:p>
          </p:txBody>
        </p:sp>
        <p:pic>
          <p:nvPicPr>
            <p:cNvPr id="64550" name="222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4792788">
              <a:off x="3411319" y="1161486"/>
              <a:ext cx="448778" cy="756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551" name="223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5400000">
              <a:off x="3420845" y="1085286"/>
              <a:ext cx="448778" cy="756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32" name="31 - Ευθύγραμμο βέλος σύνδεσης">
            <a:extLst/>
          </p:cNvPr>
          <p:cNvCxnSpPr>
            <a:endCxn id="36" idx="1"/>
          </p:cNvCxnSpPr>
          <p:nvPr/>
        </p:nvCxnSpPr>
        <p:spPr>
          <a:xfrm rot="5400000" flipH="1" flipV="1">
            <a:off x="6283605" y="1165289"/>
            <a:ext cx="1171829" cy="243057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34 - Ευθύγραμμο βέλος σύνδεσης">
            <a:extLst/>
          </p:cNvPr>
          <p:cNvCxnSpPr>
            <a:endCxn id="36" idx="1"/>
          </p:cNvCxnSpPr>
          <p:nvPr/>
        </p:nvCxnSpPr>
        <p:spPr>
          <a:xfrm flipV="1">
            <a:off x="6156178" y="700902"/>
            <a:ext cx="834870" cy="1215930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70">
            <a:extLst/>
          </p:cNvPr>
          <p:cNvSpPr txBox="1"/>
          <p:nvPr/>
        </p:nvSpPr>
        <p:spPr bwMode="auto">
          <a:xfrm>
            <a:off x="6991048" y="124201"/>
            <a:ext cx="1451429" cy="1153401"/>
          </a:xfrm>
          <a:prstGeom prst="rect">
            <a:avLst/>
          </a:prstGeom>
          <a:solidFill>
            <a:schemeClr val="lt1">
              <a:alpha val="74000"/>
            </a:schemeClr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5447" tIns="37723" rIns="75447" bIns="37723">
            <a:spAutoFit/>
          </a:bodyPr>
          <a:lstStyle/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Martelia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>
                <a:latin typeface="Arial" pitchFamily="34" charset="0"/>
                <a:cs typeface="Arial" pitchFamily="34" charset="0"/>
              </a:rPr>
              <a:t>E. Coli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Listeria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>
                <a:latin typeface="Arial" pitchFamily="34" charset="0"/>
                <a:cs typeface="Arial" pitchFamily="34" charset="0"/>
              </a:rPr>
              <a:t>Pseudo-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nitzschia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Alexandrium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spp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Azadinium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 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Prorocentrum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Gonyaulax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spinifera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Protoceratium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reticulatum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Karenia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brevis</a:t>
            </a:r>
            <a:endParaRPr lang="el-GR" sz="70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75">
            <a:extLst/>
          </p:cNvPr>
          <p:cNvSpPr txBox="1"/>
          <p:nvPr/>
        </p:nvSpPr>
        <p:spPr bwMode="auto">
          <a:xfrm>
            <a:off x="3483429" y="43200"/>
            <a:ext cx="1572381" cy="2061342"/>
          </a:xfrm>
          <a:prstGeom prst="rect">
            <a:avLst/>
          </a:prstGeom>
          <a:solidFill>
            <a:schemeClr val="bg1">
              <a:alpha val="74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5447" tIns="37723" rIns="75447" bIns="37723">
            <a:spAutoFit/>
          </a:bodyPr>
          <a:lstStyle/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Martelia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Ancistrum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mytili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Urastoma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cyprinae</a:t>
            </a:r>
            <a:endParaRPr lang="el-GR" sz="7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Proctoces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maculatus</a:t>
            </a:r>
            <a:endParaRPr lang="el-GR" sz="7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Mytilicola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intestinalis</a:t>
            </a:r>
            <a:endParaRPr lang="el-GR" sz="7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Steinhausia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mytilovum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>
                <a:latin typeface="Arial" pitchFamily="34" charset="0"/>
                <a:cs typeface="Arial" pitchFamily="34" charset="0"/>
              </a:rPr>
              <a:t>E. Coli</a:t>
            </a:r>
          </a:p>
          <a:p>
            <a:pPr>
              <a:defRPr/>
            </a:pPr>
            <a:r>
              <a:rPr lang="en-US" sz="700" i="1" dirty="0">
                <a:latin typeface="Arial" pitchFamily="34" charset="0"/>
                <a:cs typeface="Arial" pitchFamily="34" charset="0"/>
              </a:rPr>
              <a:t>Salmonella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Listeria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spp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Alexandrium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Dinophysis</a:t>
            </a:r>
            <a:r>
              <a:rPr lang="en-US" sz="7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>
                <a:latin typeface="Arial" pitchFamily="34" charset="0"/>
                <a:cs typeface="Arial" pitchFamily="34" charset="0"/>
              </a:rPr>
              <a:t>Pseudo-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nitzschia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  <a:endParaRPr lang="en-US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Azadinium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Gonyaulax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spinifera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Prorocentrum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Protoceratium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reticulatum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Karenia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brevis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Microcystins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91">
            <a:extLst/>
          </p:cNvPr>
          <p:cNvSpPr txBox="1"/>
          <p:nvPr/>
        </p:nvSpPr>
        <p:spPr bwMode="auto">
          <a:xfrm flipH="1">
            <a:off x="662567" y="1918409"/>
            <a:ext cx="2022785" cy="1153401"/>
          </a:xfrm>
          <a:prstGeom prst="rect">
            <a:avLst/>
          </a:prstGeom>
          <a:solidFill>
            <a:schemeClr val="lt1">
              <a:alpha val="53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5447" tIns="37723" rIns="75447" bIns="37723">
            <a:spAutoFit/>
          </a:bodyPr>
          <a:lstStyle/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Martelia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>
                <a:latin typeface="Arial" pitchFamily="34" charset="0"/>
                <a:cs typeface="Arial" pitchFamily="34" charset="0"/>
              </a:rPr>
              <a:t>E. Coli</a:t>
            </a:r>
          </a:p>
          <a:p>
            <a:pPr>
              <a:defRPr/>
            </a:pPr>
            <a:r>
              <a:rPr lang="en-US" sz="700" i="1" dirty="0">
                <a:latin typeface="Arial" pitchFamily="34" charset="0"/>
                <a:cs typeface="Arial" pitchFamily="34" charset="0"/>
              </a:rPr>
              <a:t>Salmonella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Listeria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Alexandrium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Dinophysis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spp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>
                <a:latin typeface="Arial" pitchFamily="34" charset="0"/>
                <a:cs typeface="Arial" pitchFamily="34" charset="0"/>
              </a:rPr>
              <a:t>Pseudo-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nitzschia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 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Azadinium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 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Prorocentrum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Protoceratium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reticulatum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endParaRPr lang="el-GR" sz="700" i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3" name="202 - Ομάδα"/>
          <p:cNvGrpSpPr>
            <a:grpSpLocks/>
          </p:cNvGrpSpPr>
          <p:nvPr/>
        </p:nvGrpSpPr>
        <p:grpSpPr bwMode="auto">
          <a:xfrm>
            <a:off x="79483" y="3283200"/>
            <a:ext cx="2692317" cy="3464647"/>
            <a:chOff x="93663" y="4826000"/>
            <a:chExt cx="2840533" cy="5092656"/>
          </a:xfrm>
        </p:grpSpPr>
        <p:sp>
          <p:nvSpPr>
            <p:cNvPr id="64525" name="72 - TextBox"/>
            <p:cNvSpPr txBox="1">
              <a:spLocks noChangeArrowheads="1"/>
            </p:cNvSpPr>
            <p:nvPr/>
          </p:nvSpPr>
          <p:spPr bwMode="auto">
            <a:xfrm>
              <a:off x="138113" y="4826000"/>
              <a:ext cx="2671762" cy="12897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1000" b="1" dirty="0"/>
                <a:t>Regional Unit of East  Macedonia and Thrace (A)</a:t>
              </a:r>
            </a:p>
            <a:p>
              <a:r>
                <a:rPr lang="en-US" altLang="el-GR" sz="1000" dirty="0"/>
                <a:t>1. </a:t>
              </a:r>
              <a:r>
                <a:rPr lang="en-US" altLang="el-GR" sz="1000" dirty="0" err="1"/>
                <a:t>Alexandroupoli</a:t>
              </a:r>
              <a:r>
                <a:rPr lang="en-US" altLang="el-GR" sz="1000" dirty="0"/>
                <a:t>; 2. </a:t>
              </a:r>
              <a:r>
                <a:rPr lang="en-US" altLang="el-GR" sz="1000" dirty="0" err="1"/>
                <a:t>Rodopi</a:t>
              </a:r>
              <a:r>
                <a:rPr lang="en-US" altLang="el-GR" sz="1000" dirty="0"/>
                <a:t>; 3. </a:t>
              </a:r>
              <a:r>
                <a:rPr lang="en-US" altLang="el-GR" sz="1000" dirty="0" err="1"/>
                <a:t>Kavala</a:t>
              </a:r>
              <a:endParaRPr lang="en-US" altLang="el-GR" sz="1000" dirty="0"/>
            </a:p>
            <a:p>
              <a:pPr eaLnBrk="1" hangingPunct="1"/>
              <a:endParaRPr lang="en-US" altLang="en-US" sz="1000" b="1" dirty="0"/>
            </a:p>
            <a:p>
              <a:pPr eaLnBrk="1" hangingPunct="1"/>
              <a:endParaRPr lang="en-US" altLang="en-US" sz="1000" b="1" dirty="0"/>
            </a:p>
          </p:txBody>
        </p:sp>
        <p:sp>
          <p:nvSpPr>
            <p:cNvPr id="64526" name="75 - TextBox"/>
            <p:cNvSpPr txBox="1">
              <a:spLocks noChangeArrowheads="1"/>
            </p:cNvSpPr>
            <p:nvPr/>
          </p:nvSpPr>
          <p:spPr bwMode="auto">
            <a:xfrm>
              <a:off x="114300" y="5586413"/>
              <a:ext cx="2716213" cy="83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1000" b="1" dirty="0"/>
                <a:t>Regional Unit of </a:t>
              </a:r>
              <a:r>
                <a:rPr lang="en-US" altLang="en-US" sz="1000" b="1" dirty="0" smtClean="0"/>
                <a:t>Central</a:t>
              </a:r>
              <a:r>
                <a:rPr lang="el-GR" altLang="en-US" sz="1000" b="1" dirty="0" smtClean="0"/>
                <a:t> </a:t>
              </a:r>
              <a:r>
                <a:rPr lang="en-US" altLang="en-US" sz="1000" b="1" dirty="0" smtClean="0"/>
                <a:t>Macedonia </a:t>
              </a:r>
              <a:r>
                <a:rPr lang="en-US" altLang="en-US" sz="1000" b="1" dirty="0"/>
                <a:t>(B)</a:t>
              </a:r>
              <a:r>
                <a:rPr lang="en-US" altLang="el-GR" sz="1000" b="1" dirty="0"/>
                <a:t> </a:t>
              </a:r>
            </a:p>
            <a:p>
              <a:r>
                <a:rPr lang="en-US" altLang="el-GR" sz="1000" dirty="0"/>
                <a:t>4. </a:t>
              </a:r>
              <a:r>
                <a:rPr lang="en-US" altLang="el-GR" sz="1000" dirty="0" err="1"/>
                <a:t>Strimonikos</a:t>
              </a:r>
              <a:r>
                <a:rPr lang="en-US" altLang="el-GR" sz="1000" dirty="0"/>
                <a:t> Gulf; 5.Thermaikos Gulf; 6. Pieria-</a:t>
              </a:r>
              <a:r>
                <a:rPr lang="en-US" altLang="el-GR" sz="1000" dirty="0" err="1"/>
                <a:t>Imathia</a:t>
              </a:r>
              <a:r>
                <a:rPr lang="en-US" altLang="el-GR" sz="1000" dirty="0"/>
                <a:t>; 7. </a:t>
              </a:r>
              <a:r>
                <a:rPr lang="en-US" altLang="el-GR" sz="1000" dirty="0" err="1"/>
                <a:t>Chalkidiki</a:t>
              </a:r>
              <a:endParaRPr lang="en-US" altLang="en-US" sz="1000" dirty="0"/>
            </a:p>
          </p:txBody>
        </p:sp>
        <p:sp>
          <p:nvSpPr>
            <p:cNvPr id="64527" name="79 - TextBox"/>
            <p:cNvSpPr txBox="1">
              <a:spLocks noChangeArrowheads="1"/>
            </p:cNvSpPr>
            <p:nvPr/>
          </p:nvSpPr>
          <p:spPr bwMode="auto">
            <a:xfrm>
              <a:off x="120648" y="6505575"/>
              <a:ext cx="2813548" cy="1063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1000" b="1" dirty="0"/>
                <a:t>Regional Unit of </a:t>
              </a:r>
              <a:r>
                <a:rPr lang="en-US" altLang="en-US" sz="1000" b="1" dirty="0" err="1"/>
                <a:t>Epiros</a:t>
              </a:r>
              <a:r>
                <a:rPr lang="en-US" altLang="en-US" sz="1000" b="1" dirty="0"/>
                <a:t> and </a:t>
              </a:r>
              <a:r>
                <a:rPr lang="en-US" altLang="en-US" sz="1000" b="1" dirty="0" smtClean="0"/>
                <a:t>Ionian</a:t>
              </a:r>
              <a:r>
                <a:rPr lang="el-GR" altLang="en-US" sz="1000" b="1" dirty="0" smtClean="0"/>
                <a:t> </a:t>
              </a:r>
              <a:r>
                <a:rPr lang="en-US" altLang="en-US" sz="1000" b="1" dirty="0" smtClean="0"/>
                <a:t>Sea </a:t>
              </a:r>
              <a:r>
                <a:rPr lang="en-US" altLang="en-US" sz="1000" b="1" dirty="0"/>
                <a:t>(C)</a:t>
              </a:r>
            </a:p>
            <a:p>
              <a:r>
                <a:rPr lang="en-US" altLang="el-GR" sz="1000" dirty="0"/>
                <a:t>8. </a:t>
              </a:r>
              <a:r>
                <a:rPr lang="en-US" altLang="el-GR" sz="1000" dirty="0" err="1"/>
                <a:t>Sagiada</a:t>
              </a:r>
              <a:r>
                <a:rPr lang="en-US" altLang="el-GR" sz="1000" dirty="0"/>
                <a:t>;  9. </a:t>
              </a:r>
              <a:r>
                <a:rPr lang="en-US" altLang="el-GR" sz="1000" dirty="0" err="1"/>
                <a:t>Amvrakikos</a:t>
              </a:r>
              <a:r>
                <a:rPr lang="en-US" altLang="el-GR" sz="1000" dirty="0"/>
                <a:t> Gulf-  </a:t>
              </a:r>
              <a:r>
                <a:rPr lang="en-US" altLang="el-GR" sz="1000" dirty="0" err="1"/>
                <a:t>Kefalonia</a:t>
              </a:r>
              <a:endParaRPr lang="en-US" altLang="el-GR" sz="1000" dirty="0"/>
            </a:p>
            <a:p>
              <a:pPr eaLnBrk="1" hangingPunct="1"/>
              <a:endParaRPr lang="en-US" altLang="en-US" sz="1000" b="1" dirty="0"/>
            </a:p>
          </p:txBody>
        </p:sp>
        <p:sp>
          <p:nvSpPr>
            <p:cNvPr id="64528" name="82 - TextBox"/>
            <p:cNvSpPr txBox="1">
              <a:spLocks noChangeArrowheads="1"/>
            </p:cNvSpPr>
            <p:nvPr/>
          </p:nvSpPr>
          <p:spPr bwMode="auto">
            <a:xfrm>
              <a:off x="93663" y="7245439"/>
              <a:ext cx="2573337" cy="83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1000" b="1" dirty="0"/>
                <a:t>Regional Unit of Central Greece (D)</a:t>
              </a:r>
              <a:r>
                <a:rPr lang="en-US" altLang="el-GR" sz="1000" b="1" dirty="0">
                  <a:solidFill>
                    <a:srgbClr val="000000"/>
                  </a:solidFill>
                </a:rPr>
                <a:t> </a:t>
              </a:r>
            </a:p>
            <a:p>
              <a:r>
                <a:rPr lang="en-US" altLang="el-GR" sz="1000" dirty="0">
                  <a:solidFill>
                    <a:srgbClr val="000000"/>
                  </a:solidFill>
                </a:rPr>
                <a:t>10. </a:t>
              </a:r>
              <a:r>
                <a:rPr lang="en-US" altLang="el-GR" sz="1000" dirty="0" err="1">
                  <a:solidFill>
                    <a:srgbClr val="000000"/>
                  </a:solidFill>
                </a:rPr>
                <a:t>Pagasitikos</a:t>
              </a:r>
              <a:r>
                <a:rPr lang="en-US" altLang="el-GR" sz="1000" dirty="0">
                  <a:solidFill>
                    <a:srgbClr val="000000"/>
                  </a:solidFill>
                </a:rPr>
                <a:t> Gulf;  11. </a:t>
              </a:r>
              <a:r>
                <a:rPr lang="en-US" altLang="el-GR" sz="1000" dirty="0" err="1">
                  <a:solidFill>
                    <a:srgbClr val="000000"/>
                  </a:solidFill>
                </a:rPr>
                <a:t>Maliakos</a:t>
              </a:r>
              <a:r>
                <a:rPr lang="en-US" altLang="el-GR" sz="1000" dirty="0">
                  <a:solidFill>
                    <a:srgbClr val="000000"/>
                  </a:solidFill>
                </a:rPr>
                <a:t> Gulf ;  12. </a:t>
              </a:r>
              <a:r>
                <a:rPr lang="en-US" altLang="el-GR" sz="1000" dirty="0" err="1">
                  <a:solidFill>
                    <a:srgbClr val="000000"/>
                  </a:solidFill>
                </a:rPr>
                <a:t>Evoikos</a:t>
              </a:r>
              <a:r>
                <a:rPr lang="en-US" altLang="el-GR" sz="1000" dirty="0">
                  <a:solidFill>
                    <a:srgbClr val="000000"/>
                  </a:solidFill>
                </a:rPr>
                <a:t> Gulf </a:t>
              </a:r>
              <a:endParaRPr lang="en-US" altLang="en-US" sz="1000" b="1" dirty="0"/>
            </a:p>
          </p:txBody>
        </p:sp>
        <p:sp>
          <p:nvSpPr>
            <p:cNvPr id="64529" name="86 - TextBox"/>
            <p:cNvSpPr txBox="1">
              <a:spLocks noChangeArrowheads="1"/>
            </p:cNvSpPr>
            <p:nvPr/>
          </p:nvSpPr>
          <p:spPr bwMode="auto">
            <a:xfrm>
              <a:off x="93663" y="8183562"/>
              <a:ext cx="2357437" cy="611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1000" b="1" dirty="0"/>
                <a:t>Regional Unit of Attica (E)</a:t>
              </a:r>
            </a:p>
            <a:p>
              <a:r>
                <a:rPr lang="en-US" altLang="el-GR" sz="1000" dirty="0"/>
                <a:t>13. </a:t>
              </a:r>
              <a:r>
                <a:rPr lang="en-US" altLang="el-GR" sz="1000" dirty="0" err="1"/>
                <a:t>Saronikos</a:t>
              </a:r>
              <a:r>
                <a:rPr lang="en-US" altLang="el-GR" sz="1000" dirty="0"/>
                <a:t> Gulf -Islands</a:t>
              </a:r>
              <a:endParaRPr lang="en-US" altLang="en-US" sz="1000" b="1" dirty="0"/>
            </a:p>
          </p:txBody>
        </p:sp>
        <p:sp>
          <p:nvSpPr>
            <p:cNvPr id="64530" name="88 - TextBox"/>
            <p:cNvSpPr txBox="1">
              <a:spLocks noChangeArrowheads="1"/>
            </p:cNvSpPr>
            <p:nvPr/>
          </p:nvSpPr>
          <p:spPr bwMode="auto">
            <a:xfrm>
              <a:off x="93663" y="8736012"/>
              <a:ext cx="2501899" cy="611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r>
                <a:rPr lang="en-US" altLang="en-US" sz="1000" b="1" dirty="0"/>
                <a:t>Regional Unit of North Aegean (F)</a:t>
              </a:r>
              <a:r>
                <a:rPr lang="en-US" altLang="el-GR" sz="1000" b="1" dirty="0"/>
                <a:t> </a:t>
              </a:r>
              <a:endParaRPr lang="el-GR" altLang="el-GR" sz="1000" b="1" dirty="0" smtClean="0"/>
            </a:p>
            <a:p>
              <a:r>
                <a:rPr lang="en-US" altLang="el-GR" sz="1000" dirty="0" smtClean="0"/>
                <a:t>14</a:t>
              </a:r>
              <a:r>
                <a:rPr lang="en-US" altLang="el-GR" sz="1000" dirty="0"/>
                <a:t>. Lesvos; 15. Limnos </a:t>
              </a:r>
              <a:endParaRPr lang="en-US" altLang="en-US" sz="1000" b="1" dirty="0"/>
            </a:p>
          </p:txBody>
        </p:sp>
        <p:sp>
          <p:nvSpPr>
            <p:cNvPr id="64531" name="100 - TextBox"/>
            <p:cNvSpPr txBox="1">
              <a:spLocks noChangeArrowheads="1"/>
            </p:cNvSpPr>
            <p:nvPr/>
          </p:nvSpPr>
          <p:spPr bwMode="auto">
            <a:xfrm>
              <a:off x="101600" y="9307512"/>
              <a:ext cx="2570163" cy="611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r>
                <a:rPr lang="en-US" altLang="en-US" sz="1000" b="1" dirty="0"/>
                <a:t>Regional Unit of  South Aegean (G)</a:t>
              </a:r>
              <a:r>
                <a:rPr lang="en-US" altLang="el-GR" sz="1000" b="1" dirty="0"/>
                <a:t> </a:t>
              </a:r>
              <a:r>
                <a:rPr lang="en-US" altLang="el-GR" sz="1000" dirty="0"/>
                <a:t>16. Islands</a:t>
              </a:r>
              <a:endParaRPr lang="en-US" altLang="en-US" sz="1000" dirty="0"/>
            </a:p>
          </p:txBody>
        </p:sp>
      </p:grpSp>
      <p:cxnSp>
        <p:nvCxnSpPr>
          <p:cNvPr id="259" name="258 - Ευθύγραμμο βέλος σύνδεσης">
            <a:extLst/>
          </p:cNvPr>
          <p:cNvCxnSpPr/>
          <p:nvPr/>
        </p:nvCxnSpPr>
        <p:spPr>
          <a:xfrm rot="10800000">
            <a:off x="1972100" y="1582200"/>
            <a:ext cx="2781905" cy="776520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3" name="266 - TextBox"/>
          <p:cNvSpPr txBox="1">
            <a:spLocks noChangeArrowheads="1"/>
          </p:cNvSpPr>
          <p:nvPr/>
        </p:nvSpPr>
        <p:spPr bwMode="auto">
          <a:xfrm>
            <a:off x="2687447" y="111240"/>
            <a:ext cx="575891" cy="280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498" tIns="32249" rIns="64498" bIns="32249">
            <a:spAutoFit/>
          </a:bodyPr>
          <a:lstStyle/>
          <a:p>
            <a:r>
              <a:rPr lang="en-US" altLang="el-GR" sz="700" dirty="0"/>
              <a:t>City of </a:t>
            </a:r>
          </a:p>
          <a:p>
            <a:r>
              <a:rPr lang="en-US" altLang="el-GR" sz="700" dirty="0"/>
              <a:t>Thessaloniki</a:t>
            </a:r>
            <a:endParaRPr lang="el-GR" altLang="el-GR" sz="700" dirty="0"/>
          </a:p>
        </p:txBody>
      </p:sp>
      <p:grpSp>
        <p:nvGrpSpPr>
          <p:cNvPr id="64" name="325 - Ομάδα">
            <a:extLst/>
          </p:cNvPr>
          <p:cNvGrpSpPr/>
          <p:nvPr/>
        </p:nvGrpSpPr>
        <p:grpSpPr>
          <a:xfrm rot="823843">
            <a:off x="2131274" y="177853"/>
            <a:ext cx="650748" cy="209937"/>
            <a:chOff x="2648192" y="59551"/>
            <a:chExt cx="768696" cy="308588"/>
          </a:xfrm>
          <a:solidFill>
            <a:schemeClr val="accent3">
              <a:lumMod val="75000"/>
            </a:schemeClr>
          </a:solidFill>
        </p:grpSpPr>
        <p:sp>
          <p:nvSpPr>
            <p:cNvPr id="324" name="323 - Ελεύθερη σχεδίαση">
              <a:extLst/>
            </p:cNvPr>
            <p:cNvSpPr/>
            <p:nvPr/>
          </p:nvSpPr>
          <p:spPr>
            <a:xfrm>
              <a:off x="2648192" y="59551"/>
              <a:ext cx="768696" cy="308588"/>
            </a:xfrm>
            <a:custGeom>
              <a:avLst/>
              <a:gdLst>
                <a:gd name="connsiteX0" fmla="*/ 154379 w 768696"/>
                <a:gd name="connsiteY0" fmla="*/ 261087 h 308588"/>
                <a:gd name="connsiteX1" fmla="*/ 201880 w 768696"/>
                <a:gd name="connsiteY1" fmla="*/ 237336 h 308588"/>
                <a:gd name="connsiteX2" fmla="*/ 237506 w 768696"/>
                <a:gd name="connsiteY2" fmla="*/ 213585 h 308588"/>
                <a:gd name="connsiteX3" fmla="*/ 273132 w 768696"/>
                <a:gd name="connsiteY3" fmla="*/ 201710 h 308588"/>
                <a:gd name="connsiteX4" fmla="*/ 308758 w 768696"/>
                <a:gd name="connsiteY4" fmla="*/ 177959 h 308588"/>
                <a:gd name="connsiteX5" fmla="*/ 368135 w 768696"/>
                <a:gd name="connsiteY5" fmla="*/ 166084 h 308588"/>
                <a:gd name="connsiteX6" fmla="*/ 403761 w 768696"/>
                <a:gd name="connsiteY6" fmla="*/ 154209 h 308588"/>
                <a:gd name="connsiteX7" fmla="*/ 498764 w 768696"/>
                <a:gd name="connsiteY7" fmla="*/ 213585 h 308588"/>
                <a:gd name="connsiteX8" fmla="*/ 534389 w 768696"/>
                <a:gd name="connsiteY8" fmla="*/ 225461 h 308588"/>
                <a:gd name="connsiteX9" fmla="*/ 581891 w 768696"/>
                <a:gd name="connsiteY9" fmla="*/ 201710 h 308588"/>
                <a:gd name="connsiteX10" fmla="*/ 653143 w 768696"/>
                <a:gd name="connsiteY10" fmla="*/ 272962 h 308588"/>
                <a:gd name="connsiteX11" fmla="*/ 724395 w 768696"/>
                <a:gd name="connsiteY11" fmla="*/ 308588 h 308588"/>
                <a:gd name="connsiteX12" fmla="*/ 760021 w 768696"/>
                <a:gd name="connsiteY12" fmla="*/ 237336 h 308588"/>
                <a:gd name="connsiteX13" fmla="*/ 712519 w 768696"/>
                <a:gd name="connsiteY13" fmla="*/ 225461 h 308588"/>
                <a:gd name="connsiteX14" fmla="*/ 676893 w 768696"/>
                <a:gd name="connsiteY14" fmla="*/ 213585 h 308588"/>
                <a:gd name="connsiteX15" fmla="*/ 653143 w 768696"/>
                <a:gd name="connsiteY15" fmla="*/ 142333 h 308588"/>
                <a:gd name="connsiteX16" fmla="*/ 641267 w 768696"/>
                <a:gd name="connsiteY16" fmla="*/ 106707 h 308588"/>
                <a:gd name="connsiteX17" fmla="*/ 605641 w 768696"/>
                <a:gd name="connsiteY17" fmla="*/ 82957 h 308588"/>
                <a:gd name="connsiteX18" fmla="*/ 534389 w 768696"/>
                <a:gd name="connsiteY18" fmla="*/ 59206 h 308588"/>
                <a:gd name="connsiteX19" fmla="*/ 498764 w 768696"/>
                <a:gd name="connsiteY19" fmla="*/ 35455 h 308588"/>
                <a:gd name="connsiteX20" fmla="*/ 285008 w 768696"/>
                <a:gd name="connsiteY20" fmla="*/ 59206 h 308588"/>
                <a:gd name="connsiteX21" fmla="*/ 237506 w 768696"/>
                <a:gd name="connsiteY21" fmla="*/ 82957 h 308588"/>
                <a:gd name="connsiteX22" fmla="*/ 213756 w 768696"/>
                <a:gd name="connsiteY22" fmla="*/ 118583 h 308588"/>
                <a:gd name="connsiteX23" fmla="*/ 142504 w 768696"/>
                <a:gd name="connsiteY23" fmla="*/ 142333 h 308588"/>
                <a:gd name="connsiteX24" fmla="*/ 59377 w 768696"/>
                <a:gd name="connsiteY24" fmla="*/ 177959 h 308588"/>
                <a:gd name="connsiteX25" fmla="*/ 0 w 768696"/>
                <a:gd name="connsiteY25" fmla="*/ 213585 h 30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68696" h="308588">
                  <a:moveTo>
                    <a:pt x="154379" y="261087"/>
                  </a:moveTo>
                  <a:cubicBezTo>
                    <a:pt x="170213" y="253170"/>
                    <a:pt x="186510" y="246119"/>
                    <a:pt x="201880" y="237336"/>
                  </a:cubicBezTo>
                  <a:cubicBezTo>
                    <a:pt x="214272" y="230255"/>
                    <a:pt x="224740" y="219968"/>
                    <a:pt x="237506" y="213585"/>
                  </a:cubicBezTo>
                  <a:cubicBezTo>
                    <a:pt x="248702" y="207987"/>
                    <a:pt x="261257" y="205668"/>
                    <a:pt x="273132" y="201710"/>
                  </a:cubicBezTo>
                  <a:cubicBezTo>
                    <a:pt x="285007" y="193793"/>
                    <a:pt x="295394" y="182970"/>
                    <a:pt x="308758" y="177959"/>
                  </a:cubicBezTo>
                  <a:cubicBezTo>
                    <a:pt x="327657" y="170872"/>
                    <a:pt x="348553" y="170979"/>
                    <a:pt x="368135" y="166084"/>
                  </a:cubicBezTo>
                  <a:cubicBezTo>
                    <a:pt x="380279" y="163048"/>
                    <a:pt x="391886" y="158167"/>
                    <a:pt x="403761" y="154209"/>
                  </a:cubicBezTo>
                  <a:cubicBezTo>
                    <a:pt x="441400" y="210666"/>
                    <a:pt x="413971" y="185320"/>
                    <a:pt x="498764" y="213585"/>
                  </a:cubicBezTo>
                  <a:lnTo>
                    <a:pt x="534389" y="225461"/>
                  </a:lnTo>
                  <a:cubicBezTo>
                    <a:pt x="550223" y="217544"/>
                    <a:pt x="564325" y="199514"/>
                    <a:pt x="581891" y="201710"/>
                  </a:cubicBezTo>
                  <a:cubicBezTo>
                    <a:pt x="626244" y="207254"/>
                    <a:pt x="628917" y="248736"/>
                    <a:pt x="653143" y="272962"/>
                  </a:cubicBezTo>
                  <a:cubicBezTo>
                    <a:pt x="676165" y="295984"/>
                    <a:pt x="695418" y="298929"/>
                    <a:pt x="724395" y="308588"/>
                  </a:cubicBezTo>
                  <a:cubicBezTo>
                    <a:pt x="726510" y="305415"/>
                    <a:pt x="768696" y="248903"/>
                    <a:pt x="760021" y="237336"/>
                  </a:cubicBezTo>
                  <a:cubicBezTo>
                    <a:pt x="750228" y="224279"/>
                    <a:pt x="728212" y="229945"/>
                    <a:pt x="712519" y="225461"/>
                  </a:cubicBezTo>
                  <a:cubicBezTo>
                    <a:pt x="700483" y="222022"/>
                    <a:pt x="688768" y="217544"/>
                    <a:pt x="676893" y="213585"/>
                  </a:cubicBezTo>
                  <a:lnTo>
                    <a:pt x="653143" y="142333"/>
                  </a:lnTo>
                  <a:cubicBezTo>
                    <a:pt x="649185" y="130458"/>
                    <a:pt x="651683" y="113650"/>
                    <a:pt x="641267" y="106707"/>
                  </a:cubicBezTo>
                  <a:cubicBezTo>
                    <a:pt x="629392" y="98790"/>
                    <a:pt x="618683" y="88753"/>
                    <a:pt x="605641" y="82957"/>
                  </a:cubicBezTo>
                  <a:cubicBezTo>
                    <a:pt x="582763" y="72789"/>
                    <a:pt x="534389" y="59206"/>
                    <a:pt x="534389" y="59206"/>
                  </a:cubicBezTo>
                  <a:cubicBezTo>
                    <a:pt x="522514" y="51289"/>
                    <a:pt x="511529" y="41838"/>
                    <a:pt x="498764" y="35455"/>
                  </a:cubicBezTo>
                  <a:cubicBezTo>
                    <a:pt x="427854" y="0"/>
                    <a:pt x="368208" y="42566"/>
                    <a:pt x="285008" y="59206"/>
                  </a:cubicBezTo>
                  <a:cubicBezTo>
                    <a:pt x="269174" y="67123"/>
                    <a:pt x="251106" y="71624"/>
                    <a:pt x="237506" y="82957"/>
                  </a:cubicBezTo>
                  <a:cubicBezTo>
                    <a:pt x="226542" y="92094"/>
                    <a:pt x="225859" y="111019"/>
                    <a:pt x="213756" y="118583"/>
                  </a:cubicBezTo>
                  <a:cubicBezTo>
                    <a:pt x="192526" y="131852"/>
                    <a:pt x="164896" y="131137"/>
                    <a:pt x="142504" y="142333"/>
                  </a:cubicBezTo>
                  <a:cubicBezTo>
                    <a:pt x="83806" y="171682"/>
                    <a:pt x="111796" y="160486"/>
                    <a:pt x="59377" y="177959"/>
                  </a:cubicBezTo>
                  <a:cubicBezTo>
                    <a:pt x="29039" y="223466"/>
                    <a:pt x="49898" y="213585"/>
                    <a:pt x="0" y="213585"/>
                  </a:cubicBezTo>
                </a:path>
              </a:pathLst>
            </a:cu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325" name="324 - Ελεύθερη σχεδίαση">
              <a:extLst/>
            </p:cNvPr>
            <p:cNvSpPr/>
            <p:nvPr/>
          </p:nvSpPr>
          <p:spPr>
            <a:xfrm>
              <a:off x="2668450" y="255959"/>
              <a:ext cx="154380" cy="72805"/>
            </a:xfrm>
            <a:custGeom>
              <a:avLst/>
              <a:gdLst>
                <a:gd name="connsiteX0" fmla="*/ 0 w 154380"/>
                <a:gd name="connsiteY0" fmla="*/ 0 h 72805"/>
                <a:gd name="connsiteX1" fmla="*/ 59377 w 154380"/>
                <a:gd name="connsiteY1" fmla="*/ 35626 h 72805"/>
                <a:gd name="connsiteX2" fmla="*/ 130629 w 154380"/>
                <a:gd name="connsiteY2" fmla="*/ 71252 h 72805"/>
                <a:gd name="connsiteX3" fmla="*/ 154380 w 154380"/>
                <a:gd name="connsiteY3" fmla="*/ 71252 h 7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380" h="72805">
                  <a:moveTo>
                    <a:pt x="0" y="0"/>
                  </a:moveTo>
                  <a:cubicBezTo>
                    <a:pt x="19792" y="11875"/>
                    <a:pt x="39804" y="23393"/>
                    <a:pt x="59377" y="35626"/>
                  </a:cubicBezTo>
                  <a:cubicBezTo>
                    <a:pt x="92347" y="56232"/>
                    <a:pt x="92927" y="63712"/>
                    <a:pt x="130629" y="71252"/>
                  </a:cubicBezTo>
                  <a:cubicBezTo>
                    <a:pt x="138392" y="72805"/>
                    <a:pt x="146463" y="71252"/>
                    <a:pt x="154380" y="71252"/>
                  </a:cubicBezTo>
                </a:path>
              </a:pathLst>
            </a:cu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31">
            <a:extLst/>
          </p:cNvPr>
          <p:cNvSpPr>
            <a:spLocks noChangeArrowheads="1"/>
          </p:cNvSpPr>
          <p:nvPr/>
        </p:nvSpPr>
        <p:spPr bwMode="auto">
          <a:xfrm>
            <a:off x="412583" y="1303561"/>
            <a:ext cx="8622561" cy="133380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68000">
                <a:schemeClr val="accent3">
                  <a:lumMod val="60000"/>
                  <a:lumOff val="40000"/>
                </a:schemeClr>
              </a:gs>
              <a:gs pos="100000">
                <a:srgbClr val="FFC000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119261" tIns="59629" rIns="119261" bIns="59629" anchor="ctr"/>
          <a:lstStyle/>
          <a:p>
            <a:pPr>
              <a:defRPr/>
            </a:pPr>
            <a:endParaRPr lang="el-GR" sz="800" dirty="0">
              <a:solidFill>
                <a:prstClr val="black"/>
              </a:solidFill>
              <a:ea typeface="Verdana" pitchFamily="34" charset="0"/>
            </a:endParaRPr>
          </a:p>
        </p:txBody>
      </p:sp>
      <p:sp>
        <p:nvSpPr>
          <p:cNvPr id="4" name="Freeform 258">
            <a:extLst/>
          </p:cNvPr>
          <p:cNvSpPr>
            <a:spLocks/>
          </p:cNvSpPr>
          <p:nvPr/>
        </p:nvSpPr>
        <p:spPr bwMode="auto">
          <a:xfrm>
            <a:off x="338638" y="1811952"/>
            <a:ext cx="8701407" cy="865946"/>
          </a:xfrm>
          <a:custGeom>
            <a:avLst/>
            <a:gdLst/>
            <a:ahLst/>
            <a:cxnLst>
              <a:cxn ang="0">
                <a:pos x="2774" y="126"/>
              </a:cxn>
              <a:cxn ang="0">
                <a:pos x="2790" y="222"/>
              </a:cxn>
              <a:cxn ang="0">
                <a:pos x="2550" y="302"/>
              </a:cxn>
              <a:cxn ang="0">
                <a:pos x="2398" y="214"/>
              </a:cxn>
              <a:cxn ang="0">
                <a:pos x="2350" y="166"/>
              </a:cxn>
              <a:cxn ang="0">
                <a:pos x="1982" y="318"/>
              </a:cxn>
              <a:cxn ang="0">
                <a:pos x="1902" y="414"/>
              </a:cxn>
              <a:cxn ang="0">
                <a:pos x="1566" y="534"/>
              </a:cxn>
              <a:cxn ang="0">
                <a:pos x="1486" y="598"/>
              </a:cxn>
              <a:cxn ang="0">
                <a:pos x="1582" y="686"/>
              </a:cxn>
              <a:cxn ang="0">
                <a:pos x="1606" y="758"/>
              </a:cxn>
              <a:cxn ang="0">
                <a:pos x="1550" y="854"/>
              </a:cxn>
              <a:cxn ang="0">
                <a:pos x="1222" y="726"/>
              </a:cxn>
              <a:cxn ang="0">
                <a:pos x="1046" y="718"/>
              </a:cxn>
              <a:cxn ang="0">
                <a:pos x="662" y="774"/>
              </a:cxn>
              <a:cxn ang="0">
                <a:pos x="534" y="822"/>
              </a:cxn>
              <a:cxn ang="0">
                <a:pos x="166" y="902"/>
              </a:cxn>
              <a:cxn ang="0">
                <a:pos x="78" y="958"/>
              </a:cxn>
              <a:cxn ang="0">
                <a:pos x="30" y="990"/>
              </a:cxn>
              <a:cxn ang="0">
                <a:pos x="606" y="1102"/>
              </a:cxn>
              <a:cxn ang="0">
                <a:pos x="1646" y="1038"/>
              </a:cxn>
              <a:cxn ang="0">
                <a:pos x="2102" y="1086"/>
              </a:cxn>
              <a:cxn ang="0">
                <a:pos x="3166" y="1062"/>
              </a:cxn>
              <a:cxn ang="0">
                <a:pos x="3702" y="1046"/>
              </a:cxn>
              <a:cxn ang="0">
                <a:pos x="3726" y="1038"/>
              </a:cxn>
              <a:cxn ang="0">
                <a:pos x="3614" y="990"/>
              </a:cxn>
              <a:cxn ang="0">
                <a:pos x="3334" y="910"/>
              </a:cxn>
              <a:cxn ang="0">
                <a:pos x="3038" y="782"/>
              </a:cxn>
              <a:cxn ang="0">
                <a:pos x="2990" y="614"/>
              </a:cxn>
              <a:cxn ang="0">
                <a:pos x="3222" y="454"/>
              </a:cxn>
              <a:cxn ang="0">
                <a:pos x="3510" y="390"/>
              </a:cxn>
              <a:cxn ang="0">
                <a:pos x="3646" y="262"/>
              </a:cxn>
              <a:cxn ang="0">
                <a:pos x="3670" y="214"/>
              </a:cxn>
              <a:cxn ang="0">
                <a:pos x="3598" y="70"/>
              </a:cxn>
              <a:cxn ang="0">
                <a:pos x="3286" y="14"/>
              </a:cxn>
              <a:cxn ang="0">
                <a:pos x="3190" y="78"/>
              </a:cxn>
              <a:cxn ang="0">
                <a:pos x="2934" y="86"/>
              </a:cxn>
            </a:cxnLst>
            <a:rect l="0" t="0" r="r" b="b"/>
            <a:pathLst>
              <a:path w="3759" h="1168">
                <a:moveTo>
                  <a:pt x="2846" y="86"/>
                </a:moveTo>
                <a:cubicBezTo>
                  <a:pt x="2809" y="95"/>
                  <a:pt x="2795" y="94"/>
                  <a:pt x="2774" y="126"/>
                </a:cubicBezTo>
                <a:cubicBezTo>
                  <a:pt x="2777" y="150"/>
                  <a:pt x="2778" y="174"/>
                  <a:pt x="2782" y="198"/>
                </a:cubicBezTo>
                <a:cubicBezTo>
                  <a:pt x="2783" y="206"/>
                  <a:pt x="2791" y="214"/>
                  <a:pt x="2790" y="222"/>
                </a:cubicBezTo>
                <a:cubicBezTo>
                  <a:pt x="2786" y="246"/>
                  <a:pt x="2759" y="255"/>
                  <a:pt x="2742" y="262"/>
                </a:cubicBezTo>
                <a:cubicBezTo>
                  <a:pt x="2685" y="286"/>
                  <a:pt x="2610" y="295"/>
                  <a:pt x="2550" y="302"/>
                </a:cubicBezTo>
                <a:cubicBezTo>
                  <a:pt x="2503" y="289"/>
                  <a:pt x="2479" y="275"/>
                  <a:pt x="2438" y="254"/>
                </a:cubicBezTo>
                <a:cubicBezTo>
                  <a:pt x="2397" y="172"/>
                  <a:pt x="2448" y="256"/>
                  <a:pt x="2398" y="214"/>
                </a:cubicBezTo>
                <a:cubicBezTo>
                  <a:pt x="2388" y="205"/>
                  <a:pt x="2383" y="191"/>
                  <a:pt x="2374" y="182"/>
                </a:cubicBezTo>
                <a:cubicBezTo>
                  <a:pt x="2367" y="175"/>
                  <a:pt x="2358" y="171"/>
                  <a:pt x="2350" y="166"/>
                </a:cubicBezTo>
                <a:cubicBezTo>
                  <a:pt x="2236" y="195"/>
                  <a:pt x="2136" y="255"/>
                  <a:pt x="2030" y="302"/>
                </a:cubicBezTo>
                <a:cubicBezTo>
                  <a:pt x="2015" y="309"/>
                  <a:pt x="1997" y="310"/>
                  <a:pt x="1982" y="318"/>
                </a:cubicBezTo>
                <a:cubicBezTo>
                  <a:pt x="1971" y="323"/>
                  <a:pt x="1961" y="329"/>
                  <a:pt x="1950" y="334"/>
                </a:cubicBezTo>
                <a:cubicBezTo>
                  <a:pt x="1933" y="360"/>
                  <a:pt x="1922" y="390"/>
                  <a:pt x="1902" y="414"/>
                </a:cubicBezTo>
                <a:cubicBezTo>
                  <a:pt x="1849" y="477"/>
                  <a:pt x="1753" y="479"/>
                  <a:pt x="1678" y="486"/>
                </a:cubicBezTo>
                <a:cubicBezTo>
                  <a:pt x="1635" y="497"/>
                  <a:pt x="1605" y="514"/>
                  <a:pt x="1566" y="534"/>
                </a:cubicBezTo>
                <a:cubicBezTo>
                  <a:pt x="1539" y="547"/>
                  <a:pt x="1493" y="547"/>
                  <a:pt x="1470" y="550"/>
                </a:cubicBezTo>
                <a:cubicBezTo>
                  <a:pt x="1475" y="566"/>
                  <a:pt x="1472" y="589"/>
                  <a:pt x="1486" y="598"/>
                </a:cubicBezTo>
                <a:cubicBezTo>
                  <a:pt x="1502" y="609"/>
                  <a:pt x="1534" y="630"/>
                  <a:pt x="1534" y="630"/>
                </a:cubicBezTo>
                <a:cubicBezTo>
                  <a:pt x="1549" y="674"/>
                  <a:pt x="1564" y="644"/>
                  <a:pt x="1582" y="686"/>
                </a:cubicBezTo>
                <a:cubicBezTo>
                  <a:pt x="1589" y="701"/>
                  <a:pt x="1593" y="718"/>
                  <a:pt x="1598" y="734"/>
                </a:cubicBezTo>
                <a:cubicBezTo>
                  <a:pt x="1601" y="742"/>
                  <a:pt x="1606" y="758"/>
                  <a:pt x="1606" y="758"/>
                </a:cubicBezTo>
                <a:cubicBezTo>
                  <a:pt x="1566" y="785"/>
                  <a:pt x="1579" y="791"/>
                  <a:pt x="1614" y="814"/>
                </a:cubicBezTo>
                <a:cubicBezTo>
                  <a:pt x="1601" y="853"/>
                  <a:pt x="1588" y="844"/>
                  <a:pt x="1550" y="854"/>
                </a:cubicBezTo>
                <a:cubicBezTo>
                  <a:pt x="1449" y="840"/>
                  <a:pt x="1387" y="823"/>
                  <a:pt x="1302" y="774"/>
                </a:cubicBezTo>
                <a:cubicBezTo>
                  <a:pt x="1216" y="725"/>
                  <a:pt x="1339" y="804"/>
                  <a:pt x="1222" y="726"/>
                </a:cubicBezTo>
                <a:cubicBezTo>
                  <a:pt x="1214" y="721"/>
                  <a:pt x="1198" y="710"/>
                  <a:pt x="1198" y="710"/>
                </a:cubicBezTo>
                <a:cubicBezTo>
                  <a:pt x="1147" y="713"/>
                  <a:pt x="1097" y="713"/>
                  <a:pt x="1046" y="718"/>
                </a:cubicBezTo>
                <a:cubicBezTo>
                  <a:pt x="995" y="723"/>
                  <a:pt x="945" y="751"/>
                  <a:pt x="894" y="758"/>
                </a:cubicBezTo>
                <a:cubicBezTo>
                  <a:pt x="817" y="768"/>
                  <a:pt x="739" y="770"/>
                  <a:pt x="662" y="774"/>
                </a:cubicBezTo>
                <a:cubicBezTo>
                  <a:pt x="627" y="783"/>
                  <a:pt x="593" y="794"/>
                  <a:pt x="558" y="806"/>
                </a:cubicBezTo>
                <a:cubicBezTo>
                  <a:pt x="549" y="809"/>
                  <a:pt x="543" y="819"/>
                  <a:pt x="534" y="822"/>
                </a:cubicBezTo>
                <a:cubicBezTo>
                  <a:pt x="427" y="861"/>
                  <a:pt x="301" y="871"/>
                  <a:pt x="190" y="878"/>
                </a:cubicBezTo>
                <a:cubicBezTo>
                  <a:pt x="182" y="886"/>
                  <a:pt x="172" y="893"/>
                  <a:pt x="166" y="902"/>
                </a:cubicBezTo>
                <a:cubicBezTo>
                  <a:pt x="161" y="909"/>
                  <a:pt x="163" y="919"/>
                  <a:pt x="158" y="926"/>
                </a:cubicBezTo>
                <a:cubicBezTo>
                  <a:pt x="141" y="947"/>
                  <a:pt x="102" y="952"/>
                  <a:pt x="78" y="958"/>
                </a:cubicBezTo>
                <a:cubicBezTo>
                  <a:pt x="0" y="927"/>
                  <a:pt x="51" y="935"/>
                  <a:pt x="46" y="966"/>
                </a:cubicBezTo>
                <a:cubicBezTo>
                  <a:pt x="44" y="975"/>
                  <a:pt x="35" y="982"/>
                  <a:pt x="30" y="990"/>
                </a:cubicBezTo>
                <a:cubicBezTo>
                  <a:pt x="103" y="1099"/>
                  <a:pt x="322" y="1068"/>
                  <a:pt x="430" y="1078"/>
                </a:cubicBezTo>
                <a:cubicBezTo>
                  <a:pt x="488" y="1090"/>
                  <a:pt x="547" y="1095"/>
                  <a:pt x="606" y="1102"/>
                </a:cubicBezTo>
                <a:cubicBezTo>
                  <a:pt x="805" y="1168"/>
                  <a:pt x="1108" y="1114"/>
                  <a:pt x="1318" y="1030"/>
                </a:cubicBezTo>
                <a:cubicBezTo>
                  <a:pt x="1427" y="1033"/>
                  <a:pt x="1537" y="1033"/>
                  <a:pt x="1646" y="1038"/>
                </a:cubicBezTo>
                <a:cubicBezTo>
                  <a:pt x="1697" y="1041"/>
                  <a:pt x="1798" y="1054"/>
                  <a:pt x="1798" y="1054"/>
                </a:cubicBezTo>
                <a:cubicBezTo>
                  <a:pt x="1893" y="1086"/>
                  <a:pt x="2003" y="1075"/>
                  <a:pt x="2102" y="1086"/>
                </a:cubicBezTo>
                <a:cubicBezTo>
                  <a:pt x="2277" y="1074"/>
                  <a:pt x="2446" y="1070"/>
                  <a:pt x="2614" y="1022"/>
                </a:cubicBezTo>
                <a:cubicBezTo>
                  <a:pt x="2805" y="1028"/>
                  <a:pt x="2978" y="1049"/>
                  <a:pt x="3166" y="1062"/>
                </a:cubicBezTo>
                <a:cubicBezTo>
                  <a:pt x="3312" y="1086"/>
                  <a:pt x="3468" y="1093"/>
                  <a:pt x="3606" y="1038"/>
                </a:cubicBezTo>
                <a:cubicBezTo>
                  <a:pt x="3638" y="1041"/>
                  <a:pt x="3670" y="1042"/>
                  <a:pt x="3702" y="1046"/>
                </a:cubicBezTo>
                <a:cubicBezTo>
                  <a:pt x="3718" y="1048"/>
                  <a:pt x="3735" y="1059"/>
                  <a:pt x="3750" y="1054"/>
                </a:cubicBezTo>
                <a:cubicBezTo>
                  <a:pt x="3759" y="1051"/>
                  <a:pt x="3734" y="1043"/>
                  <a:pt x="3726" y="1038"/>
                </a:cubicBezTo>
                <a:cubicBezTo>
                  <a:pt x="3716" y="1032"/>
                  <a:pt x="3705" y="1026"/>
                  <a:pt x="3694" y="1022"/>
                </a:cubicBezTo>
                <a:cubicBezTo>
                  <a:pt x="3648" y="1004"/>
                  <a:pt x="3652" y="1013"/>
                  <a:pt x="3614" y="990"/>
                </a:cubicBezTo>
                <a:cubicBezTo>
                  <a:pt x="3598" y="980"/>
                  <a:pt x="3585" y="961"/>
                  <a:pt x="3566" y="958"/>
                </a:cubicBezTo>
                <a:cubicBezTo>
                  <a:pt x="3486" y="946"/>
                  <a:pt x="3413" y="927"/>
                  <a:pt x="3334" y="910"/>
                </a:cubicBezTo>
                <a:cubicBezTo>
                  <a:pt x="3312" y="895"/>
                  <a:pt x="3281" y="872"/>
                  <a:pt x="3254" y="862"/>
                </a:cubicBezTo>
                <a:cubicBezTo>
                  <a:pt x="3181" y="835"/>
                  <a:pt x="3103" y="826"/>
                  <a:pt x="3038" y="782"/>
                </a:cubicBezTo>
                <a:cubicBezTo>
                  <a:pt x="3017" y="741"/>
                  <a:pt x="2991" y="707"/>
                  <a:pt x="2950" y="686"/>
                </a:cubicBezTo>
                <a:cubicBezTo>
                  <a:pt x="2963" y="648"/>
                  <a:pt x="2955" y="637"/>
                  <a:pt x="2990" y="614"/>
                </a:cubicBezTo>
                <a:cubicBezTo>
                  <a:pt x="3005" y="553"/>
                  <a:pt x="3052" y="559"/>
                  <a:pt x="3102" y="534"/>
                </a:cubicBezTo>
                <a:cubicBezTo>
                  <a:pt x="3117" y="526"/>
                  <a:pt x="3205" y="455"/>
                  <a:pt x="3222" y="454"/>
                </a:cubicBezTo>
                <a:cubicBezTo>
                  <a:pt x="3283" y="449"/>
                  <a:pt x="3345" y="443"/>
                  <a:pt x="3406" y="438"/>
                </a:cubicBezTo>
                <a:cubicBezTo>
                  <a:pt x="3443" y="419"/>
                  <a:pt x="3470" y="403"/>
                  <a:pt x="3510" y="390"/>
                </a:cubicBezTo>
                <a:cubicBezTo>
                  <a:pt x="3528" y="363"/>
                  <a:pt x="3534" y="334"/>
                  <a:pt x="3558" y="310"/>
                </a:cubicBezTo>
                <a:cubicBezTo>
                  <a:pt x="3582" y="286"/>
                  <a:pt x="3618" y="280"/>
                  <a:pt x="3646" y="262"/>
                </a:cubicBezTo>
                <a:cubicBezTo>
                  <a:pt x="3649" y="254"/>
                  <a:pt x="3650" y="246"/>
                  <a:pt x="3654" y="238"/>
                </a:cubicBezTo>
                <a:cubicBezTo>
                  <a:pt x="3658" y="229"/>
                  <a:pt x="3666" y="223"/>
                  <a:pt x="3670" y="214"/>
                </a:cubicBezTo>
                <a:cubicBezTo>
                  <a:pt x="3677" y="199"/>
                  <a:pt x="3686" y="166"/>
                  <a:pt x="3686" y="166"/>
                </a:cubicBezTo>
                <a:cubicBezTo>
                  <a:pt x="3664" y="112"/>
                  <a:pt x="3650" y="96"/>
                  <a:pt x="3598" y="70"/>
                </a:cubicBezTo>
                <a:cubicBezTo>
                  <a:pt x="3522" y="80"/>
                  <a:pt x="3454" y="75"/>
                  <a:pt x="3382" y="46"/>
                </a:cubicBezTo>
                <a:cubicBezTo>
                  <a:pt x="3351" y="0"/>
                  <a:pt x="3344" y="6"/>
                  <a:pt x="3286" y="14"/>
                </a:cubicBezTo>
                <a:cubicBezTo>
                  <a:pt x="3275" y="30"/>
                  <a:pt x="3273" y="57"/>
                  <a:pt x="3254" y="62"/>
                </a:cubicBezTo>
                <a:cubicBezTo>
                  <a:pt x="3233" y="67"/>
                  <a:pt x="3190" y="78"/>
                  <a:pt x="3190" y="78"/>
                </a:cubicBezTo>
                <a:cubicBezTo>
                  <a:pt x="3155" y="73"/>
                  <a:pt x="3121" y="63"/>
                  <a:pt x="3086" y="62"/>
                </a:cubicBezTo>
                <a:cubicBezTo>
                  <a:pt x="3017" y="59"/>
                  <a:pt x="2991" y="82"/>
                  <a:pt x="2934" y="86"/>
                </a:cubicBezTo>
                <a:cubicBezTo>
                  <a:pt x="2905" y="88"/>
                  <a:pt x="2875" y="86"/>
                  <a:pt x="2846" y="86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5">
                  <a:lumMod val="40000"/>
                  <a:lumOff val="60000"/>
                </a:schemeClr>
              </a:gs>
              <a:gs pos="3200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effectLst>
            <a:softEdge rad="12700"/>
          </a:effectLst>
        </p:spPr>
        <p:txBody>
          <a:bodyPr lIns="119261" tIns="59629" rIns="119261" bIns="59629"/>
          <a:lstStyle/>
          <a:p>
            <a:pPr>
              <a:defRPr/>
            </a:pPr>
            <a:endParaRPr lang="el-GR" sz="800" dirty="0">
              <a:solidFill>
                <a:prstClr val="black"/>
              </a:solidFill>
              <a:ea typeface="Verdana" pitchFamily="34" charset="0"/>
            </a:endParaRPr>
          </a:p>
        </p:txBody>
      </p:sp>
      <p:sp>
        <p:nvSpPr>
          <p:cNvPr id="5" name="4 - Ορθογώνιο"/>
          <p:cNvSpPr/>
          <p:nvPr/>
        </p:nvSpPr>
        <p:spPr bwMode="auto">
          <a:xfrm>
            <a:off x="415271" y="2517481"/>
            <a:ext cx="8622561" cy="4108320"/>
          </a:xfrm>
          <a:prstGeom prst="rect">
            <a:avLst/>
          </a:prstGeom>
          <a:gradFill>
            <a:gsLst>
              <a:gs pos="15000">
                <a:schemeClr val="accent5">
                  <a:lumMod val="20000"/>
                  <a:lumOff val="80000"/>
                </a:schemeClr>
              </a:gs>
              <a:gs pos="50000">
                <a:schemeClr val="tx2">
                  <a:lumMod val="40000"/>
                  <a:lumOff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69" name="5 - Γράφημα"/>
          <p:cNvGraphicFramePr/>
          <p:nvPr/>
        </p:nvGraphicFramePr>
        <p:xfrm>
          <a:off x="701498" y="4109404"/>
          <a:ext cx="2395881" cy="1175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94" name="1293 - Ελεύθερη σχεδίαση"/>
          <p:cNvSpPr/>
          <p:nvPr/>
        </p:nvSpPr>
        <p:spPr bwMode="auto">
          <a:xfrm flipH="1">
            <a:off x="385049" y="5853641"/>
            <a:ext cx="8655238" cy="782134"/>
          </a:xfrm>
          <a:custGeom>
            <a:avLst/>
            <a:gdLst>
              <a:gd name="connsiteX0" fmla="*/ 0 w 10185481"/>
              <a:gd name="connsiteY0" fmla="*/ 0 h 1854606"/>
              <a:gd name="connsiteX1" fmla="*/ 465826 w 10185481"/>
              <a:gd name="connsiteY1" fmla="*/ 77637 h 1854606"/>
              <a:gd name="connsiteX2" fmla="*/ 638355 w 10185481"/>
              <a:gd name="connsiteY2" fmla="*/ 51758 h 1854606"/>
              <a:gd name="connsiteX3" fmla="*/ 888521 w 10185481"/>
              <a:gd name="connsiteY3" fmla="*/ 181154 h 1854606"/>
              <a:gd name="connsiteX4" fmla="*/ 1664898 w 10185481"/>
              <a:gd name="connsiteY4" fmla="*/ 336430 h 1854606"/>
              <a:gd name="connsiteX5" fmla="*/ 3174521 w 10185481"/>
              <a:gd name="connsiteY5" fmla="*/ 500332 h 1854606"/>
              <a:gd name="connsiteX6" fmla="*/ 4149306 w 10185481"/>
              <a:gd name="connsiteY6" fmla="*/ 586596 h 1854606"/>
              <a:gd name="connsiteX7" fmla="*/ 4856672 w 10185481"/>
              <a:gd name="connsiteY7" fmla="*/ 741871 h 1854606"/>
              <a:gd name="connsiteX8" fmla="*/ 5365630 w 10185481"/>
              <a:gd name="connsiteY8" fmla="*/ 879894 h 1854606"/>
              <a:gd name="connsiteX9" fmla="*/ 6314536 w 10185481"/>
              <a:gd name="connsiteY9" fmla="*/ 1130060 h 1854606"/>
              <a:gd name="connsiteX10" fmla="*/ 7004649 w 10185481"/>
              <a:gd name="connsiteY10" fmla="*/ 1440611 h 1854606"/>
              <a:gd name="connsiteX11" fmla="*/ 7634377 w 10185481"/>
              <a:gd name="connsiteY11" fmla="*/ 1466490 h 1854606"/>
              <a:gd name="connsiteX12" fmla="*/ 7910423 w 10185481"/>
              <a:gd name="connsiteY12" fmla="*/ 1440611 h 1854606"/>
              <a:gd name="connsiteX13" fmla="*/ 8324490 w 10185481"/>
              <a:gd name="connsiteY13" fmla="*/ 1526875 h 1854606"/>
              <a:gd name="connsiteX14" fmla="*/ 9264770 w 10185481"/>
              <a:gd name="connsiteY14" fmla="*/ 1630392 h 1854606"/>
              <a:gd name="connsiteX15" fmla="*/ 10006641 w 10185481"/>
              <a:gd name="connsiteY15" fmla="*/ 1630392 h 1854606"/>
              <a:gd name="connsiteX16" fmla="*/ 10144664 w 10185481"/>
              <a:gd name="connsiteY16" fmla="*/ 1647645 h 1854606"/>
              <a:gd name="connsiteX17" fmla="*/ 10092906 w 10185481"/>
              <a:gd name="connsiteY17" fmla="*/ 1846052 h 1854606"/>
              <a:gd name="connsiteX18" fmla="*/ 0 w 10185481"/>
              <a:gd name="connsiteY18" fmla="*/ 1846052 h 185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185481" h="1854606">
                <a:moveTo>
                  <a:pt x="0" y="0"/>
                </a:moveTo>
                <a:lnTo>
                  <a:pt x="465826" y="77637"/>
                </a:lnTo>
                <a:lnTo>
                  <a:pt x="638355" y="51758"/>
                </a:lnTo>
                <a:lnTo>
                  <a:pt x="888521" y="181154"/>
                </a:lnTo>
                <a:lnTo>
                  <a:pt x="1664898" y="336430"/>
                </a:lnTo>
                <a:lnTo>
                  <a:pt x="3174521" y="500332"/>
                </a:lnTo>
                <a:lnTo>
                  <a:pt x="4149306" y="586596"/>
                </a:lnTo>
                <a:lnTo>
                  <a:pt x="4856672" y="741871"/>
                </a:lnTo>
                <a:lnTo>
                  <a:pt x="5365630" y="879894"/>
                </a:lnTo>
                <a:cubicBezTo>
                  <a:pt x="5682631" y="960585"/>
                  <a:pt x="6314536" y="802951"/>
                  <a:pt x="6314536" y="1130060"/>
                </a:cubicBezTo>
                <a:cubicBezTo>
                  <a:pt x="6544684" y="1233331"/>
                  <a:pt x="6779027" y="1327793"/>
                  <a:pt x="7004649" y="1440611"/>
                </a:cubicBezTo>
                <a:cubicBezTo>
                  <a:pt x="7214553" y="1449357"/>
                  <a:pt x="7424290" y="1466490"/>
                  <a:pt x="7634377" y="1466490"/>
                </a:cubicBezTo>
                <a:lnTo>
                  <a:pt x="7910423" y="1440611"/>
                </a:lnTo>
                <a:lnTo>
                  <a:pt x="8324490" y="1526875"/>
                </a:lnTo>
                <a:lnTo>
                  <a:pt x="9264770" y="1630392"/>
                </a:lnTo>
                <a:lnTo>
                  <a:pt x="10006641" y="1630392"/>
                </a:lnTo>
                <a:lnTo>
                  <a:pt x="10144664" y="1647645"/>
                </a:lnTo>
                <a:cubicBezTo>
                  <a:pt x="10117669" y="1854606"/>
                  <a:pt x="10185481" y="1846052"/>
                  <a:pt x="10092906" y="1846052"/>
                </a:cubicBezTo>
                <a:lnTo>
                  <a:pt x="0" y="1846052"/>
                </a:lnTo>
              </a:path>
            </a:pathLst>
          </a:custGeom>
          <a:gradFill>
            <a:gsLst>
              <a:gs pos="100000">
                <a:schemeClr val="bg2">
                  <a:lumMod val="75000"/>
                </a:schemeClr>
              </a:gs>
              <a:gs pos="35000">
                <a:schemeClr val="accent3">
                  <a:lumMod val="20000"/>
                  <a:lumOff val="80000"/>
                  <a:alpha val="3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dirty="0"/>
          </a:p>
        </p:txBody>
      </p:sp>
      <p:sp>
        <p:nvSpPr>
          <p:cNvPr id="19469" name="Rectangle 232"/>
          <p:cNvSpPr>
            <a:spLocks noChangeArrowheads="1"/>
          </p:cNvSpPr>
          <p:nvPr/>
        </p:nvSpPr>
        <p:spPr bwMode="auto">
          <a:xfrm>
            <a:off x="395112" y="513001"/>
            <a:ext cx="8652127" cy="1132920"/>
          </a:xfrm>
          <a:prstGeom prst="rect">
            <a:avLst/>
          </a:prstGeom>
          <a:gradFill rotWithShape="1">
            <a:gsLst>
              <a:gs pos="0">
                <a:srgbClr val="ADDAF1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lIns="119261" tIns="59629" rIns="119261" bIns="59629" anchor="ctr"/>
          <a:lstStyle/>
          <a:p>
            <a:pPr>
              <a:buFont typeface="Arial" pitchFamily="34" charset="0"/>
              <a:buNone/>
            </a:pPr>
            <a:endParaRPr lang="el-GR" altLang="el-GR" sz="800" dirty="0">
              <a:solidFill>
                <a:srgbClr val="000000"/>
              </a:solidFill>
            </a:endParaRPr>
          </a:p>
        </p:txBody>
      </p:sp>
      <p:sp>
        <p:nvSpPr>
          <p:cNvPr id="7" name="6 - Σύννεφο"/>
          <p:cNvSpPr/>
          <p:nvPr/>
        </p:nvSpPr>
        <p:spPr bwMode="auto">
          <a:xfrm>
            <a:off x="494763" y="846873"/>
            <a:ext cx="863843" cy="290190"/>
          </a:xfrm>
          <a:prstGeom prst="cloud">
            <a:avLst/>
          </a:prstGeom>
          <a:gradFill>
            <a:gsLst>
              <a:gs pos="18000">
                <a:schemeClr val="bg1"/>
              </a:gs>
              <a:gs pos="8500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2000"/>
                </a:schemeClr>
              </a:gs>
            </a:gsLst>
            <a:lin ang="2700000" scaled="1"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grpSp>
        <p:nvGrpSpPr>
          <p:cNvPr id="6" name="880 - Ομάδα"/>
          <p:cNvGrpSpPr>
            <a:grpSpLocks/>
          </p:cNvGrpSpPr>
          <p:nvPr/>
        </p:nvGrpSpPr>
        <p:grpSpPr bwMode="auto">
          <a:xfrm rot="152449">
            <a:off x="3179705" y="1635121"/>
            <a:ext cx="3433704" cy="191160"/>
            <a:chOff x="926019" y="1267553"/>
            <a:chExt cx="3074822" cy="430854"/>
          </a:xfrm>
        </p:grpSpPr>
        <p:grpSp>
          <p:nvGrpSpPr>
            <p:cNvPr id="8" name="779 - Ομάδα"/>
            <p:cNvGrpSpPr>
              <a:grpSpLocks/>
            </p:cNvGrpSpPr>
            <p:nvPr/>
          </p:nvGrpSpPr>
          <p:grpSpPr bwMode="auto">
            <a:xfrm>
              <a:off x="1901239" y="1332757"/>
              <a:ext cx="1137418" cy="306163"/>
              <a:chOff x="1770402" y="1190098"/>
              <a:chExt cx="2979732" cy="652845"/>
            </a:xfrm>
          </p:grpSpPr>
          <p:sp>
            <p:nvSpPr>
              <p:cNvPr id="945" name="19 - Ελεύθερη σχεδίαση"/>
              <p:cNvSpPr/>
              <p:nvPr/>
            </p:nvSpPr>
            <p:spPr>
              <a:xfrm>
                <a:off x="1666839" y="1141388"/>
                <a:ext cx="2519029" cy="17647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46" name="20 - Ελεύθερη σχεδίαση"/>
              <p:cNvSpPr/>
              <p:nvPr/>
            </p:nvSpPr>
            <p:spPr>
              <a:xfrm>
                <a:off x="1968979" y="1462113"/>
                <a:ext cx="2522181" cy="17647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47" name="21 - Ελεύθερη σχεδίαση"/>
              <p:cNvSpPr/>
              <p:nvPr/>
            </p:nvSpPr>
            <p:spPr>
              <a:xfrm>
                <a:off x="2138070" y="1652384"/>
                <a:ext cx="2522181" cy="16609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48" name="22 - Ελεύθερη σχεδίαση"/>
              <p:cNvSpPr/>
              <p:nvPr/>
            </p:nvSpPr>
            <p:spPr>
              <a:xfrm>
                <a:off x="1702181" y="1289586"/>
                <a:ext cx="2515875" cy="16090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789 - Ομάδα"/>
            <p:cNvGrpSpPr>
              <a:grpSpLocks/>
            </p:cNvGrpSpPr>
            <p:nvPr/>
          </p:nvGrpSpPr>
          <p:grpSpPr bwMode="auto">
            <a:xfrm>
              <a:off x="2851922" y="1267553"/>
              <a:ext cx="1148919" cy="309171"/>
              <a:chOff x="1740687" y="1172916"/>
              <a:chExt cx="3009858" cy="659260"/>
            </a:xfrm>
          </p:grpSpPr>
          <p:sp>
            <p:nvSpPr>
              <p:cNvPr id="941" name="15 - Ελεύθερη σχεδίαση"/>
              <p:cNvSpPr/>
              <p:nvPr/>
            </p:nvSpPr>
            <p:spPr>
              <a:xfrm>
                <a:off x="1678725" y="1087015"/>
                <a:ext cx="2563164" cy="145335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42" name="16 - Ελεύθερη σχεδίαση"/>
              <p:cNvSpPr/>
              <p:nvPr/>
            </p:nvSpPr>
            <p:spPr>
              <a:xfrm>
                <a:off x="2009924" y="1422364"/>
                <a:ext cx="2534789" cy="16609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43" name="17 - Ελεύθερη σχεδίαση"/>
              <p:cNvSpPr/>
              <p:nvPr/>
            </p:nvSpPr>
            <p:spPr>
              <a:xfrm>
                <a:off x="2156192" y="1577366"/>
                <a:ext cx="2550552" cy="171290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44" name="18 - Ελεύθερη σχεδίαση"/>
              <p:cNvSpPr/>
              <p:nvPr/>
            </p:nvSpPr>
            <p:spPr>
              <a:xfrm>
                <a:off x="1708253" y="1230236"/>
                <a:ext cx="2566316" cy="17647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" name="794 - Ομάδα"/>
            <p:cNvGrpSpPr>
              <a:grpSpLocks/>
            </p:cNvGrpSpPr>
            <p:nvPr/>
          </p:nvGrpSpPr>
          <p:grpSpPr bwMode="auto">
            <a:xfrm>
              <a:off x="926019" y="1396087"/>
              <a:ext cx="1150354" cy="302320"/>
              <a:chOff x="1735834" y="1182971"/>
              <a:chExt cx="3013625" cy="644654"/>
            </a:xfrm>
          </p:grpSpPr>
          <p:sp>
            <p:nvSpPr>
              <p:cNvPr id="937" name="11 - Ελεύθερη σχεδίαση"/>
              <p:cNvSpPr/>
              <p:nvPr/>
            </p:nvSpPr>
            <p:spPr>
              <a:xfrm>
                <a:off x="1681171" y="1119359"/>
                <a:ext cx="2534795" cy="155717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38" name="12 - Ελεύθερη σχεδίαση"/>
              <p:cNvSpPr/>
              <p:nvPr/>
            </p:nvSpPr>
            <p:spPr>
              <a:xfrm>
                <a:off x="1989530" y="1433860"/>
                <a:ext cx="2553712" cy="16090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39" name="13 - Ελεύθερη σχεδίαση"/>
              <p:cNvSpPr/>
              <p:nvPr/>
            </p:nvSpPr>
            <p:spPr>
              <a:xfrm>
                <a:off x="2129295" y="1584487"/>
                <a:ext cx="2560017" cy="160906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40" name="14 - Ελεύθερη σχεδίαση"/>
              <p:cNvSpPr/>
              <p:nvPr/>
            </p:nvSpPr>
            <p:spPr>
              <a:xfrm>
                <a:off x="1697192" y="1237580"/>
                <a:ext cx="2537947" cy="171290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" name="8 - Ελεύθερη σχεδίαση"/>
          <p:cNvSpPr/>
          <p:nvPr/>
        </p:nvSpPr>
        <p:spPr bwMode="auto">
          <a:xfrm>
            <a:off x="5840657" y="2204281"/>
            <a:ext cx="79291" cy="6804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0" name="9 - Ελεύθερη σχεδίαση"/>
          <p:cNvSpPr/>
          <p:nvPr/>
        </p:nvSpPr>
        <p:spPr bwMode="auto">
          <a:xfrm>
            <a:off x="5760022" y="2283121"/>
            <a:ext cx="80635" cy="6588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476" name="Freeform 259"/>
          <p:cNvSpPr>
            <a:spLocks/>
          </p:cNvSpPr>
          <p:nvPr/>
        </p:nvSpPr>
        <p:spPr bwMode="auto">
          <a:xfrm>
            <a:off x="5903821" y="2190241"/>
            <a:ext cx="40317" cy="3456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2" name="11 - Ελεύθερη σχεδίαση"/>
          <p:cNvSpPr/>
          <p:nvPr/>
        </p:nvSpPr>
        <p:spPr bwMode="auto">
          <a:xfrm>
            <a:off x="5582625" y="2204281"/>
            <a:ext cx="79291" cy="6804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3" name="12 - Ελεύθερη σχεδίαση"/>
          <p:cNvSpPr/>
          <p:nvPr/>
        </p:nvSpPr>
        <p:spPr bwMode="auto">
          <a:xfrm>
            <a:off x="5235895" y="2279881"/>
            <a:ext cx="77947" cy="9072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grpSp>
        <p:nvGrpSpPr>
          <p:cNvPr id="15" name="Group 304"/>
          <p:cNvGrpSpPr>
            <a:grpSpLocks/>
          </p:cNvGrpSpPr>
          <p:nvPr/>
        </p:nvGrpSpPr>
        <p:grpSpPr bwMode="auto">
          <a:xfrm>
            <a:off x="5428450" y="1978891"/>
            <a:ext cx="342834" cy="90210"/>
            <a:chOff x="1044" y="255"/>
            <a:chExt cx="545" cy="136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931" name="Freeform 305"/>
            <p:cNvSpPr>
              <a:spLocks/>
            </p:cNvSpPr>
            <p:nvPr/>
          </p:nvSpPr>
          <p:spPr bwMode="auto">
            <a:xfrm>
              <a:off x="1044" y="300"/>
              <a:ext cx="545" cy="91"/>
            </a:xfrm>
            <a:custGeom>
              <a:avLst/>
              <a:gdLst>
                <a:gd name="T0" fmla="*/ 0 w 545"/>
                <a:gd name="T1" fmla="*/ 46 h 91"/>
                <a:gd name="T2" fmla="*/ 91 w 545"/>
                <a:gd name="T3" fmla="*/ 91 h 91"/>
                <a:gd name="T4" fmla="*/ 409 w 545"/>
                <a:gd name="T5" fmla="*/ 91 h 91"/>
                <a:gd name="T6" fmla="*/ 454 w 545"/>
                <a:gd name="T7" fmla="*/ 46 h 91"/>
                <a:gd name="T8" fmla="*/ 545 w 545"/>
                <a:gd name="T9" fmla="*/ 0 h 91"/>
                <a:gd name="T10" fmla="*/ 454 w 545"/>
                <a:gd name="T11" fmla="*/ 46 h 91"/>
                <a:gd name="T12" fmla="*/ 363 w 545"/>
                <a:gd name="T13" fmla="*/ 46 h 91"/>
                <a:gd name="T14" fmla="*/ 46 w 545"/>
                <a:gd name="T15" fmla="*/ 46 h 91"/>
                <a:gd name="T16" fmla="*/ 0 w 545"/>
                <a:gd name="T17" fmla="*/ 46 h 9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45"/>
                <a:gd name="T28" fmla="*/ 0 h 91"/>
                <a:gd name="T29" fmla="*/ 545 w 545"/>
                <a:gd name="T30" fmla="*/ 91 h 9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45" h="91">
                  <a:moveTo>
                    <a:pt x="0" y="46"/>
                  </a:moveTo>
                  <a:lnTo>
                    <a:pt x="91" y="91"/>
                  </a:lnTo>
                  <a:lnTo>
                    <a:pt x="409" y="91"/>
                  </a:lnTo>
                  <a:lnTo>
                    <a:pt x="454" y="46"/>
                  </a:lnTo>
                  <a:lnTo>
                    <a:pt x="545" y="0"/>
                  </a:lnTo>
                  <a:lnTo>
                    <a:pt x="454" y="46"/>
                  </a:lnTo>
                  <a:lnTo>
                    <a:pt x="363" y="46"/>
                  </a:lnTo>
                  <a:lnTo>
                    <a:pt x="46" y="46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l-GR" sz="800" dirty="0">
                <a:ea typeface="Verdana" pitchFamily="34" charset="0"/>
              </a:endParaRPr>
            </a:p>
          </p:txBody>
        </p:sp>
        <p:sp>
          <p:nvSpPr>
            <p:cNvPr id="932" name="Line 306"/>
            <p:cNvSpPr>
              <a:spLocks noChangeShapeType="1"/>
            </p:cNvSpPr>
            <p:nvPr/>
          </p:nvSpPr>
          <p:spPr bwMode="auto">
            <a:xfrm flipV="1">
              <a:off x="1247" y="255"/>
              <a:ext cx="0" cy="91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l-GR" sz="800" dirty="0">
                <a:ea typeface="Verdana" pitchFamily="34" charset="0"/>
              </a:endParaRPr>
            </a:p>
          </p:txBody>
        </p:sp>
        <p:sp>
          <p:nvSpPr>
            <p:cNvPr id="933" name="Rectangle 307"/>
            <p:cNvSpPr>
              <a:spLocks noChangeArrowheads="1"/>
            </p:cNvSpPr>
            <p:nvPr/>
          </p:nvSpPr>
          <p:spPr bwMode="auto">
            <a:xfrm>
              <a:off x="1259" y="300"/>
              <a:ext cx="45" cy="4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l-GR" altLang="el-GR" sz="800" dirty="0">
                <a:solidFill>
                  <a:srgbClr val="000000"/>
                </a:solidFill>
                <a:ea typeface="Verdana" pitchFamily="34" charset="0"/>
              </a:endParaRPr>
            </a:p>
          </p:txBody>
        </p:sp>
      </p:grpSp>
      <p:sp>
        <p:nvSpPr>
          <p:cNvPr id="19480" name="Freeform 332"/>
          <p:cNvSpPr>
            <a:spLocks/>
          </p:cNvSpPr>
          <p:nvPr/>
        </p:nvSpPr>
        <p:spPr bwMode="auto">
          <a:xfrm>
            <a:off x="5066562" y="2553121"/>
            <a:ext cx="1344" cy="116640"/>
          </a:xfrm>
          <a:custGeom>
            <a:avLst/>
            <a:gdLst>
              <a:gd name="T0" fmla="*/ 0 w 1"/>
              <a:gd name="T1" fmla="*/ 0 h 60"/>
              <a:gd name="T2" fmla="*/ 0 w 1"/>
              <a:gd name="T3" fmla="*/ 2147483647 h 60"/>
              <a:gd name="T4" fmla="*/ 0 60000 65536"/>
              <a:gd name="T5" fmla="*/ 0 60000 65536"/>
              <a:gd name="T6" fmla="*/ 0 w 1"/>
              <a:gd name="T7" fmla="*/ 0 h 60"/>
              <a:gd name="T8" fmla="*/ 1 w 1"/>
              <a:gd name="T9" fmla="*/ 60 h 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60">
                <a:moveTo>
                  <a:pt x="0" y="0"/>
                </a:moveTo>
                <a:cubicBezTo>
                  <a:pt x="0" y="20"/>
                  <a:pt x="0" y="40"/>
                  <a:pt x="0" y="60"/>
                </a:cubicBezTo>
              </a:path>
            </a:pathLst>
          </a:custGeom>
          <a:noFill/>
          <a:ln w="9525">
            <a:solidFill>
              <a:srgbClr val="FFCC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481" name="Freeform 333"/>
          <p:cNvSpPr>
            <a:spLocks/>
          </p:cNvSpPr>
          <p:nvPr/>
        </p:nvSpPr>
        <p:spPr bwMode="auto">
          <a:xfrm>
            <a:off x="5321906" y="2543401"/>
            <a:ext cx="2688" cy="117720"/>
          </a:xfrm>
          <a:custGeom>
            <a:avLst/>
            <a:gdLst>
              <a:gd name="T0" fmla="*/ 0 w 1"/>
              <a:gd name="T1" fmla="*/ 0 h 60"/>
              <a:gd name="T2" fmla="*/ 0 w 1"/>
              <a:gd name="T3" fmla="*/ 2147483647 h 60"/>
              <a:gd name="T4" fmla="*/ 0 60000 65536"/>
              <a:gd name="T5" fmla="*/ 0 60000 65536"/>
              <a:gd name="T6" fmla="*/ 0 w 1"/>
              <a:gd name="T7" fmla="*/ 0 h 60"/>
              <a:gd name="T8" fmla="*/ 1 w 1"/>
              <a:gd name="T9" fmla="*/ 60 h 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60">
                <a:moveTo>
                  <a:pt x="0" y="0"/>
                </a:moveTo>
                <a:cubicBezTo>
                  <a:pt x="0" y="20"/>
                  <a:pt x="0" y="40"/>
                  <a:pt x="0" y="60"/>
                </a:cubicBezTo>
              </a:path>
            </a:pathLst>
          </a:custGeom>
          <a:noFill/>
          <a:ln w="9525">
            <a:solidFill>
              <a:srgbClr val="FFCC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482" name="Freeform 334"/>
          <p:cNvSpPr>
            <a:spLocks/>
          </p:cNvSpPr>
          <p:nvPr/>
        </p:nvSpPr>
        <p:spPr bwMode="auto">
          <a:xfrm>
            <a:off x="5578594" y="2523961"/>
            <a:ext cx="2688" cy="117720"/>
          </a:xfrm>
          <a:custGeom>
            <a:avLst/>
            <a:gdLst>
              <a:gd name="T0" fmla="*/ 0 w 1"/>
              <a:gd name="T1" fmla="*/ 0 h 60"/>
              <a:gd name="T2" fmla="*/ 0 w 1"/>
              <a:gd name="T3" fmla="*/ 2147483647 h 60"/>
              <a:gd name="T4" fmla="*/ 0 60000 65536"/>
              <a:gd name="T5" fmla="*/ 0 60000 65536"/>
              <a:gd name="T6" fmla="*/ 0 w 1"/>
              <a:gd name="T7" fmla="*/ 0 h 60"/>
              <a:gd name="T8" fmla="*/ 1 w 1"/>
              <a:gd name="T9" fmla="*/ 60 h 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60">
                <a:moveTo>
                  <a:pt x="0" y="0"/>
                </a:moveTo>
                <a:cubicBezTo>
                  <a:pt x="0" y="20"/>
                  <a:pt x="0" y="40"/>
                  <a:pt x="0" y="60"/>
                </a:cubicBezTo>
              </a:path>
            </a:pathLst>
          </a:custGeom>
          <a:noFill/>
          <a:ln w="9525">
            <a:solidFill>
              <a:srgbClr val="FFCC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" name="18 - Ελεύθερη σχεδίαση"/>
          <p:cNvSpPr/>
          <p:nvPr/>
        </p:nvSpPr>
        <p:spPr bwMode="auto">
          <a:xfrm rot="17561501">
            <a:off x="3411900" y="2093546"/>
            <a:ext cx="74520" cy="401830"/>
          </a:xfrm>
          <a:custGeom>
            <a:avLst/>
            <a:gdLst>
              <a:gd name="connsiteX0" fmla="*/ 197510 w 205365"/>
              <a:gd name="connsiteY0" fmla="*/ 0 h 257242"/>
              <a:gd name="connsiteX1" fmla="*/ 146304 w 205365"/>
              <a:gd name="connsiteY1" fmla="*/ 65837 h 257242"/>
              <a:gd name="connsiteX2" fmla="*/ 153619 w 205365"/>
              <a:gd name="connsiteY2" fmla="*/ 117043 h 257242"/>
              <a:gd name="connsiteX3" fmla="*/ 102413 w 205365"/>
              <a:gd name="connsiteY3" fmla="*/ 124358 h 257242"/>
              <a:gd name="connsiteX4" fmla="*/ 58522 w 205365"/>
              <a:gd name="connsiteY4" fmla="*/ 160934 h 257242"/>
              <a:gd name="connsiteX5" fmla="*/ 0 w 205365"/>
              <a:gd name="connsiteY5" fmla="*/ 182880 h 257242"/>
              <a:gd name="connsiteX6" fmla="*/ 0 w 205365"/>
              <a:gd name="connsiteY6" fmla="*/ 219456 h 257242"/>
              <a:gd name="connsiteX7" fmla="*/ 0 w 205365"/>
              <a:gd name="connsiteY7" fmla="*/ 248717 h 257242"/>
              <a:gd name="connsiteX8" fmla="*/ 43891 w 205365"/>
              <a:gd name="connsiteY8" fmla="*/ 256032 h 257242"/>
              <a:gd name="connsiteX9" fmla="*/ 131674 w 205365"/>
              <a:gd name="connsiteY9" fmla="*/ 226771 h 257242"/>
              <a:gd name="connsiteX10" fmla="*/ 190195 w 205365"/>
              <a:gd name="connsiteY10" fmla="*/ 256032 h 257242"/>
              <a:gd name="connsiteX11" fmla="*/ 190195 w 205365"/>
              <a:gd name="connsiteY11" fmla="*/ 212141 h 257242"/>
              <a:gd name="connsiteX12" fmla="*/ 153619 w 205365"/>
              <a:gd name="connsiteY12" fmla="*/ 160934 h 257242"/>
              <a:gd name="connsiteX13" fmla="*/ 182880 w 205365"/>
              <a:gd name="connsiteY13" fmla="*/ 153619 h 257242"/>
              <a:gd name="connsiteX14" fmla="*/ 190195 w 205365"/>
              <a:gd name="connsiteY14" fmla="*/ 131674 h 257242"/>
              <a:gd name="connsiteX15" fmla="*/ 197510 w 205365"/>
              <a:gd name="connsiteY15" fmla="*/ 124358 h 257242"/>
              <a:gd name="connsiteX16" fmla="*/ 197510 w 205365"/>
              <a:gd name="connsiteY16" fmla="*/ 124358 h 257242"/>
              <a:gd name="connsiteX17" fmla="*/ 197510 w 205365"/>
              <a:gd name="connsiteY17" fmla="*/ 0 h 25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365" h="257242">
                <a:moveTo>
                  <a:pt x="197510" y="0"/>
                </a:moveTo>
                <a:lnTo>
                  <a:pt x="146304" y="65837"/>
                </a:lnTo>
                <a:lnTo>
                  <a:pt x="153619" y="117043"/>
                </a:lnTo>
                <a:lnTo>
                  <a:pt x="102413" y="124358"/>
                </a:lnTo>
                <a:cubicBezTo>
                  <a:pt x="64113" y="162658"/>
                  <a:pt x="83079" y="160934"/>
                  <a:pt x="58522" y="160934"/>
                </a:cubicBezTo>
                <a:lnTo>
                  <a:pt x="0" y="182880"/>
                </a:lnTo>
                <a:lnTo>
                  <a:pt x="0" y="219456"/>
                </a:lnTo>
                <a:lnTo>
                  <a:pt x="0" y="248717"/>
                </a:lnTo>
                <a:cubicBezTo>
                  <a:pt x="38967" y="256510"/>
                  <a:pt x="24143" y="256032"/>
                  <a:pt x="43891" y="256032"/>
                </a:cubicBezTo>
                <a:lnTo>
                  <a:pt x="131674" y="226771"/>
                </a:lnTo>
                <a:cubicBezTo>
                  <a:pt x="184997" y="257242"/>
                  <a:pt x="163221" y="256032"/>
                  <a:pt x="190195" y="256032"/>
                </a:cubicBezTo>
                <a:lnTo>
                  <a:pt x="190195" y="212141"/>
                </a:lnTo>
                <a:lnTo>
                  <a:pt x="153619" y="160934"/>
                </a:lnTo>
                <a:cubicBezTo>
                  <a:pt x="163373" y="158496"/>
                  <a:pt x="175029" y="159899"/>
                  <a:pt x="182880" y="153619"/>
                </a:cubicBezTo>
                <a:cubicBezTo>
                  <a:pt x="188901" y="148802"/>
                  <a:pt x="186747" y="138571"/>
                  <a:pt x="190195" y="131674"/>
                </a:cubicBezTo>
                <a:cubicBezTo>
                  <a:pt x="191737" y="128589"/>
                  <a:pt x="195072" y="126797"/>
                  <a:pt x="197510" y="124358"/>
                </a:cubicBezTo>
                <a:lnTo>
                  <a:pt x="197510" y="124358"/>
                </a:lnTo>
                <a:cubicBezTo>
                  <a:pt x="205365" y="53675"/>
                  <a:pt x="204826" y="80602"/>
                  <a:pt x="19751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22" name="21 - Ελεύθερη σχεδίαση"/>
          <p:cNvSpPr/>
          <p:nvPr/>
        </p:nvSpPr>
        <p:spPr bwMode="auto">
          <a:xfrm>
            <a:off x="3560033" y="2317681"/>
            <a:ext cx="84666" cy="50760"/>
          </a:xfrm>
          <a:custGeom>
            <a:avLst/>
            <a:gdLst>
              <a:gd name="connsiteX0" fmla="*/ 4762 w 76199"/>
              <a:gd name="connsiteY0" fmla="*/ 6350 h 53975"/>
              <a:gd name="connsiteX1" fmla="*/ 47624 w 76199"/>
              <a:gd name="connsiteY1" fmla="*/ 53975 h 53975"/>
              <a:gd name="connsiteX2" fmla="*/ 76199 w 76199"/>
              <a:gd name="connsiteY2" fmla="*/ 39688 h 53975"/>
              <a:gd name="connsiteX3" fmla="*/ 76199 w 76199"/>
              <a:gd name="connsiteY3" fmla="*/ 15875 h 53975"/>
              <a:gd name="connsiteX4" fmla="*/ 4762 w 76199"/>
              <a:gd name="connsiteY4" fmla="*/ 6350 h 5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99" h="53975">
                <a:moveTo>
                  <a:pt x="4762" y="6350"/>
                </a:moveTo>
                <a:cubicBezTo>
                  <a:pt x="0" y="12700"/>
                  <a:pt x="29345" y="35696"/>
                  <a:pt x="47624" y="53975"/>
                </a:cubicBezTo>
                <a:cubicBezTo>
                  <a:pt x="72798" y="38871"/>
                  <a:pt x="62180" y="39688"/>
                  <a:pt x="76199" y="39688"/>
                </a:cubicBezTo>
                <a:lnTo>
                  <a:pt x="76199" y="15875"/>
                </a:lnTo>
                <a:cubicBezTo>
                  <a:pt x="46058" y="10852"/>
                  <a:pt x="9524" y="0"/>
                  <a:pt x="4762" y="635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23" name="22 - Ελεύθερη σχεδίαση"/>
          <p:cNvSpPr/>
          <p:nvPr/>
        </p:nvSpPr>
        <p:spPr bwMode="auto">
          <a:xfrm rot="17958321">
            <a:off x="3096243" y="2098003"/>
            <a:ext cx="240840" cy="224434"/>
          </a:xfrm>
          <a:custGeom>
            <a:avLst/>
            <a:gdLst>
              <a:gd name="connsiteX0" fmla="*/ 65315 w 113384"/>
              <a:gd name="connsiteY0" fmla="*/ 837 h 141026"/>
              <a:gd name="connsiteX1" fmla="*/ 70339 w 113384"/>
              <a:gd name="connsiteY1" fmla="*/ 20933 h 141026"/>
              <a:gd name="connsiteX2" fmla="*/ 80387 w 113384"/>
              <a:gd name="connsiteY2" fmla="*/ 51079 h 141026"/>
              <a:gd name="connsiteX3" fmla="*/ 50242 w 113384"/>
              <a:gd name="connsiteY3" fmla="*/ 61127 h 141026"/>
              <a:gd name="connsiteX4" fmla="*/ 15073 w 113384"/>
              <a:gd name="connsiteY4" fmla="*/ 76199 h 141026"/>
              <a:gd name="connsiteX5" fmla="*/ 10049 w 113384"/>
              <a:gd name="connsiteY5" fmla="*/ 136489 h 141026"/>
              <a:gd name="connsiteX6" fmla="*/ 0 w 113384"/>
              <a:gd name="connsiteY6" fmla="*/ 126441 h 141026"/>
              <a:gd name="connsiteX7" fmla="*/ 30145 w 113384"/>
              <a:gd name="connsiteY7" fmla="*/ 111369 h 141026"/>
              <a:gd name="connsiteX8" fmla="*/ 55266 w 113384"/>
              <a:gd name="connsiteY8" fmla="*/ 91272 h 141026"/>
              <a:gd name="connsiteX9" fmla="*/ 65315 w 113384"/>
              <a:gd name="connsiteY9" fmla="*/ 81224 h 141026"/>
              <a:gd name="connsiteX10" fmla="*/ 110532 w 113384"/>
              <a:gd name="connsiteY10" fmla="*/ 46054 h 141026"/>
              <a:gd name="connsiteX11" fmla="*/ 85411 w 113384"/>
              <a:gd name="connsiteY11" fmla="*/ 25958 h 141026"/>
              <a:gd name="connsiteX12" fmla="*/ 65315 w 113384"/>
              <a:gd name="connsiteY12" fmla="*/ 837 h 14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3384" h="141026">
                <a:moveTo>
                  <a:pt x="65315" y="837"/>
                </a:moveTo>
                <a:cubicBezTo>
                  <a:pt x="62803" y="0"/>
                  <a:pt x="68355" y="14319"/>
                  <a:pt x="70339" y="20933"/>
                </a:cubicBezTo>
                <a:cubicBezTo>
                  <a:pt x="73383" y="31078"/>
                  <a:pt x="80387" y="51079"/>
                  <a:pt x="80387" y="51079"/>
                </a:cubicBezTo>
                <a:cubicBezTo>
                  <a:pt x="70339" y="54428"/>
                  <a:pt x="59716" y="56390"/>
                  <a:pt x="50242" y="61127"/>
                </a:cubicBezTo>
                <a:cubicBezTo>
                  <a:pt x="25408" y="73543"/>
                  <a:pt x="37250" y="68807"/>
                  <a:pt x="15073" y="76199"/>
                </a:cubicBezTo>
                <a:cubicBezTo>
                  <a:pt x="13398" y="96296"/>
                  <a:pt x="15844" y="117173"/>
                  <a:pt x="10049" y="136489"/>
                </a:cubicBezTo>
                <a:cubicBezTo>
                  <a:pt x="8688" y="141026"/>
                  <a:pt x="0" y="131178"/>
                  <a:pt x="0" y="126441"/>
                </a:cubicBezTo>
                <a:cubicBezTo>
                  <a:pt x="0" y="115244"/>
                  <a:pt x="27219" y="112101"/>
                  <a:pt x="30145" y="111369"/>
                </a:cubicBezTo>
                <a:cubicBezTo>
                  <a:pt x="50159" y="81349"/>
                  <a:pt x="28303" y="107449"/>
                  <a:pt x="55266" y="91272"/>
                </a:cubicBezTo>
                <a:cubicBezTo>
                  <a:pt x="59328" y="88835"/>
                  <a:pt x="61525" y="84066"/>
                  <a:pt x="65315" y="81224"/>
                </a:cubicBezTo>
                <a:cubicBezTo>
                  <a:pt x="113384" y="45173"/>
                  <a:pt x="79854" y="76734"/>
                  <a:pt x="110532" y="46054"/>
                </a:cubicBezTo>
                <a:cubicBezTo>
                  <a:pt x="105209" y="42505"/>
                  <a:pt x="88990" y="33115"/>
                  <a:pt x="85411" y="25958"/>
                </a:cubicBezTo>
                <a:cubicBezTo>
                  <a:pt x="82323" y="19782"/>
                  <a:pt x="67827" y="1674"/>
                  <a:pt x="65315" y="837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486" name="Freeform 259"/>
          <p:cNvSpPr>
            <a:spLocks/>
          </p:cNvSpPr>
          <p:nvPr/>
        </p:nvSpPr>
        <p:spPr bwMode="auto">
          <a:xfrm>
            <a:off x="5407916" y="2190241"/>
            <a:ext cx="38974" cy="3240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487" name="Freeform 259"/>
          <p:cNvSpPr>
            <a:spLocks/>
          </p:cNvSpPr>
          <p:nvPr/>
        </p:nvSpPr>
        <p:spPr bwMode="auto">
          <a:xfrm>
            <a:off x="5636382" y="2191321"/>
            <a:ext cx="40317" cy="3348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26" name="25 - Ελεύθερη σχεδίαση"/>
          <p:cNvSpPr/>
          <p:nvPr/>
        </p:nvSpPr>
        <p:spPr bwMode="auto">
          <a:xfrm rot="9398410" flipH="1">
            <a:off x="3432361" y="2190241"/>
            <a:ext cx="314476" cy="234360"/>
          </a:xfrm>
          <a:custGeom>
            <a:avLst/>
            <a:gdLst>
              <a:gd name="connsiteX0" fmla="*/ 65315 w 113384"/>
              <a:gd name="connsiteY0" fmla="*/ 837 h 141026"/>
              <a:gd name="connsiteX1" fmla="*/ 70339 w 113384"/>
              <a:gd name="connsiteY1" fmla="*/ 20933 h 141026"/>
              <a:gd name="connsiteX2" fmla="*/ 80387 w 113384"/>
              <a:gd name="connsiteY2" fmla="*/ 51079 h 141026"/>
              <a:gd name="connsiteX3" fmla="*/ 50242 w 113384"/>
              <a:gd name="connsiteY3" fmla="*/ 61127 h 141026"/>
              <a:gd name="connsiteX4" fmla="*/ 15073 w 113384"/>
              <a:gd name="connsiteY4" fmla="*/ 76199 h 141026"/>
              <a:gd name="connsiteX5" fmla="*/ 10049 w 113384"/>
              <a:gd name="connsiteY5" fmla="*/ 136489 h 141026"/>
              <a:gd name="connsiteX6" fmla="*/ 0 w 113384"/>
              <a:gd name="connsiteY6" fmla="*/ 126441 h 141026"/>
              <a:gd name="connsiteX7" fmla="*/ 30145 w 113384"/>
              <a:gd name="connsiteY7" fmla="*/ 111369 h 141026"/>
              <a:gd name="connsiteX8" fmla="*/ 55266 w 113384"/>
              <a:gd name="connsiteY8" fmla="*/ 91272 h 141026"/>
              <a:gd name="connsiteX9" fmla="*/ 65315 w 113384"/>
              <a:gd name="connsiteY9" fmla="*/ 81224 h 141026"/>
              <a:gd name="connsiteX10" fmla="*/ 110532 w 113384"/>
              <a:gd name="connsiteY10" fmla="*/ 46054 h 141026"/>
              <a:gd name="connsiteX11" fmla="*/ 85411 w 113384"/>
              <a:gd name="connsiteY11" fmla="*/ 25958 h 141026"/>
              <a:gd name="connsiteX12" fmla="*/ 65315 w 113384"/>
              <a:gd name="connsiteY12" fmla="*/ 837 h 14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3384" h="141026">
                <a:moveTo>
                  <a:pt x="65315" y="837"/>
                </a:moveTo>
                <a:cubicBezTo>
                  <a:pt x="62803" y="0"/>
                  <a:pt x="68355" y="14319"/>
                  <a:pt x="70339" y="20933"/>
                </a:cubicBezTo>
                <a:cubicBezTo>
                  <a:pt x="73383" y="31078"/>
                  <a:pt x="80387" y="51079"/>
                  <a:pt x="80387" y="51079"/>
                </a:cubicBezTo>
                <a:cubicBezTo>
                  <a:pt x="70339" y="54428"/>
                  <a:pt x="59716" y="56390"/>
                  <a:pt x="50242" y="61127"/>
                </a:cubicBezTo>
                <a:cubicBezTo>
                  <a:pt x="25408" y="73543"/>
                  <a:pt x="37250" y="68807"/>
                  <a:pt x="15073" y="76199"/>
                </a:cubicBezTo>
                <a:cubicBezTo>
                  <a:pt x="13398" y="96296"/>
                  <a:pt x="15844" y="117173"/>
                  <a:pt x="10049" y="136489"/>
                </a:cubicBezTo>
                <a:cubicBezTo>
                  <a:pt x="8688" y="141026"/>
                  <a:pt x="0" y="131178"/>
                  <a:pt x="0" y="126441"/>
                </a:cubicBezTo>
                <a:cubicBezTo>
                  <a:pt x="0" y="115244"/>
                  <a:pt x="27219" y="112101"/>
                  <a:pt x="30145" y="111369"/>
                </a:cubicBezTo>
                <a:cubicBezTo>
                  <a:pt x="50159" y="81349"/>
                  <a:pt x="28303" y="107449"/>
                  <a:pt x="55266" y="91272"/>
                </a:cubicBezTo>
                <a:cubicBezTo>
                  <a:pt x="59328" y="88835"/>
                  <a:pt x="61525" y="84066"/>
                  <a:pt x="65315" y="81224"/>
                </a:cubicBezTo>
                <a:cubicBezTo>
                  <a:pt x="113384" y="45173"/>
                  <a:pt x="79854" y="76734"/>
                  <a:pt x="110532" y="46054"/>
                </a:cubicBezTo>
                <a:cubicBezTo>
                  <a:pt x="105209" y="42505"/>
                  <a:pt x="88990" y="33115"/>
                  <a:pt x="85411" y="25958"/>
                </a:cubicBezTo>
                <a:cubicBezTo>
                  <a:pt x="82323" y="19782"/>
                  <a:pt x="67827" y="1674"/>
                  <a:pt x="65315" y="837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29" name="28 - Ελεύθερη σχεδίαση"/>
          <p:cNvSpPr/>
          <p:nvPr/>
        </p:nvSpPr>
        <p:spPr bwMode="auto">
          <a:xfrm>
            <a:off x="5339377" y="2211841"/>
            <a:ext cx="79291" cy="6696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30" name="29 - Ελεύθερη σχεδίαση"/>
          <p:cNvSpPr/>
          <p:nvPr/>
        </p:nvSpPr>
        <p:spPr bwMode="auto">
          <a:xfrm>
            <a:off x="5340720" y="2401921"/>
            <a:ext cx="106170" cy="9180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31" name="30 - Ελεύθερη σχεδίαση"/>
          <p:cNvSpPr/>
          <p:nvPr/>
        </p:nvSpPr>
        <p:spPr bwMode="auto">
          <a:xfrm>
            <a:off x="5489895" y="2295001"/>
            <a:ext cx="81978" cy="6588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32" name="31 - Ελεύθερη σχεδίαση"/>
          <p:cNvSpPr/>
          <p:nvPr/>
        </p:nvSpPr>
        <p:spPr bwMode="auto">
          <a:xfrm>
            <a:off x="5628318" y="2408401"/>
            <a:ext cx="106170" cy="9180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493" name="Freeform 259"/>
          <p:cNvSpPr>
            <a:spLocks/>
          </p:cNvSpPr>
          <p:nvPr/>
        </p:nvSpPr>
        <p:spPr bwMode="auto">
          <a:xfrm>
            <a:off x="5901134" y="2192401"/>
            <a:ext cx="38973" cy="3348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494" name="Freeform 259"/>
          <p:cNvSpPr>
            <a:spLocks/>
          </p:cNvSpPr>
          <p:nvPr/>
        </p:nvSpPr>
        <p:spPr bwMode="auto">
          <a:xfrm>
            <a:off x="5640414" y="2194561"/>
            <a:ext cx="40317" cy="3240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35" name="34 - Κύλινδρος"/>
          <p:cNvSpPr/>
          <p:nvPr/>
        </p:nvSpPr>
        <p:spPr bwMode="auto">
          <a:xfrm rot="15302583">
            <a:off x="8366051" y="1829137"/>
            <a:ext cx="100440" cy="366889"/>
          </a:xfrm>
          <a:prstGeom prst="can">
            <a:avLst>
              <a:gd name="adj" fmla="val 14888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36" name="35 - Ελεύθερη σχεδίαση"/>
          <p:cNvSpPr/>
          <p:nvPr/>
        </p:nvSpPr>
        <p:spPr bwMode="auto">
          <a:xfrm>
            <a:off x="7703108" y="2043287"/>
            <a:ext cx="541130" cy="103932"/>
          </a:xfrm>
          <a:custGeom>
            <a:avLst/>
            <a:gdLst>
              <a:gd name="connsiteX0" fmla="*/ 488054 w 488054"/>
              <a:gd name="connsiteY0" fmla="*/ 0 h 112196"/>
              <a:gd name="connsiteX1" fmla="*/ 370248 w 488054"/>
              <a:gd name="connsiteY1" fmla="*/ 22439 h 112196"/>
              <a:gd name="connsiteX2" fmla="*/ 162685 w 488054"/>
              <a:gd name="connsiteY2" fmla="*/ 89757 h 112196"/>
              <a:gd name="connsiteX3" fmla="*/ 0 w 488054"/>
              <a:gd name="connsiteY3" fmla="*/ 112196 h 112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054" h="112196">
                <a:moveTo>
                  <a:pt x="488054" y="0"/>
                </a:moveTo>
                <a:cubicBezTo>
                  <a:pt x="456265" y="3740"/>
                  <a:pt x="424476" y="7480"/>
                  <a:pt x="370248" y="22439"/>
                </a:cubicBezTo>
                <a:cubicBezTo>
                  <a:pt x="316020" y="37398"/>
                  <a:pt x="224393" y="74798"/>
                  <a:pt x="162685" y="89757"/>
                </a:cubicBezTo>
                <a:cubicBezTo>
                  <a:pt x="100977" y="104717"/>
                  <a:pt x="50488" y="108456"/>
                  <a:pt x="0" y="112196"/>
                </a:cubicBezTo>
              </a:path>
            </a:pathLst>
          </a:custGeom>
          <a:ln w="3175">
            <a:solidFill>
              <a:schemeClr val="tx2">
                <a:lumMod val="20000"/>
                <a:lumOff val="8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cxnSp>
        <p:nvCxnSpPr>
          <p:cNvPr id="37" name="36 - Ευθεία γραμμή σύνδεσης"/>
          <p:cNvCxnSpPr/>
          <p:nvPr/>
        </p:nvCxnSpPr>
        <p:spPr bwMode="auto">
          <a:xfrm rot="10800000" flipV="1">
            <a:off x="7251768" y="2157841"/>
            <a:ext cx="279534" cy="108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- Ευθεία γραμμή σύνδεσης"/>
          <p:cNvCxnSpPr/>
          <p:nvPr/>
        </p:nvCxnSpPr>
        <p:spPr bwMode="auto">
          <a:xfrm rot="10800000" flipV="1">
            <a:off x="7274615" y="2177281"/>
            <a:ext cx="356137" cy="7128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896 - Ομάδα"/>
          <p:cNvGrpSpPr>
            <a:grpSpLocks/>
          </p:cNvGrpSpPr>
          <p:nvPr/>
        </p:nvGrpSpPr>
        <p:grpSpPr bwMode="auto">
          <a:xfrm rot="152449">
            <a:off x="3233461" y="1764721"/>
            <a:ext cx="2179831" cy="302400"/>
            <a:chOff x="943171" y="1260355"/>
            <a:chExt cx="3044279" cy="451655"/>
          </a:xfrm>
        </p:grpSpPr>
        <p:grpSp>
          <p:nvGrpSpPr>
            <p:cNvPr id="17" name="779 - Ομάδα"/>
            <p:cNvGrpSpPr>
              <a:grpSpLocks/>
            </p:cNvGrpSpPr>
            <p:nvPr/>
          </p:nvGrpSpPr>
          <p:grpSpPr bwMode="auto">
            <a:xfrm>
              <a:off x="1891531" y="1318278"/>
              <a:ext cx="1157194" cy="324068"/>
              <a:chOff x="1744968" y="1159217"/>
              <a:chExt cx="3031536" cy="691021"/>
            </a:xfrm>
          </p:grpSpPr>
          <p:sp>
            <p:nvSpPr>
              <p:cNvPr id="927" name="928 - Ελεύθερη σχεδίαση"/>
              <p:cNvSpPr/>
              <p:nvPr/>
            </p:nvSpPr>
            <p:spPr>
              <a:xfrm>
                <a:off x="1659524" y="1116945"/>
                <a:ext cx="2576448" cy="175417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28" name="113 - Ελεύθερη σχεδίαση"/>
              <p:cNvSpPr/>
              <p:nvPr/>
            </p:nvSpPr>
            <p:spPr>
              <a:xfrm>
                <a:off x="1998647" y="1499294"/>
                <a:ext cx="2551865" cy="17197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29" name="114 - Ελεύθερη σχεδίαση"/>
              <p:cNvSpPr/>
              <p:nvPr/>
            </p:nvSpPr>
            <p:spPr>
              <a:xfrm>
                <a:off x="2130254" y="1632166"/>
                <a:ext cx="2601031" cy="175417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30" name="115 - Ελεύθερη σχεδίαση"/>
              <p:cNvSpPr/>
              <p:nvPr/>
            </p:nvSpPr>
            <p:spPr>
              <a:xfrm>
                <a:off x="1690809" y="1297688"/>
                <a:ext cx="2625617" cy="17885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8" name="789 - Ομάδα"/>
            <p:cNvGrpSpPr>
              <a:grpSpLocks/>
            </p:cNvGrpSpPr>
            <p:nvPr/>
          </p:nvGrpSpPr>
          <p:grpSpPr bwMode="auto">
            <a:xfrm>
              <a:off x="2852953" y="1260355"/>
              <a:ext cx="1134497" cy="324168"/>
              <a:chOff x="1743388" y="1157566"/>
              <a:chExt cx="2972079" cy="691232"/>
            </a:xfrm>
          </p:grpSpPr>
          <p:sp>
            <p:nvSpPr>
              <p:cNvPr id="923" name="922 - Ελεύθερη σχεδίαση"/>
              <p:cNvSpPr/>
              <p:nvPr/>
            </p:nvSpPr>
            <p:spPr>
              <a:xfrm>
                <a:off x="1713459" y="1087813"/>
                <a:ext cx="2497781" cy="17197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24" name="923 - Ελεύθερη σχεδίαση"/>
              <p:cNvSpPr/>
              <p:nvPr/>
            </p:nvSpPr>
            <p:spPr>
              <a:xfrm>
                <a:off x="2008021" y="1463897"/>
                <a:ext cx="2522367" cy="17197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25" name="924 - Ελεύθερη σχεδίαση"/>
              <p:cNvSpPr/>
              <p:nvPr/>
            </p:nvSpPr>
            <p:spPr>
              <a:xfrm>
                <a:off x="2145766" y="1618149"/>
                <a:ext cx="2512533" cy="17197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0" name="794 - Ομάδα"/>
            <p:cNvGrpSpPr>
              <a:grpSpLocks/>
            </p:cNvGrpSpPr>
            <p:nvPr/>
          </p:nvGrpSpPr>
          <p:grpSpPr bwMode="auto">
            <a:xfrm>
              <a:off x="943171" y="1385445"/>
              <a:ext cx="1129571" cy="326565"/>
              <a:chOff x="1780768" y="1160257"/>
              <a:chExt cx="2959174" cy="696344"/>
            </a:xfrm>
          </p:grpSpPr>
          <p:sp>
            <p:nvSpPr>
              <p:cNvPr id="919" name="918 - Ελεύθερη σχεδίαση"/>
              <p:cNvSpPr/>
              <p:nvPr/>
            </p:nvSpPr>
            <p:spPr>
              <a:xfrm>
                <a:off x="1664802" y="1135687"/>
                <a:ext cx="2561697" cy="16509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20" name="919 - Ελεύθερη σχεδίαση"/>
              <p:cNvSpPr/>
              <p:nvPr/>
            </p:nvSpPr>
            <p:spPr>
              <a:xfrm>
                <a:off x="1952839" y="1485042"/>
                <a:ext cx="2546948" cy="168537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21" name="920 - Ελεύθερη σχεδίαση"/>
              <p:cNvSpPr/>
              <p:nvPr/>
            </p:nvSpPr>
            <p:spPr>
              <a:xfrm>
                <a:off x="2110672" y="1649147"/>
                <a:ext cx="2527281" cy="161660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22" name="921 - Ελεύθερη σχεδίαση"/>
              <p:cNvSpPr/>
              <p:nvPr/>
            </p:nvSpPr>
            <p:spPr>
              <a:xfrm>
                <a:off x="1699843" y="1297030"/>
                <a:ext cx="2522365" cy="17197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21" name="912 - Ομάδα"/>
          <p:cNvGrpSpPr>
            <a:grpSpLocks/>
          </p:cNvGrpSpPr>
          <p:nvPr/>
        </p:nvGrpSpPr>
        <p:grpSpPr bwMode="auto">
          <a:xfrm rot="152449">
            <a:off x="6453482" y="1648081"/>
            <a:ext cx="2544032" cy="199800"/>
            <a:chOff x="920620" y="1254508"/>
            <a:chExt cx="3075951" cy="446607"/>
          </a:xfrm>
        </p:grpSpPr>
        <p:grpSp>
          <p:nvGrpSpPr>
            <p:cNvPr id="24" name="779 - Ομάδα"/>
            <p:cNvGrpSpPr>
              <a:grpSpLocks/>
            </p:cNvGrpSpPr>
            <p:nvPr/>
          </p:nvGrpSpPr>
          <p:grpSpPr bwMode="auto">
            <a:xfrm>
              <a:off x="1894188" y="1333238"/>
              <a:ext cx="1155285" cy="301320"/>
              <a:chOff x="1751930" y="1191119"/>
              <a:chExt cx="3026529" cy="642515"/>
            </a:xfrm>
          </p:grpSpPr>
          <p:sp>
            <p:nvSpPr>
              <p:cNvPr id="912" name="911 - Ελεύθερη σχεδίαση"/>
              <p:cNvSpPr/>
              <p:nvPr/>
            </p:nvSpPr>
            <p:spPr>
              <a:xfrm>
                <a:off x="1677870" y="1171262"/>
                <a:ext cx="2566858" cy="149283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13" name="912 - Ελεύθερη σχεδίαση"/>
              <p:cNvSpPr/>
              <p:nvPr/>
            </p:nvSpPr>
            <p:spPr>
              <a:xfrm>
                <a:off x="1926391" y="1435949"/>
                <a:ext cx="2575371" cy="15957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14" name="913 - Ελεύθερη σχεδίαση"/>
              <p:cNvSpPr/>
              <p:nvPr/>
            </p:nvSpPr>
            <p:spPr>
              <a:xfrm>
                <a:off x="2101784" y="1576190"/>
                <a:ext cx="2566858" cy="149280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15" name="914 - Ελεύθερη σχεδίαση"/>
              <p:cNvSpPr/>
              <p:nvPr/>
            </p:nvSpPr>
            <p:spPr>
              <a:xfrm>
                <a:off x="1652724" y="1296165"/>
                <a:ext cx="2571113" cy="15442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5" name="789 - Ομάδα"/>
            <p:cNvGrpSpPr>
              <a:grpSpLocks/>
            </p:cNvGrpSpPr>
            <p:nvPr/>
          </p:nvGrpSpPr>
          <p:grpSpPr bwMode="auto">
            <a:xfrm>
              <a:off x="2855993" y="1254508"/>
              <a:ext cx="1140578" cy="321498"/>
              <a:chOff x="1751353" y="1145095"/>
              <a:chExt cx="2988000" cy="685537"/>
            </a:xfrm>
          </p:grpSpPr>
          <p:sp>
            <p:nvSpPr>
              <p:cNvPr id="908" name="907 - Ελεύθερη σχεδίαση"/>
              <p:cNvSpPr/>
              <p:nvPr/>
            </p:nvSpPr>
            <p:spPr>
              <a:xfrm>
                <a:off x="1676720" y="1076534"/>
                <a:ext cx="2528546" cy="164723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09" name="908 - Ελεύθερη σχεδίαση"/>
              <p:cNvSpPr/>
              <p:nvPr/>
            </p:nvSpPr>
            <p:spPr>
              <a:xfrm>
                <a:off x="1983642" y="1425908"/>
                <a:ext cx="2528546" cy="16986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10" name="909 - Ελεύθερη σχεδίαση"/>
              <p:cNvSpPr/>
              <p:nvPr/>
            </p:nvSpPr>
            <p:spPr>
              <a:xfrm>
                <a:off x="2125291" y="1572770"/>
                <a:ext cx="2532804" cy="164723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11" name="910 - Ελεύθερη σχεδίαση"/>
              <p:cNvSpPr/>
              <p:nvPr/>
            </p:nvSpPr>
            <p:spPr>
              <a:xfrm>
                <a:off x="1682754" y="1235721"/>
                <a:ext cx="2537060" cy="17501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7" name="794 - Ομάδα"/>
            <p:cNvGrpSpPr>
              <a:grpSpLocks/>
            </p:cNvGrpSpPr>
            <p:nvPr/>
          </p:nvGrpSpPr>
          <p:grpSpPr bwMode="auto">
            <a:xfrm>
              <a:off x="920620" y="1383503"/>
              <a:ext cx="1151391" cy="317612"/>
              <a:chOff x="1721688" y="1156119"/>
              <a:chExt cx="3016335" cy="677251"/>
            </a:xfrm>
          </p:grpSpPr>
          <p:sp>
            <p:nvSpPr>
              <p:cNvPr id="904" name="120 - Ελεύθερη σχεδίαση"/>
              <p:cNvSpPr/>
              <p:nvPr/>
            </p:nvSpPr>
            <p:spPr>
              <a:xfrm>
                <a:off x="1650519" y="1022104"/>
                <a:ext cx="2545580" cy="190463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05" name="121 - Ελεύθερη σχεδίαση"/>
              <p:cNvSpPr/>
              <p:nvPr/>
            </p:nvSpPr>
            <p:spPr>
              <a:xfrm>
                <a:off x="1978602" y="1369770"/>
                <a:ext cx="2566865" cy="190460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06" name="905 - Ελεύθερη σχεδίαση"/>
              <p:cNvSpPr/>
              <p:nvPr/>
            </p:nvSpPr>
            <p:spPr>
              <a:xfrm>
                <a:off x="2134893" y="1572291"/>
                <a:ext cx="2579635" cy="17501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07" name="906 - Ελεύθερη σχεδίαση"/>
              <p:cNvSpPr/>
              <p:nvPr/>
            </p:nvSpPr>
            <p:spPr>
              <a:xfrm>
                <a:off x="1673847" y="1190667"/>
                <a:ext cx="2554094" cy="19560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28" name="994 - Ομάδα"/>
          <p:cNvGrpSpPr/>
          <p:nvPr/>
        </p:nvGrpSpPr>
        <p:grpSpPr bwMode="auto">
          <a:xfrm>
            <a:off x="8536367" y="1163119"/>
            <a:ext cx="408114" cy="733663"/>
            <a:chOff x="3416300" y="3371850"/>
            <a:chExt cx="539750" cy="93345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80" name="879 - Κύβος"/>
            <p:cNvSpPr/>
            <p:nvPr/>
          </p:nvSpPr>
          <p:spPr>
            <a:xfrm>
              <a:off x="3421265" y="3371850"/>
              <a:ext cx="534785" cy="933450"/>
            </a:xfrm>
            <a:prstGeom prst="cube">
              <a:avLst>
                <a:gd name="adj" fmla="val 13369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cxnSp>
          <p:nvCxnSpPr>
            <p:cNvPr id="881" name="880 - Ευθεία γραμμή σύνδεσης"/>
            <p:cNvCxnSpPr/>
            <p:nvPr/>
          </p:nvCxnSpPr>
          <p:spPr>
            <a:xfrm rot="16200000" flipH="1">
              <a:off x="3045106" y="3868648"/>
              <a:ext cx="861542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2" name="881 - Ευθεία γραμμή σύνδεσης"/>
            <p:cNvCxnSpPr/>
            <p:nvPr/>
          </p:nvCxnSpPr>
          <p:spPr>
            <a:xfrm rot="16200000" flipH="1">
              <a:off x="3134471" y="3868648"/>
              <a:ext cx="861542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3" name="882 - Ευθεία γραμμή σύνδεσης"/>
            <p:cNvCxnSpPr/>
            <p:nvPr/>
          </p:nvCxnSpPr>
          <p:spPr>
            <a:xfrm rot="16200000" flipH="1">
              <a:off x="3219075" y="3868648"/>
              <a:ext cx="861542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4" name="883 - Ευθεία γραμμή σύνδεσης"/>
            <p:cNvCxnSpPr/>
            <p:nvPr/>
          </p:nvCxnSpPr>
          <p:spPr>
            <a:xfrm rot="16200000" flipH="1">
              <a:off x="3298308" y="3868648"/>
              <a:ext cx="861542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5" name="884 - Ευθεία γραμμή σύνδεσης"/>
            <p:cNvCxnSpPr/>
            <p:nvPr/>
          </p:nvCxnSpPr>
          <p:spPr>
            <a:xfrm rot="16200000" flipH="1">
              <a:off x="3387674" y="3868648"/>
              <a:ext cx="861542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6" name="885 - Ευθεία γραμμή σύνδεσης"/>
            <p:cNvCxnSpPr/>
            <p:nvPr/>
          </p:nvCxnSpPr>
          <p:spPr>
            <a:xfrm>
              <a:off x="3416300" y="3482893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87" name="141 - Ευθεία γραμμή σύνδεσης"/>
            <p:cNvCxnSpPr/>
            <p:nvPr/>
          </p:nvCxnSpPr>
          <p:spPr>
            <a:xfrm>
              <a:off x="3416300" y="3536500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88" name="887 - Ευθεία γραμμή σύνδεσης"/>
            <p:cNvCxnSpPr/>
            <p:nvPr/>
          </p:nvCxnSpPr>
          <p:spPr>
            <a:xfrm>
              <a:off x="3421265" y="3593936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89" name="888 - Ευθεία γραμμή σύνδεσης"/>
            <p:cNvCxnSpPr/>
            <p:nvPr/>
          </p:nvCxnSpPr>
          <p:spPr>
            <a:xfrm>
              <a:off x="3421265" y="3651372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0" name="889 - Ευθεία γραμμή σύνδεσης"/>
            <p:cNvCxnSpPr/>
            <p:nvPr/>
          </p:nvCxnSpPr>
          <p:spPr>
            <a:xfrm>
              <a:off x="3421265" y="3712638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1" name="890 - Ευθεία γραμμή σύνδεσης"/>
            <p:cNvCxnSpPr/>
            <p:nvPr/>
          </p:nvCxnSpPr>
          <p:spPr>
            <a:xfrm>
              <a:off x="3416300" y="3766245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2" name="891 - Ευθεία γραμμή σύνδεσης"/>
            <p:cNvCxnSpPr/>
            <p:nvPr/>
          </p:nvCxnSpPr>
          <p:spPr>
            <a:xfrm>
              <a:off x="3421265" y="3823681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3" name="892 - Ευθεία γραμμή σύνδεσης"/>
            <p:cNvCxnSpPr/>
            <p:nvPr/>
          </p:nvCxnSpPr>
          <p:spPr>
            <a:xfrm>
              <a:off x="3421265" y="3881117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4" name="893 - Ευθεία γραμμή σύνδεσης"/>
            <p:cNvCxnSpPr/>
            <p:nvPr/>
          </p:nvCxnSpPr>
          <p:spPr>
            <a:xfrm>
              <a:off x="3426229" y="3942382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5" name="894 - Ευθεία γραμμή σύνδεσης"/>
            <p:cNvCxnSpPr/>
            <p:nvPr/>
          </p:nvCxnSpPr>
          <p:spPr>
            <a:xfrm>
              <a:off x="3426229" y="3995989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6" name="895 - Ευθεία γραμμή σύνδεσης"/>
            <p:cNvCxnSpPr/>
            <p:nvPr/>
          </p:nvCxnSpPr>
          <p:spPr>
            <a:xfrm>
              <a:off x="3431194" y="4053425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7" name="896 - Ευθεία γραμμή σύνδεσης"/>
            <p:cNvCxnSpPr/>
            <p:nvPr/>
          </p:nvCxnSpPr>
          <p:spPr>
            <a:xfrm>
              <a:off x="3431194" y="4110861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8" name="897 - Ευθεία γραμμή σύνδεσης"/>
            <p:cNvCxnSpPr/>
            <p:nvPr/>
          </p:nvCxnSpPr>
          <p:spPr>
            <a:xfrm>
              <a:off x="3426229" y="4168298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9" name="898 - Ευθεία γραμμή σύνδεσης"/>
            <p:cNvCxnSpPr/>
            <p:nvPr/>
          </p:nvCxnSpPr>
          <p:spPr>
            <a:xfrm>
              <a:off x="3431194" y="4225734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00" name="899 - Ευθεία γραμμή σύνδεσης"/>
            <p:cNvCxnSpPr/>
            <p:nvPr/>
          </p:nvCxnSpPr>
          <p:spPr>
            <a:xfrm>
              <a:off x="3436159" y="4283170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3" name="1060 - Ομάδα"/>
          <p:cNvGrpSpPr/>
          <p:nvPr/>
        </p:nvGrpSpPr>
        <p:grpSpPr bwMode="auto">
          <a:xfrm>
            <a:off x="7784751" y="1168678"/>
            <a:ext cx="367303" cy="711408"/>
            <a:chOff x="3416300" y="3371850"/>
            <a:chExt cx="539750" cy="93345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59" name="858 - Κύβος"/>
            <p:cNvSpPr/>
            <p:nvPr/>
          </p:nvSpPr>
          <p:spPr>
            <a:xfrm>
              <a:off x="3421265" y="3371850"/>
              <a:ext cx="534785" cy="933450"/>
            </a:xfrm>
            <a:prstGeom prst="cube">
              <a:avLst>
                <a:gd name="adj" fmla="val 13369"/>
              </a:avLst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cxnSp>
          <p:nvCxnSpPr>
            <p:cNvPr id="860" name="859 - Ευθεία γραμμή σύνδεσης"/>
            <p:cNvCxnSpPr/>
            <p:nvPr/>
          </p:nvCxnSpPr>
          <p:spPr>
            <a:xfrm rot="16200000" flipH="1">
              <a:off x="3045106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1" name="860 - Ευθεία γραμμή σύνδεσης"/>
            <p:cNvCxnSpPr/>
            <p:nvPr/>
          </p:nvCxnSpPr>
          <p:spPr>
            <a:xfrm rot="16200000" flipH="1">
              <a:off x="3134471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2" name="861 - Ευθεία γραμμή σύνδεσης"/>
            <p:cNvCxnSpPr/>
            <p:nvPr/>
          </p:nvCxnSpPr>
          <p:spPr>
            <a:xfrm rot="16200000" flipH="1">
              <a:off x="3219075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3" name="862 - Ευθεία γραμμή σύνδεσης"/>
            <p:cNvCxnSpPr/>
            <p:nvPr/>
          </p:nvCxnSpPr>
          <p:spPr>
            <a:xfrm rot="16200000" flipH="1">
              <a:off x="3298308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4" name="863 - Ευθεία γραμμή σύνδεσης"/>
            <p:cNvCxnSpPr/>
            <p:nvPr/>
          </p:nvCxnSpPr>
          <p:spPr>
            <a:xfrm rot="16200000" flipH="1">
              <a:off x="3387674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5" name="864 - Ευθεία γραμμή σύνδεσης"/>
            <p:cNvCxnSpPr/>
            <p:nvPr/>
          </p:nvCxnSpPr>
          <p:spPr>
            <a:xfrm>
              <a:off x="3416300" y="3482893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66" name="865 - Ευθεία γραμμή σύνδεσης"/>
            <p:cNvCxnSpPr/>
            <p:nvPr/>
          </p:nvCxnSpPr>
          <p:spPr>
            <a:xfrm>
              <a:off x="3416300" y="3536500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67" name="866 - Ευθεία γραμμή σύνδεσης"/>
            <p:cNvCxnSpPr/>
            <p:nvPr/>
          </p:nvCxnSpPr>
          <p:spPr>
            <a:xfrm>
              <a:off x="3421265" y="3593936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68" name="867 - Ευθεία γραμμή σύνδεσης"/>
            <p:cNvCxnSpPr/>
            <p:nvPr/>
          </p:nvCxnSpPr>
          <p:spPr>
            <a:xfrm>
              <a:off x="3421265" y="3651372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69" name="868 - Ευθεία γραμμή σύνδεσης"/>
            <p:cNvCxnSpPr/>
            <p:nvPr/>
          </p:nvCxnSpPr>
          <p:spPr>
            <a:xfrm>
              <a:off x="3421265" y="3712638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0" name="869 - Ευθεία γραμμή σύνδεσης"/>
            <p:cNvCxnSpPr/>
            <p:nvPr/>
          </p:nvCxnSpPr>
          <p:spPr>
            <a:xfrm>
              <a:off x="3416300" y="3766245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1" name="870 - Ευθεία γραμμή σύνδεσης"/>
            <p:cNvCxnSpPr/>
            <p:nvPr/>
          </p:nvCxnSpPr>
          <p:spPr>
            <a:xfrm>
              <a:off x="3421265" y="3823681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2" name="871 - Ευθεία γραμμή σύνδεσης"/>
            <p:cNvCxnSpPr/>
            <p:nvPr/>
          </p:nvCxnSpPr>
          <p:spPr>
            <a:xfrm>
              <a:off x="3421265" y="3881117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3" name="872 - Ευθεία γραμμή σύνδεσης"/>
            <p:cNvCxnSpPr/>
            <p:nvPr/>
          </p:nvCxnSpPr>
          <p:spPr>
            <a:xfrm>
              <a:off x="3426229" y="3942382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4" name="873 - Ευθεία γραμμή σύνδεσης"/>
            <p:cNvCxnSpPr/>
            <p:nvPr/>
          </p:nvCxnSpPr>
          <p:spPr>
            <a:xfrm>
              <a:off x="3426229" y="3995989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5" name="874 - Ευθεία γραμμή σύνδεσης"/>
            <p:cNvCxnSpPr/>
            <p:nvPr/>
          </p:nvCxnSpPr>
          <p:spPr>
            <a:xfrm>
              <a:off x="3431194" y="4053425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6" name="875 - Ευθεία γραμμή σύνδεσης"/>
            <p:cNvCxnSpPr/>
            <p:nvPr/>
          </p:nvCxnSpPr>
          <p:spPr>
            <a:xfrm>
              <a:off x="3431194" y="4110861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7" name="876 - Ευθεία γραμμή σύνδεσης"/>
            <p:cNvCxnSpPr/>
            <p:nvPr/>
          </p:nvCxnSpPr>
          <p:spPr>
            <a:xfrm>
              <a:off x="3426229" y="4168298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8" name="877 - Ευθεία γραμμή σύνδεσης"/>
            <p:cNvCxnSpPr/>
            <p:nvPr/>
          </p:nvCxnSpPr>
          <p:spPr>
            <a:xfrm>
              <a:off x="3431194" y="4225734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9" name="878 - Ευθεία γραμμή σύνδεσης"/>
            <p:cNvCxnSpPr/>
            <p:nvPr/>
          </p:nvCxnSpPr>
          <p:spPr>
            <a:xfrm>
              <a:off x="3436159" y="4283170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4" name="1082 - Ομάδα"/>
          <p:cNvGrpSpPr>
            <a:grpSpLocks/>
          </p:cNvGrpSpPr>
          <p:nvPr/>
        </p:nvGrpSpPr>
        <p:grpSpPr bwMode="auto">
          <a:xfrm>
            <a:off x="8109186" y="1053001"/>
            <a:ext cx="490530" cy="833760"/>
            <a:chOff x="3416300" y="3371850"/>
            <a:chExt cx="539750" cy="933450"/>
          </a:xfrm>
        </p:grpSpPr>
        <p:sp>
          <p:nvSpPr>
            <p:cNvPr id="838" name="837 - Κύβος"/>
            <p:cNvSpPr/>
            <p:nvPr/>
          </p:nvSpPr>
          <p:spPr>
            <a:xfrm>
              <a:off x="3420737" y="3371850"/>
              <a:ext cx="535313" cy="933450"/>
            </a:xfrm>
            <a:prstGeom prst="cube">
              <a:avLst>
                <a:gd name="adj" fmla="val 13369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cxnSp>
          <p:nvCxnSpPr>
            <p:cNvPr id="839" name="838 - Ευθεία γραμμή σύνδεσης"/>
            <p:cNvCxnSpPr/>
            <p:nvPr/>
          </p:nvCxnSpPr>
          <p:spPr>
            <a:xfrm rot="16200000" flipH="1">
              <a:off x="3043790" y="3868804"/>
              <a:ext cx="86332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0" name="839 - Ευθεία γραμμή σύνδεσης"/>
            <p:cNvCxnSpPr/>
            <p:nvPr/>
          </p:nvCxnSpPr>
          <p:spPr>
            <a:xfrm rot="16200000" flipH="1">
              <a:off x="3133995" y="3868804"/>
              <a:ext cx="86332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1" name="840 - Ευθεία γραμμή σύνδεσης"/>
            <p:cNvCxnSpPr/>
            <p:nvPr/>
          </p:nvCxnSpPr>
          <p:spPr>
            <a:xfrm rot="16200000" flipH="1">
              <a:off x="3218284" y="3868804"/>
              <a:ext cx="86332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2" name="841 - Ευθεία γραμμή σύνδεσης"/>
            <p:cNvCxnSpPr/>
            <p:nvPr/>
          </p:nvCxnSpPr>
          <p:spPr>
            <a:xfrm rot="16200000" flipH="1">
              <a:off x="3296659" y="3868804"/>
              <a:ext cx="86332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3" name="183 - Ευθεία γραμμή σύνδεσης"/>
            <p:cNvCxnSpPr/>
            <p:nvPr/>
          </p:nvCxnSpPr>
          <p:spPr>
            <a:xfrm rot="16200000" flipH="1">
              <a:off x="3386864" y="3868804"/>
              <a:ext cx="86332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4" name="843 - Ευθεία γραμμή σύνδεσης"/>
            <p:cNvCxnSpPr/>
            <p:nvPr/>
          </p:nvCxnSpPr>
          <p:spPr>
            <a:xfrm>
              <a:off x="3416300" y="3483090"/>
              <a:ext cx="44954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45" name="844 - Ευθεία γραμμή σύνδεσης"/>
            <p:cNvCxnSpPr/>
            <p:nvPr/>
          </p:nvCxnSpPr>
          <p:spPr>
            <a:xfrm>
              <a:off x="3416300" y="3537501"/>
              <a:ext cx="44954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46" name="845 - Ευθεία γραμμή σύνδεσης"/>
            <p:cNvCxnSpPr/>
            <p:nvPr/>
          </p:nvCxnSpPr>
          <p:spPr>
            <a:xfrm>
              <a:off x="3420737" y="3594330"/>
              <a:ext cx="45102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47" name="846 - Ευθεία γραμμή σύνδεσης"/>
            <p:cNvCxnSpPr/>
            <p:nvPr/>
          </p:nvCxnSpPr>
          <p:spPr>
            <a:xfrm>
              <a:off x="3420737" y="3651159"/>
              <a:ext cx="45102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48" name="847 - Ευθεία γραμμή σύνδεσης"/>
            <p:cNvCxnSpPr/>
            <p:nvPr/>
          </p:nvCxnSpPr>
          <p:spPr>
            <a:xfrm>
              <a:off x="3420737" y="3711616"/>
              <a:ext cx="45102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49" name="848 - Ευθεία γραμμή σύνδεσης"/>
            <p:cNvCxnSpPr/>
            <p:nvPr/>
          </p:nvCxnSpPr>
          <p:spPr>
            <a:xfrm>
              <a:off x="3416300" y="3766027"/>
              <a:ext cx="44954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0" name="849 - Ευθεία γραμμή σύνδεσης"/>
            <p:cNvCxnSpPr/>
            <p:nvPr/>
          </p:nvCxnSpPr>
          <p:spPr>
            <a:xfrm>
              <a:off x="3420737" y="3822856"/>
              <a:ext cx="45102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1" name="850 - Ευθεία γραμμή σύνδεσης"/>
            <p:cNvCxnSpPr/>
            <p:nvPr/>
          </p:nvCxnSpPr>
          <p:spPr>
            <a:xfrm>
              <a:off x="3420737" y="3880894"/>
              <a:ext cx="45102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2" name="851 - Ευθεία γραμμή σύνδεσης"/>
            <p:cNvCxnSpPr/>
            <p:nvPr/>
          </p:nvCxnSpPr>
          <p:spPr>
            <a:xfrm>
              <a:off x="3426652" y="3942560"/>
              <a:ext cx="44954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3" name="852 - Ευθεία γραμμή σύνδεσης"/>
            <p:cNvCxnSpPr/>
            <p:nvPr/>
          </p:nvCxnSpPr>
          <p:spPr>
            <a:xfrm>
              <a:off x="3426652" y="3995762"/>
              <a:ext cx="44954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4" name="853 - Ευθεία γραμμή σύνδεσης"/>
            <p:cNvCxnSpPr/>
            <p:nvPr/>
          </p:nvCxnSpPr>
          <p:spPr>
            <a:xfrm>
              <a:off x="3429609" y="4053801"/>
              <a:ext cx="45250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5" name="854 - Ευθεία γραμμή σύνδεσης"/>
            <p:cNvCxnSpPr/>
            <p:nvPr/>
          </p:nvCxnSpPr>
          <p:spPr>
            <a:xfrm>
              <a:off x="3429609" y="4111839"/>
              <a:ext cx="45250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6" name="855 - Ευθεία γραμμή σύνδεσης"/>
            <p:cNvCxnSpPr/>
            <p:nvPr/>
          </p:nvCxnSpPr>
          <p:spPr>
            <a:xfrm>
              <a:off x="3426652" y="4168668"/>
              <a:ext cx="44954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7" name="856 - Ευθεία γραμμή σύνδεσης"/>
            <p:cNvCxnSpPr/>
            <p:nvPr/>
          </p:nvCxnSpPr>
          <p:spPr>
            <a:xfrm>
              <a:off x="3429609" y="4226706"/>
              <a:ext cx="45250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8" name="857 - Ευθεία γραμμή σύνδεσης"/>
            <p:cNvCxnSpPr/>
            <p:nvPr/>
          </p:nvCxnSpPr>
          <p:spPr>
            <a:xfrm>
              <a:off x="3435524" y="4283536"/>
              <a:ext cx="45102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9" name="1104 - Ομάδα"/>
          <p:cNvGrpSpPr/>
          <p:nvPr/>
        </p:nvGrpSpPr>
        <p:grpSpPr bwMode="auto">
          <a:xfrm>
            <a:off x="6869072" y="1065263"/>
            <a:ext cx="448926" cy="733663"/>
            <a:chOff x="3416300" y="3371850"/>
            <a:chExt cx="539750" cy="93345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17" name="816 - Κύβος"/>
            <p:cNvSpPr/>
            <p:nvPr/>
          </p:nvSpPr>
          <p:spPr>
            <a:xfrm>
              <a:off x="3421265" y="3371850"/>
              <a:ext cx="534785" cy="933450"/>
            </a:xfrm>
            <a:prstGeom prst="cube">
              <a:avLst>
                <a:gd name="adj" fmla="val 13369"/>
              </a:avLst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cxnSp>
          <p:nvCxnSpPr>
            <p:cNvPr id="818" name="817 - Ευθεία γραμμή σύνδεσης"/>
            <p:cNvCxnSpPr/>
            <p:nvPr/>
          </p:nvCxnSpPr>
          <p:spPr>
            <a:xfrm rot="16200000" flipH="1">
              <a:off x="3045106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9" name="818 - Ευθεία γραμμή σύνδεσης"/>
            <p:cNvCxnSpPr/>
            <p:nvPr/>
          </p:nvCxnSpPr>
          <p:spPr>
            <a:xfrm rot="16200000" flipH="1">
              <a:off x="3134471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0" name="819 - Ευθεία γραμμή σύνδεσης"/>
            <p:cNvCxnSpPr/>
            <p:nvPr/>
          </p:nvCxnSpPr>
          <p:spPr>
            <a:xfrm rot="16200000" flipH="1">
              <a:off x="3219075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1" name="820 - Ευθεία γραμμή σύνδεσης"/>
            <p:cNvCxnSpPr/>
            <p:nvPr/>
          </p:nvCxnSpPr>
          <p:spPr>
            <a:xfrm rot="16200000" flipH="1">
              <a:off x="3298308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2" name="821 - Ευθεία γραμμή σύνδεσης"/>
            <p:cNvCxnSpPr/>
            <p:nvPr/>
          </p:nvCxnSpPr>
          <p:spPr>
            <a:xfrm rot="16200000" flipH="1">
              <a:off x="3387674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3" name="822 - Ευθεία γραμμή σύνδεσης"/>
            <p:cNvCxnSpPr/>
            <p:nvPr/>
          </p:nvCxnSpPr>
          <p:spPr>
            <a:xfrm>
              <a:off x="3416300" y="3482893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4" name="823 - Ευθεία γραμμή σύνδεσης"/>
            <p:cNvCxnSpPr/>
            <p:nvPr/>
          </p:nvCxnSpPr>
          <p:spPr>
            <a:xfrm>
              <a:off x="3416300" y="3536500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5" name="824 - Ευθεία γραμμή σύνδεσης"/>
            <p:cNvCxnSpPr/>
            <p:nvPr/>
          </p:nvCxnSpPr>
          <p:spPr>
            <a:xfrm>
              <a:off x="3421265" y="3593936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6" name="825 - Ευθεία γραμμή σύνδεσης"/>
            <p:cNvCxnSpPr/>
            <p:nvPr/>
          </p:nvCxnSpPr>
          <p:spPr>
            <a:xfrm>
              <a:off x="3421265" y="3651372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7" name="826 - Ευθεία γραμμή σύνδεσης"/>
            <p:cNvCxnSpPr/>
            <p:nvPr/>
          </p:nvCxnSpPr>
          <p:spPr>
            <a:xfrm>
              <a:off x="3421265" y="3712638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8" name="827 - Ευθεία γραμμή σύνδεσης"/>
            <p:cNvCxnSpPr/>
            <p:nvPr/>
          </p:nvCxnSpPr>
          <p:spPr>
            <a:xfrm>
              <a:off x="3416300" y="3766245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9" name="828 - Ευθεία γραμμή σύνδεσης"/>
            <p:cNvCxnSpPr/>
            <p:nvPr/>
          </p:nvCxnSpPr>
          <p:spPr>
            <a:xfrm>
              <a:off x="3421265" y="3823681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0" name="829 - Ευθεία γραμμή σύνδεσης"/>
            <p:cNvCxnSpPr/>
            <p:nvPr/>
          </p:nvCxnSpPr>
          <p:spPr>
            <a:xfrm>
              <a:off x="3421265" y="3881117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1" name="830 - Ευθεία γραμμή σύνδεσης"/>
            <p:cNvCxnSpPr/>
            <p:nvPr/>
          </p:nvCxnSpPr>
          <p:spPr>
            <a:xfrm>
              <a:off x="3426229" y="3942382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2" name="831 - Ευθεία γραμμή σύνδεσης"/>
            <p:cNvCxnSpPr/>
            <p:nvPr/>
          </p:nvCxnSpPr>
          <p:spPr>
            <a:xfrm>
              <a:off x="3426229" y="3995989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3" name="832 - Ευθεία γραμμή σύνδεσης"/>
            <p:cNvCxnSpPr/>
            <p:nvPr/>
          </p:nvCxnSpPr>
          <p:spPr>
            <a:xfrm>
              <a:off x="3431194" y="4053425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4" name="833 - Ευθεία γραμμή σύνδεσης"/>
            <p:cNvCxnSpPr/>
            <p:nvPr/>
          </p:nvCxnSpPr>
          <p:spPr>
            <a:xfrm>
              <a:off x="3431194" y="4110861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5" name="834 - Ευθεία γραμμή σύνδεσης"/>
            <p:cNvCxnSpPr/>
            <p:nvPr/>
          </p:nvCxnSpPr>
          <p:spPr>
            <a:xfrm>
              <a:off x="3426229" y="4168298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6" name="835 - Ευθεία γραμμή σύνδεσης"/>
            <p:cNvCxnSpPr/>
            <p:nvPr/>
          </p:nvCxnSpPr>
          <p:spPr>
            <a:xfrm>
              <a:off x="3431194" y="4225734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7" name="836 - Ευθεία γραμμή σύνδεσης"/>
            <p:cNvCxnSpPr/>
            <p:nvPr/>
          </p:nvCxnSpPr>
          <p:spPr>
            <a:xfrm>
              <a:off x="3436159" y="4283170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40" name="1016 - Ομάδα"/>
          <p:cNvGrpSpPr>
            <a:grpSpLocks/>
          </p:cNvGrpSpPr>
          <p:nvPr/>
        </p:nvGrpSpPr>
        <p:grpSpPr bwMode="auto">
          <a:xfrm>
            <a:off x="8574181" y="1504441"/>
            <a:ext cx="393768" cy="667440"/>
            <a:chOff x="3416300" y="3371850"/>
            <a:chExt cx="539750" cy="933450"/>
          </a:xfrm>
        </p:grpSpPr>
        <p:sp>
          <p:nvSpPr>
            <p:cNvPr id="796" name="795 - Κύβος"/>
            <p:cNvSpPr/>
            <p:nvPr/>
          </p:nvSpPr>
          <p:spPr>
            <a:xfrm>
              <a:off x="3421827" y="3371850"/>
              <a:ext cx="534223" cy="933450"/>
            </a:xfrm>
            <a:prstGeom prst="cube">
              <a:avLst>
                <a:gd name="adj" fmla="val 13369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cxnSp>
          <p:nvCxnSpPr>
            <p:cNvPr id="797" name="796 - Ευθεία γραμμή σύνδεσης"/>
            <p:cNvCxnSpPr/>
            <p:nvPr/>
          </p:nvCxnSpPr>
          <p:spPr>
            <a:xfrm rot="16200000" flipH="1">
              <a:off x="3044018" y="3868029"/>
              <a:ext cx="86246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8" name="797 - Ευθεία γραμμή σύνδεσης"/>
            <p:cNvCxnSpPr/>
            <p:nvPr/>
          </p:nvCxnSpPr>
          <p:spPr>
            <a:xfrm rot="16200000" flipH="1">
              <a:off x="3134284" y="3868029"/>
              <a:ext cx="86246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9" name="225 - Ευθεία γραμμή σύνδεσης"/>
            <p:cNvCxnSpPr/>
            <p:nvPr/>
          </p:nvCxnSpPr>
          <p:spPr>
            <a:xfrm rot="16200000" flipH="1">
              <a:off x="3217180" y="3868029"/>
              <a:ext cx="86246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0" name="799 - Ευθεία γραμμή σύνδεσης"/>
            <p:cNvCxnSpPr/>
            <p:nvPr/>
          </p:nvCxnSpPr>
          <p:spPr>
            <a:xfrm rot="16200000" flipH="1">
              <a:off x="3296393" y="3868029"/>
              <a:ext cx="86246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1" name="800 - Ευθεία γραμμή σύνδεσης"/>
            <p:cNvCxnSpPr/>
            <p:nvPr/>
          </p:nvCxnSpPr>
          <p:spPr>
            <a:xfrm rot="16200000" flipH="1">
              <a:off x="3386658" y="3868029"/>
              <a:ext cx="86246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2" name="801 - Ευθεία γραμμή σύνδεσης"/>
            <p:cNvCxnSpPr/>
            <p:nvPr/>
          </p:nvCxnSpPr>
          <p:spPr>
            <a:xfrm>
              <a:off x="3416300" y="3483622"/>
              <a:ext cx="45132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03" name="802 - Ευθεία γραμμή σύνδεσης"/>
            <p:cNvCxnSpPr/>
            <p:nvPr/>
          </p:nvCxnSpPr>
          <p:spPr>
            <a:xfrm>
              <a:off x="3416300" y="3536487"/>
              <a:ext cx="45132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04" name="803 - Ευθεία γραμμή σύνδεσης"/>
            <p:cNvCxnSpPr/>
            <p:nvPr/>
          </p:nvCxnSpPr>
          <p:spPr>
            <a:xfrm>
              <a:off x="3421827" y="3592374"/>
              <a:ext cx="44948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05" name="804 - Ευθεία γραμμή σύνδεσης"/>
            <p:cNvCxnSpPr/>
            <p:nvPr/>
          </p:nvCxnSpPr>
          <p:spPr>
            <a:xfrm>
              <a:off x="3421827" y="3652791"/>
              <a:ext cx="44948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06" name="805 - Ευθεία γραμμή σύνδεσης"/>
            <p:cNvCxnSpPr/>
            <p:nvPr/>
          </p:nvCxnSpPr>
          <p:spPr>
            <a:xfrm>
              <a:off x="3421827" y="3713209"/>
              <a:ext cx="44948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07" name="806 - Ευθεία γραμμή σύνδεσης"/>
            <p:cNvCxnSpPr/>
            <p:nvPr/>
          </p:nvCxnSpPr>
          <p:spPr>
            <a:xfrm>
              <a:off x="3416300" y="3766074"/>
              <a:ext cx="45132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08" name="807 - Ευθεία γραμμή σύνδεσης"/>
            <p:cNvCxnSpPr/>
            <p:nvPr/>
          </p:nvCxnSpPr>
          <p:spPr>
            <a:xfrm>
              <a:off x="3421827" y="3823470"/>
              <a:ext cx="44948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09" name="808 - Ευθεία γραμμή σύνδεσης"/>
            <p:cNvCxnSpPr/>
            <p:nvPr/>
          </p:nvCxnSpPr>
          <p:spPr>
            <a:xfrm>
              <a:off x="3421827" y="3882378"/>
              <a:ext cx="44948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10" name="809 - Ευθεία γραμμή σύνδεσης"/>
            <p:cNvCxnSpPr/>
            <p:nvPr/>
          </p:nvCxnSpPr>
          <p:spPr>
            <a:xfrm>
              <a:off x="3425511" y="3942795"/>
              <a:ext cx="45132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11" name="810 - Ευθεία γραμμή σύνδεσης"/>
            <p:cNvCxnSpPr/>
            <p:nvPr/>
          </p:nvCxnSpPr>
          <p:spPr>
            <a:xfrm>
              <a:off x="3425511" y="3995660"/>
              <a:ext cx="45132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12" name="811 - Ευθεία γραμμή σύνδεσης"/>
            <p:cNvCxnSpPr/>
            <p:nvPr/>
          </p:nvCxnSpPr>
          <p:spPr>
            <a:xfrm>
              <a:off x="3431037" y="4053057"/>
              <a:ext cx="45132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13" name="812 - Ευθεία γραμμή σύνδεσης"/>
            <p:cNvCxnSpPr/>
            <p:nvPr/>
          </p:nvCxnSpPr>
          <p:spPr>
            <a:xfrm>
              <a:off x="3431037" y="4111964"/>
              <a:ext cx="45132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14" name="813 - Ευθεία γραμμή σύνδεσης"/>
            <p:cNvCxnSpPr/>
            <p:nvPr/>
          </p:nvCxnSpPr>
          <p:spPr>
            <a:xfrm>
              <a:off x="3425511" y="4167850"/>
              <a:ext cx="45132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15" name="814 - Ευθεία γραμμή σύνδεσης"/>
            <p:cNvCxnSpPr/>
            <p:nvPr/>
          </p:nvCxnSpPr>
          <p:spPr>
            <a:xfrm>
              <a:off x="3431037" y="4225246"/>
              <a:ext cx="45132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16" name="815 - Ευθεία γραμμή σύνδεσης"/>
            <p:cNvCxnSpPr/>
            <p:nvPr/>
          </p:nvCxnSpPr>
          <p:spPr>
            <a:xfrm>
              <a:off x="3436564" y="4282643"/>
              <a:ext cx="44948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41" name="1131 - Ομάδα"/>
          <p:cNvGrpSpPr>
            <a:grpSpLocks/>
          </p:cNvGrpSpPr>
          <p:nvPr/>
        </p:nvGrpSpPr>
        <p:grpSpPr bwMode="auto">
          <a:xfrm>
            <a:off x="1140985" y="1505521"/>
            <a:ext cx="897735" cy="500040"/>
            <a:chOff x="2953641" y="5941291"/>
            <a:chExt cx="2246990" cy="1666092"/>
          </a:xfrm>
        </p:grpSpPr>
        <p:cxnSp>
          <p:nvCxnSpPr>
            <p:cNvPr id="772" name="771 - Ευθεία γραμμή σύνδεσης"/>
            <p:cNvCxnSpPr/>
            <p:nvPr/>
          </p:nvCxnSpPr>
          <p:spPr>
            <a:xfrm rot="16200000" flipH="1">
              <a:off x="4015297" y="6423996"/>
              <a:ext cx="39582" cy="11773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3" name="772 - Ορθογώνιο"/>
            <p:cNvSpPr/>
            <p:nvPr/>
          </p:nvSpPr>
          <p:spPr>
            <a:xfrm>
              <a:off x="3592755" y="6013260"/>
              <a:ext cx="33638" cy="539770"/>
            </a:xfrm>
            <a:prstGeom prst="rect">
              <a:avLst/>
            </a:prstGeom>
            <a:gradFill>
              <a:gsLst>
                <a:gs pos="11000">
                  <a:schemeClr val="bg1">
                    <a:lumMod val="85000"/>
                  </a:schemeClr>
                </a:gs>
                <a:gs pos="77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shape">
                <a:fillToRect l="50000" t="50000" r="50000" b="50000"/>
              </a:path>
            </a:gra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74" name="773 - Ορθογώνιο"/>
            <p:cNvSpPr/>
            <p:nvPr/>
          </p:nvSpPr>
          <p:spPr>
            <a:xfrm>
              <a:off x="3337109" y="5995269"/>
              <a:ext cx="37000" cy="543368"/>
            </a:xfrm>
            <a:prstGeom prst="rect">
              <a:avLst/>
            </a:prstGeom>
            <a:gradFill flip="none" rotWithShape="1">
              <a:gsLst>
                <a:gs pos="11000">
                  <a:schemeClr val="bg1">
                    <a:lumMod val="85000"/>
                  </a:schemeClr>
                </a:gs>
                <a:gs pos="77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75" name="774 - Ορθογώνιο"/>
            <p:cNvSpPr/>
            <p:nvPr/>
          </p:nvSpPr>
          <p:spPr>
            <a:xfrm>
              <a:off x="3384202" y="6013260"/>
              <a:ext cx="201825" cy="539770"/>
            </a:xfrm>
            <a:prstGeom prst="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76" name="775 - Ελεύθερη σχεδίαση"/>
            <p:cNvSpPr/>
            <p:nvPr/>
          </p:nvSpPr>
          <p:spPr>
            <a:xfrm>
              <a:off x="3108374" y="6538637"/>
              <a:ext cx="857757" cy="352650"/>
            </a:xfrm>
            <a:custGeom>
              <a:avLst/>
              <a:gdLst>
                <a:gd name="connsiteX0" fmla="*/ 42019 w 861169"/>
                <a:gd name="connsiteY0" fmla="*/ 90487 h 352425"/>
                <a:gd name="connsiteX1" fmla="*/ 208706 w 861169"/>
                <a:gd name="connsiteY1" fmla="*/ 0 h 352425"/>
                <a:gd name="connsiteX2" fmla="*/ 618281 w 861169"/>
                <a:gd name="connsiteY2" fmla="*/ 0 h 352425"/>
                <a:gd name="connsiteX3" fmla="*/ 861169 w 861169"/>
                <a:gd name="connsiteY3" fmla="*/ 347662 h 352425"/>
                <a:gd name="connsiteX4" fmla="*/ 804019 w 861169"/>
                <a:gd name="connsiteY4" fmla="*/ 352425 h 352425"/>
                <a:gd name="connsiteX5" fmla="*/ 599231 w 861169"/>
                <a:gd name="connsiteY5" fmla="*/ 85725 h 352425"/>
                <a:gd name="connsiteX6" fmla="*/ 213469 w 861169"/>
                <a:gd name="connsiteY6" fmla="*/ 85725 h 352425"/>
                <a:gd name="connsiteX7" fmla="*/ 61069 w 861169"/>
                <a:gd name="connsiteY7" fmla="*/ 147637 h 352425"/>
                <a:gd name="connsiteX8" fmla="*/ 42019 w 861169"/>
                <a:gd name="connsiteY8" fmla="*/ 90487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1169" h="352425">
                  <a:moveTo>
                    <a:pt x="42019" y="90487"/>
                  </a:moveTo>
                  <a:lnTo>
                    <a:pt x="208706" y="0"/>
                  </a:lnTo>
                  <a:lnTo>
                    <a:pt x="618281" y="0"/>
                  </a:lnTo>
                  <a:lnTo>
                    <a:pt x="861169" y="347662"/>
                  </a:lnTo>
                  <a:lnTo>
                    <a:pt x="804019" y="352425"/>
                  </a:lnTo>
                  <a:lnTo>
                    <a:pt x="599231" y="85725"/>
                  </a:lnTo>
                  <a:lnTo>
                    <a:pt x="213469" y="85725"/>
                  </a:lnTo>
                  <a:cubicBezTo>
                    <a:pt x="54829" y="148219"/>
                    <a:pt x="0" y="147637"/>
                    <a:pt x="61069" y="147637"/>
                  </a:cubicBezTo>
                  <a:cubicBezTo>
                    <a:pt x="41477" y="93758"/>
                    <a:pt x="23438" y="95250"/>
                    <a:pt x="42019" y="90487"/>
                  </a:cubicBezTo>
                  <a:close/>
                </a:path>
              </a:pathLst>
            </a:custGeom>
            <a:gradFill>
              <a:gsLst>
                <a:gs pos="11000">
                  <a:schemeClr val="bg1">
                    <a:lumMod val="85000"/>
                  </a:schemeClr>
                </a:gs>
                <a:gs pos="77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shape">
                <a:fillToRect l="50000" t="50000" r="50000" b="50000"/>
              </a:path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77" name="776 - Ελεύθερη σχεδίαση"/>
            <p:cNvSpPr/>
            <p:nvPr/>
          </p:nvSpPr>
          <p:spPr>
            <a:xfrm>
              <a:off x="3902221" y="6459470"/>
              <a:ext cx="1295046" cy="755678"/>
            </a:xfrm>
            <a:custGeom>
              <a:avLst/>
              <a:gdLst>
                <a:gd name="connsiteX0" fmla="*/ 200025 w 1295400"/>
                <a:gd name="connsiteY0" fmla="*/ 0 h 757238"/>
                <a:gd name="connsiteX1" fmla="*/ 581025 w 1295400"/>
                <a:gd name="connsiteY1" fmla="*/ 0 h 757238"/>
                <a:gd name="connsiteX2" fmla="*/ 904875 w 1295400"/>
                <a:gd name="connsiteY2" fmla="*/ 33338 h 757238"/>
                <a:gd name="connsiteX3" fmla="*/ 1171575 w 1295400"/>
                <a:gd name="connsiteY3" fmla="*/ 66675 h 757238"/>
                <a:gd name="connsiteX4" fmla="*/ 1223962 w 1295400"/>
                <a:gd name="connsiteY4" fmla="*/ 85725 h 757238"/>
                <a:gd name="connsiteX5" fmla="*/ 1290637 w 1295400"/>
                <a:gd name="connsiteY5" fmla="*/ 166688 h 757238"/>
                <a:gd name="connsiteX6" fmla="*/ 1295400 w 1295400"/>
                <a:gd name="connsiteY6" fmla="*/ 566738 h 757238"/>
                <a:gd name="connsiteX7" fmla="*/ 1266825 w 1295400"/>
                <a:gd name="connsiteY7" fmla="*/ 600075 h 757238"/>
                <a:gd name="connsiteX8" fmla="*/ 314325 w 1295400"/>
                <a:gd name="connsiteY8" fmla="*/ 600075 h 757238"/>
                <a:gd name="connsiteX9" fmla="*/ 381000 w 1295400"/>
                <a:gd name="connsiteY9" fmla="*/ 752475 h 757238"/>
                <a:gd name="connsiteX10" fmla="*/ 381000 w 1295400"/>
                <a:gd name="connsiteY10" fmla="*/ 752475 h 757238"/>
                <a:gd name="connsiteX11" fmla="*/ 161925 w 1295400"/>
                <a:gd name="connsiteY11" fmla="*/ 757238 h 757238"/>
                <a:gd name="connsiteX12" fmla="*/ 0 w 1295400"/>
                <a:gd name="connsiteY12" fmla="*/ 419100 h 757238"/>
                <a:gd name="connsiteX13" fmla="*/ 190500 w 1295400"/>
                <a:gd name="connsiteY13" fmla="*/ 409575 h 757238"/>
                <a:gd name="connsiteX14" fmla="*/ 200025 w 1295400"/>
                <a:gd name="connsiteY14" fmla="*/ 0 h 757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95400" h="757238">
                  <a:moveTo>
                    <a:pt x="200025" y="0"/>
                  </a:moveTo>
                  <a:lnTo>
                    <a:pt x="581025" y="0"/>
                  </a:lnTo>
                  <a:lnTo>
                    <a:pt x="904875" y="33338"/>
                  </a:lnTo>
                  <a:lnTo>
                    <a:pt x="1171575" y="66675"/>
                  </a:lnTo>
                  <a:lnTo>
                    <a:pt x="1223962" y="85725"/>
                  </a:lnTo>
                  <a:lnTo>
                    <a:pt x="1290637" y="166688"/>
                  </a:lnTo>
                  <a:cubicBezTo>
                    <a:pt x="1292206" y="300038"/>
                    <a:pt x="1295400" y="700097"/>
                    <a:pt x="1295400" y="566738"/>
                  </a:cubicBezTo>
                  <a:lnTo>
                    <a:pt x="1266825" y="600075"/>
                  </a:lnTo>
                  <a:lnTo>
                    <a:pt x="314325" y="600075"/>
                  </a:lnTo>
                  <a:lnTo>
                    <a:pt x="381000" y="752475"/>
                  </a:lnTo>
                  <a:lnTo>
                    <a:pt x="381000" y="752475"/>
                  </a:lnTo>
                  <a:lnTo>
                    <a:pt x="161925" y="757238"/>
                  </a:lnTo>
                  <a:lnTo>
                    <a:pt x="0" y="419100"/>
                  </a:lnTo>
                  <a:lnTo>
                    <a:pt x="190500" y="409575"/>
                  </a:lnTo>
                  <a:cubicBezTo>
                    <a:pt x="192087" y="276225"/>
                    <a:pt x="193675" y="142875"/>
                    <a:pt x="200025" y="0"/>
                  </a:cubicBezTo>
                  <a:close/>
                </a:path>
              </a:pathLst>
            </a:custGeom>
            <a:gradFill>
              <a:gsLst>
                <a:gs pos="11000">
                  <a:schemeClr val="bg1">
                    <a:lumMod val="85000"/>
                  </a:schemeClr>
                </a:gs>
                <a:gs pos="77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78" name="777 - Ελεύθερη σχεδίαση"/>
            <p:cNvSpPr/>
            <p:nvPr/>
          </p:nvSpPr>
          <p:spPr>
            <a:xfrm>
              <a:off x="3633120" y="5988072"/>
              <a:ext cx="464199" cy="1183895"/>
            </a:xfrm>
            <a:custGeom>
              <a:avLst/>
              <a:gdLst>
                <a:gd name="connsiteX0" fmla="*/ 0 w 466725"/>
                <a:gd name="connsiteY0" fmla="*/ 538163 h 1181104"/>
                <a:gd name="connsiteX1" fmla="*/ 0 w 466725"/>
                <a:gd name="connsiteY1" fmla="*/ 9525 h 1181104"/>
                <a:gd name="connsiteX2" fmla="*/ 466725 w 466725"/>
                <a:gd name="connsiteY2" fmla="*/ 0 h 1181104"/>
                <a:gd name="connsiteX3" fmla="*/ 461963 w 466725"/>
                <a:gd name="connsiteY3" fmla="*/ 885825 h 1181104"/>
                <a:gd name="connsiteX4" fmla="*/ 323850 w 466725"/>
                <a:gd name="connsiteY4" fmla="*/ 890588 h 1181104"/>
                <a:gd name="connsiteX5" fmla="*/ 85725 w 466725"/>
                <a:gd name="connsiteY5" fmla="*/ 547688 h 1181104"/>
                <a:gd name="connsiteX6" fmla="*/ 0 w 466725"/>
                <a:gd name="connsiteY6" fmla="*/ 538163 h 118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725" h="1181104">
                  <a:moveTo>
                    <a:pt x="0" y="538163"/>
                  </a:moveTo>
                  <a:lnTo>
                    <a:pt x="0" y="9525"/>
                  </a:lnTo>
                  <a:lnTo>
                    <a:pt x="466725" y="0"/>
                  </a:lnTo>
                  <a:cubicBezTo>
                    <a:pt x="465146" y="295275"/>
                    <a:pt x="461963" y="1181104"/>
                    <a:pt x="461963" y="885825"/>
                  </a:cubicBezTo>
                  <a:lnTo>
                    <a:pt x="323850" y="890588"/>
                  </a:lnTo>
                  <a:lnTo>
                    <a:pt x="85725" y="547688"/>
                  </a:lnTo>
                  <a:lnTo>
                    <a:pt x="0" y="538163"/>
                  </a:lnTo>
                  <a:close/>
                </a:path>
              </a:pathLst>
            </a:cu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79" name="778 - Ορθογώνιο"/>
            <p:cNvSpPr/>
            <p:nvPr/>
          </p:nvSpPr>
          <p:spPr>
            <a:xfrm>
              <a:off x="3882038" y="6869696"/>
              <a:ext cx="245553" cy="53978"/>
            </a:xfrm>
            <a:prstGeom prst="rect">
              <a:avLst/>
            </a:prstGeom>
            <a:gradFill>
              <a:gsLst>
                <a:gs pos="11000">
                  <a:schemeClr val="bg1">
                    <a:lumMod val="85000"/>
                  </a:schemeClr>
                </a:gs>
                <a:gs pos="77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shape">
                <a:fillToRect l="50000" t="50000" r="50000" b="50000"/>
              </a:path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0" name="779 - Στρογγυλεμένο ορθογώνιο"/>
            <p:cNvSpPr/>
            <p:nvPr/>
          </p:nvSpPr>
          <p:spPr>
            <a:xfrm>
              <a:off x="3253014" y="5941291"/>
              <a:ext cx="898124" cy="71969"/>
            </a:xfrm>
            <a:prstGeom prst="roundRect">
              <a:avLst/>
            </a:prstGeom>
            <a:gradFill>
              <a:gsLst>
                <a:gs pos="11000">
                  <a:schemeClr val="bg1">
                    <a:lumMod val="85000"/>
                  </a:schemeClr>
                </a:gs>
                <a:gs pos="77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1" name="780 - Έλλειψη"/>
            <p:cNvSpPr/>
            <p:nvPr/>
          </p:nvSpPr>
          <p:spPr>
            <a:xfrm>
              <a:off x="2953641" y="6642993"/>
              <a:ext cx="958670" cy="96439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2" name="781 - Έλλειψη"/>
            <p:cNvSpPr/>
            <p:nvPr/>
          </p:nvSpPr>
          <p:spPr>
            <a:xfrm>
              <a:off x="4477422" y="6956059"/>
              <a:ext cx="645841" cy="64772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3" name="782 - Έλλειψη"/>
            <p:cNvSpPr/>
            <p:nvPr/>
          </p:nvSpPr>
          <p:spPr>
            <a:xfrm>
              <a:off x="3185739" y="6866099"/>
              <a:ext cx="501201" cy="50018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4" name="783 - Έλλειψη"/>
            <p:cNvSpPr/>
            <p:nvPr/>
          </p:nvSpPr>
          <p:spPr>
            <a:xfrm>
              <a:off x="4625427" y="7099998"/>
              <a:ext cx="356558" cy="3562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5" name="784 - Έλλειψη"/>
            <p:cNvSpPr/>
            <p:nvPr/>
          </p:nvSpPr>
          <p:spPr>
            <a:xfrm>
              <a:off x="3377474" y="7060416"/>
              <a:ext cx="90820" cy="10075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6" name="785 - Έλλειψη"/>
            <p:cNvSpPr/>
            <p:nvPr/>
          </p:nvSpPr>
          <p:spPr>
            <a:xfrm>
              <a:off x="4756615" y="7229543"/>
              <a:ext cx="90820" cy="10075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7" name="786 - Στεφάνη"/>
            <p:cNvSpPr/>
            <p:nvPr/>
          </p:nvSpPr>
          <p:spPr>
            <a:xfrm rot="20396774">
              <a:off x="4413512" y="6894886"/>
              <a:ext cx="588657" cy="320263"/>
            </a:xfrm>
            <a:prstGeom prst="blockArc">
              <a:avLst>
                <a:gd name="adj1" fmla="val 11676965"/>
                <a:gd name="adj2" fmla="val 20882906"/>
                <a:gd name="adj3" fmla="val 11297"/>
              </a:avLst>
            </a:prstGeom>
            <a:gradFill>
              <a:gsLst>
                <a:gs pos="11000">
                  <a:schemeClr val="bg1">
                    <a:lumMod val="85000"/>
                  </a:schemeClr>
                </a:gs>
                <a:gs pos="77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8" name="787 - Διαγώνια ρίγα"/>
            <p:cNvSpPr/>
            <p:nvPr/>
          </p:nvSpPr>
          <p:spPr>
            <a:xfrm rot="8432627">
              <a:off x="5018988" y="6700569"/>
              <a:ext cx="181643" cy="215908"/>
            </a:xfrm>
            <a:prstGeom prst="diagStripe">
              <a:avLst>
                <a:gd name="adj" fmla="val 89437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9" name="788 - Διαγώνια ρίγα"/>
            <p:cNvSpPr/>
            <p:nvPr/>
          </p:nvSpPr>
          <p:spPr>
            <a:xfrm rot="8432627">
              <a:off x="4981986" y="6700569"/>
              <a:ext cx="181643" cy="215908"/>
            </a:xfrm>
            <a:prstGeom prst="diagStripe">
              <a:avLst>
                <a:gd name="adj" fmla="val 89437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90" name="789 - Διαγώνια ρίγα"/>
            <p:cNvSpPr/>
            <p:nvPr/>
          </p:nvSpPr>
          <p:spPr>
            <a:xfrm rot="8432627">
              <a:off x="4941621" y="6700569"/>
              <a:ext cx="181643" cy="215908"/>
            </a:xfrm>
            <a:prstGeom prst="diagStripe">
              <a:avLst>
                <a:gd name="adj" fmla="val 89437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91" name="790 - Διαγώνια ρίγα"/>
            <p:cNvSpPr/>
            <p:nvPr/>
          </p:nvSpPr>
          <p:spPr>
            <a:xfrm rot="8432627">
              <a:off x="4907983" y="6700569"/>
              <a:ext cx="178280" cy="215908"/>
            </a:xfrm>
            <a:prstGeom prst="diagStripe">
              <a:avLst>
                <a:gd name="adj" fmla="val 89437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92" name="791 - Στρογγυλεμένο ορθογώνιο"/>
            <p:cNvSpPr/>
            <p:nvPr/>
          </p:nvSpPr>
          <p:spPr>
            <a:xfrm>
              <a:off x="4107409" y="6563827"/>
              <a:ext cx="935125" cy="3598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93" name="792 - Έλλειψη"/>
            <p:cNvSpPr/>
            <p:nvPr/>
          </p:nvSpPr>
          <p:spPr>
            <a:xfrm rot="804583">
              <a:off x="3922403" y="6293941"/>
              <a:ext cx="84093" cy="35625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94" name="793 - Έλλειψη"/>
            <p:cNvSpPr/>
            <p:nvPr/>
          </p:nvSpPr>
          <p:spPr>
            <a:xfrm rot="804583">
              <a:off x="3942586" y="6412691"/>
              <a:ext cx="47093" cy="8996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95" name="267 - Ορθογώνιο"/>
            <p:cNvSpPr/>
            <p:nvPr/>
          </p:nvSpPr>
          <p:spPr>
            <a:xfrm>
              <a:off x="3115101" y="6632197"/>
              <a:ext cx="50455" cy="467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</p:grpSp>
      <p:sp>
        <p:nvSpPr>
          <p:cNvPr id="49" name="48 - Ισοσκελές τρίγωνο"/>
          <p:cNvSpPr/>
          <p:nvPr/>
        </p:nvSpPr>
        <p:spPr bwMode="auto">
          <a:xfrm rot="10800000">
            <a:off x="649112" y="1629721"/>
            <a:ext cx="434084" cy="290520"/>
          </a:xfrm>
          <a:prstGeom prst="triangle">
            <a:avLst/>
          </a:prstGeom>
          <a:gradFill>
            <a:gsLst>
              <a:gs pos="49000">
                <a:schemeClr val="bg1">
                  <a:lumMod val="85000"/>
                </a:schemeClr>
              </a:gs>
              <a:gs pos="7700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cxnSp>
        <p:nvCxnSpPr>
          <p:cNvPr id="50" name="49 - Ευθεία γραμμή σύνδεσης"/>
          <p:cNvCxnSpPr/>
          <p:nvPr/>
        </p:nvCxnSpPr>
        <p:spPr bwMode="auto">
          <a:xfrm rot="16200000" flipH="1" flipV="1">
            <a:off x="1025409" y="1739263"/>
            <a:ext cx="0" cy="204275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50 - Έλλειψη"/>
          <p:cNvSpPr/>
          <p:nvPr/>
        </p:nvSpPr>
        <p:spPr bwMode="auto">
          <a:xfrm>
            <a:off x="783504" y="1847881"/>
            <a:ext cx="163958" cy="13392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52" name="51 - Έλλειψη"/>
          <p:cNvSpPr/>
          <p:nvPr/>
        </p:nvSpPr>
        <p:spPr bwMode="auto">
          <a:xfrm>
            <a:off x="845324" y="1894321"/>
            <a:ext cx="41661" cy="3348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53" name="52 - Ελεύθερη σχεδίαση"/>
          <p:cNvSpPr/>
          <p:nvPr/>
        </p:nvSpPr>
        <p:spPr bwMode="auto">
          <a:xfrm rot="16200000">
            <a:off x="3737042" y="2054754"/>
            <a:ext cx="112320" cy="560413"/>
          </a:xfrm>
          <a:custGeom>
            <a:avLst/>
            <a:gdLst>
              <a:gd name="connsiteX0" fmla="*/ 65315 w 113384"/>
              <a:gd name="connsiteY0" fmla="*/ 837 h 141026"/>
              <a:gd name="connsiteX1" fmla="*/ 70339 w 113384"/>
              <a:gd name="connsiteY1" fmla="*/ 20933 h 141026"/>
              <a:gd name="connsiteX2" fmla="*/ 80387 w 113384"/>
              <a:gd name="connsiteY2" fmla="*/ 51079 h 141026"/>
              <a:gd name="connsiteX3" fmla="*/ 50242 w 113384"/>
              <a:gd name="connsiteY3" fmla="*/ 61127 h 141026"/>
              <a:gd name="connsiteX4" fmla="*/ 15073 w 113384"/>
              <a:gd name="connsiteY4" fmla="*/ 76199 h 141026"/>
              <a:gd name="connsiteX5" fmla="*/ 10049 w 113384"/>
              <a:gd name="connsiteY5" fmla="*/ 136489 h 141026"/>
              <a:gd name="connsiteX6" fmla="*/ 0 w 113384"/>
              <a:gd name="connsiteY6" fmla="*/ 126441 h 141026"/>
              <a:gd name="connsiteX7" fmla="*/ 30145 w 113384"/>
              <a:gd name="connsiteY7" fmla="*/ 111369 h 141026"/>
              <a:gd name="connsiteX8" fmla="*/ 55266 w 113384"/>
              <a:gd name="connsiteY8" fmla="*/ 91272 h 141026"/>
              <a:gd name="connsiteX9" fmla="*/ 65315 w 113384"/>
              <a:gd name="connsiteY9" fmla="*/ 81224 h 141026"/>
              <a:gd name="connsiteX10" fmla="*/ 110532 w 113384"/>
              <a:gd name="connsiteY10" fmla="*/ 46054 h 141026"/>
              <a:gd name="connsiteX11" fmla="*/ 85411 w 113384"/>
              <a:gd name="connsiteY11" fmla="*/ 25958 h 141026"/>
              <a:gd name="connsiteX12" fmla="*/ 65315 w 113384"/>
              <a:gd name="connsiteY12" fmla="*/ 837 h 14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3384" h="141026">
                <a:moveTo>
                  <a:pt x="65315" y="837"/>
                </a:moveTo>
                <a:cubicBezTo>
                  <a:pt x="62803" y="0"/>
                  <a:pt x="68355" y="14319"/>
                  <a:pt x="70339" y="20933"/>
                </a:cubicBezTo>
                <a:cubicBezTo>
                  <a:pt x="73383" y="31078"/>
                  <a:pt x="80387" y="51079"/>
                  <a:pt x="80387" y="51079"/>
                </a:cubicBezTo>
                <a:cubicBezTo>
                  <a:pt x="70339" y="54428"/>
                  <a:pt x="59716" y="56390"/>
                  <a:pt x="50242" y="61127"/>
                </a:cubicBezTo>
                <a:cubicBezTo>
                  <a:pt x="25408" y="73543"/>
                  <a:pt x="37250" y="68807"/>
                  <a:pt x="15073" y="76199"/>
                </a:cubicBezTo>
                <a:cubicBezTo>
                  <a:pt x="13398" y="96296"/>
                  <a:pt x="15844" y="117173"/>
                  <a:pt x="10049" y="136489"/>
                </a:cubicBezTo>
                <a:cubicBezTo>
                  <a:pt x="8688" y="141026"/>
                  <a:pt x="0" y="131178"/>
                  <a:pt x="0" y="126441"/>
                </a:cubicBezTo>
                <a:cubicBezTo>
                  <a:pt x="0" y="115244"/>
                  <a:pt x="27219" y="112101"/>
                  <a:pt x="30145" y="111369"/>
                </a:cubicBezTo>
                <a:cubicBezTo>
                  <a:pt x="50159" y="81349"/>
                  <a:pt x="28303" y="107449"/>
                  <a:pt x="55266" y="91272"/>
                </a:cubicBezTo>
                <a:cubicBezTo>
                  <a:pt x="59328" y="88835"/>
                  <a:pt x="61525" y="84066"/>
                  <a:pt x="65315" y="81224"/>
                </a:cubicBezTo>
                <a:cubicBezTo>
                  <a:pt x="113384" y="45173"/>
                  <a:pt x="79854" y="76734"/>
                  <a:pt x="110532" y="46054"/>
                </a:cubicBezTo>
                <a:cubicBezTo>
                  <a:pt x="105209" y="42505"/>
                  <a:pt x="88990" y="33115"/>
                  <a:pt x="85411" y="25958"/>
                </a:cubicBezTo>
                <a:cubicBezTo>
                  <a:pt x="82323" y="19782"/>
                  <a:pt x="67827" y="1674"/>
                  <a:pt x="65315" y="837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55" name="54 - Ελεύθερη σχεδίαση"/>
          <p:cNvSpPr/>
          <p:nvPr/>
        </p:nvSpPr>
        <p:spPr bwMode="auto">
          <a:xfrm rot="20324300">
            <a:off x="2796689" y="1435321"/>
            <a:ext cx="881608" cy="1121040"/>
          </a:xfrm>
          <a:custGeom>
            <a:avLst/>
            <a:gdLst>
              <a:gd name="connsiteX0" fmla="*/ 114300 w 1381125"/>
              <a:gd name="connsiteY0" fmla="*/ 219075 h 1704975"/>
              <a:gd name="connsiteX1" fmla="*/ 200025 w 1381125"/>
              <a:gd name="connsiteY1" fmla="*/ 333375 h 1704975"/>
              <a:gd name="connsiteX2" fmla="*/ 257175 w 1381125"/>
              <a:gd name="connsiteY2" fmla="*/ 476250 h 1704975"/>
              <a:gd name="connsiteX3" fmla="*/ 361950 w 1381125"/>
              <a:gd name="connsiteY3" fmla="*/ 695325 h 1704975"/>
              <a:gd name="connsiteX4" fmla="*/ 495300 w 1381125"/>
              <a:gd name="connsiteY4" fmla="*/ 933450 h 1704975"/>
              <a:gd name="connsiteX5" fmla="*/ 647700 w 1381125"/>
              <a:gd name="connsiteY5" fmla="*/ 1143000 h 1704975"/>
              <a:gd name="connsiteX6" fmla="*/ 771525 w 1381125"/>
              <a:gd name="connsiteY6" fmla="*/ 1409700 h 1704975"/>
              <a:gd name="connsiteX7" fmla="*/ 952500 w 1381125"/>
              <a:gd name="connsiteY7" fmla="*/ 1619250 h 1704975"/>
              <a:gd name="connsiteX8" fmla="*/ 1066800 w 1381125"/>
              <a:gd name="connsiteY8" fmla="*/ 1704975 h 1704975"/>
              <a:gd name="connsiteX9" fmla="*/ 1066800 w 1381125"/>
              <a:gd name="connsiteY9" fmla="*/ 1704975 h 1704975"/>
              <a:gd name="connsiteX10" fmla="*/ 1381125 w 1381125"/>
              <a:gd name="connsiteY10" fmla="*/ 1647825 h 1704975"/>
              <a:gd name="connsiteX11" fmla="*/ 1181100 w 1381125"/>
              <a:gd name="connsiteY11" fmla="*/ 1495425 h 1704975"/>
              <a:gd name="connsiteX12" fmla="*/ 1057275 w 1381125"/>
              <a:gd name="connsiteY12" fmla="*/ 1409700 h 1704975"/>
              <a:gd name="connsiteX13" fmla="*/ 895350 w 1381125"/>
              <a:gd name="connsiteY13" fmla="*/ 1266825 h 1704975"/>
              <a:gd name="connsiteX14" fmla="*/ 752475 w 1381125"/>
              <a:gd name="connsiteY14" fmla="*/ 1057275 h 1704975"/>
              <a:gd name="connsiteX15" fmla="*/ 581025 w 1381125"/>
              <a:gd name="connsiteY15" fmla="*/ 790575 h 1704975"/>
              <a:gd name="connsiteX16" fmla="*/ 514350 w 1381125"/>
              <a:gd name="connsiteY16" fmla="*/ 723900 h 1704975"/>
              <a:gd name="connsiteX17" fmla="*/ 485775 w 1381125"/>
              <a:gd name="connsiteY17" fmla="*/ 676275 h 1704975"/>
              <a:gd name="connsiteX18" fmla="*/ 438150 w 1381125"/>
              <a:gd name="connsiteY18" fmla="*/ 619125 h 1704975"/>
              <a:gd name="connsiteX19" fmla="*/ 428625 w 1381125"/>
              <a:gd name="connsiteY19" fmla="*/ 485775 h 1704975"/>
              <a:gd name="connsiteX20" fmla="*/ 314325 w 1381125"/>
              <a:gd name="connsiteY20" fmla="*/ 371475 h 1704975"/>
              <a:gd name="connsiteX21" fmla="*/ 200025 w 1381125"/>
              <a:gd name="connsiteY21" fmla="*/ 200025 h 1704975"/>
              <a:gd name="connsiteX22" fmla="*/ 28575 w 1381125"/>
              <a:gd name="connsiteY22" fmla="*/ 19050 h 1704975"/>
              <a:gd name="connsiteX23" fmla="*/ 0 w 1381125"/>
              <a:gd name="connsiteY23" fmla="*/ 0 h 1704975"/>
              <a:gd name="connsiteX24" fmla="*/ 0 w 1381125"/>
              <a:gd name="connsiteY24" fmla="*/ 0 h 1704975"/>
              <a:gd name="connsiteX25" fmla="*/ 0 w 1381125"/>
              <a:gd name="connsiteY25" fmla="*/ 0 h 1704975"/>
              <a:gd name="connsiteX26" fmla="*/ 19050 w 1381125"/>
              <a:gd name="connsiteY26" fmla="*/ 76200 h 1704975"/>
              <a:gd name="connsiteX27" fmla="*/ 114300 w 1381125"/>
              <a:gd name="connsiteY27" fmla="*/ 219075 h 170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381125" h="1704975">
                <a:moveTo>
                  <a:pt x="114300" y="219075"/>
                </a:moveTo>
                <a:lnTo>
                  <a:pt x="200025" y="333375"/>
                </a:lnTo>
                <a:lnTo>
                  <a:pt x="257175" y="476250"/>
                </a:lnTo>
                <a:cubicBezTo>
                  <a:pt x="353691" y="698237"/>
                  <a:pt x="272796" y="695325"/>
                  <a:pt x="361950" y="695325"/>
                </a:cubicBezTo>
                <a:lnTo>
                  <a:pt x="495300" y="933450"/>
                </a:lnTo>
                <a:lnTo>
                  <a:pt x="647700" y="1143000"/>
                </a:lnTo>
                <a:lnTo>
                  <a:pt x="771525" y="1409700"/>
                </a:lnTo>
                <a:lnTo>
                  <a:pt x="952500" y="1619250"/>
                </a:lnTo>
                <a:lnTo>
                  <a:pt x="1066800" y="1704975"/>
                </a:lnTo>
                <a:lnTo>
                  <a:pt x="1066800" y="1704975"/>
                </a:lnTo>
                <a:lnTo>
                  <a:pt x="1381125" y="1647825"/>
                </a:lnTo>
                <a:lnTo>
                  <a:pt x="1181100" y="1495425"/>
                </a:lnTo>
                <a:lnTo>
                  <a:pt x="1057275" y="1409700"/>
                </a:lnTo>
                <a:lnTo>
                  <a:pt x="895350" y="1266825"/>
                </a:lnTo>
                <a:lnTo>
                  <a:pt x="752475" y="1057275"/>
                </a:lnTo>
                <a:lnTo>
                  <a:pt x="581025" y="790575"/>
                </a:lnTo>
                <a:lnTo>
                  <a:pt x="514350" y="723900"/>
                </a:lnTo>
                <a:lnTo>
                  <a:pt x="485775" y="676275"/>
                </a:lnTo>
                <a:lnTo>
                  <a:pt x="438150" y="619125"/>
                </a:lnTo>
                <a:cubicBezTo>
                  <a:pt x="397433" y="476616"/>
                  <a:pt x="353821" y="485775"/>
                  <a:pt x="428625" y="485775"/>
                </a:cubicBezTo>
                <a:lnTo>
                  <a:pt x="314325" y="371475"/>
                </a:lnTo>
                <a:lnTo>
                  <a:pt x="200025" y="200025"/>
                </a:lnTo>
                <a:lnTo>
                  <a:pt x="28575" y="1905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ubicBezTo>
                  <a:pt x="19922" y="69728"/>
                  <a:pt x="19050" y="43561"/>
                  <a:pt x="19050" y="76200"/>
                </a:cubicBezTo>
                <a:lnTo>
                  <a:pt x="114300" y="21907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56" name="55 - Ελεύθερη σχεδίαση"/>
          <p:cNvSpPr/>
          <p:nvPr/>
        </p:nvSpPr>
        <p:spPr bwMode="auto">
          <a:xfrm>
            <a:off x="3529123" y="2237761"/>
            <a:ext cx="243249" cy="157680"/>
          </a:xfrm>
          <a:custGeom>
            <a:avLst/>
            <a:gdLst>
              <a:gd name="connsiteX0" fmla="*/ 4762 w 76199"/>
              <a:gd name="connsiteY0" fmla="*/ 6350 h 53975"/>
              <a:gd name="connsiteX1" fmla="*/ 47624 w 76199"/>
              <a:gd name="connsiteY1" fmla="*/ 53975 h 53975"/>
              <a:gd name="connsiteX2" fmla="*/ 76199 w 76199"/>
              <a:gd name="connsiteY2" fmla="*/ 39688 h 53975"/>
              <a:gd name="connsiteX3" fmla="*/ 76199 w 76199"/>
              <a:gd name="connsiteY3" fmla="*/ 15875 h 53975"/>
              <a:gd name="connsiteX4" fmla="*/ 4762 w 76199"/>
              <a:gd name="connsiteY4" fmla="*/ 6350 h 5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99" h="53975">
                <a:moveTo>
                  <a:pt x="4762" y="6350"/>
                </a:moveTo>
                <a:cubicBezTo>
                  <a:pt x="0" y="12700"/>
                  <a:pt x="29345" y="35696"/>
                  <a:pt x="47624" y="53975"/>
                </a:cubicBezTo>
                <a:cubicBezTo>
                  <a:pt x="72798" y="38871"/>
                  <a:pt x="62180" y="39688"/>
                  <a:pt x="76199" y="39688"/>
                </a:cubicBezTo>
                <a:lnTo>
                  <a:pt x="76199" y="15875"/>
                </a:lnTo>
                <a:cubicBezTo>
                  <a:pt x="46058" y="10852"/>
                  <a:pt x="9524" y="0"/>
                  <a:pt x="4762" y="635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57" name="56 - Ελεύθερη σχεδίαση"/>
          <p:cNvSpPr/>
          <p:nvPr/>
        </p:nvSpPr>
        <p:spPr bwMode="auto">
          <a:xfrm>
            <a:off x="3678298" y="2268001"/>
            <a:ext cx="65851" cy="118800"/>
          </a:xfrm>
          <a:custGeom>
            <a:avLst/>
            <a:gdLst>
              <a:gd name="connsiteX0" fmla="*/ 0 w 82550"/>
              <a:gd name="connsiteY0" fmla="*/ 0 h 146050"/>
              <a:gd name="connsiteX1" fmla="*/ 82550 w 82550"/>
              <a:gd name="connsiteY1" fmla="*/ 38100 h 146050"/>
              <a:gd name="connsiteX2" fmla="*/ 69850 w 82550"/>
              <a:gd name="connsiteY2" fmla="*/ 82550 h 146050"/>
              <a:gd name="connsiteX3" fmla="*/ 38100 w 82550"/>
              <a:gd name="connsiteY3" fmla="*/ 146050 h 146050"/>
              <a:gd name="connsiteX4" fmla="*/ 44450 w 82550"/>
              <a:gd name="connsiteY4" fmla="*/ 88900 h 146050"/>
              <a:gd name="connsiteX5" fmla="*/ 19050 w 82550"/>
              <a:gd name="connsiteY5" fmla="*/ 63500 h 146050"/>
              <a:gd name="connsiteX6" fmla="*/ 0 w 82550"/>
              <a:gd name="connsiteY6" fmla="*/ 0 h 14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550" h="146050">
                <a:moveTo>
                  <a:pt x="0" y="0"/>
                </a:moveTo>
                <a:lnTo>
                  <a:pt x="82550" y="38100"/>
                </a:lnTo>
                <a:lnTo>
                  <a:pt x="69850" y="82550"/>
                </a:lnTo>
                <a:lnTo>
                  <a:pt x="38100" y="146050"/>
                </a:lnTo>
                <a:cubicBezTo>
                  <a:pt x="31283" y="84693"/>
                  <a:pt x="12583" y="88900"/>
                  <a:pt x="44450" y="88900"/>
                </a:cubicBezTo>
                <a:lnTo>
                  <a:pt x="19050" y="63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grpSp>
        <p:nvGrpSpPr>
          <p:cNvPr id="42" name="972 - Ομάδα"/>
          <p:cNvGrpSpPr>
            <a:grpSpLocks/>
          </p:cNvGrpSpPr>
          <p:nvPr/>
        </p:nvGrpSpPr>
        <p:grpSpPr bwMode="auto">
          <a:xfrm>
            <a:off x="7366001" y="1341361"/>
            <a:ext cx="530846" cy="568080"/>
            <a:chOff x="3416300" y="3371850"/>
            <a:chExt cx="539750" cy="933450"/>
          </a:xfrm>
        </p:grpSpPr>
        <p:sp>
          <p:nvSpPr>
            <p:cNvPr id="751" name="750 - Κύβος"/>
            <p:cNvSpPr/>
            <p:nvPr/>
          </p:nvSpPr>
          <p:spPr>
            <a:xfrm>
              <a:off x="3421766" y="3371850"/>
              <a:ext cx="534284" cy="933450"/>
            </a:xfrm>
            <a:prstGeom prst="cube">
              <a:avLst>
                <a:gd name="adj" fmla="val 13369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cxnSp>
          <p:nvCxnSpPr>
            <p:cNvPr id="752" name="751 - Ευθεία γραμμή σύνδεσης"/>
            <p:cNvCxnSpPr/>
            <p:nvPr/>
          </p:nvCxnSpPr>
          <p:spPr>
            <a:xfrm rot="16200000" flipH="1">
              <a:off x="3044712" y="3869631"/>
              <a:ext cx="860691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3" name="752 - Ευθεία γραμμή σύνδεσης"/>
            <p:cNvCxnSpPr/>
            <p:nvPr/>
          </p:nvCxnSpPr>
          <p:spPr>
            <a:xfrm rot="16200000" flipH="1">
              <a:off x="3134898" y="3869631"/>
              <a:ext cx="860691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4" name="753 - Ευθεία γραμμή σύνδεσης"/>
            <p:cNvCxnSpPr/>
            <p:nvPr/>
          </p:nvCxnSpPr>
          <p:spPr>
            <a:xfrm rot="16200000" flipH="1">
              <a:off x="3219618" y="3869631"/>
              <a:ext cx="860691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5" name="754 - Ευθεία γραμμή σύνδεσης"/>
            <p:cNvCxnSpPr/>
            <p:nvPr/>
          </p:nvCxnSpPr>
          <p:spPr>
            <a:xfrm rot="16200000" flipH="1">
              <a:off x="3297507" y="3869631"/>
              <a:ext cx="860691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6" name="755 - Ευθεία γραμμή σύνδεσης"/>
            <p:cNvCxnSpPr/>
            <p:nvPr/>
          </p:nvCxnSpPr>
          <p:spPr>
            <a:xfrm rot="16200000" flipH="1">
              <a:off x="3387693" y="3869631"/>
              <a:ext cx="860691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7" name="756 - Ευθεία γραμμή σύνδεσης"/>
            <p:cNvCxnSpPr/>
            <p:nvPr/>
          </p:nvCxnSpPr>
          <p:spPr>
            <a:xfrm>
              <a:off x="3416300" y="3483652"/>
              <a:ext cx="4495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58" name="757 - Ευθεία γραμμή σύνδεσης"/>
            <p:cNvCxnSpPr/>
            <p:nvPr/>
          </p:nvCxnSpPr>
          <p:spPr>
            <a:xfrm>
              <a:off x="3416300" y="3535115"/>
              <a:ext cx="4495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59" name="758 - Ευθεία γραμμή σύνδεσης"/>
            <p:cNvCxnSpPr/>
            <p:nvPr/>
          </p:nvCxnSpPr>
          <p:spPr>
            <a:xfrm>
              <a:off x="3421766" y="3595452"/>
              <a:ext cx="4495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0" name="759 - Ευθεία γραμμή σύνδεσης"/>
            <p:cNvCxnSpPr/>
            <p:nvPr/>
          </p:nvCxnSpPr>
          <p:spPr>
            <a:xfrm>
              <a:off x="3421766" y="3652240"/>
              <a:ext cx="4495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1" name="760 - Ευθεία γραμμή σύνδεσης"/>
            <p:cNvCxnSpPr/>
            <p:nvPr/>
          </p:nvCxnSpPr>
          <p:spPr>
            <a:xfrm>
              <a:off x="3421766" y="3714352"/>
              <a:ext cx="4495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2" name="761 - Ευθεία γραμμή σύνδεσης"/>
            <p:cNvCxnSpPr/>
            <p:nvPr/>
          </p:nvCxnSpPr>
          <p:spPr>
            <a:xfrm>
              <a:off x="3416300" y="3765816"/>
              <a:ext cx="4495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3" name="762 - Ευθεία γραμμή σύνδεσης"/>
            <p:cNvCxnSpPr/>
            <p:nvPr/>
          </p:nvCxnSpPr>
          <p:spPr>
            <a:xfrm>
              <a:off x="3421766" y="3881166"/>
              <a:ext cx="4495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4" name="763 - Ευθεία γραμμή σύνδεσης"/>
            <p:cNvCxnSpPr/>
            <p:nvPr/>
          </p:nvCxnSpPr>
          <p:spPr>
            <a:xfrm>
              <a:off x="3425865" y="3941504"/>
              <a:ext cx="45093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5" name="764 - Ευθεία γραμμή σύνδεσης"/>
            <p:cNvCxnSpPr/>
            <p:nvPr/>
          </p:nvCxnSpPr>
          <p:spPr>
            <a:xfrm>
              <a:off x="3425865" y="3996516"/>
              <a:ext cx="45093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6" name="765 - Ευθεία γραμμή σύνδεσης"/>
            <p:cNvCxnSpPr/>
            <p:nvPr/>
          </p:nvCxnSpPr>
          <p:spPr>
            <a:xfrm>
              <a:off x="3431331" y="4053304"/>
              <a:ext cx="44956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7" name="766 - Ευθεία γραμμή σύνδεσης"/>
            <p:cNvCxnSpPr/>
            <p:nvPr/>
          </p:nvCxnSpPr>
          <p:spPr>
            <a:xfrm>
              <a:off x="3431331" y="4110092"/>
              <a:ext cx="44956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8" name="767 - Ευθεία γραμμή σύνδεσης"/>
            <p:cNvCxnSpPr/>
            <p:nvPr/>
          </p:nvCxnSpPr>
          <p:spPr>
            <a:xfrm>
              <a:off x="3425865" y="4168655"/>
              <a:ext cx="45093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9" name="768 - Ευθεία γραμμή σύνδεσης"/>
            <p:cNvCxnSpPr/>
            <p:nvPr/>
          </p:nvCxnSpPr>
          <p:spPr>
            <a:xfrm>
              <a:off x="3431331" y="4225443"/>
              <a:ext cx="44956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70" name="769 - Ευθεία γραμμή σύνδεσης"/>
            <p:cNvCxnSpPr/>
            <p:nvPr/>
          </p:nvCxnSpPr>
          <p:spPr>
            <a:xfrm>
              <a:off x="3436796" y="4282231"/>
              <a:ext cx="44956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71" name="770 - Ευθεία γραμμή σύνδεσης"/>
            <p:cNvCxnSpPr/>
            <p:nvPr/>
          </p:nvCxnSpPr>
          <p:spPr>
            <a:xfrm>
              <a:off x="3421766" y="3822603"/>
              <a:ext cx="4495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43" name="823 - Ομάδα"/>
          <p:cNvGrpSpPr>
            <a:grpSpLocks/>
          </p:cNvGrpSpPr>
          <p:nvPr/>
        </p:nvGrpSpPr>
        <p:grpSpPr bwMode="auto">
          <a:xfrm>
            <a:off x="6759895" y="1590841"/>
            <a:ext cx="1346603" cy="433080"/>
            <a:chOff x="2641600" y="4452939"/>
            <a:chExt cx="5164667" cy="1880128"/>
          </a:xfrm>
        </p:grpSpPr>
        <p:grpSp>
          <p:nvGrpSpPr>
            <p:cNvPr id="44" name="824 - Ομάδα"/>
            <p:cNvGrpSpPr>
              <a:grpSpLocks/>
            </p:cNvGrpSpPr>
            <p:nvPr/>
          </p:nvGrpSpPr>
          <p:grpSpPr bwMode="auto">
            <a:xfrm>
              <a:off x="2641600" y="4452939"/>
              <a:ext cx="5164667" cy="1880128"/>
              <a:chOff x="2641600" y="4452939"/>
              <a:chExt cx="5164667" cy="1880128"/>
            </a:xfrm>
          </p:grpSpPr>
          <p:sp>
            <p:nvSpPr>
              <p:cNvPr id="741" name="3 - Ελεύθερη σχεδίαση"/>
              <p:cNvSpPr/>
              <p:nvPr/>
            </p:nvSpPr>
            <p:spPr>
              <a:xfrm>
                <a:off x="2641600" y="5484431"/>
                <a:ext cx="5164667" cy="848636"/>
              </a:xfrm>
              <a:custGeom>
                <a:avLst/>
                <a:gdLst>
                  <a:gd name="connsiteX0" fmla="*/ 0 w 5164667"/>
                  <a:gd name="connsiteY0" fmla="*/ 228600 h 846667"/>
                  <a:gd name="connsiteX1" fmla="*/ 304800 w 5164667"/>
                  <a:gd name="connsiteY1" fmla="*/ 567267 h 846667"/>
                  <a:gd name="connsiteX2" fmla="*/ 431800 w 5164667"/>
                  <a:gd name="connsiteY2" fmla="*/ 651933 h 846667"/>
                  <a:gd name="connsiteX3" fmla="*/ 491067 w 5164667"/>
                  <a:gd name="connsiteY3" fmla="*/ 677333 h 846667"/>
                  <a:gd name="connsiteX4" fmla="*/ 541867 w 5164667"/>
                  <a:gd name="connsiteY4" fmla="*/ 719667 h 846667"/>
                  <a:gd name="connsiteX5" fmla="*/ 584200 w 5164667"/>
                  <a:gd name="connsiteY5" fmla="*/ 812800 h 846667"/>
                  <a:gd name="connsiteX6" fmla="*/ 584200 w 5164667"/>
                  <a:gd name="connsiteY6" fmla="*/ 846667 h 846667"/>
                  <a:gd name="connsiteX7" fmla="*/ 5164667 w 5164667"/>
                  <a:gd name="connsiteY7" fmla="*/ 846667 h 846667"/>
                  <a:gd name="connsiteX8" fmla="*/ 5029200 w 5164667"/>
                  <a:gd name="connsiteY8" fmla="*/ 753533 h 846667"/>
                  <a:gd name="connsiteX9" fmla="*/ 4919133 w 5164667"/>
                  <a:gd name="connsiteY9" fmla="*/ 660400 h 846667"/>
                  <a:gd name="connsiteX10" fmla="*/ 4834467 w 5164667"/>
                  <a:gd name="connsiteY10" fmla="*/ 592667 h 846667"/>
                  <a:gd name="connsiteX11" fmla="*/ 4817533 w 5164667"/>
                  <a:gd name="connsiteY11" fmla="*/ 550333 h 846667"/>
                  <a:gd name="connsiteX12" fmla="*/ 4809067 w 5164667"/>
                  <a:gd name="connsiteY12" fmla="*/ 499533 h 846667"/>
                  <a:gd name="connsiteX13" fmla="*/ 4809067 w 5164667"/>
                  <a:gd name="connsiteY13" fmla="*/ 448733 h 846667"/>
                  <a:gd name="connsiteX14" fmla="*/ 5046133 w 5164667"/>
                  <a:gd name="connsiteY14" fmla="*/ 0 h 846667"/>
                  <a:gd name="connsiteX15" fmla="*/ 3911600 w 5164667"/>
                  <a:gd name="connsiteY15" fmla="*/ 0 h 846667"/>
                  <a:gd name="connsiteX16" fmla="*/ 3716867 w 5164667"/>
                  <a:gd name="connsiteY16" fmla="*/ 220133 h 846667"/>
                  <a:gd name="connsiteX17" fmla="*/ 0 w 5164667"/>
                  <a:gd name="connsiteY17" fmla="*/ 228600 h 846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164667" h="846667">
                    <a:moveTo>
                      <a:pt x="0" y="228600"/>
                    </a:moveTo>
                    <a:lnTo>
                      <a:pt x="304800" y="567267"/>
                    </a:lnTo>
                    <a:lnTo>
                      <a:pt x="431800" y="651933"/>
                    </a:lnTo>
                    <a:lnTo>
                      <a:pt x="491067" y="677333"/>
                    </a:lnTo>
                    <a:lnTo>
                      <a:pt x="541867" y="719667"/>
                    </a:lnTo>
                    <a:lnTo>
                      <a:pt x="584200" y="812800"/>
                    </a:lnTo>
                    <a:lnTo>
                      <a:pt x="584200" y="846667"/>
                    </a:lnTo>
                    <a:lnTo>
                      <a:pt x="5164667" y="846667"/>
                    </a:lnTo>
                    <a:lnTo>
                      <a:pt x="5029200" y="753533"/>
                    </a:lnTo>
                    <a:lnTo>
                      <a:pt x="4919133" y="660400"/>
                    </a:lnTo>
                    <a:lnTo>
                      <a:pt x="4834467" y="592667"/>
                    </a:lnTo>
                    <a:lnTo>
                      <a:pt x="4817533" y="550333"/>
                    </a:lnTo>
                    <a:lnTo>
                      <a:pt x="4809067" y="499533"/>
                    </a:lnTo>
                    <a:lnTo>
                      <a:pt x="4809067" y="448733"/>
                    </a:lnTo>
                    <a:lnTo>
                      <a:pt x="5046133" y="0"/>
                    </a:lnTo>
                    <a:lnTo>
                      <a:pt x="3911600" y="0"/>
                    </a:lnTo>
                    <a:lnTo>
                      <a:pt x="3716867" y="220133"/>
                    </a:lnTo>
                    <a:lnTo>
                      <a:pt x="0" y="228600"/>
                    </a:lnTo>
                    <a:close/>
                  </a:path>
                </a:pathLst>
              </a:custGeom>
              <a:gradFill>
                <a:gsLst>
                  <a:gs pos="20000">
                    <a:schemeClr val="accent5">
                      <a:lumMod val="50000"/>
                    </a:schemeClr>
                  </a:gs>
                  <a:gs pos="62000">
                    <a:schemeClr val="accent5">
                      <a:lumMod val="50000"/>
                    </a:schemeClr>
                  </a:gs>
                  <a:gs pos="100000">
                    <a:srgbClr val="C00000"/>
                  </a:gs>
                </a:gsLst>
                <a:lin ang="5400000" scaled="0"/>
              </a:gra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42" name="4 - Ορθογώνιο"/>
              <p:cNvSpPr/>
              <p:nvPr/>
            </p:nvSpPr>
            <p:spPr>
              <a:xfrm>
                <a:off x="2899318" y="5414101"/>
                <a:ext cx="1144268" cy="30007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43" name="5 - Ορθογώνιο"/>
              <p:cNvSpPr/>
              <p:nvPr/>
            </p:nvSpPr>
            <p:spPr>
              <a:xfrm>
                <a:off x="3126110" y="5118721"/>
                <a:ext cx="917476" cy="29538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pic>
            <p:nvPicPr>
              <p:cNvPr id="20762" name="Picture 4" descr="Cargo Barge High Res Stock Images | Shutterstock"/>
              <p:cNvPicPr>
                <a:picLocks noChangeAspect="1" noChangeArrowheads="1"/>
              </p:cNvPicPr>
              <p:nvPr/>
            </p:nvPicPr>
            <p:blipFill>
              <a:blip r:embed="rId3"/>
              <a:srcRect l="36642" t="41904" r="35643" b="40060"/>
              <a:stretch>
                <a:fillRect/>
              </a:stretch>
            </p:blipFill>
            <p:spPr bwMode="auto">
              <a:xfrm>
                <a:off x="4076693" y="5224463"/>
                <a:ext cx="1143000" cy="481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45" name="7 - Ορθογώνιο"/>
              <p:cNvSpPr/>
              <p:nvPr/>
            </p:nvSpPr>
            <p:spPr>
              <a:xfrm>
                <a:off x="3306514" y="4823337"/>
                <a:ext cx="737072" cy="295383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46" name="8 - Ορθογώνιο"/>
              <p:cNvSpPr/>
              <p:nvPr/>
            </p:nvSpPr>
            <p:spPr>
              <a:xfrm>
                <a:off x="3311667" y="4617039"/>
                <a:ext cx="247409" cy="20629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47" name="9 - Ελεύθερη σχεδίαση"/>
              <p:cNvSpPr/>
              <p:nvPr/>
            </p:nvSpPr>
            <p:spPr>
              <a:xfrm>
                <a:off x="3306514" y="4452939"/>
                <a:ext cx="252562" cy="168790"/>
              </a:xfrm>
              <a:custGeom>
                <a:avLst/>
                <a:gdLst>
                  <a:gd name="connsiteX0" fmla="*/ 0 w 271462"/>
                  <a:gd name="connsiteY0" fmla="*/ 0 h 171450"/>
                  <a:gd name="connsiteX1" fmla="*/ 271462 w 271462"/>
                  <a:gd name="connsiteY1" fmla="*/ 80962 h 171450"/>
                  <a:gd name="connsiteX2" fmla="*/ 271462 w 271462"/>
                  <a:gd name="connsiteY2" fmla="*/ 171450 h 171450"/>
                  <a:gd name="connsiteX3" fmla="*/ 4762 w 271462"/>
                  <a:gd name="connsiteY3" fmla="*/ 161925 h 171450"/>
                  <a:gd name="connsiteX4" fmla="*/ 0 w 271462"/>
                  <a:gd name="connsiteY4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1462" h="171450">
                    <a:moveTo>
                      <a:pt x="0" y="0"/>
                    </a:moveTo>
                    <a:lnTo>
                      <a:pt x="271462" y="80962"/>
                    </a:lnTo>
                    <a:lnTo>
                      <a:pt x="271462" y="171450"/>
                    </a:lnTo>
                    <a:lnTo>
                      <a:pt x="4762" y="1619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pic>
            <p:nvPicPr>
              <p:cNvPr id="20766" name="Picture 4" descr="Cargo Barge High Res Stock Images | Shutterstock"/>
              <p:cNvPicPr>
                <a:picLocks noChangeAspect="1" noChangeArrowheads="1"/>
              </p:cNvPicPr>
              <p:nvPr/>
            </p:nvPicPr>
            <p:blipFill>
              <a:blip r:embed="rId3"/>
              <a:srcRect l="36642" t="41904" r="35643" b="40060"/>
              <a:stretch>
                <a:fillRect/>
              </a:stretch>
            </p:blipFill>
            <p:spPr bwMode="auto">
              <a:xfrm>
                <a:off x="5229225" y="5224462"/>
                <a:ext cx="1143000" cy="481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767" name="Picture 4" descr="Cargo Barge High Res Stock Images | Shutterstock"/>
              <p:cNvPicPr>
                <a:picLocks noChangeAspect="1" noChangeArrowheads="1"/>
              </p:cNvPicPr>
              <p:nvPr/>
            </p:nvPicPr>
            <p:blipFill>
              <a:blip r:embed="rId3"/>
              <a:srcRect l="36642" t="41904" r="35643" b="40060"/>
              <a:stretch>
                <a:fillRect/>
              </a:stretch>
            </p:blipFill>
            <p:spPr bwMode="auto">
              <a:xfrm>
                <a:off x="4629150" y="4738688"/>
                <a:ext cx="1143000" cy="481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50" name="12 - Ορθογώνιο"/>
              <p:cNvSpPr/>
              <p:nvPr/>
            </p:nvSpPr>
            <p:spPr>
              <a:xfrm>
                <a:off x="6564068" y="5432855"/>
                <a:ext cx="1118494" cy="51576"/>
              </a:xfrm>
              <a:prstGeom prst="rect">
                <a:avLst/>
              </a:prstGeom>
              <a:solidFill>
                <a:schemeClr val="bg2"/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5" name="15 - Ομάδα"/>
            <p:cNvGrpSpPr>
              <a:grpSpLocks/>
            </p:cNvGrpSpPr>
            <p:nvPr/>
          </p:nvGrpSpPr>
          <p:grpSpPr bwMode="auto">
            <a:xfrm>
              <a:off x="2960494" y="5497455"/>
              <a:ext cx="166378" cy="78337"/>
              <a:chOff x="2960494" y="5446243"/>
              <a:chExt cx="166378" cy="78337"/>
            </a:xfrm>
          </p:grpSpPr>
          <p:sp>
            <p:nvSpPr>
              <p:cNvPr id="739" name="738 - Στρογγυλεμένο ορθογώνιο"/>
              <p:cNvSpPr/>
              <p:nvPr/>
            </p:nvSpPr>
            <p:spPr>
              <a:xfrm>
                <a:off x="2961169" y="5447283"/>
                <a:ext cx="61852" cy="7501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40" name="739 - Στρογγυλεμένο ορθογώνιο"/>
              <p:cNvSpPr/>
              <p:nvPr/>
            </p:nvSpPr>
            <p:spPr>
              <a:xfrm>
                <a:off x="3064257" y="5447283"/>
                <a:ext cx="61852" cy="7501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6" name="16 - Ομάδα"/>
            <p:cNvGrpSpPr>
              <a:grpSpLocks/>
            </p:cNvGrpSpPr>
            <p:nvPr/>
          </p:nvGrpSpPr>
          <p:grpSpPr bwMode="auto">
            <a:xfrm>
              <a:off x="3258586" y="5497455"/>
              <a:ext cx="131718" cy="78337"/>
              <a:chOff x="3000115" y="5447464"/>
              <a:chExt cx="131718" cy="78337"/>
            </a:xfrm>
          </p:grpSpPr>
          <p:sp>
            <p:nvSpPr>
              <p:cNvPr id="737" name="736 - Στρογγυλεμένο ορθογώνιο"/>
              <p:cNvSpPr/>
              <p:nvPr/>
            </p:nvSpPr>
            <p:spPr>
              <a:xfrm>
                <a:off x="3001651" y="5448504"/>
                <a:ext cx="25773" cy="7501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38" name="737 - Στρογγυλεμένο ορθογώνιο"/>
              <p:cNvSpPr/>
              <p:nvPr/>
            </p:nvSpPr>
            <p:spPr>
              <a:xfrm>
                <a:off x="3068659" y="5448504"/>
                <a:ext cx="61852" cy="7501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7" name="19 - Ομάδα"/>
            <p:cNvGrpSpPr>
              <a:grpSpLocks/>
            </p:cNvGrpSpPr>
            <p:nvPr/>
          </p:nvGrpSpPr>
          <p:grpSpPr bwMode="auto">
            <a:xfrm>
              <a:off x="3452693" y="5490929"/>
              <a:ext cx="166378" cy="78337"/>
              <a:chOff x="2960136" y="5444594"/>
              <a:chExt cx="166378" cy="78337"/>
            </a:xfrm>
          </p:grpSpPr>
          <p:sp>
            <p:nvSpPr>
              <p:cNvPr id="735" name="734 - Στρογγυλεμένο ορθογώνιο"/>
              <p:cNvSpPr/>
              <p:nvPr/>
            </p:nvSpPr>
            <p:spPr>
              <a:xfrm>
                <a:off x="2958279" y="5442784"/>
                <a:ext cx="61852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36" name="735 - Στρογγυλεμένο ορθογώνιο"/>
              <p:cNvSpPr/>
              <p:nvPr/>
            </p:nvSpPr>
            <p:spPr>
              <a:xfrm>
                <a:off x="3066519" y="5442784"/>
                <a:ext cx="61852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8" name="22 - Ομάδα"/>
            <p:cNvGrpSpPr>
              <a:grpSpLocks/>
            </p:cNvGrpSpPr>
            <p:nvPr/>
          </p:nvGrpSpPr>
          <p:grpSpPr bwMode="auto">
            <a:xfrm>
              <a:off x="3175395" y="5171044"/>
              <a:ext cx="166377" cy="78337"/>
              <a:chOff x="2964473" y="5410002"/>
              <a:chExt cx="166377" cy="78337"/>
            </a:xfrm>
          </p:grpSpPr>
          <p:sp>
            <p:nvSpPr>
              <p:cNvPr id="733" name="732 - Στρογγυλεμένο ορθογώνιο"/>
              <p:cNvSpPr/>
              <p:nvPr/>
            </p:nvSpPr>
            <p:spPr>
              <a:xfrm>
                <a:off x="2966733" y="5409252"/>
                <a:ext cx="61852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34" name="733 - Στρογγυλεμένο ορθογώνιο"/>
              <p:cNvSpPr/>
              <p:nvPr/>
            </p:nvSpPr>
            <p:spPr>
              <a:xfrm>
                <a:off x="3069819" y="5409252"/>
                <a:ext cx="61852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4" name="25 - Ομάδα"/>
            <p:cNvGrpSpPr>
              <a:grpSpLocks/>
            </p:cNvGrpSpPr>
            <p:nvPr/>
          </p:nvGrpSpPr>
          <p:grpSpPr bwMode="auto">
            <a:xfrm>
              <a:off x="3411098" y="5171045"/>
              <a:ext cx="166378" cy="78337"/>
              <a:chOff x="2962433" y="5410002"/>
              <a:chExt cx="166378" cy="78337"/>
            </a:xfrm>
          </p:grpSpPr>
          <p:sp>
            <p:nvSpPr>
              <p:cNvPr id="731" name="730 - Στρογγυλεμένο ορθογώνιο"/>
              <p:cNvSpPr/>
              <p:nvPr/>
            </p:nvSpPr>
            <p:spPr>
              <a:xfrm>
                <a:off x="2960936" y="5409252"/>
                <a:ext cx="61852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32" name="731 - Στρογγυλεμένο ορθογώνιο"/>
              <p:cNvSpPr/>
              <p:nvPr/>
            </p:nvSpPr>
            <p:spPr>
              <a:xfrm>
                <a:off x="3069176" y="5409252"/>
                <a:ext cx="61852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8" name="28 - Ομάδα"/>
            <p:cNvGrpSpPr>
              <a:grpSpLocks/>
            </p:cNvGrpSpPr>
            <p:nvPr/>
          </p:nvGrpSpPr>
          <p:grpSpPr bwMode="auto">
            <a:xfrm>
              <a:off x="3653737" y="5203685"/>
              <a:ext cx="166378" cy="78337"/>
              <a:chOff x="2960014" y="5446300"/>
              <a:chExt cx="166378" cy="78337"/>
            </a:xfrm>
          </p:grpSpPr>
          <p:sp>
            <p:nvSpPr>
              <p:cNvPr id="729" name="728 - Στρογγυλεμένο ορθογώνιο"/>
              <p:cNvSpPr/>
              <p:nvPr/>
            </p:nvSpPr>
            <p:spPr>
              <a:xfrm>
                <a:off x="2958131" y="5445730"/>
                <a:ext cx="61852" cy="79704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30" name="729 - Στρογγυλεμένο ορθογώνιο"/>
              <p:cNvSpPr/>
              <p:nvPr/>
            </p:nvSpPr>
            <p:spPr>
              <a:xfrm>
                <a:off x="3066374" y="5445730"/>
                <a:ext cx="61852" cy="79704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9" name="31 - Ομάδα"/>
            <p:cNvGrpSpPr>
              <a:grpSpLocks/>
            </p:cNvGrpSpPr>
            <p:nvPr/>
          </p:nvGrpSpPr>
          <p:grpSpPr bwMode="auto">
            <a:xfrm>
              <a:off x="3376440" y="4909914"/>
              <a:ext cx="166378" cy="78337"/>
              <a:chOff x="2964350" y="5445137"/>
              <a:chExt cx="166378" cy="78337"/>
            </a:xfrm>
          </p:grpSpPr>
          <p:sp>
            <p:nvSpPr>
              <p:cNvPr id="727" name="726 - Στρογγυλεμένο ορθογώνιο"/>
              <p:cNvSpPr/>
              <p:nvPr/>
            </p:nvSpPr>
            <p:spPr>
              <a:xfrm>
                <a:off x="2966584" y="5442954"/>
                <a:ext cx="61852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28" name="727 - Στρογγυλεμένο ορθογώνιο"/>
              <p:cNvSpPr/>
              <p:nvPr/>
            </p:nvSpPr>
            <p:spPr>
              <a:xfrm>
                <a:off x="3069671" y="5442954"/>
                <a:ext cx="61852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0" name="34 - Ομάδα"/>
            <p:cNvGrpSpPr>
              <a:grpSpLocks/>
            </p:cNvGrpSpPr>
            <p:nvPr/>
          </p:nvGrpSpPr>
          <p:grpSpPr bwMode="auto">
            <a:xfrm>
              <a:off x="3660666" y="4870747"/>
              <a:ext cx="221836" cy="78337"/>
              <a:chOff x="2952311" y="5409628"/>
              <a:chExt cx="221836" cy="78337"/>
            </a:xfrm>
          </p:grpSpPr>
          <p:sp>
            <p:nvSpPr>
              <p:cNvPr id="725" name="724 - Στρογγυλεμένο ορθογώνιο"/>
              <p:cNvSpPr/>
              <p:nvPr/>
            </p:nvSpPr>
            <p:spPr>
              <a:xfrm>
                <a:off x="2953808" y="5409105"/>
                <a:ext cx="77317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26" name="725 - Στρογγυλεμένο ορθογώνιο"/>
              <p:cNvSpPr/>
              <p:nvPr/>
            </p:nvSpPr>
            <p:spPr>
              <a:xfrm>
                <a:off x="3067203" y="5409105"/>
                <a:ext cx="108243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722" name="309 - Στρογγυλεμένο ορθογώνιο"/>
            <p:cNvSpPr/>
            <p:nvPr/>
          </p:nvSpPr>
          <p:spPr>
            <a:xfrm>
              <a:off x="3852876" y="5503186"/>
              <a:ext cx="134013" cy="196921"/>
            </a:xfrm>
            <a:prstGeom prst="roundRect">
              <a:avLst/>
            </a:prstGeom>
            <a:solidFill>
              <a:schemeClr val="bg2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23" name="722 - Έλλειψη"/>
            <p:cNvSpPr/>
            <p:nvPr/>
          </p:nvSpPr>
          <p:spPr>
            <a:xfrm>
              <a:off x="2847774" y="5765748"/>
              <a:ext cx="108243" cy="103149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24" name="723 - Στρογγυλεμένο ορθογώνιο"/>
            <p:cNvSpPr/>
            <p:nvPr/>
          </p:nvSpPr>
          <p:spPr>
            <a:xfrm>
              <a:off x="3873493" y="5536005"/>
              <a:ext cx="72161" cy="79708"/>
            </a:xfrm>
            <a:prstGeom prst="roundRect">
              <a:avLst/>
            </a:prstGeom>
            <a:solidFill>
              <a:schemeClr val="bg2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</p:grpSp>
      <p:grpSp>
        <p:nvGrpSpPr>
          <p:cNvPr id="61" name="948 - Ομάδα"/>
          <p:cNvGrpSpPr>
            <a:grpSpLocks/>
          </p:cNvGrpSpPr>
          <p:nvPr/>
        </p:nvGrpSpPr>
        <p:grpSpPr bwMode="auto">
          <a:xfrm>
            <a:off x="3361134" y="757081"/>
            <a:ext cx="1448741" cy="997920"/>
            <a:chOff x="4953001" y="2276475"/>
            <a:chExt cx="2876549" cy="2724150"/>
          </a:xfrm>
        </p:grpSpPr>
        <p:grpSp>
          <p:nvGrpSpPr>
            <p:cNvPr id="63" name="20 - Ομάδα"/>
            <p:cNvGrpSpPr>
              <a:grpSpLocks/>
            </p:cNvGrpSpPr>
            <p:nvPr/>
          </p:nvGrpSpPr>
          <p:grpSpPr bwMode="auto">
            <a:xfrm>
              <a:off x="4953001" y="3013065"/>
              <a:ext cx="2876549" cy="1987560"/>
              <a:chOff x="6524626" y="669915"/>
              <a:chExt cx="2876549" cy="1987560"/>
            </a:xfrm>
          </p:grpSpPr>
          <p:sp>
            <p:nvSpPr>
              <p:cNvPr id="697" name="696 - Διάγραμμα ροής: Μη αυτόματη λειτουργία"/>
              <p:cNvSpPr/>
              <p:nvPr/>
            </p:nvSpPr>
            <p:spPr>
              <a:xfrm rot="10800000">
                <a:off x="8525936" y="670379"/>
                <a:ext cx="277515" cy="1987096"/>
              </a:xfrm>
              <a:prstGeom prst="flowChartManualOperation">
                <a:avLst/>
              </a:prstGeom>
              <a:gradFill flip="none" rotWithShape="1"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698" name="697 - Διάγραμμα ροής: Μη αυτόματη λειτουργία"/>
              <p:cNvSpPr/>
              <p:nvPr/>
            </p:nvSpPr>
            <p:spPr>
              <a:xfrm rot="10800000">
                <a:off x="7952226" y="670379"/>
                <a:ext cx="274847" cy="1987096"/>
              </a:xfrm>
              <a:prstGeom prst="flowChartManualOperation">
                <a:avLst/>
              </a:prstGeom>
              <a:gradFill flip="none" rotWithShape="1"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699" name="14 - Διάγραμμα ροής: Μη αυτόματη λειτουργία"/>
              <p:cNvSpPr/>
              <p:nvPr/>
            </p:nvSpPr>
            <p:spPr>
              <a:xfrm rot="10800000">
                <a:off x="7365175" y="670379"/>
                <a:ext cx="274847" cy="1987096"/>
              </a:xfrm>
              <a:prstGeom prst="flowChartManualOperation">
                <a:avLst/>
              </a:prstGeom>
              <a:gradFill flip="none" rotWithShape="1"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0" name="2 - Ορθογώνιο"/>
              <p:cNvSpPr/>
              <p:nvPr/>
            </p:nvSpPr>
            <p:spPr>
              <a:xfrm>
                <a:off x="6524626" y="1714500"/>
                <a:ext cx="2476500" cy="942975"/>
              </a:xfrm>
              <a:prstGeom prst="rect">
                <a:avLst/>
              </a:prstGeom>
              <a:gradFill flip="none" rotWithShape="1">
                <a:gsLst>
                  <a:gs pos="100000">
                    <a:schemeClr val="bg1">
                      <a:lumMod val="65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1" name="3 - Ισοσκελές τρίγωνο"/>
              <p:cNvSpPr/>
              <p:nvPr/>
            </p:nvSpPr>
            <p:spPr>
              <a:xfrm>
                <a:off x="6532630" y="1280658"/>
                <a:ext cx="837882" cy="454025"/>
              </a:xfrm>
              <a:prstGeom prst="triangle">
                <a:avLst>
                  <a:gd name="adj" fmla="val 100000"/>
                </a:avLst>
              </a:prstGeom>
              <a:gradFill flip="none" rotWithShape="1">
                <a:gsLst>
                  <a:gs pos="100000">
                    <a:schemeClr val="bg1">
                      <a:lumMod val="50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2" name="4 - Ισοσκελές τρίγωνο"/>
              <p:cNvSpPr/>
              <p:nvPr/>
            </p:nvSpPr>
            <p:spPr>
              <a:xfrm>
                <a:off x="7367844" y="1280658"/>
                <a:ext cx="837882" cy="454025"/>
              </a:xfrm>
              <a:prstGeom prst="triangle">
                <a:avLst>
                  <a:gd name="adj" fmla="val 100000"/>
                </a:avLst>
              </a:prstGeom>
              <a:gradFill flip="none" rotWithShape="1">
                <a:gsLst>
                  <a:gs pos="99000">
                    <a:schemeClr val="bg1">
                      <a:lumMod val="50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3" name="5 - Ισοσκελές τρίγωνο"/>
              <p:cNvSpPr/>
              <p:nvPr/>
            </p:nvSpPr>
            <p:spPr>
              <a:xfrm>
                <a:off x="8171036" y="1283608"/>
                <a:ext cx="837882" cy="456972"/>
              </a:xfrm>
              <a:prstGeom prst="triangle">
                <a:avLst>
                  <a:gd name="adj" fmla="val 100000"/>
                </a:avLst>
              </a:prstGeom>
              <a:gradFill>
                <a:gsLst>
                  <a:gs pos="99000">
                    <a:schemeClr val="bg1">
                      <a:lumMod val="50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</a:gra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4" name="6 - Ορθογώνιο"/>
              <p:cNvSpPr/>
              <p:nvPr/>
            </p:nvSpPr>
            <p:spPr>
              <a:xfrm>
                <a:off x="6754110" y="1967593"/>
                <a:ext cx="173446" cy="37737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5" name="7 - Ορθογώνιο"/>
              <p:cNvSpPr/>
              <p:nvPr/>
            </p:nvSpPr>
            <p:spPr>
              <a:xfrm>
                <a:off x="7106340" y="1967593"/>
                <a:ext cx="170778" cy="37737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6" name="8 - Ορθογώνιο"/>
              <p:cNvSpPr/>
              <p:nvPr/>
            </p:nvSpPr>
            <p:spPr>
              <a:xfrm>
                <a:off x="7439891" y="1967593"/>
                <a:ext cx="170778" cy="37737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7" name="9 - Ορθογώνιο"/>
              <p:cNvSpPr/>
              <p:nvPr/>
            </p:nvSpPr>
            <p:spPr>
              <a:xfrm>
                <a:off x="7789454" y="1967593"/>
                <a:ext cx="173446" cy="37737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8" name="10 - Ορθογώνιο"/>
              <p:cNvSpPr/>
              <p:nvPr/>
            </p:nvSpPr>
            <p:spPr>
              <a:xfrm>
                <a:off x="8171036" y="1979386"/>
                <a:ext cx="170778" cy="37737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9" name="11 - Ορθογώνιο"/>
              <p:cNvSpPr/>
              <p:nvPr/>
            </p:nvSpPr>
            <p:spPr>
              <a:xfrm>
                <a:off x="8525936" y="1979386"/>
                <a:ext cx="168109" cy="37737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10" name="15 - Ορθογώνιο"/>
              <p:cNvSpPr/>
              <p:nvPr/>
            </p:nvSpPr>
            <p:spPr>
              <a:xfrm>
                <a:off x="9010651" y="1924050"/>
                <a:ext cx="390524" cy="733425"/>
              </a:xfrm>
              <a:prstGeom prst="rect">
                <a:avLst/>
              </a:prstGeom>
              <a:gradFill>
                <a:gsLst>
                  <a:gs pos="100000">
                    <a:schemeClr val="tx1">
                      <a:lumMod val="65000"/>
                      <a:lumOff val="35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100000" t="100000"/>
                </a:path>
              </a:gra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11" name="16 - Ισοσκελές τρίγωνο"/>
              <p:cNvSpPr/>
              <p:nvPr/>
            </p:nvSpPr>
            <p:spPr>
              <a:xfrm>
                <a:off x="9022260" y="1495879"/>
                <a:ext cx="378915" cy="456972"/>
              </a:xfrm>
              <a:prstGeom prst="triangle">
                <a:avLst>
                  <a:gd name="adj" fmla="val 100000"/>
                </a:avLst>
              </a:prstGeom>
              <a:gradFill>
                <a:gsLst>
                  <a:gs pos="99000">
                    <a:schemeClr val="bg1">
                      <a:lumMod val="50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</a:gra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12" name="17 - Ορθογώνιο"/>
              <p:cNvSpPr/>
              <p:nvPr/>
            </p:nvSpPr>
            <p:spPr>
              <a:xfrm>
                <a:off x="9078296" y="2280104"/>
                <a:ext cx="173448" cy="35673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4" name="32 - Ομάδα"/>
            <p:cNvGrpSpPr/>
            <p:nvPr/>
          </p:nvGrpSpPr>
          <p:grpSpPr>
            <a:xfrm>
              <a:off x="4991100" y="2276475"/>
              <a:ext cx="952500" cy="714376"/>
              <a:chOff x="2609850" y="266700"/>
              <a:chExt cx="1201961" cy="1032009"/>
            </a:xfrm>
            <a:gradFill flip="none" rotWithShape="1">
              <a:gsLst>
                <a:gs pos="0">
                  <a:schemeClr val="bg1">
                    <a:lumMod val="85000"/>
                    <a:shade val="30000"/>
                    <a:satMod val="115000"/>
                  </a:schemeClr>
                </a:gs>
                <a:gs pos="50000">
                  <a:schemeClr val="bg1">
                    <a:lumMod val="85000"/>
                    <a:shade val="67500"/>
                    <a:satMod val="115000"/>
                  </a:schemeClr>
                </a:gs>
                <a:gs pos="100000">
                  <a:schemeClr val="bg1">
                    <a:lumMod val="8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p:grpSpPr>
          <p:grpSp>
            <p:nvGrpSpPr>
              <p:cNvPr id="65" name="28 - Ομάδα"/>
              <p:cNvGrpSpPr/>
              <p:nvPr/>
            </p:nvGrpSpPr>
            <p:grpSpPr>
              <a:xfrm>
                <a:off x="2609850" y="266700"/>
                <a:ext cx="1047750" cy="790575"/>
                <a:chOff x="2609850" y="266700"/>
                <a:chExt cx="1047750" cy="790575"/>
              </a:xfrm>
              <a:grpFill/>
            </p:grpSpPr>
            <p:sp>
              <p:nvSpPr>
                <p:cNvPr id="692" name="22 - Έλλειψη"/>
                <p:cNvSpPr/>
                <p:nvPr/>
              </p:nvSpPr>
              <p:spPr>
                <a:xfrm>
                  <a:off x="2609850" y="314325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93" name="692 - Έλλειψη"/>
                <p:cNvSpPr/>
                <p:nvPr/>
              </p:nvSpPr>
              <p:spPr>
                <a:xfrm>
                  <a:off x="2924175" y="266700"/>
                  <a:ext cx="342900" cy="3333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94" name="693 - Έλλειψη"/>
                <p:cNvSpPr/>
                <p:nvPr/>
              </p:nvSpPr>
              <p:spPr>
                <a:xfrm>
                  <a:off x="2838450" y="533400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95" name="694 - Έλλειψη"/>
                <p:cNvSpPr/>
                <p:nvPr/>
              </p:nvSpPr>
              <p:spPr>
                <a:xfrm>
                  <a:off x="2990850" y="409575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96" name="695 - Έλλειψη"/>
                <p:cNvSpPr/>
                <p:nvPr/>
              </p:nvSpPr>
              <p:spPr>
                <a:xfrm>
                  <a:off x="3276600" y="685800"/>
                  <a:ext cx="381000" cy="3714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690" name="689 - Έλλειψη"/>
              <p:cNvSpPr/>
              <p:nvPr/>
            </p:nvSpPr>
            <p:spPr>
              <a:xfrm rot="1458274">
                <a:off x="3429000" y="885825"/>
                <a:ext cx="314325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691" name="690 - Έλλειψη"/>
              <p:cNvSpPr/>
              <p:nvPr/>
            </p:nvSpPr>
            <p:spPr>
              <a:xfrm rot="3594067">
                <a:off x="3562238" y="1049137"/>
                <a:ext cx="314325" cy="18482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6" name="33 - Ομάδα"/>
            <p:cNvGrpSpPr/>
            <p:nvPr/>
          </p:nvGrpSpPr>
          <p:grpSpPr>
            <a:xfrm>
              <a:off x="5600700" y="2305050"/>
              <a:ext cx="952500" cy="714376"/>
              <a:chOff x="2609850" y="266700"/>
              <a:chExt cx="1201961" cy="1032009"/>
            </a:xfrm>
            <a:gradFill flip="none" rotWithShape="1">
              <a:gsLst>
                <a:gs pos="0">
                  <a:schemeClr val="bg1">
                    <a:lumMod val="85000"/>
                    <a:shade val="30000"/>
                    <a:satMod val="115000"/>
                  </a:schemeClr>
                </a:gs>
                <a:gs pos="50000">
                  <a:schemeClr val="bg1">
                    <a:lumMod val="85000"/>
                    <a:shade val="67500"/>
                    <a:satMod val="115000"/>
                  </a:schemeClr>
                </a:gs>
                <a:gs pos="100000">
                  <a:schemeClr val="bg1">
                    <a:lumMod val="8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p:grpSpPr>
          <p:grpSp>
            <p:nvGrpSpPr>
              <p:cNvPr id="67" name="28 - Ομάδα"/>
              <p:cNvGrpSpPr/>
              <p:nvPr/>
            </p:nvGrpSpPr>
            <p:grpSpPr>
              <a:xfrm>
                <a:off x="2609850" y="266700"/>
                <a:ext cx="1047750" cy="790575"/>
                <a:chOff x="2609850" y="266700"/>
                <a:chExt cx="1047750" cy="790575"/>
              </a:xfrm>
              <a:grpFill/>
            </p:grpSpPr>
            <p:sp>
              <p:nvSpPr>
                <p:cNvPr id="684" name="683 - Έλλειψη"/>
                <p:cNvSpPr/>
                <p:nvPr/>
              </p:nvSpPr>
              <p:spPr>
                <a:xfrm>
                  <a:off x="2609850" y="314325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5" name="684 - Έλλειψη"/>
                <p:cNvSpPr/>
                <p:nvPr/>
              </p:nvSpPr>
              <p:spPr>
                <a:xfrm>
                  <a:off x="2924175" y="266700"/>
                  <a:ext cx="342900" cy="3333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6" name="685 - Έλλειψη"/>
                <p:cNvSpPr/>
                <p:nvPr/>
              </p:nvSpPr>
              <p:spPr>
                <a:xfrm>
                  <a:off x="2838450" y="533400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7" name="686 - Έλλειψη"/>
                <p:cNvSpPr/>
                <p:nvPr/>
              </p:nvSpPr>
              <p:spPr>
                <a:xfrm>
                  <a:off x="2990850" y="409575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8" name="687 - Έλλειψη"/>
                <p:cNvSpPr/>
                <p:nvPr/>
              </p:nvSpPr>
              <p:spPr>
                <a:xfrm>
                  <a:off x="3276600" y="685800"/>
                  <a:ext cx="381000" cy="3714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682" name="681 - Έλλειψη"/>
              <p:cNvSpPr/>
              <p:nvPr/>
            </p:nvSpPr>
            <p:spPr>
              <a:xfrm rot="1458274">
                <a:off x="3429000" y="885825"/>
                <a:ext cx="314325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683" name="682 - Έλλειψη"/>
              <p:cNvSpPr/>
              <p:nvPr/>
            </p:nvSpPr>
            <p:spPr>
              <a:xfrm rot="3594067">
                <a:off x="3562238" y="1049137"/>
                <a:ext cx="314325" cy="18482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8" name="42 - Ομάδα"/>
            <p:cNvGrpSpPr/>
            <p:nvPr/>
          </p:nvGrpSpPr>
          <p:grpSpPr>
            <a:xfrm>
              <a:off x="6172200" y="2295525"/>
              <a:ext cx="952500" cy="714376"/>
              <a:chOff x="2609850" y="266700"/>
              <a:chExt cx="1201961" cy="1032009"/>
            </a:xfrm>
            <a:gradFill flip="none" rotWithShape="1">
              <a:gsLst>
                <a:gs pos="0">
                  <a:schemeClr val="bg1">
                    <a:lumMod val="85000"/>
                    <a:shade val="30000"/>
                    <a:satMod val="115000"/>
                  </a:schemeClr>
                </a:gs>
                <a:gs pos="50000">
                  <a:schemeClr val="bg1">
                    <a:lumMod val="85000"/>
                    <a:shade val="67500"/>
                    <a:satMod val="115000"/>
                  </a:schemeClr>
                </a:gs>
                <a:gs pos="100000">
                  <a:schemeClr val="bg1">
                    <a:lumMod val="8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p:grpSpPr>
          <p:grpSp>
            <p:nvGrpSpPr>
              <p:cNvPr id="69" name="28 - Ομάδα"/>
              <p:cNvGrpSpPr/>
              <p:nvPr/>
            </p:nvGrpSpPr>
            <p:grpSpPr>
              <a:xfrm>
                <a:off x="2609850" y="266700"/>
                <a:ext cx="1047750" cy="790575"/>
                <a:chOff x="2609850" y="266700"/>
                <a:chExt cx="1047750" cy="790575"/>
              </a:xfrm>
              <a:grpFill/>
            </p:grpSpPr>
            <p:sp>
              <p:nvSpPr>
                <p:cNvPr id="676" name="675 - Έλλειψη"/>
                <p:cNvSpPr/>
                <p:nvPr/>
              </p:nvSpPr>
              <p:spPr>
                <a:xfrm>
                  <a:off x="2609850" y="314325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7" name="676 - Έλλειψη"/>
                <p:cNvSpPr/>
                <p:nvPr/>
              </p:nvSpPr>
              <p:spPr>
                <a:xfrm>
                  <a:off x="2924175" y="266700"/>
                  <a:ext cx="342900" cy="3333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8" name="677 - Έλλειψη"/>
                <p:cNvSpPr/>
                <p:nvPr/>
              </p:nvSpPr>
              <p:spPr>
                <a:xfrm>
                  <a:off x="2838450" y="533400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9" name="678 - Έλλειψη"/>
                <p:cNvSpPr/>
                <p:nvPr/>
              </p:nvSpPr>
              <p:spPr>
                <a:xfrm>
                  <a:off x="2990850" y="409575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0" name="679 - Έλλειψη"/>
                <p:cNvSpPr/>
                <p:nvPr/>
              </p:nvSpPr>
              <p:spPr>
                <a:xfrm>
                  <a:off x="3276600" y="685800"/>
                  <a:ext cx="381000" cy="3714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674" name="673 - Έλλειψη"/>
              <p:cNvSpPr/>
              <p:nvPr/>
            </p:nvSpPr>
            <p:spPr>
              <a:xfrm rot="1458274">
                <a:off x="3429000" y="885825"/>
                <a:ext cx="314325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675" name="674 - Έλλειψη"/>
              <p:cNvSpPr/>
              <p:nvPr/>
            </p:nvSpPr>
            <p:spPr>
              <a:xfrm rot="3594067">
                <a:off x="3562238" y="1049137"/>
                <a:ext cx="314325" cy="18482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9520" name="383 - TextBox"/>
          <p:cNvSpPr txBox="1">
            <a:spLocks noChangeArrowheads="1"/>
          </p:cNvSpPr>
          <p:nvPr/>
        </p:nvSpPr>
        <p:spPr bwMode="auto">
          <a:xfrm>
            <a:off x="2918985" y="2350081"/>
            <a:ext cx="37382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900" dirty="0"/>
              <a:t>CO</a:t>
            </a:r>
            <a:r>
              <a:rPr lang="en-US" altLang="el-GR" sz="900" baseline="-25000" dirty="0"/>
              <a:t>2</a:t>
            </a:r>
            <a:endParaRPr lang="el-GR" altLang="el-GR" sz="900" baseline="-25000" dirty="0"/>
          </a:p>
        </p:txBody>
      </p:sp>
      <p:sp>
        <p:nvSpPr>
          <p:cNvPr id="62" name="61 - Έλλειψη"/>
          <p:cNvSpPr/>
          <p:nvPr/>
        </p:nvSpPr>
        <p:spPr bwMode="auto">
          <a:xfrm>
            <a:off x="5588609" y="711761"/>
            <a:ext cx="928487" cy="745467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cxnSp>
        <p:nvCxnSpPr>
          <p:cNvPr id="71" name="70 - Ευθεία γραμμή σύνδεσης"/>
          <p:cNvCxnSpPr/>
          <p:nvPr/>
        </p:nvCxnSpPr>
        <p:spPr bwMode="auto">
          <a:xfrm rot="10800000" flipH="1">
            <a:off x="3441768" y="1665361"/>
            <a:ext cx="1021376" cy="216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71 - Ελεύθερη σχεδίαση"/>
          <p:cNvSpPr/>
          <p:nvPr/>
        </p:nvSpPr>
        <p:spPr bwMode="auto">
          <a:xfrm>
            <a:off x="1866700" y="870481"/>
            <a:ext cx="110201" cy="78840"/>
          </a:xfrm>
          <a:custGeom>
            <a:avLst/>
            <a:gdLst>
              <a:gd name="connsiteX0" fmla="*/ 67733 w 97561"/>
              <a:gd name="connsiteY0" fmla="*/ 0 h 84027"/>
              <a:gd name="connsiteX1" fmla="*/ 76200 w 97561"/>
              <a:gd name="connsiteY1" fmla="*/ 25400 h 84027"/>
              <a:gd name="connsiteX2" fmla="*/ 93133 w 97561"/>
              <a:gd name="connsiteY2" fmla="*/ 42334 h 84027"/>
              <a:gd name="connsiteX3" fmla="*/ 0 w 97561"/>
              <a:gd name="connsiteY3" fmla="*/ 76200 h 84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561" h="84027">
                <a:moveTo>
                  <a:pt x="67733" y="0"/>
                </a:moveTo>
                <a:cubicBezTo>
                  <a:pt x="70555" y="8467"/>
                  <a:pt x="71608" y="17747"/>
                  <a:pt x="76200" y="25400"/>
                </a:cubicBezTo>
                <a:cubicBezTo>
                  <a:pt x="80307" y="32245"/>
                  <a:pt x="97561" y="35692"/>
                  <a:pt x="93133" y="42334"/>
                </a:cubicBezTo>
                <a:cubicBezTo>
                  <a:pt x="65337" y="84027"/>
                  <a:pt x="38593" y="76200"/>
                  <a:pt x="0" y="76200"/>
                </a:cubicBezTo>
              </a:path>
            </a:pathLst>
          </a:cu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73" name="72 - Σύννεφο"/>
          <p:cNvSpPr/>
          <p:nvPr/>
        </p:nvSpPr>
        <p:spPr bwMode="auto">
          <a:xfrm rot="10800000">
            <a:off x="1003471" y="1144907"/>
            <a:ext cx="691074" cy="133331"/>
          </a:xfrm>
          <a:prstGeom prst="cloud">
            <a:avLst/>
          </a:prstGeom>
          <a:gradFill>
            <a:gsLst>
              <a:gs pos="18000">
                <a:schemeClr val="bg1"/>
              </a:gs>
              <a:gs pos="8500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2000"/>
                </a:schemeClr>
              </a:gs>
            </a:gsLst>
            <a:lin ang="2700000" scaled="1"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74" name="73 - Σύννεφο"/>
          <p:cNvSpPr/>
          <p:nvPr/>
        </p:nvSpPr>
        <p:spPr bwMode="auto">
          <a:xfrm>
            <a:off x="1636956" y="1027263"/>
            <a:ext cx="383929" cy="227448"/>
          </a:xfrm>
          <a:prstGeom prst="cloud">
            <a:avLst/>
          </a:prstGeom>
          <a:gradFill>
            <a:gsLst>
              <a:gs pos="18000">
                <a:schemeClr val="bg1"/>
              </a:gs>
              <a:gs pos="8500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2000"/>
                </a:schemeClr>
              </a:gs>
            </a:gsLst>
            <a:lin ang="2700000" scaled="1"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75" name="74 - Σύννεφο"/>
          <p:cNvSpPr/>
          <p:nvPr/>
        </p:nvSpPr>
        <p:spPr bwMode="auto">
          <a:xfrm>
            <a:off x="1857714" y="1293924"/>
            <a:ext cx="326340" cy="117645"/>
          </a:xfrm>
          <a:prstGeom prst="cloud">
            <a:avLst/>
          </a:prstGeom>
          <a:gradFill>
            <a:gsLst>
              <a:gs pos="18000">
                <a:schemeClr val="bg1"/>
              </a:gs>
              <a:gs pos="8500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2000"/>
                </a:schemeClr>
              </a:gs>
            </a:gsLst>
            <a:lin ang="2700000" scaled="1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76" name="75 - Σύννεφο"/>
          <p:cNvSpPr/>
          <p:nvPr/>
        </p:nvSpPr>
        <p:spPr bwMode="auto">
          <a:xfrm rot="191053">
            <a:off x="1191733" y="713643"/>
            <a:ext cx="1073561" cy="540101"/>
          </a:xfrm>
          <a:prstGeom prst="cloud">
            <a:avLst/>
          </a:prstGeom>
          <a:gradFill>
            <a:gsLst>
              <a:gs pos="18000">
                <a:schemeClr val="bg1"/>
              </a:gs>
              <a:gs pos="8500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2000"/>
                </a:schemeClr>
              </a:gs>
            </a:gsLst>
            <a:lin ang="27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77" name="76 - Σύννεφο"/>
          <p:cNvSpPr/>
          <p:nvPr/>
        </p:nvSpPr>
        <p:spPr bwMode="auto">
          <a:xfrm>
            <a:off x="1934499" y="1003733"/>
            <a:ext cx="863843" cy="290190"/>
          </a:xfrm>
          <a:prstGeom prst="cloud">
            <a:avLst/>
          </a:prstGeom>
          <a:gradFill>
            <a:gsLst>
              <a:gs pos="18000">
                <a:schemeClr val="bg1"/>
              </a:gs>
              <a:gs pos="8500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2000"/>
                </a:schemeClr>
              </a:gs>
            </a:gsLst>
            <a:lin ang="27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cxnSp>
        <p:nvCxnSpPr>
          <p:cNvPr id="78" name="77 - Ευθεία γραμμή σύνδεσης"/>
          <p:cNvCxnSpPr/>
          <p:nvPr/>
        </p:nvCxnSpPr>
        <p:spPr bwMode="auto">
          <a:xfrm rot="16200000" flipH="1">
            <a:off x="1529064" y="1251554"/>
            <a:ext cx="376920" cy="403175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78 - Ευθεία γραμμή σύνδεσης"/>
          <p:cNvCxnSpPr/>
          <p:nvPr/>
        </p:nvCxnSpPr>
        <p:spPr bwMode="auto">
          <a:xfrm rot="16200000" flipH="1">
            <a:off x="1695710" y="1247234"/>
            <a:ext cx="376920" cy="403175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79 - Ευθεία γραμμή σύνδεσης"/>
          <p:cNvCxnSpPr/>
          <p:nvPr/>
        </p:nvCxnSpPr>
        <p:spPr bwMode="auto">
          <a:xfrm rot="16200000" flipH="1">
            <a:off x="1621795" y="1258034"/>
            <a:ext cx="376920" cy="403175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80 - Ευθεία γραμμή σύνδεσης"/>
          <p:cNvCxnSpPr/>
          <p:nvPr/>
        </p:nvCxnSpPr>
        <p:spPr bwMode="auto">
          <a:xfrm rot="16200000" flipH="1">
            <a:off x="1439563" y="1265053"/>
            <a:ext cx="375840" cy="403175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81 - Σύννεφο"/>
          <p:cNvSpPr/>
          <p:nvPr/>
        </p:nvSpPr>
        <p:spPr bwMode="auto">
          <a:xfrm>
            <a:off x="980480" y="1061006"/>
            <a:ext cx="954020" cy="311349"/>
          </a:xfrm>
          <a:prstGeom prst="cloud">
            <a:avLst/>
          </a:prstGeom>
          <a:gradFill>
            <a:gsLst>
              <a:gs pos="18000">
                <a:schemeClr val="bg1"/>
              </a:gs>
              <a:gs pos="8500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2000"/>
                </a:schemeClr>
              </a:gs>
            </a:gsLst>
            <a:lin ang="27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548" name="408 - TextBox"/>
          <p:cNvSpPr txBox="1">
            <a:spLocks noChangeArrowheads="1"/>
          </p:cNvSpPr>
          <p:nvPr/>
        </p:nvSpPr>
        <p:spPr bwMode="auto">
          <a:xfrm>
            <a:off x="701525" y="1262521"/>
            <a:ext cx="53893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Rainfalls</a:t>
            </a:r>
            <a:endParaRPr lang="el-GR" altLang="el-GR" sz="800" dirty="0"/>
          </a:p>
        </p:txBody>
      </p:sp>
      <p:sp>
        <p:nvSpPr>
          <p:cNvPr id="19549" name="409 - TextBox"/>
          <p:cNvSpPr txBox="1">
            <a:spLocks noChangeArrowheads="1"/>
          </p:cNvSpPr>
          <p:nvPr/>
        </p:nvSpPr>
        <p:spPr bwMode="auto">
          <a:xfrm>
            <a:off x="6375535" y="736561"/>
            <a:ext cx="8451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Global warming</a:t>
            </a:r>
            <a:endParaRPr lang="el-GR" altLang="el-GR" sz="800" dirty="0"/>
          </a:p>
        </p:txBody>
      </p:sp>
      <p:sp>
        <p:nvSpPr>
          <p:cNvPr id="85" name="84 - Σύννεφο"/>
          <p:cNvSpPr/>
          <p:nvPr/>
        </p:nvSpPr>
        <p:spPr bwMode="auto">
          <a:xfrm>
            <a:off x="797666" y="988048"/>
            <a:ext cx="863843" cy="203918"/>
          </a:xfrm>
          <a:prstGeom prst="cloud">
            <a:avLst/>
          </a:prstGeom>
          <a:gradFill>
            <a:gsLst>
              <a:gs pos="18000">
                <a:schemeClr val="bg1"/>
              </a:gs>
              <a:gs pos="8500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2000"/>
                </a:schemeClr>
              </a:gs>
            </a:gsLst>
            <a:lin ang="2700000" scaled="1"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553" name="412 - TextBox"/>
          <p:cNvSpPr txBox="1">
            <a:spLocks noChangeArrowheads="1"/>
          </p:cNvSpPr>
          <p:nvPr/>
        </p:nvSpPr>
        <p:spPr bwMode="auto">
          <a:xfrm>
            <a:off x="7112001" y="2085481"/>
            <a:ext cx="57740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Nutrients</a:t>
            </a:r>
            <a:endParaRPr lang="el-GR" altLang="el-GR" sz="800" dirty="0"/>
          </a:p>
        </p:txBody>
      </p:sp>
      <p:sp>
        <p:nvSpPr>
          <p:cNvPr id="87" name="86 - Ελεύθερη σχεδίαση"/>
          <p:cNvSpPr/>
          <p:nvPr/>
        </p:nvSpPr>
        <p:spPr bwMode="auto">
          <a:xfrm>
            <a:off x="5109567" y="2396521"/>
            <a:ext cx="106170" cy="9180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90" name="89 - Ελεύθερη σχεδίαση"/>
          <p:cNvSpPr/>
          <p:nvPr/>
        </p:nvSpPr>
        <p:spPr bwMode="auto">
          <a:xfrm>
            <a:off x="3379948" y="2208601"/>
            <a:ext cx="116920" cy="97200"/>
          </a:xfrm>
          <a:custGeom>
            <a:avLst/>
            <a:gdLst>
              <a:gd name="connsiteX0" fmla="*/ 91705 w 101230"/>
              <a:gd name="connsiteY0" fmla="*/ 72816 h 104841"/>
              <a:gd name="connsiteX1" fmla="*/ 67893 w 101230"/>
              <a:gd name="connsiteY1" fmla="*/ 63291 h 104841"/>
              <a:gd name="connsiteX2" fmla="*/ 63130 w 101230"/>
              <a:gd name="connsiteY2" fmla="*/ 49004 h 104841"/>
              <a:gd name="connsiteX3" fmla="*/ 48843 w 101230"/>
              <a:gd name="connsiteY3" fmla="*/ 39479 h 104841"/>
              <a:gd name="connsiteX4" fmla="*/ 20268 w 101230"/>
              <a:gd name="connsiteY4" fmla="*/ 20429 h 104841"/>
              <a:gd name="connsiteX5" fmla="*/ 1218 w 101230"/>
              <a:gd name="connsiteY5" fmla="*/ 6141 h 104841"/>
              <a:gd name="connsiteX6" fmla="*/ 15505 w 101230"/>
              <a:gd name="connsiteY6" fmla="*/ 1379 h 104841"/>
              <a:gd name="connsiteX7" fmla="*/ 34555 w 101230"/>
              <a:gd name="connsiteY7" fmla="*/ 15666 h 104841"/>
              <a:gd name="connsiteX8" fmla="*/ 72655 w 101230"/>
              <a:gd name="connsiteY8" fmla="*/ 39479 h 104841"/>
              <a:gd name="connsiteX9" fmla="*/ 101230 w 101230"/>
              <a:gd name="connsiteY9" fmla="*/ 58529 h 104841"/>
              <a:gd name="connsiteX10" fmla="*/ 72655 w 101230"/>
              <a:gd name="connsiteY10" fmla="*/ 68054 h 104841"/>
              <a:gd name="connsiteX11" fmla="*/ 58368 w 101230"/>
              <a:gd name="connsiteY11" fmla="*/ 72816 h 104841"/>
              <a:gd name="connsiteX12" fmla="*/ 86943 w 101230"/>
              <a:gd name="connsiteY12" fmla="*/ 77579 h 104841"/>
              <a:gd name="connsiteX13" fmla="*/ 91705 w 101230"/>
              <a:gd name="connsiteY13" fmla="*/ 63291 h 104841"/>
              <a:gd name="connsiteX14" fmla="*/ 96468 w 101230"/>
              <a:gd name="connsiteY14" fmla="*/ 77579 h 104841"/>
              <a:gd name="connsiteX15" fmla="*/ 91705 w 101230"/>
              <a:gd name="connsiteY15" fmla="*/ 72816 h 104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1230" h="104841">
                <a:moveTo>
                  <a:pt x="91705" y="72816"/>
                </a:moveTo>
                <a:cubicBezTo>
                  <a:pt x="86943" y="70435"/>
                  <a:pt x="74460" y="68764"/>
                  <a:pt x="67893" y="63291"/>
                </a:cubicBezTo>
                <a:cubicBezTo>
                  <a:pt x="64036" y="60077"/>
                  <a:pt x="66266" y="52924"/>
                  <a:pt x="63130" y="49004"/>
                </a:cubicBezTo>
                <a:cubicBezTo>
                  <a:pt x="59554" y="44535"/>
                  <a:pt x="53240" y="43143"/>
                  <a:pt x="48843" y="39479"/>
                </a:cubicBezTo>
                <a:cubicBezTo>
                  <a:pt x="25061" y="19660"/>
                  <a:pt x="45375" y="28798"/>
                  <a:pt x="20268" y="20429"/>
                </a:cubicBezTo>
                <a:cubicBezTo>
                  <a:pt x="13918" y="15666"/>
                  <a:pt x="3143" y="13842"/>
                  <a:pt x="1218" y="6141"/>
                </a:cubicBezTo>
                <a:cubicBezTo>
                  <a:pt x="0" y="1271"/>
                  <a:pt x="10678" y="0"/>
                  <a:pt x="15505" y="1379"/>
                </a:cubicBezTo>
                <a:cubicBezTo>
                  <a:pt x="23137" y="3560"/>
                  <a:pt x="28205" y="10904"/>
                  <a:pt x="34555" y="15666"/>
                </a:cubicBezTo>
                <a:cubicBezTo>
                  <a:pt x="57403" y="49940"/>
                  <a:pt x="25049" y="7741"/>
                  <a:pt x="72655" y="39479"/>
                </a:cubicBezTo>
                <a:lnTo>
                  <a:pt x="101230" y="58529"/>
                </a:lnTo>
                <a:lnTo>
                  <a:pt x="72655" y="68054"/>
                </a:lnTo>
                <a:lnTo>
                  <a:pt x="58368" y="72816"/>
                </a:lnTo>
                <a:cubicBezTo>
                  <a:pt x="52319" y="90963"/>
                  <a:pt x="43325" y="104841"/>
                  <a:pt x="86943" y="77579"/>
                </a:cubicBezTo>
                <a:cubicBezTo>
                  <a:pt x="91200" y="74918"/>
                  <a:pt x="90118" y="68054"/>
                  <a:pt x="91705" y="63291"/>
                </a:cubicBezTo>
                <a:cubicBezTo>
                  <a:pt x="93293" y="68054"/>
                  <a:pt x="98713" y="73089"/>
                  <a:pt x="96468" y="77579"/>
                </a:cubicBezTo>
                <a:cubicBezTo>
                  <a:pt x="93083" y="84349"/>
                  <a:pt x="96467" y="75197"/>
                  <a:pt x="91705" y="7281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91" name="90 - Ελεύθερη σχεδίαση"/>
          <p:cNvSpPr/>
          <p:nvPr/>
        </p:nvSpPr>
        <p:spPr bwMode="auto">
          <a:xfrm>
            <a:off x="3766996" y="2318761"/>
            <a:ext cx="111545" cy="32400"/>
          </a:xfrm>
          <a:custGeom>
            <a:avLst/>
            <a:gdLst>
              <a:gd name="connsiteX0" fmla="*/ 12700 w 98638"/>
              <a:gd name="connsiteY0" fmla="*/ 20458 h 35347"/>
              <a:gd name="connsiteX1" fmla="*/ 93662 w 98638"/>
              <a:gd name="connsiteY1" fmla="*/ 29983 h 35347"/>
              <a:gd name="connsiteX2" fmla="*/ 98425 w 98638"/>
              <a:gd name="connsiteY2" fmla="*/ 15695 h 35347"/>
              <a:gd name="connsiteX3" fmla="*/ 69850 w 98638"/>
              <a:gd name="connsiteY3" fmla="*/ 1408 h 35347"/>
              <a:gd name="connsiteX4" fmla="*/ 31750 w 98638"/>
              <a:gd name="connsiteY4" fmla="*/ 15695 h 35347"/>
              <a:gd name="connsiteX5" fmla="*/ 17462 w 98638"/>
              <a:gd name="connsiteY5" fmla="*/ 20458 h 35347"/>
              <a:gd name="connsiteX6" fmla="*/ 12700 w 98638"/>
              <a:gd name="connsiteY6" fmla="*/ 20458 h 3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638" h="35347">
                <a:moveTo>
                  <a:pt x="12700" y="20458"/>
                </a:moveTo>
                <a:cubicBezTo>
                  <a:pt x="25400" y="22045"/>
                  <a:pt x="53435" y="35347"/>
                  <a:pt x="93662" y="29983"/>
                </a:cubicBezTo>
                <a:cubicBezTo>
                  <a:pt x="98638" y="29319"/>
                  <a:pt x="96837" y="20458"/>
                  <a:pt x="98425" y="15695"/>
                </a:cubicBezTo>
                <a:cubicBezTo>
                  <a:pt x="93610" y="12485"/>
                  <a:pt x="77596" y="0"/>
                  <a:pt x="69850" y="1408"/>
                </a:cubicBezTo>
                <a:cubicBezTo>
                  <a:pt x="56505" y="3834"/>
                  <a:pt x="44497" y="11060"/>
                  <a:pt x="31750" y="15695"/>
                </a:cubicBezTo>
                <a:cubicBezTo>
                  <a:pt x="27032" y="17411"/>
                  <a:pt x="19707" y="15968"/>
                  <a:pt x="17462" y="20458"/>
                </a:cubicBezTo>
                <a:cubicBezTo>
                  <a:pt x="15874" y="23633"/>
                  <a:pt x="0" y="18871"/>
                  <a:pt x="12700" y="2045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93" name="92 - Ελεύθερη σχεδίαση"/>
          <p:cNvSpPr/>
          <p:nvPr/>
        </p:nvSpPr>
        <p:spPr bwMode="auto">
          <a:xfrm>
            <a:off x="3246900" y="2134081"/>
            <a:ext cx="119609" cy="64800"/>
          </a:xfrm>
          <a:custGeom>
            <a:avLst/>
            <a:gdLst>
              <a:gd name="connsiteX0" fmla="*/ 68238 w 104660"/>
              <a:gd name="connsiteY0" fmla="*/ 63690 h 71066"/>
              <a:gd name="connsiteX1" fmla="*/ 20471 w 104660"/>
              <a:gd name="connsiteY1" fmla="*/ 50042 h 71066"/>
              <a:gd name="connsiteX2" fmla="*/ 13647 w 104660"/>
              <a:gd name="connsiteY2" fmla="*/ 29571 h 71066"/>
              <a:gd name="connsiteX3" fmla="*/ 0 w 104660"/>
              <a:gd name="connsiteY3" fmla="*/ 9099 h 71066"/>
              <a:gd name="connsiteX4" fmla="*/ 20471 w 104660"/>
              <a:gd name="connsiteY4" fmla="*/ 2275 h 71066"/>
              <a:gd name="connsiteX5" fmla="*/ 40943 w 104660"/>
              <a:gd name="connsiteY5" fmla="*/ 22747 h 71066"/>
              <a:gd name="connsiteX6" fmla="*/ 61415 w 104660"/>
              <a:gd name="connsiteY6" fmla="*/ 29571 h 71066"/>
              <a:gd name="connsiteX7" fmla="*/ 81886 w 104660"/>
              <a:gd name="connsiteY7" fmla="*/ 43218 h 71066"/>
              <a:gd name="connsiteX8" fmla="*/ 75062 w 104660"/>
              <a:gd name="connsiteY8" fmla="*/ 70514 h 71066"/>
              <a:gd name="connsiteX9" fmla="*/ 68238 w 104660"/>
              <a:gd name="connsiteY9" fmla="*/ 63690 h 7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660" h="71066">
                <a:moveTo>
                  <a:pt x="68238" y="63690"/>
                </a:moveTo>
                <a:cubicBezTo>
                  <a:pt x="59140" y="60278"/>
                  <a:pt x="34513" y="58818"/>
                  <a:pt x="20471" y="50042"/>
                </a:cubicBezTo>
                <a:cubicBezTo>
                  <a:pt x="14371" y="46230"/>
                  <a:pt x="16864" y="36004"/>
                  <a:pt x="13647" y="29571"/>
                </a:cubicBezTo>
                <a:cubicBezTo>
                  <a:pt x="9979" y="22236"/>
                  <a:pt x="4549" y="15923"/>
                  <a:pt x="0" y="9099"/>
                </a:cubicBezTo>
                <a:cubicBezTo>
                  <a:pt x="6824" y="6824"/>
                  <a:pt x="13647" y="0"/>
                  <a:pt x="20471" y="2275"/>
                </a:cubicBezTo>
                <a:cubicBezTo>
                  <a:pt x="29626" y="5327"/>
                  <a:pt x="32913" y="17394"/>
                  <a:pt x="40943" y="22747"/>
                </a:cubicBezTo>
                <a:cubicBezTo>
                  <a:pt x="46928" y="26737"/>
                  <a:pt x="54981" y="26354"/>
                  <a:pt x="61415" y="29571"/>
                </a:cubicBezTo>
                <a:cubicBezTo>
                  <a:pt x="68750" y="33239"/>
                  <a:pt x="75062" y="38669"/>
                  <a:pt x="81886" y="43218"/>
                </a:cubicBezTo>
                <a:cubicBezTo>
                  <a:pt x="97990" y="67374"/>
                  <a:pt x="104660" y="63115"/>
                  <a:pt x="75062" y="70514"/>
                </a:cubicBezTo>
                <a:cubicBezTo>
                  <a:pt x="72855" y="71066"/>
                  <a:pt x="77337" y="67102"/>
                  <a:pt x="68238" y="6369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94" name="93 - Ελεύθερη σχεδίαση"/>
          <p:cNvSpPr/>
          <p:nvPr/>
        </p:nvSpPr>
        <p:spPr bwMode="auto">
          <a:xfrm rot="14453099">
            <a:off x="3377352" y="2245132"/>
            <a:ext cx="138240" cy="95418"/>
          </a:xfrm>
          <a:custGeom>
            <a:avLst/>
            <a:gdLst>
              <a:gd name="connsiteX0" fmla="*/ 12700 w 98638"/>
              <a:gd name="connsiteY0" fmla="*/ 20458 h 35347"/>
              <a:gd name="connsiteX1" fmla="*/ 93662 w 98638"/>
              <a:gd name="connsiteY1" fmla="*/ 29983 h 35347"/>
              <a:gd name="connsiteX2" fmla="*/ 98425 w 98638"/>
              <a:gd name="connsiteY2" fmla="*/ 15695 h 35347"/>
              <a:gd name="connsiteX3" fmla="*/ 69850 w 98638"/>
              <a:gd name="connsiteY3" fmla="*/ 1408 h 35347"/>
              <a:gd name="connsiteX4" fmla="*/ 31750 w 98638"/>
              <a:gd name="connsiteY4" fmla="*/ 15695 h 35347"/>
              <a:gd name="connsiteX5" fmla="*/ 17462 w 98638"/>
              <a:gd name="connsiteY5" fmla="*/ 20458 h 35347"/>
              <a:gd name="connsiteX6" fmla="*/ 12700 w 98638"/>
              <a:gd name="connsiteY6" fmla="*/ 20458 h 3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638" h="35347">
                <a:moveTo>
                  <a:pt x="12700" y="20458"/>
                </a:moveTo>
                <a:cubicBezTo>
                  <a:pt x="25400" y="22045"/>
                  <a:pt x="53435" y="35347"/>
                  <a:pt x="93662" y="29983"/>
                </a:cubicBezTo>
                <a:cubicBezTo>
                  <a:pt x="98638" y="29319"/>
                  <a:pt x="96837" y="20458"/>
                  <a:pt x="98425" y="15695"/>
                </a:cubicBezTo>
                <a:cubicBezTo>
                  <a:pt x="93610" y="12485"/>
                  <a:pt x="77596" y="0"/>
                  <a:pt x="69850" y="1408"/>
                </a:cubicBezTo>
                <a:cubicBezTo>
                  <a:pt x="56505" y="3834"/>
                  <a:pt x="44497" y="11060"/>
                  <a:pt x="31750" y="15695"/>
                </a:cubicBezTo>
                <a:cubicBezTo>
                  <a:pt x="27032" y="17411"/>
                  <a:pt x="19707" y="15968"/>
                  <a:pt x="17462" y="20458"/>
                </a:cubicBezTo>
                <a:cubicBezTo>
                  <a:pt x="15874" y="23633"/>
                  <a:pt x="0" y="18871"/>
                  <a:pt x="12700" y="20458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559" name="454 - TextBox"/>
          <p:cNvSpPr txBox="1">
            <a:spLocks noChangeArrowheads="1"/>
          </p:cNvSpPr>
          <p:nvPr/>
        </p:nvSpPr>
        <p:spPr bwMode="auto">
          <a:xfrm rot="2644691">
            <a:off x="2436461" y="1791459"/>
            <a:ext cx="5229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Run -off</a:t>
            </a:r>
            <a:endParaRPr lang="el-GR" altLang="el-GR" sz="800" dirty="0"/>
          </a:p>
        </p:txBody>
      </p:sp>
      <p:grpSp>
        <p:nvGrpSpPr>
          <p:cNvPr id="70" name="1238 - Ομάδα"/>
          <p:cNvGrpSpPr>
            <a:grpSpLocks/>
          </p:cNvGrpSpPr>
          <p:nvPr/>
        </p:nvGrpSpPr>
        <p:grpSpPr bwMode="auto">
          <a:xfrm>
            <a:off x="4269620" y="1582201"/>
            <a:ext cx="1575069" cy="446040"/>
            <a:chOff x="4691102" y="2128709"/>
            <a:chExt cx="1860680" cy="655649"/>
          </a:xfrm>
        </p:grpSpPr>
        <p:grpSp>
          <p:nvGrpSpPr>
            <p:cNvPr id="83" name="Group 233"/>
            <p:cNvGrpSpPr>
              <a:grpSpLocks/>
            </p:cNvGrpSpPr>
            <p:nvPr/>
          </p:nvGrpSpPr>
          <p:grpSpPr bwMode="auto">
            <a:xfrm>
              <a:off x="4691102" y="2128709"/>
              <a:ext cx="1860680" cy="655649"/>
              <a:chOff x="2517" y="124"/>
              <a:chExt cx="1407" cy="362"/>
            </a:xfrm>
          </p:grpSpPr>
          <p:grpSp>
            <p:nvGrpSpPr>
              <p:cNvPr id="84" name="Group 234"/>
              <p:cNvGrpSpPr>
                <a:grpSpLocks/>
              </p:cNvGrpSpPr>
              <p:nvPr/>
            </p:nvGrpSpPr>
            <p:grpSpPr bwMode="auto">
              <a:xfrm>
                <a:off x="2925" y="169"/>
                <a:ext cx="318" cy="274"/>
                <a:chOff x="204" y="305"/>
                <a:chExt cx="318" cy="274"/>
              </a:xfrm>
            </p:grpSpPr>
            <p:grpSp>
              <p:nvGrpSpPr>
                <p:cNvPr id="86" name="Group 235"/>
                <p:cNvGrpSpPr>
                  <a:grpSpLocks/>
                </p:cNvGrpSpPr>
                <p:nvPr/>
              </p:nvGrpSpPr>
              <p:grpSpPr bwMode="auto">
                <a:xfrm>
                  <a:off x="204" y="305"/>
                  <a:ext cx="318" cy="274"/>
                  <a:chOff x="5193" y="2069"/>
                  <a:chExt cx="318" cy="454"/>
                </a:xfrm>
              </p:grpSpPr>
              <p:sp>
                <p:nvSpPr>
                  <p:cNvPr id="20705" name="Rectangle 236"/>
                  <p:cNvSpPr>
                    <a:spLocks noChangeArrowheads="1"/>
                  </p:cNvSpPr>
                  <p:nvPr/>
                </p:nvSpPr>
                <p:spPr bwMode="auto">
                  <a:xfrm>
                    <a:off x="5239" y="2296"/>
                    <a:ext cx="226" cy="227"/>
                  </a:xfrm>
                  <a:prstGeom prst="rect">
                    <a:avLst/>
                  </a:prstGeom>
                  <a:solidFill>
                    <a:srgbClr val="CC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buFont typeface="Arial" pitchFamily="34" charset="0"/>
                      <a:buNone/>
                    </a:pPr>
                    <a:endParaRPr lang="el-GR" altLang="el-GR" sz="80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706" name="AutoShape 237"/>
                  <p:cNvSpPr>
                    <a:spLocks noChangeArrowheads="1"/>
                  </p:cNvSpPr>
                  <p:nvPr/>
                </p:nvSpPr>
                <p:spPr bwMode="auto">
                  <a:xfrm>
                    <a:off x="5193" y="2069"/>
                    <a:ext cx="318" cy="227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CC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buFont typeface="Arial" pitchFamily="34" charset="0"/>
                      <a:buNone/>
                    </a:pPr>
                    <a:endParaRPr lang="el-GR" altLang="el-GR" sz="800" dirty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0704" name="Rectangle 238" descr="Light vertical"/>
                <p:cNvSpPr>
                  <a:spLocks noChangeArrowheads="1"/>
                </p:cNvSpPr>
                <p:nvPr/>
              </p:nvSpPr>
              <p:spPr bwMode="auto">
                <a:xfrm>
                  <a:off x="220" y="506"/>
                  <a:ext cx="272" cy="45"/>
                </a:xfrm>
                <a:prstGeom prst="rect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buFont typeface="Arial" pitchFamily="34" charset="0"/>
                    <a:buNone/>
                  </a:pPr>
                  <a:endParaRPr lang="el-GR" altLang="el-GR" sz="800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88" name="Group 239"/>
              <p:cNvGrpSpPr>
                <a:grpSpLocks/>
              </p:cNvGrpSpPr>
              <p:nvPr/>
            </p:nvGrpSpPr>
            <p:grpSpPr bwMode="auto">
              <a:xfrm>
                <a:off x="3606" y="124"/>
                <a:ext cx="318" cy="274"/>
                <a:chOff x="204" y="305"/>
                <a:chExt cx="318" cy="274"/>
              </a:xfrm>
            </p:grpSpPr>
            <p:grpSp>
              <p:nvGrpSpPr>
                <p:cNvPr id="89" name="Group 240"/>
                <p:cNvGrpSpPr>
                  <a:grpSpLocks/>
                </p:cNvGrpSpPr>
                <p:nvPr/>
              </p:nvGrpSpPr>
              <p:grpSpPr bwMode="auto">
                <a:xfrm>
                  <a:off x="204" y="305"/>
                  <a:ext cx="318" cy="274"/>
                  <a:chOff x="5193" y="2069"/>
                  <a:chExt cx="318" cy="454"/>
                </a:xfrm>
              </p:grpSpPr>
              <p:sp>
                <p:nvSpPr>
                  <p:cNvPr id="20701" name="Rectangle 241"/>
                  <p:cNvSpPr>
                    <a:spLocks noChangeArrowheads="1"/>
                  </p:cNvSpPr>
                  <p:nvPr/>
                </p:nvSpPr>
                <p:spPr bwMode="auto">
                  <a:xfrm>
                    <a:off x="5239" y="2296"/>
                    <a:ext cx="226" cy="227"/>
                  </a:xfrm>
                  <a:prstGeom prst="rect">
                    <a:avLst/>
                  </a:prstGeom>
                  <a:solidFill>
                    <a:srgbClr val="CC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buFont typeface="Arial" pitchFamily="34" charset="0"/>
                      <a:buNone/>
                    </a:pPr>
                    <a:endParaRPr lang="el-GR" altLang="el-GR" sz="80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702" name="AutoShape 242"/>
                  <p:cNvSpPr>
                    <a:spLocks noChangeArrowheads="1"/>
                  </p:cNvSpPr>
                  <p:nvPr/>
                </p:nvSpPr>
                <p:spPr bwMode="auto">
                  <a:xfrm>
                    <a:off x="5193" y="2069"/>
                    <a:ext cx="318" cy="227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CC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buFont typeface="Arial" pitchFamily="34" charset="0"/>
                      <a:buNone/>
                    </a:pPr>
                    <a:endParaRPr lang="el-GR" altLang="el-GR" sz="800" dirty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0700" name="Rectangle 243" descr="Light vertical"/>
                <p:cNvSpPr>
                  <a:spLocks noChangeArrowheads="1"/>
                </p:cNvSpPr>
                <p:nvPr/>
              </p:nvSpPr>
              <p:spPr bwMode="auto">
                <a:xfrm>
                  <a:off x="220" y="506"/>
                  <a:ext cx="272" cy="45"/>
                </a:xfrm>
                <a:prstGeom prst="rect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buFont typeface="Arial" pitchFamily="34" charset="0"/>
                    <a:buNone/>
                  </a:pPr>
                  <a:endParaRPr lang="el-GR" altLang="el-GR" sz="800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92" name="Group 244"/>
              <p:cNvGrpSpPr>
                <a:grpSpLocks/>
              </p:cNvGrpSpPr>
              <p:nvPr/>
            </p:nvGrpSpPr>
            <p:grpSpPr bwMode="auto">
              <a:xfrm>
                <a:off x="3243" y="124"/>
                <a:ext cx="318" cy="274"/>
                <a:chOff x="204" y="305"/>
                <a:chExt cx="318" cy="274"/>
              </a:xfrm>
            </p:grpSpPr>
            <p:grpSp>
              <p:nvGrpSpPr>
                <p:cNvPr id="95" name="Group 245"/>
                <p:cNvGrpSpPr>
                  <a:grpSpLocks/>
                </p:cNvGrpSpPr>
                <p:nvPr/>
              </p:nvGrpSpPr>
              <p:grpSpPr bwMode="auto">
                <a:xfrm>
                  <a:off x="204" y="305"/>
                  <a:ext cx="318" cy="274"/>
                  <a:chOff x="5193" y="2069"/>
                  <a:chExt cx="318" cy="454"/>
                </a:xfrm>
              </p:grpSpPr>
              <p:sp>
                <p:nvSpPr>
                  <p:cNvPr id="20697" name="Rectangle 246"/>
                  <p:cNvSpPr>
                    <a:spLocks noChangeArrowheads="1"/>
                  </p:cNvSpPr>
                  <p:nvPr/>
                </p:nvSpPr>
                <p:spPr bwMode="auto">
                  <a:xfrm>
                    <a:off x="5239" y="2296"/>
                    <a:ext cx="226" cy="227"/>
                  </a:xfrm>
                  <a:prstGeom prst="rect">
                    <a:avLst/>
                  </a:prstGeom>
                  <a:solidFill>
                    <a:srgbClr val="CC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buFont typeface="Arial" pitchFamily="34" charset="0"/>
                      <a:buNone/>
                    </a:pPr>
                    <a:endParaRPr lang="el-GR" altLang="el-GR" sz="80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698" name="AutoShape 247"/>
                  <p:cNvSpPr>
                    <a:spLocks noChangeArrowheads="1"/>
                  </p:cNvSpPr>
                  <p:nvPr/>
                </p:nvSpPr>
                <p:spPr bwMode="auto">
                  <a:xfrm>
                    <a:off x="5193" y="2069"/>
                    <a:ext cx="318" cy="227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CC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buFont typeface="Arial" pitchFamily="34" charset="0"/>
                      <a:buNone/>
                    </a:pPr>
                    <a:endParaRPr lang="el-GR" altLang="el-GR" sz="800" dirty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0696" name="Rectangle 248" descr="Light vertical"/>
                <p:cNvSpPr>
                  <a:spLocks noChangeArrowheads="1"/>
                </p:cNvSpPr>
                <p:nvPr/>
              </p:nvSpPr>
              <p:spPr bwMode="auto">
                <a:xfrm>
                  <a:off x="220" y="506"/>
                  <a:ext cx="272" cy="45"/>
                </a:xfrm>
                <a:prstGeom prst="rect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buFont typeface="Arial" pitchFamily="34" charset="0"/>
                    <a:buNone/>
                  </a:pPr>
                  <a:endParaRPr lang="el-GR" altLang="el-GR" sz="800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96" name="Group 249"/>
              <p:cNvGrpSpPr>
                <a:grpSpLocks/>
              </p:cNvGrpSpPr>
              <p:nvPr/>
            </p:nvGrpSpPr>
            <p:grpSpPr bwMode="auto">
              <a:xfrm>
                <a:off x="2517" y="214"/>
                <a:ext cx="318" cy="272"/>
                <a:chOff x="204" y="305"/>
                <a:chExt cx="318" cy="274"/>
              </a:xfrm>
            </p:grpSpPr>
            <p:grpSp>
              <p:nvGrpSpPr>
                <p:cNvPr id="97" name="Group 250"/>
                <p:cNvGrpSpPr>
                  <a:grpSpLocks/>
                </p:cNvGrpSpPr>
                <p:nvPr/>
              </p:nvGrpSpPr>
              <p:grpSpPr bwMode="auto">
                <a:xfrm>
                  <a:off x="204" y="305"/>
                  <a:ext cx="318" cy="274"/>
                  <a:chOff x="5193" y="2069"/>
                  <a:chExt cx="318" cy="454"/>
                </a:xfrm>
              </p:grpSpPr>
              <p:sp>
                <p:nvSpPr>
                  <p:cNvPr id="20693" name="Rectangle 251"/>
                  <p:cNvSpPr>
                    <a:spLocks noChangeArrowheads="1"/>
                  </p:cNvSpPr>
                  <p:nvPr/>
                </p:nvSpPr>
                <p:spPr bwMode="auto">
                  <a:xfrm>
                    <a:off x="5239" y="2296"/>
                    <a:ext cx="226" cy="227"/>
                  </a:xfrm>
                  <a:prstGeom prst="rect">
                    <a:avLst/>
                  </a:prstGeom>
                  <a:solidFill>
                    <a:srgbClr val="CC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buFont typeface="Arial" pitchFamily="34" charset="0"/>
                      <a:buNone/>
                    </a:pPr>
                    <a:endParaRPr lang="el-GR" altLang="el-GR" sz="80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694" name="AutoShape 252"/>
                  <p:cNvSpPr>
                    <a:spLocks noChangeArrowheads="1"/>
                  </p:cNvSpPr>
                  <p:nvPr/>
                </p:nvSpPr>
                <p:spPr bwMode="auto">
                  <a:xfrm>
                    <a:off x="5193" y="2069"/>
                    <a:ext cx="318" cy="227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CC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buFont typeface="Arial" pitchFamily="34" charset="0"/>
                      <a:buNone/>
                    </a:pPr>
                    <a:endParaRPr lang="el-GR" altLang="el-GR" sz="800" dirty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0692" name="Rectangle 253" descr="Light vertical"/>
                <p:cNvSpPr>
                  <a:spLocks noChangeArrowheads="1"/>
                </p:cNvSpPr>
                <p:nvPr/>
              </p:nvSpPr>
              <p:spPr bwMode="auto">
                <a:xfrm>
                  <a:off x="220" y="506"/>
                  <a:ext cx="272" cy="45"/>
                </a:xfrm>
                <a:prstGeom prst="rect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buFont typeface="Arial" pitchFamily="34" charset="0"/>
                    <a:buNone/>
                  </a:pPr>
                  <a:endParaRPr lang="el-GR" altLang="el-GR" sz="800" dirty="0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100" name="99 - Ορθογώνιο"/>
            <p:cNvSpPr/>
            <p:nvPr/>
          </p:nvSpPr>
          <p:spPr bwMode="auto">
            <a:xfrm>
              <a:off x="4943532" y="2585917"/>
              <a:ext cx="61917" cy="50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101" name="100 - Ορθογώνιο"/>
            <p:cNvSpPr/>
            <p:nvPr/>
          </p:nvSpPr>
          <p:spPr bwMode="auto">
            <a:xfrm>
              <a:off x="4783183" y="2585917"/>
              <a:ext cx="61916" cy="50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102" name="101 - Ορθογώνιο"/>
            <p:cNvSpPr/>
            <p:nvPr/>
          </p:nvSpPr>
          <p:spPr bwMode="auto">
            <a:xfrm>
              <a:off x="5484907" y="2497016"/>
              <a:ext cx="61916" cy="50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103" name="102 - Ορθογώνιο"/>
            <p:cNvSpPr/>
            <p:nvPr/>
          </p:nvSpPr>
          <p:spPr bwMode="auto">
            <a:xfrm>
              <a:off x="5324558" y="2497016"/>
              <a:ext cx="61917" cy="50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104" name="103 - Ορθογώνιο"/>
            <p:cNvSpPr/>
            <p:nvPr/>
          </p:nvSpPr>
          <p:spPr bwMode="auto">
            <a:xfrm>
              <a:off x="5896098" y="2412876"/>
              <a:ext cx="61917" cy="50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105" name="104 - Ορθογώνιο"/>
            <p:cNvSpPr/>
            <p:nvPr/>
          </p:nvSpPr>
          <p:spPr bwMode="auto">
            <a:xfrm>
              <a:off x="5737337" y="2412876"/>
              <a:ext cx="61917" cy="50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106" name="105 - Ορθογώνιο"/>
            <p:cNvSpPr/>
            <p:nvPr/>
          </p:nvSpPr>
          <p:spPr bwMode="auto">
            <a:xfrm>
              <a:off x="6389846" y="2419226"/>
              <a:ext cx="61916" cy="50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107" name="106 - Ορθογώνιο"/>
            <p:cNvSpPr/>
            <p:nvPr/>
          </p:nvSpPr>
          <p:spPr bwMode="auto">
            <a:xfrm>
              <a:off x="6229496" y="2419226"/>
              <a:ext cx="61917" cy="50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</p:grpSp>
      <p:sp>
        <p:nvSpPr>
          <p:cNvPr id="108" name="107 - TextBox"/>
          <p:cNvSpPr txBox="1"/>
          <p:nvPr/>
        </p:nvSpPr>
        <p:spPr bwMode="auto">
          <a:xfrm>
            <a:off x="2760451" y="2574464"/>
            <a:ext cx="307777" cy="613309"/>
          </a:xfrm>
          <a:prstGeom prst="rect">
            <a:avLst/>
          </a:prstGeom>
          <a:noFill/>
        </p:spPr>
        <p:txBody>
          <a:bodyPr vert="vert270" wrap="none" anchor="ctr">
            <a:spAutoFit/>
          </a:bodyPr>
          <a:lstStyle/>
          <a:p>
            <a:pPr>
              <a:defRPr/>
            </a:pPr>
            <a:r>
              <a:rPr lang="en-US" sz="800" dirty="0">
                <a:ea typeface="Verdana" pitchFamily="34" charset="0"/>
              </a:rPr>
              <a:t>Acidification</a:t>
            </a:r>
            <a:endParaRPr lang="el-GR" sz="800" dirty="0">
              <a:ea typeface="Verdana" pitchFamily="34" charset="0"/>
            </a:endParaRPr>
          </a:p>
        </p:txBody>
      </p:sp>
      <p:cxnSp>
        <p:nvCxnSpPr>
          <p:cNvPr id="109" name="108 - Ευθύγραμμο βέλος σύνδεσης"/>
          <p:cNvCxnSpPr/>
          <p:nvPr/>
        </p:nvCxnSpPr>
        <p:spPr bwMode="auto">
          <a:xfrm rot="16200000" flipH="1">
            <a:off x="2726916" y="2866861"/>
            <a:ext cx="66636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109 - Ευθύγραμμο βέλος σύνδεσης"/>
          <p:cNvCxnSpPr/>
          <p:nvPr/>
        </p:nvCxnSpPr>
        <p:spPr bwMode="auto">
          <a:xfrm rot="5400000" flipH="1" flipV="1">
            <a:off x="2847328" y="2856601"/>
            <a:ext cx="66744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110 - TextBox"/>
          <p:cNvSpPr txBox="1"/>
          <p:nvPr/>
        </p:nvSpPr>
        <p:spPr bwMode="auto">
          <a:xfrm>
            <a:off x="3181039" y="2522051"/>
            <a:ext cx="430887" cy="722314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algn="ctr">
              <a:defRPr/>
            </a:pPr>
            <a:r>
              <a:rPr lang="en-US" sz="800" dirty="0" err="1">
                <a:ea typeface="Verdana" pitchFamily="34" charset="0"/>
              </a:rPr>
              <a:t>Deoxygenation</a:t>
            </a:r>
            <a:endParaRPr lang="en-US" sz="800" dirty="0">
              <a:ea typeface="Verdana" pitchFamily="34" charset="0"/>
            </a:endParaRPr>
          </a:p>
          <a:p>
            <a:pPr algn="ctr">
              <a:defRPr/>
            </a:pPr>
            <a:r>
              <a:rPr lang="en-US" sz="800" dirty="0">
                <a:ea typeface="Verdana" pitchFamily="34" charset="0"/>
              </a:rPr>
              <a:t>Hypoxia</a:t>
            </a:r>
            <a:endParaRPr lang="el-GR" sz="800" dirty="0">
              <a:ea typeface="Verdana" pitchFamily="34" charset="0"/>
            </a:endParaRPr>
          </a:p>
        </p:txBody>
      </p:sp>
      <p:sp>
        <p:nvSpPr>
          <p:cNvPr id="19565" name="606 - TextBox"/>
          <p:cNvSpPr txBox="1">
            <a:spLocks noChangeArrowheads="1"/>
          </p:cNvSpPr>
          <p:nvPr/>
        </p:nvSpPr>
        <p:spPr bwMode="auto">
          <a:xfrm>
            <a:off x="5600097" y="3186001"/>
            <a:ext cx="725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900" b="1" dirty="0"/>
              <a:t>Mussels’  farms</a:t>
            </a:r>
            <a:endParaRPr lang="el-GR" altLang="el-GR" sz="900" b="1" dirty="0"/>
          </a:p>
        </p:txBody>
      </p:sp>
      <p:grpSp>
        <p:nvGrpSpPr>
          <p:cNvPr id="98" name="Group 56"/>
          <p:cNvGrpSpPr>
            <a:grpSpLocks/>
          </p:cNvGrpSpPr>
          <p:nvPr/>
        </p:nvGrpSpPr>
        <p:grpSpPr bwMode="auto">
          <a:xfrm>
            <a:off x="5718361" y="2801521"/>
            <a:ext cx="84666" cy="407160"/>
            <a:chOff x="2155" y="2886"/>
            <a:chExt cx="206" cy="998"/>
          </a:xfrm>
        </p:grpSpPr>
        <p:sp>
          <p:nvSpPr>
            <p:cNvPr id="481" name="AutoShape 57" descr="Μεγάλο πλέγμα"/>
            <p:cNvSpPr>
              <a:spLocks noChangeArrowheads="1"/>
            </p:cNvSpPr>
            <p:nvPr/>
          </p:nvSpPr>
          <p:spPr bwMode="auto">
            <a:xfrm>
              <a:off x="2155" y="2886"/>
              <a:ext cx="137" cy="998"/>
            </a:xfrm>
            <a:prstGeom prst="can">
              <a:avLst>
                <a:gd name="adj" fmla="val 39477"/>
              </a:avLst>
            </a:prstGeom>
            <a:blipFill dpi="0" rotWithShape="0">
              <a:blip r:embed="rId5"/>
              <a:srcRect/>
              <a:tile tx="0" ty="0" sx="100000" sy="100000" flip="none" algn="tl"/>
            </a:blipFill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>
                <a:buFont typeface="Arial" charset="0"/>
                <a:buNone/>
                <a:defRPr/>
              </a:pPr>
              <a:endParaRPr lang="el-GR" altLang="el-GR" sz="800" dirty="0">
                <a:solidFill>
                  <a:srgbClr val="000000"/>
                </a:solidFill>
              </a:endParaRPr>
            </a:p>
          </p:txBody>
        </p:sp>
        <p:grpSp>
          <p:nvGrpSpPr>
            <p:cNvPr id="99" name="Group 58"/>
            <p:cNvGrpSpPr>
              <a:grpSpLocks/>
            </p:cNvGrpSpPr>
            <p:nvPr/>
          </p:nvGrpSpPr>
          <p:grpSpPr bwMode="auto">
            <a:xfrm rot="218589">
              <a:off x="2162" y="2971"/>
              <a:ext cx="199" cy="877"/>
              <a:chOff x="1503" y="2614"/>
              <a:chExt cx="272" cy="877"/>
            </a:xfrm>
          </p:grpSpPr>
          <p:sp>
            <p:nvSpPr>
              <p:cNvPr id="483" name="Freeform 59">
                <a:extLst/>
              </p:cNvPr>
              <p:cNvSpPr>
                <a:spLocks/>
              </p:cNvSpPr>
              <p:nvPr/>
            </p:nvSpPr>
            <p:spPr bwMode="auto">
              <a:xfrm>
                <a:off x="1503" y="265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4" name="Freeform 60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61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5" name="Freeform 61">
                <a:extLst/>
              </p:cNvPr>
              <p:cNvSpPr>
                <a:spLocks/>
              </p:cNvSpPr>
              <p:nvPr/>
            </p:nvSpPr>
            <p:spPr bwMode="auto">
              <a:xfrm>
                <a:off x="1503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6" name="Freeform 62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7" name="Freeform 6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8" name="Freeform 64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8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9" name="Freeform 6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565" y="261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0" name="Freeform 6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65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1" name="Freeform 6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2" name="Freeform 6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3" name="Freeform 69">
                <a:extLst/>
              </p:cNvPr>
              <p:cNvSpPr>
                <a:spLocks/>
              </p:cNvSpPr>
              <p:nvPr/>
            </p:nvSpPr>
            <p:spPr bwMode="auto">
              <a:xfrm>
                <a:off x="1565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4" name="Freeform 70">
                <a:extLst/>
              </p:cNvPr>
              <p:cNvSpPr>
                <a:spLocks/>
              </p:cNvSpPr>
              <p:nvPr/>
            </p:nvSpPr>
            <p:spPr bwMode="auto">
              <a:xfrm>
                <a:off x="1535" y="288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5" name="Freeform 71">
                <a:extLst/>
              </p:cNvPr>
              <p:cNvSpPr>
                <a:spLocks/>
              </p:cNvSpPr>
              <p:nvPr/>
            </p:nvSpPr>
            <p:spPr bwMode="auto">
              <a:xfrm>
                <a:off x="1565" y="288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6" name="Freeform 72">
                <a:extLst/>
              </p:cNvPr>
              <p:cNvSpPr>
                <a:spLocks/>
              </p:cNvSpPr>
              <p:nvPr/>
            </p:nvSpPr>
            <p:spPr bwMode="auto">
              <a:xfrm>
                <a:off x="1535" y="297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7" name="Freeform 7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97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8" name="Freeform 74">
                <a:extLst/>
              </p:cNvPr>
              <p:cNvSpPr>
                <a:spLocks/>
              </p:cNvSpPr>
              <p:nvPr/>
            </p:nvSpPr>
            <p:spPr bwMode="auto">
              <a:xfrm>
                <a:off x="1535" y="302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9" name="Freeform 7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0" name="Freeform 7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8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1" name="Freeform 7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93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2" name="Freeform 7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302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3" name="Freeform 79">
                <a:extLst/>
              </p:cNvPr>
              <p:cNvSpPr>
                <a:spLocks/>
              </p:cNvSpPr>
              <p:nvPr/>
            </p:nvSpPr>
            <p:spPr bwMode="auto">
              <a:xfrm>
                <a:off x="1532" y="2977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4" name="Freeform 80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02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5" name="Freeform 81">
                <a:extLst/>
              </p:cNvPr>
              <p:cNvSpPr>
                <a:spLocks/>
              </p:cNvSpPr>
              <p:nvPr/>
            </p:nvSpPr>
            <p:spPr bwMode="auto">
              <a:xfrm>
                <a:off x="1532" y="306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6" name="Freeform 82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7" name="Freeform 8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3067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8" name="Freeform 84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9" name="Freeform 8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293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0" name="Freeform 8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93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1" name="Freeform 8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306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2" name="Freeform 8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68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3" name="Freeform 89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4" name="Freeform 90">
                <a:extLst/>
              </p:cNvPr>
              <p:cNvSpPr>
                <a:spLocks/>
              </p:cNvSpPr>
              <p:nvPr/>
            </p:nvSpPr>
            <p:spPr bwMode="auto">
              <a:xfrm>
                <a:off x="1565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5" name="Freeform 91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24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6" name="Freeform 92">
                <a:extLst/>
              </p:cNvPr>
              <p:cNvSpPr>
                <a:spLocks/>
              </p:cNvSpPr>
              <p:nvPr/>
            </p:nvSpPr>
            <p:spPr bwMode="auto">
              <a:xfrm>
                <a:off x="1564" y="329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7" name="Freeform 93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29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8" name="Freeform 94">
                <a:extLst/>
              </p:cNvPr>
              <p:cNvSpPr>
                <a:spLocks/>
              </p:cNvSpPr>
              <p:nvPr/>
            </p:nvSpPr>
            <p:spPr bwMode="auto">
              <a:xfrm>
                <a:off x="1564" y="333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9" name="Freeform 9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55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0" name="Freeform 9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1" name="Freeform 9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55" y="324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2" name="Freeform 9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33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2" name="Group 56"/>
          <p:cNvGrpSpPr>
            <a:grpSpLocks/>
          </p:cNvGrpSpPr>
          <p:nvPr/>
        </p:nvGrpSpPr>
        <p:grpSpPr bwMode="auto">
          <a:xfrm>
            <a:off x="5426731" y="2797201"/>
            <a:ext cx="88698" cy="406080"/>
            <a:chOff x="2155" y="2886"/>
            <a:chExt cx="214" cy="998"/>
          </a:xfrm>
        </p:grpSpPr>
        <p:sp>
          <p:nvSpPr>
            <p:cNvPr id="439" name="AutoShape 57" descr="Μεγάλο πλέγμα"/>
            <p:cNvSpPr>
              <a:spLocks noChangeArrowheads="1"/>
            </p:cNvSpPr>
            <p:nvPr/>
          </p:nvSpPr>
          <p:spPr bwMode="auto">
            <a:xfrm>
              <a:off x="2155" y="2886"/>
              <a:ext cx="136" cy="998"/>
            </a:xfrm>
            <a:prstGeom prst="can">
              <a:avLst>
                <a:gd name="adj" fmla="val 39477"/>
              </a:avLst>
            </a:prstGeom>
            <a:blipFill dpi="0" rotWithShape="0">
              <a:blip r:embed="rId5"/>
              <a:srcRect/>
              <a:tile tx="0" ty="0" sx="100000" sy="100000" flip="none" algn="tl"/>
            </a:blipFill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>
                <a:buFont typeface="Arial" charset="0"/>
                <a:buNone/>
                <a:defRPr/>
              </a:pPr>
              <a:endParaRPr lang="el-GR" altLang="el-GR" sz="800" dirty="0">
                <a:solidFill>
                  <a:srgbClr val="000000"/>
                </a:solidFill>
              </a:endParaRPr>
            </a:p>
          </p:txBody>
        </p:sp>
        <p:grpSp>
          <p:nvGrpSpPr>
            <p:cNvPr id="113" name="Group 58"/>
            <p:cNvGrpSpPr>
              <a:grpSpLocks/>
            </p:cNvGrpSpPr>
            <p:nvPr/>
          </p:nvGrpSpPr>
          <p:grpSpPr bwMode="auto">
            <a:xfrm rot="218589">
              <a:off x="2170" y="2975"/>
              <a:ext cx="199" cy="877"/>
              <a:chOff x="1503" y="2614"/>
              <a:chExt cx="272" cy="877"/>
            </a:xfrm>
          </p:grpSpPr>
          <p:sp>
            <p:nvSpPr>
              <p:cNvPr id="441" name="Freeform 59">
                <a:extLst/>
              </p:cNvPr>
              <p:cNvSpPr>
                <a:spLocks/>
              </p:cNvSpPr>
              <p:nvPr/>
            </p:nvSpPr>
            <p:spPr bwMode="auto">
              <a:xfrm>
                <a:off x="1503" y="265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2" name="Freeform 60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61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3" name="Freeform 61">
                <a:extLst/>
              </p:cNvPr>
              <p:cNvSpPr>
                <a:spLocks/>
              </p:cNvSpPr>
              <p:nvPr/>
            </p:nvSpPr>
            <p:spPr bwMode="auto">
              <a:xfrm>
                <a:off x="1503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4" name="Freeform 62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5" name="Freeform 6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6" name="Freeform 64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8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7" name="Freeform 6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565" y="261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8" name="Freeform 6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65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9" name="Freeform 6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0" name="Freeform 6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1" name="Freeform 69">
                <a:extLst/>
              </p:cNvPr>
              <p:cNvSpPr>
                <a:spLocks/>
              </p:cNvSpPr>
              <p:nvPr/>
            </p:nvSpPr>
            <p:spPr bwMode="auto">
              <a:xfrm>
                <a:off x="1565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2" name="Freeform 70">
                <a:extLst/>
              </p:cNvPr>
              <p:cNvSpPr>
                <a:spLocks/>
              </p:cNvSpPr>
              <p:nvPr/>
            </p:nvSpPr>
            <p:spPr bwMode="auto">
              <a:xfrm>
                <a:off x="1535" y="288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3" name="Freeform 71">
                <a:extLst/>
              </p:cNvPr>
              <p:cNvSpPr>
                <a:spLocks/>
              </p:cNvSpPr>
              <p:nvPr/>
            </p:nvSpPr>
            <p:spPr bwMode="auto">
              <a:xfrm>
                <a:off x="1565" y="288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4" name="Freeform 72">
                <a:extLst/>
              </p:cNvPr>
              <p:cNvSpPr>
                <a:spLocks/>
              </p:cNvSpPr>
              <p:nvPr/>
            </p:nvSpPr>
            <p:spPr bwMode="auto">
              <a:xfrm>
                <a:off x="1535" y="297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5" name="Freeform 7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97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6" name="Freeform 74">
                <a:extLst/>
              </p:cNvPr>
              <p:cNvSpPr>
                <a:spLocks/>
              </p:cNvSpPr>
              <p:nvPr/>
            </p:nvSpPr>
            <p:spPr bwMode="auto">
              <a:xfrm>
                <a:off x="1535" y="302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7" name="Freeform 7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8" name="Freeform 7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8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9" name="Freeform 7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93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0" name="Freeform 7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302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1" name="Freeform 79">
                <a:extLst/>
              </p:cNvPr>
              <p:cNvSpPr>
                <a:spLocks/>
              </p:cNvSpPr>
              <p:nvPr/>
            </p:nvSpPr>
            <p:spPr bwMode="auto">
              <a:xfrm>
                <a:off x="1532" y="2977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2" name="Freeform 80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02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3" name="Freeform 81">
                <a:extLst/>
              </p:cNvPr>
              <p:cNvSpPr>
                <a:spLocks/>
              </p:cNvSpPr>
              <p:nvPr/>
            </p:nvSpPr>
            <p:spPr bwMode="auto">
              <a:xfrm>
                <a:off x="1532" y="306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4" name="Freeform 82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5" name="Freeform 8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3067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6" name="Freeform 84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7" name="Freeform 8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293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8" name="Freeform 8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93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9" name="Freeform 8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306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0" name="Freeform 8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68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1" name="Freeform 89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2" name="Freeform 90">
                <a:extLst/>
              </p:cNvPr>
              <p:cNvSpPr>
                <a:spLocks/>
              </p:cNvSpPr>
              <p:nvPr/>
            </p:nvSpPr>
            <p:spPr bwMode="auto">
              <a:xfrm>
                <a:off x="1565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3" name="Freeform 91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24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4" name="Freeform 92">
                <a:extLst/>
              </p:cNvPr>
              <p:cNvSpPr>
                <a:spLocks/>
              </p:cNvSpPr>
              <p:nvPr/>
            </p:nvSpPr>
            <p:spPr bwMode="auto">
              <a:xfrm>
                <a:off x="1564" y="329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5" name="Freeform 93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29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6" name="Freeform 94">
                <a:extLst/>
              </p:cNvPr>
              <p:cNvSpPr>
                <a:spLocks/>
              </p:cNvSpPr>
              <p:nvPr/>
            </p:nvSpPr>
            <p:spPr bwMode="auto">
              <a:xfrm>
                <a:off x="1564" y="333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7" name="Freeform 9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55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8" name="Freeform 9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9" name="Freeform 9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55" y="324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0" name="Freeform 9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33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4" name="Group 56"/>
          <p:cNvGrpSpPr>
            <a:grpSpLocks/>
          </p:cNvGrpSpPr>
          <p:nvPr/>
        </p:nvGrpSpPr>
        <p:grpSpPr bwMode="auto">
          <a:xfrm>
            <a:off x="5192890" y="2797201"/>
            <a:ext cx="88698" cy="406080"/>
            <a:chOff x="2155" y="2886"/>
            <a:chExt cx="214" cy="998"/>
          </a:xfrm>
        </p:grpSpPr>
        <p:sp>
          <p:nvSpPr>
            <p:cNvPr id="397" name="AutoShape 57" descr="Μεγάλο πλέγμα"/>
            <p:cNvSpPr>
              <a:spLocks noChangeArrowheads="1"/>
            </p:cNvSpPr>
            <p:nvPr/>
          </p:nvSpPr>
          <p:spPr bwMode="auto">
            <a:xfrm>
              <a:off x="2155" y="2886"/>
              <a:ext cx="136" cy="998"/>
            </a:xfrm>
            <a:prstGeom prst="can">
              <a:avLst>
                <a:gd name="adj" fmla="val 39477"/>
              </a:avLst>
            </a:prstGeom>
            <a:blipFill dpi="0" rotWithShape="0">
              <a:blip r:embed="rId5"/>
              <a:srcRect/>
              <a:tile tx="0" ty="0" sx="100000" sy="100000" flip="none" algn="tl"/>
            </a:blipFill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>
                <a:buFont typeface="Arial" charset="0"/>
                <a:buNone/>
                <a:defRPr/>
              </a:pPr>
              <a:endParaRPr lang="el-GR" altLang="el-GR" sz="800" dirty="0">
                <a:solidFill>
                  <a:srgbClr val="000000"/>
                </a:solidFill>
              </a:endParaRPr>
            </a:p>
          </p:txBody>
        </p:sp>
        <p:grpSp>
          <p:nvGrpSpPr>
            <p:cNvPr id="115" name="Group 58"/>
            <p:cNvGrpSpPr>
              <a:grpSpLocks/>
            </p:cNvGrpSpPr>
            <p:nvPr/>
          </p:nvGrpSpPr>
          <p:grpSpPr bwMode="auto">
            <a:xfrm rot="218589">
              <a:off x="2170" y="2975"/>
              <a:ext cx="199" cy="877"/>
              <a:chOff x="1503" y="2614"/>
              <a:chExt cx="272" cy="877"/>
            </a:xfrm>
          </p:grpSpPr>
          <p:sp>
            <p:nvSpPr>
              <p:cNvPr id="399" name="Freeform 59">
                <a:extLst/>
              </p:cNvPr>
              <p:cNvSpPr>
                <a:spLocks/>
              </p:cNvSpPr>
              <p:nvPr/>
            </p:nvSpPr>
            <p:spPr bwMode="auto">
              <a:xfrm>
                <a:off x="1503" y="265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0" name="Freeform 60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61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1" name="Freeform 61">
                <a:extLst/>
              </p:cNvPr>
              <p:cNvSpPr>
                <a:spLocks/>
              </p:cNvSpPr>
              <p:nvPr/>
            </p:nvSpPr>
            <p:spPr bwMode="auto">
              <a:xfrm>
                <a:off x="1503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2" name="Freeform 62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3" name="Freeform 6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4" name="Freeform 64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8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5" name="Freeform 6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565" y="261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6" name="Freeform 6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65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7" name="Freeform 6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8" name="Freeform 6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9" name="Freeform 69">
                <a:extLst/>
              </p:cNvPr>
              <p:cNvSpPr>
                <a:spLocks/>
              </p:cNvSpPr>
              <p:nvPr/>
            </p:nvSpPr>
            <p:spPr bwMode="auto">
              <a:xfrm>
                <a:off x="1565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0" name="Freeform 70">
                <a:extLst/>
              </p:cNvPr>
              <p:cNvSpPr>
                <a:spLocks/>
              </p:cNvSpPr>
              <p:nvPr/>
            </p:nvSpPr>
            <p:spPr bwMode="auto">
              <a:xfrm>
                <a:off x="1535" y="288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1" name="Freeform 71">
                <a:extLst/>
              </p:cNvPr>
              <p:cNvSpPr>
                <a:spLocks/>
              </p:cNvSpPr>
              <p:nvPr/>
            </p:nvSpPr>
            <p:spPr bwMode="auto">
              <a:xfrm>
                <a:off x="1565" y="288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2" name="Freeform 72">
                <a:extLst/>
              </p:cNvPr>
              <p:cNvSpPr>
                <a:spLocks/>
              </p:cNvSpPr>
              <p:nvPr/>
            </p:nvSpPr>
            <p:spPr bwMode="auto">
              <a:xfrm>
                <a:off x="1535" y="297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3" name="Freeform 7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97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4" name="Freeform 74">
                <a:extLst/>
              </p:cNvPr>
              <p:cNvSpPr>
                <a:spLocks/>
              </p:cNvSpPr>
              <p:nvPr/>
            </p:nvSpPr>
            <p:spPr bwMode="auto">
              <a:xfrm>
                <a:off x="1535" y="302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5" name="Freeform 7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6" name="Freeform 7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8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7" name="Freeform 7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93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8" name="Freeform 7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302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9" name="Freeform 79">
                <a:extLst/>
              </p:cNvPr>
              <p:cNvSpPr>
                <a:spLocks/>
              </p:cNvSpPr>
              <p:nvPr/>
            </p:nvSpPr>
            <p:spPr bwMode="auto">
              <a:xfrm>
                <a:off x="1532" y="2977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0" name="Freeform 80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02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1" name="Freeform 81">
                <a:extLst/>
              </p:cNvPr>
              <p:cNvSpPr>
                <a:spLocks/>
              </p:cNvSpPr>
              <p:nvPr/>
            </p:nvSpPr>
            <p:spPr bwMode="auto">
              <a:xfrm>
                <a:off x="1532" y="306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2" name="Freeform 82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3" name="Freeform 8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3067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4" name="Freeform 84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5" name="Freeform 8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293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6" name="Freeform 8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93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7" name="Freeform 8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306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8" name="Freeform 8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68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9" name="Freeform 89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0" name="Freeform 90">
                <a:extLst/>
              </p:cNvPr>
              <p:cNvSpPr>
                <a:spLocks/>
              </p:cNvSpPr>
              <p:nvPr/>
            </p:nvSpPr>
            <p:spPr bwMode="auto">
              <a:xfrm>
                <a:off x="1565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1" name="Freeform 91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24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2" name="Freeform 92">
                <a:extLst/>
              </p:cNvPr>
              <p:cNvSpPr>
                <a:spLocks/>
              </p:cNvSpPr>
              <p:nvPr/>
            </p:nvSpPr>
            <p:spPr bwMode="auto">
              <a:xfrm>
                <a:off x="1564" y="329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3" name="Freeform 93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29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4" name="Freeform 94">
                <a:extLst/>
              </p:cNvPr>
              <p:cNvSpPr>
                <a:spLocks/>
              </p:cNvSpPr>
              <p:nvPr/>
            </p:nvSpPr>
            <p:spPr bwMode="auto">
              <a:xfrm>
                <a:off x="1564" y="333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5" name="Freeform 9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55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6" name="Freeform 9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7" name="Freeform 9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55" y="324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8" name="Freeform 9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33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6" name="1126 - Ομάδα"/>
          <p:cNvGrpSpPr>
            <a:grpSpLocks/>
          </p:cNvGrpSpPr>
          <p:nvPr/>
        </p:nvGrpSpPr>
        <p:grpSpPr bwMode="auto">
          <a:xfrm>
            <a:off x="5909197" y="2315521"/>
            <a:ext cx="40317" cy="137160"/>
            <a:chOff x="5506536" y="3051338"/>
            <a:chExt cx="320045" cy="1306356"/>
          </a:xfrm>
        </p:grpSpPr>
        <p:sp>
          <p:nvSpPr>
            <p:cNvPr id="229" name="AutoShape 57" descr="Μεγάλο πλέγμα"/>
            <p:cNvSpPr>
              <a:spLocks noChangeArrowheads="1"/>
            </p:cNvSpPr>
            <p:nvPr/>
          </p:nvSpPr>
          <p:spPr bwMode="auto">
            <a:xfrm>
              <a:off x="5506536" y="3051338"/>
              <a:ext cx="234700" cy="1306356"/>
            </a:xfrm>
            <a:prstGeom prst="can">
              <a:avLst>
                <a:gd name="adj" fmla="val 39477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>
                <a:buFont typeface="Arial" charset="0"/>
                <a:buNone/>
                <a:defRPr/>
              </a:pPr>
              <a:endParaRPr lang="el-GR" altLang="el-GR" sz="800" dirty="0">
                <a:solidFill>
                  <a:srgbClr val="000000"/>
                </a:solidFill>
              </a:endParaRPr>
            </a:p>
          </p:txBody>
        </p:sp>
        <p:grpSp>
          <p:nvGrpSpPr>
            <p:cNvPr id="117" name="1038 - Ομάδα"/>
            <p:cNvGrpSpPr>
              <a:grpSpLocks/>
            </p:cNvGrpSpPr>
            <p:nvPr/>
          </p:nvGrpSpPr>
          <p:grpSpPr bwMode="auto">
            <a:xfrm>
              <a:off x="5521091" y="3151827"/>
              <a:ext cx="305490" cy="1162805"/>
              <a:chOff x="5521091" y="3151827"/>
              <a:chExt cx="305490" cy="1162805"/>
            </a:xfrm>
          </p:grpSpPr>
          <p:sp>
            <p:nvSpPr>
              <p:cNvPr id="231" name="Freeform 5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872" y="3215916"/>
                <a:ext cx="138683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2" name="Freeform 6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9873" y="3154199"/>
                <a:ext cx="117353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3" name="Freeform 6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17200" y="3329068"/>
                <a:ext cx="128018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4" name="Freeform 6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401069"/>
                <a:ext cx="117347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5" name="Freeform 6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329068"/>
                <a:ext cx="128018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6" name="Freeform 6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872" y="3452503"/>
                <a:ext cx="138683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7" name="Freeform 6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02546" y="3154199"/>
                <a:ext cx="138690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8" name="Freeform 6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6555" y="3226206"/>
                <a:ext cx="128018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9" name="Freeform 6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45218" y="3339351"/>
                <a:ext cx="138690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0" name="Freeform 6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98563" y="3401069"/>
                <a:ext cx="117347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1" name="Freeform 6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91881" y="3401069"/>
                <a:ext cx="128018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2" name="Freeform 7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514221"/>
                <a:ext cx="128018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3" name="Freeform 7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91881" y="3514221"/>
                <a:ext cx="128018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4" name="Freeform 7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627367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5" name="Freeform 7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872" y="3627367"/>
                <a:ext cx="11734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6" name="Freeform 7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689084"/>
                <a:ext cx="117347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7" name="Freeform 7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6555" y="3401069"/>
                <a:ext cx="128018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8" name="Freeform 7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6555" y="3452503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9" name="Freeform 7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6555" y="3586222"/>
                <a:ext cx="128018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0" name="Freeform 7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34554" y="3699374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1" name="Freeform 7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627367"/>
                <a:ext cx="11734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2" name="Freeform 8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9873" y="3699374"/>
                <a:ext cx="138690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3" name="Freeform 8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872" y="3761092"/>
                <a:ext cx="138683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4" name="Freeform 8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812520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5" name="Freeform 8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17200" y="3740519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6" name="Freeform 8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874237"/>
                <a:ext cx="128018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7" name="Freeform 8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7226" y="3586222"/>
                <a:ext cx="138683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8" name="Freeform 8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34554" y="3586222"/>
                <a:ext cx="128018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9" name="Freeform 8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6555" y="3761092"/>
                <a:ext cx="128018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0" name="Freeform 8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98563" y="3833092"/>
                <a:ext cx="128018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1" name="Freeform 8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874237"/>
                <a:ext cx="128018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2" name="Freeform 9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9873" y="3874237"/>
                <a:ext cx="138690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3" name="Freeform 9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872" y="3987389"/>
                <a:ext cx="138683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4" name="Freeform 9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4059390"/>
                <a:ext cx="128018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5" name="Freeform 9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872" y="4038817"/>
                <a:ext cx="138683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6" name="Freeform 9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4110825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7" name="Freeform 9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7226" y="3812520"/>
                <a:ext cx="138683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8" name="Freeform 9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23882" y="3812520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9" name="Freeform 9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6555" y="3997672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0" name="Freeform 9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34554" y="4110825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8" name="1169 - Ομάδα"/>
          <p:cNvGrpSpPr>
            <a:grpSpLocks/>
          </p:cNvGrpSpPr>
          <p:nvPr/>
        </p:nvGrpSpPr>
        <p:grpSpPr bwMode="auto">
          <a:xfrm>
            <a:off x="5641757" y="2318761"/>
            <a:ext cx="41662" cy="137160"/>
            <a:chOff x="5506536" y="3051338"/>
            <a:chExt cx="320045" cy="1306356"/>
          </a:xfrm>
        </p:grpSpPr>
        <p:sp>
          <p:nvSpPr>
            <p:cNvPr id="187" name="AutoShape 57" descr="Μεγάλο πλέγμα"/>
            <p:cNvSpPr>
              <a:spLocks noChangeArrowheads="1"/>
            </p:cNvSpPr>
            <p:nvPr/>
          </p:nvSpPr>
          <p:spPr bwMode="auto">
            <a:xfrm>
              <a:off x="5506536" y="3051338"/>
              <a:ext cx="227126" cy="1306356"/>
            </a:xfrm>
            <a:prstGeom prst="can">
              <a:avLst>
                <a:gd name="adj" fmla="val 39477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>
                <a:buFont typeface="Arial" charset="0"/>
                <a:buNone/>
                <a:defRPr/>
              </a:pPr>
              <a:endParaRPr lang="el-GR" altLang="el-GR" sz="800" dirty="0">
                <a:solidFill>
                  <a:srgbClr val="000000"/>
                </a:solidFill>
              </a:endParaRPr>
            </a:p>
          </p:txBody>
        </p:sp>
        <p:grpSp>
          <p:nvGrpSpPr>
            <p:cNvPr id="119" name="1038 - Ομάδα"/>
            <p:cNvGrpSpPr>
              <a:grpSpLocks/>
            </p:cNvGrpSpPr>
            <p:nvPr/>
          </p:nvGrpSpPr>
          <p:grpSpPr bwMode="auto">
            <a:xfrm>
              <a:off x="5520454" y="3151827"/>
              <a:ext cx="306127" cy="1162805"/>
              <a:chOff x="5520454" y="3151827"/>
              <a:chExt cx="306127" cy="1162805"/>
            </a:xfrm>
          </p:grpSpPr>
          <p:sp>
            <p:nvSpPr>
              <p:cNvPr id="189" name="Freeform 5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5" y="3215916"/>
                <a:ext cx="134214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Freeform 6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8160" y="3154199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Freeform 6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16864" y="3329062"/>
                <a:ext cx="144535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Freeform 6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401069"/>
                <a:ext cx="123887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Freeform 6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329062"/>
                <a:ext cx="123887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Freeform 6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5" y="3452497"/>
                <a:ext cx="144535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Freeform 6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20103" y="3154199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Freeform 6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1399" y="3226199"/>
                <a:ext cx="134207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Freeform 6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1399" y="3339351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Freeform 6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82046" y="3401069"/>
                <a:ext cx="134207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Freeform 6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99455" y="3401069"/>
                <a:ext cx="123887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Freeform 7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514215"/>
                <a:ext cx="134214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Freeform 7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89128" y="3514215"/>
                <a:ext cx="123887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Freeform 7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627367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Freeform 7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5" y="3627367"/>
                <a:ext cx="134214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Freeform 7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689084"/>
                <a:ext cx="123887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Freeform 7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1719" y="3401069"/>
                <a:ext cx="123887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Freeform 7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1719" y="3452497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Freeform 7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1399" y="3586222"/>
                <a:ext cx="123887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Freeform 7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30424" y="3699367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Freeform 7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627367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Freeform 8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8160" y="3699367"/>
                <a:ext cx="123887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Freeform 8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5" y="3761085"/>
                <a:ext cx="134214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Freeform 8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812520"/>
                <a:ext cx="134214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Freeform 8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16864" y="3740513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Freeform 8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874237"/>
                <a:ext cx="123887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Freeform 8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1719" y="3586222"/>
                <a:ext cx="144535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Freeform 8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40751" y="3586222"/>
                <a:ext cx="134207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Freeform 8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1399" y="3761085"/>
                <a:ext cx="134207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Freeform 8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702694" y="3833092"/>
                <a:ext cx="123887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Freeform 8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874237"/>
                <a:ext cx="123887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0" name="Freeform 9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8160" y="3874237"/>
                <a:ext cx="144535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1" name="Freeform 9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5" y="3987383"/>
                <a:ext cx="144535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2" name="Freeform 9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8160" y="4059390"/>
                <a:ext cx="123887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3" name="Freeform 9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5" y="4038817"/>
                <a:ext cx="134214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Freeform 9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4110818"/>
                <a:ext cx="134214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5" name="Freeform 9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82046" y="3812520"/>
                <a:ext cx="13420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6" name="Freeform 9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30424" y="3812520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7" name="Freeform 9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1719" y="3997672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8" name="Freeform 9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40751" y="4110818"/>
                <a:ext cx="13420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20" name="1212 - Ομάδα"/>
          <p:cNvGrpSpPr>
            <a:grpSpLocks/>
          </p:cNvGrpSpPr>
          <p:nvPr/>
        </p:nvGrpSpPr>
        <p:grpSpPr bwMode="auto">
          <a:xfrm>
            <a:off x="5415980" y="2312281"/>
            <a:ext cx="41662" cy="136080"/>
            <a:chOff x="5506536" y="3051338"/>
            <a:chExt cx="320045" cy="1306356"/>
          </a:xfrm>
        </p:grpSpPr>
        <p:sp>
          <p:nvSpPr>
            <p:cNvPr id="145" name="AutoShape 57" descr="Μεγάλο πλέγμα"/>
            <p:cNvSpPr>
              <a:spLocks noChangeArrowheads="1"/>
            </p:cNvSpPr>
            <p:nvPr/>
          </p:nvSpPr>
          <p:spPr bwMode="auto">
            <a:xfrm>
              <a:off x="5506536" y="3051338"/>
              <a:ext cx="227126" cy="1306356"/>
            </a:xfrm>
            <a:prstGeom prst="can">
              <a:avLst>
                <a:gd name="adj" fmla="val 39477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>
                <a:buFont typeface="Arial" charset="0"/>
                <a:buNone/>
                <a:defRPr/>
              </a:pPr>
              <a:endParaRPr lang="el-GR" altLang="el-GR" sz="800" dirty="0">
                <a:solidFill>
                  <a:srgbClr val="000000"/>
                </a:solidFill>
              </a:endParaRPr>
            </a:p>
          </p:txBody>
        </p:sp>
        <p:grpSp>
          <p:nvGrpSpPr>
            <p:cNvPr id="121" name="1038 - Ομάδα"/>
            <p:cNvGrpSpPr>
              <a:grpSpLocks/>
            </p:cNvGrpSpPr>
            <p:nvPr/>
          </p:nvGrpSpPr>
          <p:grpSpPr bwMode="auto">
            <a:xfrm>
              <a:off x="5520445" y="3152936"/>
              <a:ext cx="306136" cy="1161206"/>
              <a:chOff x="5520445" y="3152936"/>
              <a:chExt cx="306136" cy="1161206"/>
            </a:xfrm>
          </p:grpSpPr>
          <p:sp>
            <p:nvSpPr>
              <p:cNvPr id="147" name="Freeform 5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2" y="3217227"/>
                <a:ext cx="134215" cy="196987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Freeform 6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8158" y="3155019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Freeform 6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16862" y="3331271"/>
                <a:ext cx="144536" cy="196994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Freeform 6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383113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Freeform 6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331271"/>
                <a:ext cx="123888" cy="196994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Freeform 6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2" y="3445321"/>
                <a:ext cx="144536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Freeform 6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20101" y="3155019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Freeform 6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1397" y="3227591"/>
                <a:ext cx="134208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Freeform 6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1397" y="3341642"/>
                <a:ext cx="123888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6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82045" y="3403849"/>
                <a:ext cx="134208" cy="196987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Freeform 6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99454" y="3403849"/>
                <a:ext cx="123888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Freeform 7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517893"/>
                <a:ext cx="134215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Freeform 7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89126" y="3517893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Freeform 7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631943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Freeform 7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2" y="3631943"/>
                <a:ext cx="134215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Freeform 7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694151"/>
                <a:ext cx="123888" cy="196987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Freeform 7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1718" y="3403849"/>
                <a:ext cx="123888" cy="196987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Freeform 7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1718" y="3455686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Freeform 7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1397" y="3580100"/>
                <a:ext cx="123888" cy="196994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Freeform 7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30422" y="3694151"/>
                <a:ext cx="123888" cy="196987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Freeform 7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631943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Freeform 8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8158" y="3694151"/>
                <a:ext cx="123888" cy="196987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Freeform 8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2" y="3745987"/>
                <a:ext cx="134215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8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808194"/>
                <a:ext cx="134215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8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16862" y="3745987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8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870402"/>
                <a:ext cx="123888" cy="196994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8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1718" y="3580100"/>
                <a:ext cx="144536" cy="196994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8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40749" y="3580100"/>
                <a:ext cx="134208" cy="196994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Freeform 8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1397" y="3766723"/>
                <a:ext cx="134208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Freeform 8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702693" y="3818566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Freeform 8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870402"/>
                <a:ext cx="123888" cy="196994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Freeform 9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8158" y="3870402"/>
                <a:ext cx="144536" cy="196994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Freeform 9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2" y="3994817"/>
                <a:ext cx="144536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Freeform 9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8158" y="4057024"/>
                <a:ext cx="123888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Freeform 9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2" y="4057024"/>
                <a:ext cx="134215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Freeform 9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4108867"/>
                <a:ext cx="134215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Freeform 9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82045" y="3818566"/>
                <a:ext cx="13420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Freeform 9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30422" y="3818566"/>
                <a:ext cx="123888" cy="196987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Freeform 9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1718" y="3994817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Freeform 9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40749" y="4108867"/>
                <a:ext cx="13420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9572" name="Freeform 259"/>
          <p:cNvSpPr>
            <a:spLocks/>
          </p:cNvSpPr>
          <p:nvPr/>
        </p:nvSpPr>
        <p:spPr bwMode="auto">
          <a:xfrm>
            <a:off x="5399853" y="2176201"/>
            <a:ext cx="40317" cy="3348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23" name="122 - Ελεύθερη σχεδίαση"/>
          <p:cNvSpPr/>
          <p:nvPr/>
        </p:nvSpPr>
        <p:spPr bwMode="auto">
          <a:xfrm rot="21135731">
            <a:off x="4299081" y="2084530"/>
            <a:ext cx="2205886" cy="719884"/>
          </a:xfrm>
          <a:custGeom>
            <a:avLst/>
            <a:gdLst>
              <a:gd name="connsiteX0" fmla="*/ 105652 w 1967176"/>
              <a:gd name="connsiteY0" fmla="*/ 59838 h 194474"/>
              <a:gd name="connsiteX1" fmla="*/ 425412 w 1967176"/>
              <a:gd name="connsiteY1" fmla="*/ 3740 h 194474"/>
              <a:gd name="connsiteX2" fmla="*/ 969564 w 1967176"/>
              <a:gd name="connsiteY2" fmla="*/ 37399 h 194474"/>
              <a:gd name="connsiteX3" fmla="*/ 1541765 w 1967176"/>
              <a:gd name="connsiteY3" fmla="*/ 37399 h 194474"/>
              <a:gd name="connsiteX4" fmla="*/ 1917623 w 1967176"/>
              <a:gd name="connsiteY4" fmla="*/ 93497 h 194474"/>
              <a:gd name="connsiteX5" fmla="*/ 1839085 w 1967176"/>
              <a:gd name="connsiteY5" fmla="*/ 143985 h 194474"/>
              <a:gd name="connsiteX6" fmla="*/ 1575424 w 1967176"/>
              <a:gd name="connsiteY6" fmla="*/ 188864 h 194474"/>
              <a:gd name="connsiteX7" fmla="*/ 1283713 w 1967176"/>
              <a:gd name="connsiteY7" fmla="*/ 177644 h 194474"/>
              <a:gd name="connsiteX8" fmla="*/ 924685 w 1967176"/>
              <a:gd name="connsiteY8" fmla="*/ 188864 h 194474"/>
              <a:gd name="connsiteX9" fmla="*/ 464680 w 1967176"/>
              <a:gd name="connsiteY9" fmla="*/ 155205 h 194474"/>
              <a:gd name="connsiteX10" fmla="*/ 245897 w 1967176"/>
              <a:gd name="connsiteY10" fmla="*/ 155205 h 194474"/>
              <a:gd name="connsiteX11" fmla="*/ 38334 w 1967176"/>
              <a:gd name="connsiteY11" fmla="*/ 155205 h 194474"/>
              <a:gd name="connsiteX12" fmla="*/ 15895 w 1967176"/>
              <a:gd name="connsiteY12" fmla="*/ 115936 h 194474"/>
              <a:gd name="connsiteX13" fmla="*/ 105652 w 1967176"/>
              <a:gd name="connsiteY13" fmla="*/ 59838 h 19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7176" h="194474">
                <a:moveTo>
                  <a:pt x="105652" y="59838"/>
                </a:moveTo>
                <a:cubicBezTo>
                  <a:pt x="173905" y="41139"/>
                  <a:pt x="281427" y="7480"/>
                  <a:pt x="425412" y="3740"/>
                </a:cubicBezTo>
                <a:cubicBezTo>
                  <a:pt x="569397" y="0"/>
                  <a:pt x="783505" y="31789"/>
                  <a:pt x="969564" y="37399"/>
                </a:cubicBezTo>
                <a:cubicBezTo>
                  <a:pt x="1155623" y="43009"/>
                  <a:pt x="1383755" y="28049"/>
                  <a:pt x="1541765" y="37399"/>
                </a:cubicBezTo>
                <a:cubicBezTo>
                  <a:pt x="1699775" y="46749"/>
                  <a:pt x="1868070" y="75733"/>
                  <a:pt x="1917623" y="93497"/>
                </a:cubicBezTo>
                <a:cubicBezTo>
                  <a:pt x="1967176" y="111261"/>
                  <a:pt x="1896118" y="128091"/>
                  <a:pt x="1839085" y="143985"/>
                </a:cubicBezTo>
                <a:cubicBezTo>
                  <a:pt x="1782052" y="159880"/>
                  <a:pt x="1667986" y="183254"/>
                  <a:pt x="1575424" y="188864"/>
                </a:cubicBezTo>
                <a:cubicBezTo>
                  <a:pt x="1482862" y="194474"/>
                  <a:pt x="1392169" y="177644"/>
                  <a:pt x="1283713" y="177644"/>
                </a:cubicBezTo>
                <a:cubicBezTo>
                  <a:pt x="1175257" y="177644"/>
                  <a:pt x="1061190" y="192604"/>
                  <a:pt x="924685" y="188864"/>
                </a:cubicBezTo>
                <a:cubicBezTo>
                  <a:pt x="788180" y="185124"/>
                  <a:pt x="577811" y="160815"/>
                  <a:pt x="464680" y="155205"/>
                </a:cubicBezTo>
                <a:cubicBezTo>
                  <a:pt x="351549" y="149595"/>
                  <a:pt x="245897" y="155205"/>
                  <a:pt x="245897" y="155205"/>
                </a:cubicBezTo>
                <a:cubicBezTo>
                  <a:pt x="174839" y="155205"/>
                  <a:pt x="76668" y="161750"/>
                  <a:pt x="38334" y="155205"/>
                </a:cubicBezTo>
                <a:cubicBezTo>
                  <a:pt x="0" y="148660"/>
                  <a:pt x="3740" y="132766"/>
                  <a:pt x="15895" y="115936"/>
                </a:cubicBezTo>
                <a:cubicBezTo>
                  <a:pt x="28050" y="99107"/>
                  <a:pt x="37399" y="78537"/>
                  <a:pt x="105652" y="59838"/>
                </a:cubicBezTo>
                <a:close/>
              </a:path>
            </a:pathLst>
          </a:custGeom>
          <a:solidFill>
            <a:srgbClr val="FFA3A3">
              <a:alpha val="52000"/>
            </a:srgbClr>
          </a:solidFill>
          <a:ln>
            <a:noFill/>
          </a:ln>
          <a:effectLst>
            <a:softEdge rad="31750"/>
          </a:effectLst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574" name="Freeform 259"/>
          <p:cNvSpPr>
            <a:spLocks/>
          </p:cNvSpPr>
          <p:nvPr/>
        </p:nvSpPr>
        <p:spPr bwMode="auto">
          <a:xfrm>
            <a:off x="5551716" y="2249641"/>
            <a:ext cx="40317" cy="6696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575" name="Freeform 259"/>
          <p:cNvSpPr>
            <a:spLocks/>
          </p:cNvSpPr>
          <p:nvPr/>
        </p:nvSpPr>
        <p:spPr bwMode="auto">
          <a:xfrm>
            <a:off x="5823186" y="2242081"/>
            <a:ext cx="38973" cy="6696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576" name="Freeform 259"/>
          <p:cNvSpPr>
            <a:spLocks/>
          </p:cNvSpPr>
          <p:nvPr/>
        </p:nvSpPr>
        <p:spPr bwMode="auto">
          <a:xfrm>
            <a:off x="5304435" y="2252881"/>
            <a:ext cx="40317" cy="6588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577" name="Freeform 259"/>
          <p:cNvSpPr>
            <a:spLocks/>
          </p:cNvSpPr>
          <p:nvPr/>
        </p:nvSpPr>
        <p:spPr bwMode="auto">
          <a:xfrm>
            <a:off x="5176763" y="2351161"/>
            <a:ext cx="79291" cy="10800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578" name="Freeform 259"/>
          <p:cNvSpPr>
            <a:spLocks/>
          </p:cNvSpPr>
          <p:nvPr/>
        </p:nvSpPr>
        <p:spPr bwMode="auto">
          <a:xfrm>
            <a:off x="5413292" y="2358721"/>
            <a:ext cx="79291" cy="10800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579" name="Freeform 259"/>
          <p:cNvSpPr>
            <a:spLocks/>
          </p:cNvSpPr>
          <p:nvPr/>
        </p:nvSpPr>
        <p:spPr bwMode="auto">
          <a:xfrm>
            <a:off x="5699546" y="2358721"/>
            <a:ext cx="79291" cy="10800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580" name="417 - TextBox"/>
          <p:cNvSpPr txBox="1">
            <a:spLocks noChangeArrowheads="1"/>
          </p:cNvSpPr>
          <p:nvPr/>
        </p:nvSpPr>
        <p:spPr bwMode="auto">
          <a:xfrm>
            <a:off x="4292466" y="2133001"/>
            <a:ext cx="87556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Pathogens-HABs</a:t>
            </a:r>
            <a:endParaRPr lang="el-GR" altLang="el-GR" sz="800" dirty="0"/>
          </a:p>
        </p:txBody>
      </p:sp>
      <p:sp>
        <p:nvSpPr>
          <p:cNvPr id="138" name="137 - Ελεύθερη σχεδίαση"/>
          <p:cNvSpPr/>
          <p:nvPr/>
        </p:nvSpPr>
        <p:spPr bwMode="auto">
          <a:xfrm>
            <a:off x="6456339" y="1663078"/>
            <a:ext cx="577573" cy="921025"/>
          </a:xfrm>
          <a:custGeom>
            <a:avLst/>
            <a:gdLst>
              <a:gd name="connsiteX0" fmla="*/ 224287 w 566754"/>
              <a:gd name="connsiteY0" fmla="*/ 68052 h 309592"/>
              <a:gd name="connsiteX1" fmla="*/ 172528 w 566754"/>
              <a:gd name="connsiteY1" fmla="*/ 111184 h 309592"/>
              <a:gd name="connsiteX2" fmla="*/ 146649 w 566754"/>
              <a:gd name="connsiteY2" fmla="*/ 119811 h 309592"/>
              <a:gd name="connsiteX3" fmla="*/ 51759 w 566754"/>
              <a:gd name="connsiteY3" fmla="*/ 137063 h 309592"/>
              <a:gd name="connsiteX4" fmla="*/ 25879 w 566754"/>
              <a:gd name="connsiteY4" fmla="*/ 154316 h 309592"/>
              <a:gd name="connsiteX5" fmla="*/ 0 w 566754"/>
              <a:gd name="connsiteY5" fmla="*/ 206075 h 309592"/>
              <a:gd name="connsiteX6" fmla="*/ 77638 w 566754"/>
              <a:gd name="connsiteY6" fmla="*/ 240580 h 309592"/>
              <a:gd name="connsiteX7" fmla="*/ 112143 w 566754"/>
              <a:gd name="connsiteY7" fmla="*/ 292339 h 309592"/>
              <a:gd name="connsiteX8" fmla="*/ 163902 w 566754"/>
              <a:gd name="connsiteY8" fmla="*/ 309592 h 309592"/>
              <a:gd name="connsiteX9" fmla="*/ 198408 w 566754"/>
              <a:gd name="connsiteY9" fmla="*/ 292339 h 309592"/>
              <a:gd name="connsiteX10" fmla="*/ 250166 w 566754"/>
              <a:gd name="connsiteY10" fmla="*/ 249207 h 309592"/>
              <a:gd name="connsiteX11" fmla="*/ 267419 w 566754"/>
              <a:gd name="connsiteY11" fmla="*/ 223328 h 309592"/>
              <a:gd name="connsiteX12" fmla="*/ 276045 w 566754"/>
              <a:gd name="connsiteY12" fmla="*/ 197448 h 309592"/>
              <a:gd name="connsiteX13" fmla="*/ 327804 w 566754"/>
              <a:gd name="connsiteY13" fmla="*/ 154316 h 309592"/>
              <a:gd name="connsiteX14" fmla="*/ 353683 w 566754"/>
              <a:gd name="connsiteY14" fmla="*/ 145690 h 309592"/>
              <a:gd name="connsiteX15" fmla="*/ 414068 w 566754"/>
              <a:gd name="connsiteY15" fmla="*/ 171569 h 309592"/>
              <a:gd name="connsiteX16" fmla="*/ 517585 w 566754"/>
              <a:gd name="connsiteY16" fmla="*/ 145690 h 309592"/>
              <a:gd name="connsiteX17" fmla="*/ 552091 w 566754"/>
              <a:gd name="connsiteY17" fmla="*/ 93931 h 309592"/>
              <a:gd name="connsiteX18" fmla="*/ 526211 w 566754"/>
              <a:gd name="connsiteY18" fmla="*/ 68052 h 309592"/>
              <a:gd name="connsiteX19" fmla="*/ 500332 w 566754"/>
              <a:gd name="connsiteY19" fmla="*/ 50799 h 309592"/>
              <a:gd name="connsiteX20" fmla="*/ 345057 w 566754"/>
              <a:gd name="connsiteY20" fmla="*/ 33547 h 309592"/>
              <a:gd name="connsiteX21" fmla="*/ 215660 w 566754"/>
              <a:gd name="connsiteY21" fmla="*/ 42173 h 309592"/>
              <a:gd name="connsiteX22" fmla="*/ 224287 w 566754"/>
              <a:gd name="connsiteY22" fmla="*/ 68052 h 309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66754" h="309592">
                <a:moveTo>
                  <a:pt x="224287" y="68052"/>
                </a:moveTo>
                <a:cubicBezTo>
                  <a:pt x="217098" y="79554"/>
                  <a:pt x="196550" y="99173"/>
                  <a:pt x="172528" y="111184"/>
                </a:cubicBezTo>
                <a:cubicBezTo>
                  <a:pt x="164395" y="115251"/>
                  <a:pt x="155392" y="117313"/>
                  <a:pt x="146649" y="119811"/>
                </a:cubicBezTo>
                <a:cubicBezTo>
                  <a:pt x="105981" y="131430"/>
                  <a:pt x="100619" y="130083"/>
                  <a:pt x="51759" y="137063"/>
                </a:cubicBezTo>
                <a:cubicBezTo>
                  <a:pt x="43132" y="142814"/>
                  <a:pt x="33210" y="146985"/>
                  <a:pt x="25879" y="154316"/>
                </a:cubicBezTo>
                <a:cubicBezTo>
                  <a:pt x="9156" y="171039"/>
                  <a:pt x="7016" y="185027"/>
                  <a:pt x="0" y="206075"/>
                </a:cubicBezTo>
                <a:cubicBezTo>
                  <a:pt x="61594" y="226606"/>
                  <a:pt x="36627" y="213240"/>
                  <a:pt x="77638" y="240580"/>
                </a:cubicBezTo>
                <a:cubicBezTo>
                  <a:pt x="85743" y="264898"/>
                  <a:pt x="85708" y="277653"/>
                  <a:pt x="112143" y="292339"/>
                </a:cubicBezTo>
                <a:cubicBezTo>
                  <a:pt x="128041" y="301171"/>
                  <a:pt x="163902" y="309592"/>
                  <a:pt x="163902" y="309592"/>
                </a:cubicBezTo>
                <a:cubicBezTo>
                  <a:pt x="175404" y="303841"/>
                  <a:pt x="187243" y="298719"/>
                  <a:pt x="198408" y="292339"/>
                </a:cubicBezTo>
                <a:cubicBezTo>
                  <a:pt x="219998" y="280002"/>
                  <a:pt x="233947" y="268670"/>
                  <a:pt x="250166" y="249207"/>
                </a:cubicBezTo>
                <a:cubicBezTo>
                  <a:pt x="256803" y="241242"/>
                  <a:pt x="261668" y="231954"/>
                  <a:pt x="267419" y="223328"/>
                </a:cubicBezTo>
                <a:cubicBezTo>
                  <a:pt x="270294" y="214701"/>
                  <a:pt x="271001" y="205014"/>
                  <a:pt x="276045" y="197448"/>
                </a:cubicBezTo>
                <a:cubicBezTo>
                  <a:pt x="285583" y="183142"/>
                  <a:pt x="311893" y="162272"/>
                  <a:pt x="327804" y="154316"/>
                </a:cubicBezTo>
                <a:cubicBezTo>
                  <a:pt x="335937" y="150250"/>
                  <a:pt x="345057" y="148565"/>
                  <a:pt x="353683" y="145690"/>
                </a:cubicBezTo>
                <a:cubicBezTo>
                  <a:pt x="373811" y="154316"/>
                  <a:pt x="392212" y="170203"/>
                  <a:pt x="414068" y="171569"/>
                </a:cubicBezTo>
                <a:cubicBezTo>
                  <a:pt x="438351" y="173087"/>
                  <a:pt x="487901" y="155584"/>
                  <a:pt x="517585" y="145690"/>
                </a:cubicBezTo>
                <a:cubicBezTo>
                  <a:pt x="529087" y="128437"/>
                  <a:pt x="566754" y="108593"/>
                  <a:pt x="552091" y="93931"/>
                </a:cubicBezTo>
                <a:cubicBezTo>
                  <a:pt x="543464" y="85305"/>
                  <a:pt x="535583" y="75862"/>
                  <a:pt x="526211" y="68052"/>
                </a:cubicBezTo>
                <a:cubicBezTo>
                  <a:pt x="518246" y="61415"/>
                  <a:pt x="509605" y="55436"/>
                  <a:pt x="500332" y="50799"/>
                </a:cubicBezTo>
                <a:cubicBezTo>
                  <a:pt x="459172" y="30219"/>
                  <a:pt x="361214" y="34624"/>
                  <a:pt x="345057" y="33547"/>
                </a:cubicBezTo>
                <a:cubicBezTo>
                  <a:pt x="288506" y="14697"/>
                  <a:pt x="278921" y="0"/>
                  <a:pt x="215660" y="42173"/>
                </a:cubicBezTo>
                <a:cubicBezTo>
                  <a:pt x="208482" y="46958"/>
                  <a:pt x="231476" y="56550"/>
                  <a:pt x="224287" y="68052"/>
                </a:cubicBezTo>
                <a:close/>
              </a:path>
            </a:pathLst>
          </a:custGeom>
          <a:gradFill>
            <a:gsLst>
              <a:gs pos="1000">
                <a:schemeClr val="tx1">
                  <a:lumMod val="65000"/>
                  <a:lumOff val="3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softEdge rad="31750"/>
          </a:effectLst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582" name="410 - TextBox"/>
          <p:cNvSpPr txBox="1">
            <a:spLocks noChangeArrowheads="1"/>
          </p:cNvSpPr>
          <p:nvPr/>
        </p:nvSpPr>
        <p:spPr bwMode="auto">
          <a:xfrm>
            <a:off x="6325811" y="1947241"/>
            <a:ext cx="5613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l-GR" sz="800" dirty="0"/>
              <a:t>Oil Spill</a:t>
            </a:r>
          </a:p>
          <a:p>
            <a:pPr algn="ctr"/>
            <a:r>
              <a:rPr lang="en-US" altLang="el-GR" sz="800" dirty="0"/>
              <a:t>Pollution</a:t>
            </a:r>
            <a:endParaRPr lang="el-GR" altLang="el-GR" sz="800" dirty="0"/>
          </a:p>
        </p:txBody>
      </p:sp>
      <p:sp>
        <p:nvSpPr>
          <p:cNvPr id="949" name="948 - Τόξο"/>
          <p:cNvSpPr/>
          <p:nvPr/>
        </p:nvSpPr>
        <p:spPr bwMode="auto">
          <a:xfrm rot="950732" flipH="1">
            <a:off x="3142324" y="657260"/>
            <a:ext cx="1621596" cy="3418422"/>
          </a:xfrm>
          <a:prstGeom prst="arc">
            <a:avLst>
              <a:gd name="adj1" fmla="val 17010740"/>
              <a:gd name="adj2" fmla="val 1016389"/>
            </a:avLst>
          </a:prstGeom>
          <a:noFill/>
          <a:ln w="38100">
            <a:solidFill>
              <a:schemeClr val="bg1">
                <a:lumMod val="50000"/>
              </a:schemeClr>
            </a:solidFill>
            <a:headEnd type="none" w="med" len="med"/>
            <a:tailEnd type="triangle" w="lg" len="lg"/>
          </a:ln>
          <a:effectLst>
            <a:glow rad="228600">
              <a:schemeClr val="bg2">
                <a:lumMod val="50000"/>
                <a:alpha val="40000"/>
              </a:schemeClr>
            </a:glow>
            <a:softEdge rad="127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586" name="Line 392"/>
          <p:cNvSpPr>
            <a:spLocks noChangeShapeType="1"/>
          </p:cNvSpPr>
          <p:nvPr/>
        </p:nvSpPr>
        <p:spPr bwMode="auto">
          <a:xfrm>
            <a:off x="6116160" y="4843801"/>
            <a:ext cx="1343" cy="108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587" name="Line 395"/>
          <p:cNvSpPr>
            <a:spLocks noChangeShapeType="1"/>
          </p:cNvSpPr>
          <p:nvPr/>
        </p:nvSpPr>
        <p:spPr bwMode="auto">
          <a:xfrm flipV="1">
            <a:off x="8109186" y="5868721"/>
            <a:ext cx="1344" cy="108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962" name="961 - TextBox"/>
          <p:cNvSpPr txBox="1"/>
          <p:nvPr/>
        </p:nvSpPr>
        <p:spPr bwMode="auto">
          <a:xfrm>
            <a:off x="8362426" y="3866402"/>
            <a:ext cx="430887" cy="12150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2">
                <a:lumMod val="50000"/>
              </a:schemeClr>
            </a:solidFill>
          </a:ln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en-US" sz="800" dirty="0"/>
              <a:t>Immunological and </a:t>
            </a:r>
          </a:p>
          <a:p>
            <a:pPr algn="ctr">
              <a:defRPr/>
            </a:pPr>
            <a:r>
              <a:rPr lang="en-US" sz="800" dirty="0"/>
              <a:t>physiological constrains</a:t>
            </a:r>
            <a:endParaRPr lang="el-GR" sz="800" dirty="0"/>
          </a:p>
        </p:txBody>
      </p:sp>
      <p:grpSp>
        <p:nvGrpSpPr>
          <p:cNvPr id="122" name="41 - Ομάδα"/>
          <p:cNvGrpSpPr>
            <a:grpSpLocks/>
          </p:cNvGrpSpPr>
          <p:nvPr/>
        </p:nvGrpSpPr>
        <p:grpSpPr bwMode="auto">
          <a:xfrm>
            <a:off x="5628318" y="6057721"/>
            <a:ext cx="184117" cy="184680"/>
            <a:chOff x="7858148" y="3857628"/>
            <a:chExt cx="291075" cy="441328"/>
          </a:xfrm>
        </p:grpSpPr>
        <p:sp>
          <p:nvSpPr>
            <p:cNvPr id="1270" name="42 - Τόξο"/>
            <p:cNvSpPr/>
            <p:nvPr/>
          </p:nvSpPr>
          <p:spPr>
            <a:xfrm>
              <a:off x="7858148" y="3857628"/>
              <a:ext cx="142351" cy="428424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71" name="43 - Τόξο"/>
            <p:cNvSpPr/>
            <p:nvPr/>
          </p:nvSpPr>
          <p:spPr>
            <a:xfrm flipH="1">
              <a:off x="8006872" y="3870532"/>
              <a:ext cx="142351" cy="428424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sp>
        <p:nvSpPr>
          <p:cNvPr id="19590" name="984 - TextBox"/>
          <p:cNvSpPr txBox="1">
            <a:spLocks noChangeArrowheads="1"/>
          </p:cNvSpPr>
          <p:nvPr/>
        </p:nvSpPr>
        <p:spPr bwMode="auto">
          <a:xfrm>
            <a:off x="4330096" y="3283201"/>
            <a:ext cx="59022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Vertical </a:t>
            </a:r>
          </a:p>
          <a:p>
            <a:r>
              <a:rPr lang="en-US" altLang="el-GR" sz="800" dirty="0"/>
              <a:t>migration</a:t>
            </a:r>
            <a:endParaRPr lang="el-GR" altLang="el-GR" sz="800" dirty="0"/>
          </a:p>
        </p:txBody>
      </p:sp>
      <p:cxnSp>
        <p:nvCxnSpPr>
          <p:cNvPr id="987" name="986 - Ευθεία γραμμή σύνδεσης"/>
          <p:cNvCxnSpPr/>
          <p:nvPr/>
        </p:nvCxnSpPr>
        <p:spPr bwMode="auto">
          <a:xfrm rot="5400000">
            <a:off x="4351941" y="3971161"/>
            <a:ext cx="563760" cy="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4" name="1280 - Ομάδα"/>
          <p:cNvGrpSpPr>
            <a:grpSpLocks/>
          </p:cNvGrpSpPr>
          <p:nvPr/>
        </p:nvGrpSpPr>
        <p:grpSpPr bwMode="auto">
          <a:xfrm>
            <a:off x="5962954" y="6004801"/>
            <a:ext cx="502624" cy="417960"/>
            <a:chOff x="5829303" y="5683254"/>
            <a:chExt cx="665273" cy="1257190"/>
          </a:xfrm>
        </p:grpSpPr>
        <p:grpSp>
          <p:nvGrpSpPr>
            <p:cNvPr id="125" name="21 - Ομάδα"/>
            <p:cNvGrpSpPr>
              <a:grpSpLocks/>
            </p:cNvGrpSpPr>
            <p:nvPr/>
          </p:nvGrpSpPr>
          <p:grpSpPr bwMode="auto">
            <a:xfrm>
              <a:off x="5829303" y="6040444"/>
              <a:ext cx="450959" cy="900000"/>
              <a:chOff x="5829303" y="5683254"/>
              <a:chExt cx="450959" cy="1257190"/>
            </a:xfrm>
          </p:grpSpPr>
          <p:grpSp>
            <p:nvGrpSpPr>
              <p:cNvPr id="126" name="1288 - Ομάδα"/>
              <p:cNvGrpSpPr>
                <a:grpSpLocks/>
              </p:cNvGrpSpPr>
              <p:nvPr/>
            </p:nvGrpSpPr>
            <p:grpSpPr bwMode="auto">
              <a:xfrm>
                <a:off x="5972179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124" name="10 - Ελεύθερη σχεδίαση"/>
                <p:cNvSpPr/>
                <p:nvPr/>
              </p:nvSpPr>
              <p:spPr>
                <a:xfrm>
                  <a:off x="3916334" y="4255205"/>
                  <a:ext cx="46024" cy="422247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25" name="11 - Ελεύθερη σχεδίαση"/>
                <p:cNvSpPr/>
                <p:nvPr/>
              </p:nvSpPr>
              <p:spPr>
                <a:xfrm rot="580242">
                  <a:off x="3964128" y="4395954"/>
                  <a:ext cx="46024" cy="281498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127" name="12 - Ομάδα"/>
              <p:cNvGrpSpPr>
                <a:grpSpLocks/>
              </p:cNvGrpSpPr>
              <p:nvPr/>
            </p:nvGrpSpPr>
            <p:grpSpPr bwMode="auto">
              <a:xfrm flipH="1">
                <a:off x="5829303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122" name="1121 - Ελεύθερη σχεδίαση"/>
                <p:cNvSpPr/>
                <p:nvPr/>
              </p:nvSpPr>
              <p:spPr>
                <a:xfrm>
                  <a:off x="3916398" y="4254593"/>
                  <a:ext cx="46024" cy="422247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23" name="1122 - Ελεύθερη σχεδίαση"/>
                <p:cNvSpPr/>
                <p:nvPr/>
              </p:nvSpPr>
              <p:spPr>
                <a:xfrm rot="580242">
                  <a:off x="3964191" y="4395343"/>
                  <a:ext cx="46024" cy="281498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128" name="15 - Ομάδα"/>
              <p:cNvGrpSpPr>
                <a:grpSpLocks/>
              </p:cNvGrpSpPr>
              <p:nvPr/>
            </p:nvGrpSpPr>
            <p:grpSpPr bwMode="auto">
              <a:xfrm>
                <a:off x="6186493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120" name="1119 - Ελεύθερη σχεδίαση"/>
                <p:cNvSpPr/>
                <p:nvPr/>
              </p:nvSpPr>
              <p:spPr>
                <a:xfrm>
                  <a:off x="3917250" y="4255205"/>
                  <a:ext cx="46024" cy="422247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21" name="1120 - Ελεύθερη σχεδίαση"/>
                <p:cNvSpPr/>
                <p:nvPr/>
              </p:nvSpPr>
              <p:spPr>
                <a:xfrm rot="580242">
                  <a:off x="3965044" y="4395954"/>
                  <a:ext cx="46024" cy="281498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129" name="18 - Ομάδα"/>
              <p:cNvGrpSpPr>
                <a:grpSpLocks/>
              </p:cNvGrpSpPr>
              <p:nvPr/>
            </p:nvGrpSpPr>
            <p:grpSpPr bwMode="auto">
              <a:xfrm flipH="1">
                <a:off x="6043617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118" name="1117 - Ελεύθερη σχεδίαση"/>
                <p:cNvSpPr/>
                <p:nvPr/>
              </p:nvSpPr>
              <p:spPr>
                <a:xfrm>
                  <a:off x="3887158" y="4254593"/>
                  <a:ext cx="46024" cy="422247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19" name="1118 - Ελεύθερη σχεδίαση"/>
                <p:cNvSpPr/>
                <p:nvPr/>
              </p:nvSpPr>
              <p:spPr>
                <a:xfrm rot="580242">
                  <a:off x="3934952" y="4395343"/>
                  <a:ext cx="46024" cy="281498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</p:grpSp>
        <p:grpSp>
          <p:nvGrpSpPr>
            <p:cNvPr id="130" name="22 - Ομάδα"/>
            <p:cNvGrpSpPr>
              <a:grpSpLocks/>
            </p:cNvGrpSpPr>
            <p:nvPr/>
          </p:nvGrpSpPr>
          <p:grpSpPr bwMode="auto">
            <a:xfrm>
              <a:off x="6400807" y="6040444"/>
              <a:ext cx="93769" cy="900000"/>
              <a:chOff x="3916903" y="4254494"/>
              <a:chExt cx="93312" cy="422958"/>
            </a:xfrm>
          </p:grpSpPr>
          <p:sp>
            <p:nvSpPr>
              <p:cNvPr id="1112" name="1111 - Ελεύθερη σχεδίαση"/>
              <p:cNvSpPr/>
              <p:nvPr/>
            </p:nvSpPr>
            <p:spPr>
              <a:xfrm>
                <a:off x="3916397" y="4254565"/>
                <a:ext cx="46024" cy="422887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113" name="1112 - Ελεύθερη σχεδίαση"/>
              <p:cNvSpPr/>
              <p:nvPr/>
            </p:nvSpPr>
            <p:spPr>
              <a:xfrm rot="580242">
                <a:off x="3964191" y="4396546"/>
                <a:ext cx="46024" cy="280906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grpSp>
          <p:nvGrpSpPr>
            <p:cNvPr id="131" name="25 - Ομάδα"/>
            <p:cNvGrpSpPr>
              <a:grpSpLocks/>
            </p:cNvGrpSpPr>
            <p:nvPr/>
          </p:nvGrpSpPr>
          <p:grpSpPr bwMode="auto">
            <a:xfrm flipH="1">
              <a:off x="6257931" y="5683254"/>
              <a:ext cx="93769" cy="900000"/>
              <a:chOff x="3916903" y="4254494"/>
              <a:chExt cx="93312" cy="422958"/>
            </a:xfrm>
          </p:grpSpPr>
          <p:sp>
            <p:nvSpPr>
              <p:cNvPr id="1110" name="1109 - Ελεύθερη σχεδίαση"/>
              <p:cNvSpPr/>
              <p:nvPr/>
            </p:nvSpPr>
            <p:spPr>
              <a:xfrm>
                <a:off x="3916333" y="4254494"/>
                <a:ext cx="46024" cy="422887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111" name="1110 - Ελεύθερη σχεδίαση"/>
              <p:cNvSpPr/>
              <p:nvPr/>
            </p:nvSpPr>
            <p:spPr>
              <a:xfrm rot="580242">
                <a:off x="3964128" y="4396474"/>
                <a:ext cx="46024" cy="280906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</p:grpSp>
      <p:pic>
        <p:nvPicPr>
          <p:cNvPr id="19593" name="Picture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2605625">
            <a:off x="6671197" y="6103081"/>
            <a:ext cx="315821" cy="20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5" name="1294 - Ελεύθερη σχεδίαση"/>
          <p:cNvSpPr/>
          <p:nvPr/>
        </p:nvSpPr>
        <p:spPr bwMode="auto">
          <a:xfrm>
            <a:off x="2032001" y="1501201"/>
            <a:ext cx="724371" cy="150120"/>
          </a:xfrm>
          <a:custGeom>
            <a:avLst/>
            <a:gdLst>
              <a:gd name="connsiteX0" fmla="*/ 0 w 702259"/>
              <a:gd name="connsiteY0" fmla="*/ 235658 h 242973"/>
              <a:gd name="connsiteX1" fmla="*/ 109728 w 702259"/>
              <a:gd name="connsiteY1" fmla="*/ 155190 h 242973"/>
              <a:gd name="connsiteX2" fmla="*/ 117043 w 702259"/>
              <a:gd name="connsiteY2" fmla="*/ 177136 h 242973"/>
              <a:gd name="connsiteX3" fmla="*/ 124358 w 702259"/>
              <a:gd name="connsiteY3" fmla="*/ 177136 h 242973"/>
              <a:gd name="connsiteX4" fmla="*/ 234086 w 702259"/>
              <a:gd name="connsiteY4" fmla="*/ 118614 h 242973"/>
              <a:gd name="connsiteX5" fmla="*/ 380390 w 702259"/>
              <a:gd name="connsiteY5" fmla="*/ 1571 h 242973"/>
              <a:gd name="connsiteX6" fmla="*/ 453542 w 702259"/>
              <a:gd name="connsiteY6" fmla="*/ 82038 h 242973"/>
              <a:gd name="connsiteX7" fmla="*/ 555955 w 702259"/>
              <a:gd name="connsiteY7" fmla="*/ 103984 h 242973"/>
              <a:gd name="connsiteX8" fmla="*/ 665683 w 702259"/>
              <a:gd name="connsiteY8" fmla="*/ 191766 h 242973"/>
              <a:gd name="connsiteX9" fmla="*/ 702259 w 702259"/>
              <a:gd name="connsiteY9" fmla="*/ 242973 h 242973"/>
              <a:gd name="connsiteX10" fmla="*/ 0 w 702259"/>
              <a:gd name="connsiteY10" fmla="*/ 235658 h 24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2259" h="242973">
                <a:moveTo>
                  <a:pt x="0" y="235658"/>
                </a:moveTo>
                <a:cubicBezTo>
                  <a:pt x="36576" y="208835"/>
                  <a:pt x="69160" y="175474"/>
                  <a:pt x="109728" y="155190"/>
                </a:cubicBezTo>
                <a:cubicBezTo>
                  <a:pt x="116625" y="151742"/>
                  <a:pt x="112766" y="170720"/>
                  <a:pt x="117043" y="177136"/>
                </a:cubicBezTo>
                <a:cubicBezTo>
                  <a:pt x="118396" y="179165"/>
                  <a:pt x="121920" y="177136"/>
                  <a:pt x="124358" y="177136"/>
                </a:cubicBezTo>
                <a:lnTo>
                  <a:pt x="234086" y="118614"/>
                </a:lnTo>
                <a:cubicBezTo>
                  <a:pt x="374940" y="0"/>
                  <a:pt x="312506" y="1571"/>
                  <a:pt x="380390" y="1571"/>
                </a:cubicBezTo>
                <a:cubicBezTo>
                  <a:pt x="447771" y="83925"/>
                  <a:pt x="411571" y="82038"/>
                  <a:pt x="453542" y="82038"/>
                </a:cubicBezTo>
                <a:cubicBezTo>
                  <a:pt x="551016" y="104532"/>
                  <a:pt x="516108" y="103984"/>
                  <a:pt x="555955" y="103984"/>
                </a:cubicBezTo>
                <a:cubicBezTo>
                  <a:pt x="655215" y="187973"/>
                  <a:pt x="613912" y="165881"/>
                  <a:pt x="665683" y="191766"/>
                </a:cubicBezTo>
                <a:lnTo>
                  <a:pt x="702259" y="242973"/>
                </a:lnTo>
                <a:lnTo>
                  <a:pt x="0" y="235658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66000"/>
                  <a:satMod val="160000"/>
                  <a:alpha val="36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296" name="1295 - Ελεύθερη σχεδίαση"/>
          <p:cNvSpPr/>
          <p:nvPr/>
        </p:nvSpPr>
        <p:spPr bwMode="auto">
          <a:xfrm>
            <a:off x="2334366" y="1457424"/>
            <a:ext cx="725719" cy="194444"/>
          </a:xfrm>
          <a:custGeom>
            <a:avLst/>
            <a:gdLst>
              <a:gd name="connsiteX0" fmla="*/ 0 w 702259"/>
              <a:gd name="connsiteY0" fmla="*/ 235658 h 242973"/>
              <a:gd name="connsiteX1" fmla="*/ 109728 w 702259"/>
              <a:gd name="connsiteY1" fmla="*/ 155190 h 242973"/>
              <a:gd name="connsiteX2" fmla="*/ 117043 w 702259"/>
              <a:gd name="connsiteY2" fmla="*/ 177136 h 242973"/>
              <a:gd name="connsiteX3" fmla="*/ 124358 w 702259"/>
              <a:gd name="connsiteY3" fmla="*/ 177136 h 242973"/>
              <a:gd name="connsiteX4" fmla="*/ 234086 w 702259"/>
              <a:gd name="connsiteY4" fmla="*/ 118614 h 242973"/>
              <a:gd name="connsiteX5" fmla="*/ 380390 w 702259"/>
              <a:gd name="connsiteY5" fmla="*/ 1571 h 242973"/>
              <a:gd name="connsiteX6" fmla="*/ 453542 w 702259"/>
              <a:gd name="connsiteY6" fmla="*/ 82038 h 242973"/>
              <a:gd name="connsiteX7" fmla="*/ 555955 w 702259"/>
              <a:gd name="connsiteY7" fmla="*/ 103984 h 242973"/>
              <a:gd name="connsiteX8" fmla="*/ 665683 w 702259"/>
              <a:gd name="connsiteY8" fmla="*/ 191766 h 242973"/>
              <a:gd name="connsiteX9" fmla="*/ 702259 w 702259"/>
              <a:gd name="connsiteY9" fmla="*/ 242973 h 242973"/>
              <a:gd name="connsiteX10" fmla="*/ 0 w 702259"/>
              <a:gd name="connsiteY10" fmla="*/ 235658 h 24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2259" h="242973">
                <a:moveTo>
                  <a:pt x="0" y="235658"/>
                </a:moveTo>
                <a:cubicBezTo>
                  <a:pt x="36576" y="208835"/>
                  <a:pt x="69160" y="175474"/>
                  <a:pt x="109728" y="155190"/>
                </a:cubicBezTo>
                <a:cubicBezTo>
                  <a:pt x="116625" y="151742"/>
                  <a:pt x="112766" y="170720"/>
                  <a:pt x="117043" y="177136"/>
                </a:cubicBezTo>
                <a:cubicBezTo>
                  <a:pt x="118396" y="179165"/>
                  <a:pt x="121920" y="177136"/>
                  <a:pt x="124358" y="177136"/>
                </a:cubicBezTo>
                <a:lnTo>
                  <a:pt x="234086" y="118614"/>
                </a:lnTo>
                <a:cubicBezTo>
                  <a:pt x="374940" y="0"/>
                  <a:pt x="312506" y="1571"/>
                  <a:pt x="380390" y="1571"/>
                </a:cubicBezTo>
                <a:cubicBezTo>
                  <a:pt x="447771" y="83925"/>
                  <a:pt x="411571" y="82038"/>
                  <a:pt x="453542" y="82038"/>
                </a:cubicBezTo>
                <a:cubicBezTo>
                  <a:pt x="551016" y="104532"/>
                  <a:pt x="516108" y="103984"/>
                  <a:pt x="555955" y="103984"/>
                </a:cubicBezTo>
                <a:cubicBezTo>
                  <a:pt x="655215" y="187973"/>
                  <a:pt x="613912" y="165881"/>
                  <a:pt x="665683" y="191766"/>
                </a:cubicBezTo>
                <a:lnTo>
                  <a:pt x="702259" y="242973"/>
                </a:lnTo>
                <a:lnTo>
                  <a:pt x="0" y="235658"/>
                </a:lnTo>
                <a:close/>
              </a:path>
            </a:pathLst>
          </a:custGeom>
          <a:gradFill flip="none" rotWithShape="1">
            <a:gsLst>
              <a:gs pos="20000">
                <a:schemeClr val="accent1">
                  <a:tint val="66000"/>
                  <a:satMod val="160000"/>
                  <a:alpha val="91000"/>
                </a:schemeClr>
              </a:gs>
              <a:gs pos="6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grpSp>
        <p:nvGrpSpPr>
          <p:cNvPr id="133" name="1296 - Ομάδα"/>
          <p:cNvGrpSpPr>
            <a:grpSpLocks/>
          </p:cNvGrpSpPr>
          <p:nvPr/>
        </p:nvGrpSpPr>
        <p:grpSpPr bwMode="auto">
          <a:xfrm>
            <a:off x="-3570" y="2509921"/>
            <a:ext cx="488724" cy="4122360"/>
            <a:chOff x="114956" y="2671318"/>
            <a:chExt cx="567100" cy="6516474"/>
          </a:xfrm>
        </p:grpSpPr>
        <p:sp>
          <p:nvSpPr>
            <p:cNvPr id="20150" name="Line 344"/>
            <p:cNvSpPr>
              <a:spLocks noChangeShapeType="1"/>
            </p:cNvSpPr>
            <p:nvPr/>
          </p:nvSpPr>
          <p:spPr bwMode="auto">
            <a:xfrm>
              <a:off x="599410" y="2707792"/>
              <a:ext cx="0" cy="648000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151" name="Line 345"/>
            <p:cNvSpPr>
              <a:spLocks noChangeShapeType="1"/>
            </p:cNvSpPr>
            <p:nvPr/>
          </p:nvSpPr>
          <p:spPr bwMode="auto">
            <a:xfrm>
              <a:off x="604570" y="2705571"/>
              <a:ext cx="74211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152" name="Line 346"/>
            <p:cNvSpPr>
              <a:spLocks noChangeShapeType="1"/>
            </p:cNvSpPr>
            <p:nvPr/>
          </p:nvSpPr>
          <p:spPr bwMode="auto">
            <a:xfrm>
              <a:off x="598532" y="4000326"/>
              <a:ext cx="74211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153" name="Line 348"/>
            <p:cNvSpPr>
              <a:spLocks noChangeShapeType="1"/>
            </p:cNvSpPr>
            <p:nvPr/>
          </p:nvSpPr>
          <p:spPr bwMode="auto">
            <a:xfrm>
              <a:off x="598532" y="6523834"/>
              <a:ext cx="70419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154" name="Line 349"/>
            <p:cNvSpPr>
              <a:spLocks noChangeShapeType="1"/>
            </p:cNvSpPr>
            <p:nvPr/>
          </p:nvSpPr>
          <p:spPr bwMode="auto">
            <a:xfrm>
              <a:off x="598532" y="7775004"/>
              <a:ext cx="70419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155" name="Rectangle 352"/>
            <p:cNvSpPr>
              <a:spLocks noChangeArrowheads="1"/>
            </p:cNvSpPr>
            <p:nvPr/>
          </p:nvSpPr>
          <p:spPr bwMode="auto">
            <a:xfrm>
              <a:off x="385604" y="5155160"/>
              <a:ext cx="133925" cy="218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el-GR" altLang="el-GR" sz="900" dirty="0">
                  <a:solidFill>
                    <a:srgbClr val="000000"/>
                  </a:solidFill>
                </a:rPr>
                <a:t>10</a:t>
              </a:r>
            </a:p>
          </p:txBody>
        </p:sp>
        <p:sp>
          <p:nvSpPr>
            <p:cNvPr id="20156" name="Rectangle 353"/>
            <p:cNvSpPr>
              <a:spLocks noChangeArrowheads="1"/>
            </p:cNvSpPr>
            <p:nvPr/>
          </p:nvSpPr>
          <p:spPr bwMode="auto">
            <a:xfrm>
              <a:off x="385604" y="6423264"/>
              <a:ext cx="133925" cy="218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el-GR" altLang="el-GR" sz="900" dirty="0">
                  <a:solidFill>
                    <a:srgbClr val="000000"/>
                  </a:solidFill>
                </a:rPr>
                <a:t>15</a:t>
              </a:r>
            </a:p>
          </p:txBody>
        </p:sp>
        <p:sp>
          <p:nvSpPr>
            <p:cNvPr id="20157" name="Rectangle 354"/>
            <p:cNvSpPr>
              <a:spLocks noChangeArrowheads="1"/>
            </p:cNvSpPr>
            <p:nvPr/>
          </p:nvSpPr>
          <p:spPr bwMode="auto">
            <a:xfrm>
              <a:off x="394918" y="7657500"/>
              <a:ext cx="133925" cy="218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el-GR" altLang="el-GR" sz="900" dirty="0">
                  <a:solidFill>
                    <a:srgbClr val="000000"/>
                  </a:solidFill>
                </a:rPr>
                <a:t>20</a:t>
              </a:r>
            </a:p>
          </p:txBody>
        </p:sp>
        <p:sp>
          <p:nvSpPr>
            <p:cNvPr id="20158" name="Line 371"/>
            <p:cNvSpPr>
              <a:spLocks noChangeShapeType="1"/>
            </p:cNvSpPr>
            <p:nvPr/>
          </p:nvSpPr>
          <p:spPr bwMode="auto">
            <a:xfrm>
              <a:off x="607845" y="9018778"/>
              <a:ext cx="74211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159" name="Rectangle 372"/>
            <p:cNvSpPr>
              <a:spLocks noChangeArrowheads="1"/>
            </p:cNvSpPr>
            <p:nvPr/>
          </p:nvSpPr>
          <p:spPr bwMode="auto">
            <a:xfrm>
              <a:off x="391488" y="8922918"/>
              <a:ext cx="133925" cy="218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el-GR" altLang="el-GR" sz="900" dirty="0">
                  <a:solidFill>
                    <a:srgbClr val="000000"/>
                  </a:solidFill>
                </a:rPr>
                <a:t>25</a:t>
              </a:r>
            </a:p>
          </p:txBody>
        </p:sp>
        <p:grpSp>
          <p:nvGrpSpPr>
            <p:cNvPr id="134" name="685 - Ομάδα"/>
            <p:cNvGrpSpPr>
              <a:grpSpLocks/>
            </p:cNvGrpSpPr>
            <p:nvPr/>
          </p:nvGrpSpPr>
          <p:grpSpPr bwMode="auto">
            <a:xfrm>
              <a:off x="114956" y="3892347"/>
              <a:ext cx="418499" cy="2539694"/>
              <a:chOff x="1202489" y="3539248"/>
              <a:chExt cx="427897" cy="2539694"/>
            </a:xfrm>
          </p:grpSpPr>
          <p:sp>
            <p:nvSpPr>
              <p:cNvPr id="20163" name="Rectangle 351"/>
              <p:cNvSpPr>
                <a:spLocks noChangeArrowheads="1"/>
              </p:cNvSpPr>
              <p:nvPr/>
            </p:nvSpPr>
            <p:spPr bwMode="auto">
              <a:xfrm>
                <a:off x="1561920" y="3539248"/>
                <a:ext cx="68466" cy="2189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 typeface="Arial" pitchFamily="34" charset="0"/>
                  <a:buNone/>
                </a:pPr>
                <a:r>
                  <a:rPr lang="el-GR" altLang="el-GR" sz="900" dirty="0">
                    <a:solidFill>
                      <a:srgbClr val="000000"/>
                    </a:solidFill>
                  </a:rPr>
                  <a:t>5</a:t>
                </a:r>
              </a:p>
            </p:txBody>
          </p:sp>
          <p:sp>
            <p:nvSpPr>
              <p:cNvPr id="20164" name="Text Box 6"/>
              <p:cNvSpPr txBox="1">
                <a:spLocks noChangeArrowheads="1"/>
              </p:cNvSpPr>
              <p:nvPr/>
            </p:nvSpPr>
            <p:spPr bwMode="auto">
              <a:xfrm rot="16200000">
                <a:off x="821101" y="5390362"/>
                <a:ext cx="1069968" cy="307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119261" tIns="59629" rIns="119261" bIns="59629">
                <a:spAutoFit/>
              </a:bodyPr>
              <a:lstStyle/>
              <a:p>
                <a:pPr>
                  <a:buFont typeface="Arial" pitchFamily="34" charset="0"/>
                  <a:buNone/>
                </a:pPr>
                <a:r>
                  <a:rPr lang="en-US" altLang="el-GR" sz="900" dirty="0"/>
                  <a:t>Depth</a:t>
                </a:r>
                <a:r>
                  <a:rPr lang="en-US" altLang="el-GR" sz="900" dirty="0">
                    <a:solidFill>
                      <a:srgbClr val="000000"/>
                    </a:solidFill>
                  </a:rPr>
                  <a:t>, m</a:t>
                </a:r>
                <a:endParaRPr lang="el-GR" altLang="el-GR" sz="9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0161" name="Line 346"/>
            <p:cNvSpPr>
              <a:spLocks noChangeShapeType="1"/>
            </p:cNvSpPr>
            <p:nvPr/>
          </p:nvSpPr>
          <p:spPr bwMode="auto">
            <a:xfrm>
              <a:off x="598341" y="5257627"/>
              <a:ext cx="74211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162" name="Rectangle 350"/>
            <p:cNvSpPr>
              <a:spLocks noChangeArrowheads="1"/>
            </p:cNvSpPr>
            <p:nvPr/>
          </p:nvSpPr>
          <p:spPr bwMode="auto">
            <a:xfrm>
              <a:off x="475807" y="2671318"/>
              <a:ext cx="66963" cy="218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el-GR" altLang="el-GR" sz="900" dirty="0">
                  <a:solidFill>
                    <a:srgbClr val="000000"/>
                  </a:solidFill>
                </a:rPr>
                <a:t>0</a:t>
              </a:r>
            </a:p>
          </p:txBody>
        </p:sp>
      </p:grpSp>
      <p:pic>
        <p:nvPicPr>
          <p:cNvPr id="19599" name="Picture 3"/>
          <p:cNvPicPr>
            <a:picLocks noChangeAspect="1"/>
          </p:cNvPicPr>
          <p:nvPr/>
        </p:nvPicPr>
        <p:blipFill>
          <a:blip r:embed="rId7">
            <a:lum bright="6000"/>
          </a:blip>
          <a:srcRect/>
          <a:stretch>
            <a:fillRect/>
          </a:stretch>
        </p:blipFill>
        <p:spPr bwMode="auto">
          <a:xfrm>
            <a:off x="4953673" y="2334961"/>
            <a:ext cx="213683" cy="155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5" name="1346 - Ομάδα"/>
          <p:cNvGrpSpPr>
            <a:grpSpLocks/>
          </p:cNvGrpSpPr>
          <p:nvPr/>
        </p:nvGrpSpPr>
        <p:grpSpPr bwMode="auto">
          <a:xfrm>
            <a:off x="4558562" y="2352241"/>
            <a:ext cx="334635" cy="128520"/>
            <a:chOff x="5384830" y="3059066"/>
            <a:chExt cx="360166" cy="188741"/>
          </a:xfrm>
        </p:grpSpPr>
        <p:grpSp>
          <p:nvGrpSpPr>
            <p:cNvPr id="136" name="1345 - Ομάδα"/>
            <p:cNvGrpSpPr>
              <a:grpSpLocks/>
            </p:cNvGrpSpPr>
            <p:nvPr/>
          </p:nvGrpSpPr>
          <p:grpSpPr bwMode="auto">
            <a:xfrm>
              <a:off x="5386045" y="3067807"/>
              <a:ext cx="358951" cy="180000"/>
              <a:chOff x="5386045" y="3067807"/>
              <a:chExt cx="358951" cy="180000"/>
            </a:xfrm>
          </p:grpSpPr>
          <p:pic>
            <p:nvPicPr>
              <p:cNvPr id="20148" name="Picture 7"/>
              <p:cNvPicPr>
                <a:picLocks noChangeAspect="1"/>
              </p:cNvPicPr>
              <p:nvPr/>
            </p:nvPicPr>
            <p:blipFill>
              <a:blip r:embed="rId8" cstate="print">
                <a:lum bright="20000"/>
              </a:blip>
              <a:srcRect/>
              <a:stretch>
                <a:fillRect/>
              </a:stretch>
            </p:blipFill>
            <p:spPr bwMode="auto">
              <a:xfrm rot="-3654739">
                <a:off x="5532721" y="3035531"/>
                <a:ext cx="180000" cy="244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17" name="1316 - Τόξο"/>
              <p:cNvSpPr/>
              <p:nvPr/>
            </p:nvSpPr>
            <p:spPr>
              <a:xfrm>
                <a:off x="5386277" y="3090787"/>
                <a:ext cx="143198" cy="71373"/>
              </a:xfrm>
              <a:prstGeom prst="arc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sp>
          <p:nvSpPr>
            <p:cNvPr id="1318" name="1317 - Τόξο"/>
            <p:cNvSpPr/>
            <p:nvPr/>
          </p:nvSpPr>
          <p:spPr>
            <a:xfrm>
              <a:off x="5384830" y="3059066"/>
              <a:ext cx="144645" cy="71373"/>
            </a:xfrm>
            <a:prstGeom prst="arc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sp>
        <p:nvSpPr>
          <p:cNvPr id="1319" name="1318 - Ελεύθερη σχεδίαση"/>
          <p:cNvSpPr/>
          <p:nvPr/>
        </p:nvSpPr>
        <p:spPr bwMode="auto">
          <a:xfrm>
            <a:off x="3846287" y="2395441"/>
            <a:ext cx="99450" cy="59400"/>
          </a:xfrm>
          <a:custGeom>
            <a:avLst/>
            <a:gdLst>
              <a:gd name="connsiteX0" fmla="*/ 0 w 117043"/>
              <a:gd name="connsiteY0" fmla="*/ 0 h 87782"/>
              <a:gd name="connsiteX1" fmla="*/ 43891 w 117043"/>
              <a:gd name="connsiteY1" fmla="*/ 14630 h 87782"/>
              <a:gd name="connsiteX2" fmla="*/ 80467 w 117043"/>
              <a:gd name="connsiteY2" fmla="*/ 36576 h 87782"/>
              <a:gd name="connsiteX3" fmla="*/ 109728 w 117043"/>
              <a:gd name="connsiteY3" fmla="*/ 65837 h 87782"/>
              <a:gd name="connsiteX4" fmla="*/ 117043 w 117043"/>
              <a:gd name="connsiteY4" fmla="*/ 87782 h 8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43" h="87782">
                <a:moveTo>
                  <a:pt x="0" y="0"/>
                </a:moveTo>
                <a:cubicBezTo>
                  <a:pt x="14630" y="4877"/>
                  <a:pt x="32986" y="3725"/>
                  <a:pt x="43891" y="14630"/>
                </a:cubicBezTo>
                <a:cubicBezTo>
                  <a:pt x="63974" y="34713"/>
                  <a:pt x="51979" y="27080"/>
                  <a:pt x="80467" y="36576"/>
                </a:cubicBezTo>
                <a:cubicBezTo>
                  <a:pt x="90221" y="46330"/>
                  <a:pt x="105366" y="52751"/>
                  <a:pt x="109728" y="65837"/>
                </a:cubicBezTo>
                <a:lnTo>
                  <a:pt x="117043" y="87782"/>
                </a:lnTo>
              </a:path>
            </a:pathLst>
          </a:cu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0" name="1319 - Ελεύθερη σχεδίαση"/>
          <p:cNvSpPr/>
          <p:nvPr/>
        </p:nvSpPr>
        <p:spPr bwMode="auto">
          <a:xfrm>
            <a:off x="3859726" y="2300401"/>
            <a:ext cx="137079" cy="20520"/>
          </a:xfrm>
          <a:custGeom>
            <a:avLst/>
            <a:gdLst>
              <a:gd name="connsiteX0" fmla="*/ 0 w 160935"/>
              <a:gd name="connsiteY0" fmla="*/ 30032 h 30032"/>
              <a:gd name="connsiteX1" fmla="*/ 43891 w 160935"/>
              <a:gd name="connsiteY1" fmla="*/ 22717 h 30032"/>
              <a:gd name="connsiteX2" fmla="*/ 65837 w 160935"/>
              <a:gd name="connsiteY2" fmla="*/ 15401 h 30032"/>
              <a:gd name="connsiteX3" fmla="*/ 131674 w 160935"/>
              <a:gd name="connsiteY3" fmla="*/ 8086 h 30032"/>
              <a:gd name="connsiteX4" fmla="*/ 160935 w 160935"/>
              <a:gd name="connsiteY4" fmla="*/ 771 h 3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35" h="30032">
                <a:moveTo>
                  <a:pt x="0" y="30032"/>
                </a:moveTo>
                <a:cubicBezTo>
                  <a:pt x="14630" y="27594"/>
                  <a:pt x="29412" y="25935"/>
                  <a:pt x="43891" y="22717"/>
                </a:cubicBezTo>
                <a:cubicBezTo>
                  <a:pt x="51418" y="21044"/>
                  <a:pt x="58231" y="16669"/>
                  <a:pt x="65837" y="15401"/>
                </a:cubicBezTo>
                <a:cubicBezTo>
                  <a:pt x="87617" y="11771"/>
                  <a:pt x="109728" y="10524"/>
                  <a:pt x="131674" y="8086"/>
                </a:cubicBezTo>
                <a:cubicBezTo>
                  <a:pt x="155933" y="0"/>
                  <a:pt x="145908" y="771"/>
                  <a:pt x="160935" y="771"/>
                </a:cubicBezTo>
              </a:path>
            </a:pathLst>
          </a:cu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1" name="1320 - Ελεύθερη σχεδίαση"/>
          <p:cNvSpPr/>
          <p:nvPr/>
        </p:nvSpPr>
        <p:spPr bwMode="auto">
          <a:xfrm>
            <a:off x="3480742" y="2264761"/>
            <a:ext cx="209651" cy="63720"/>
          </a:xfrm>
          <a:custGeom>
            <a:avLst/>
            <a:gdLst>
              <a:gd name="connsiteX0" fmla="*/ 0 w 248717"/>
              <a:gd name="connsiteY0" fmla="*/ 0 h 94260"/>
              <a:gd name="connsiteX1" fmla="*/ 58522 w 248717"/>
              <a:gd name="connsiteY1" fmla="*/ 21945 h 94260"/>
              <a:gd name="connsiteX2" fmla="*/ 80468 w 248717"/>
              <a:gd name="connsiteY2" fmla="*/ 29261 h 94260"/>
              <a:gd name="connsiteX3" fmla="*/ 102413 w 248717"/>
              <a:gd name="connsiteY3" fmla="*/ 43891 h 94260"/>
              <a:gd name="connsiteX4" fmla="*/ 153620 w 248717"/>
              <a:gd name="connsiteY4" fmla="*/ 58521 h 94260"/>
              <a:gd name="connsiteX5" fmla="*/ 175565 w 248717"/>
              <a:gd name="connsiteY5" fmla="*/ 65837 h 94260"/>
              <a:gd name="connsiteX6" fmla="*/ 248717 w 248717"/>
              <a:gd name="connsiteY6" fmla="*/ 80467 h 94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717" h="94260">
                <a:moveTo>
                  <a:pt x="0" y="0"/>
                </a:moveTo>
                <a:lnTo>
                  <a:pt x="58522" y="21945"/>
                </a:lnTo>
                <a:cubicBezTo>
                  <a:pt x="65769" y="24580"/>
                  <a:pt x="73571" y="25812"/>
                  <a:pt x="80468" y="29261"/>
                </a:cubicBezTo>
                <a:cubicBezTo>
                  <a:pt x="88331" y="33193"/>
                  <a:pt x="94550" y="39959"/>
                  <a:pt x="102413" y="43891"/>
                </a:cubicBezTo>
                <a:cubicBezTo>
                  <a:pt x="114106" y="49737"/>
                  <a:pt x="142682" y="55396"/>
                  <a:pt x="153620" y="58521"/>
                </a:cubicBezTo>
                <a:cubicBezTo>
                  <a:pt x="161034" y="60639"/>
                  <a:pt x="168250" y="63398"/>
                  <a:pt x="175565" y="65837"/>
                </a:cubicBezTo>
                <a:cubicBezTo>
                  <a:pt x="203990" y="94260"/>
                  <a:pt x="183299" y="80467"/>
                  <a:pt x="248717" y="80467"/>
                </a:cubicBezTo>
              </a:path>
            </a:pathLst>
          </a:custGeom>
          <a:solidFill>
            <a:schemeClr val="bg2">
              <a:lumMod val="90000"/>
            </a:schemeClr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2" name="1321 - Ελεύθερη σχεδίαση"/>
          <p:cNvSpPr/>
          <p:nvPr/>
        </p:nvSpPr>
        <p:spPr bwMode="auto">
          <a:xfrm>
            <a:off x="3186425" y="2231281"/>
            <a:ext cx="44349" cy="81000"/>
          </a:xfrm>
          <a:custGeom>
            <a:avLst/>
            <a:gdLst>
              <a:gd name="connsiteX0" fmla="*/ 10020 w 51025"/>
              <a:gd name="connsiteY0" fmla="*/ 0 h 118397"/>
              <a:gd name="connsiteX1" fmla="*/ 39281 w 51025"/>
              <a:gd name="connsiteY1" fmla="*/ 21946 h 118397"/>
              <a:gd name="connsiteX2" fmla="*/ 2705 w 51025"/>
              <a:gd name="connsiteY2" fmla="*/ 29261 h 118397"/>
              <a:gd name="connsiteX3" fmla="*/ 31966 w 51025"/>
              <a:gd name="connsiteY3" fmla="*/ 58522 h 118397"/>
              <a:gd name="connsiteX4" fmla="*/ 24651 w 51025"/>
              <a:gd name="connsiteY4" fmla="*/ 117044 h 118397"/>
              <a:gd name="connsiteX5" fmla="*/ 17335 w 51025"/>
              <a:gd name="connsiteY5" fmla="*/ 117044 h 118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025" h="118397">
                <a:moveTo>
                  <a:pt x="10020" y="0"/>
                </a:moveTo>
                <a:cubicBezTo>
                  <a:pt x="19774" y="7315"/>
                  <a:pt x="42238" y="10118"/>
                  <a:pt x="39281" y="21946"/>
                </a:cubicBezTo>
                <a:cubicBezTo>
                  <a:pt x="36266" y="34008"/>
                  <a:pt x="5143" y="17069"/>
                  <a:pt x="2705" y="29261"/>
                </a:cubicBezTo>
                <a:cubicBezTo>
                  <a:pt x="0" y="42787"/>
                  <a:pt x="31966" y="58522"/>
                  <a:pt x="31966" y="58522"/>
                </a:cubicBezTo>
                <a:cubicBezTo>
                  <a:pt x="37714" y="93008"/>
                  <a:pt x="51025" y="99461"/>
                  <a:pt x="24651" y="117044"/>
                </a:cubicBezTo>
                <a:cubicBezTo>
                  <a:pt x="22622" y="118397"/>
                  <a:pt x="19774" y="117044"/>
                  <a:pt x="17335" y="117044"/>
                </a:cubicBezTo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3" name="1322 - Ελεύθερη σχεδίαση"/>
          <p:cNvSpPr/>
          <p:nvPr/>
        </p:nvSpPr>
        <p:spPr bwMode="auto">
          <a:xfrm>
            <a:off x="3486117" y="2215081"/>
            <a:ext cx="260720" cy="24840"/>
          </a:xfrm>
          <a:custGeom>
            <a:avLst/>
            <a:gdLst>
              <a:gd name="connsiteX0" fmla="*/ 0 w 307238"/>
              <a:gd name="connsiteY0" fmla="*/ 21946 h 36982"/>
              <a:gd name="connsiteX1" fmla="*/ 36576 w 307238"/>
              <a:gd name="connsiteY1" fmla="*/ 29261 h 36982"/>
              <a:gd name="connsiteX2" fmla="*/ 80467 w 307238"/>
              <a:gd name="connsiteY2" fmla="*/ 0 h 36982"/>
              <a:gd name="connsiteX3" fmla="*/ 131673 w 307238"/>
              <a:gd name="connsiteY3" fmla="*/ 21946 h 36982"/>
              <a:gd name="connsiteX4" fmla="*/ 153619 w 307238"/>
              <a:gd name="connsiteY4" fmla="*/ 29261 h 36982"/>
              <a:gd name="connsiteX5" fmla="*/ 307238 w 307238"/>
              <a:gd name="connsiteY5" fmla="*/ 36576 h 3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238" h="36982">
                <a:moveTo>
                  <a:pt x="0" y="21946"/>
                </a:moveTo>
                <a:cubicBezTo>
                  <a:pt x="12192" y="24384"/>
                  <a:pt x="24219" y="30634"/>
                  <a:pt x="36576" y="29261"/>
                </a:cubicBezTo>
                <a:cubicBezTo>
                  <a:pt x="56502" y="27047"/>
                  <a:pt x="67930" y="12536"/>
                  <a:pt x="80467" y="0"/>
                </a:cubicBezTo>
                <a:cubicBezTo>
                  <a:pt x="97536" y="7315"/>
                  <a:pt x="114431" y="15049"/>
                  <a:pt x="131673" y="21946"/>
                </a:cubicBezTo>
                <a:cubicBezTo>
                  <a:pt x="138832" y="24810"/>
                  <a:pt x="145943" y="28530"/>
                  <a:pt x="153619" y="29261"/>
                </a:cubicBezTo>
                <a:cubicBezTo>
                  <a:pt x="234689" y="36982"/>
                  <a:pt x="250970" y="36576"/>
                  <a:pt x="307238" y="36576"/>
                </a:cubicBezTo>
              </a:path>
            </a:pathLst>
          </a:cu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4" name="1323 - Ελεύθερη σχεδίαση"/>
          <p:cNvSpPr/>
          <p:nvPr/>
        </p:nvSpPr>
        <p:spPr bwMode="auto">
          <a:xfrm>
            <a:off x="3908107" y="2355481"/>
            <a:ext cx="81979" cy="25920"/>
          </a:xfrm>
          <a:custGeom>
            <a:avLst/>
            <a:gdLst>
              <a:gd name="connsiteX0" fmla="*/ 0 w 97411"/>
              <a:gd name="connsiteY0" fmla="*/ 0 h 36576"/>
              <a:gd name="connsiteX1" fmla="*/ 73152 w 97411"/>
              <a:gd name="connsiteY1" fmla="*/ 21946 h 36576"/>
              <a:gd name="connsiteX2" fmla="*/ 95098 w 97411"/>
              <a:gd name="connsiteY2" fmla="*/ 36576 h 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411" h="36576">
                <a:moveTo>
                  <a:pt x="0" y="0"/>
                </a:moveTo>
                <a:cubicBezTo>
                  <a:pt x="44227" y="11056"/>
                  <a:pt x="19717" y="4134"/>
                  <a:pt x="73152" y="21946"/>
                </a:cubicBezTo>
                <a:cubicBezTo>
                  <a:pt x="97411" y="30033"/>
                  <a:pt x="95098" y="21550"/>
                  <a:pt x="95098" y="36576"/>
                </a:cubicBezTo>
              </a:path>
            </a:pathLst>
          </a:cu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5" name="1324 - Ελεύθερη σχεδίαση"/>
          <p:cNvSpPr/>
          <p:nvPr/>
        </p:nvSpPr>
        <p:spPr bwMode="auto">
          <a:xfrm>
            <a:off x="3276466" y="2224801"/>
            <a:ext cx="48381" cy="89640"/>
          </a:xfrm>
          <a:custGeom>
            <a:avLst/>
            <a:gdLst>
              <a:gd name="connsiteX0" fmla="*/ 58521 w 58521"/>
              <a:gd name="connsiteY0" fmla="*/ 0 h 131674"/>
              <a:gd name="connsiteX1" fmla="*/ 21945 w 58521"/>
              <a:gd name="connsiteY1" fmla="*/ 29261 h 131674"/>
              <a:gd name="connsiteX2" fmla="*/ 36576 w 58521"/>
              <a:gd name="connsiteY2" fmla="*/ 43891 h 131674"/>
              <a:gd name="connsiteX3" fmla="*/ 14630 w 58521"/>
              <a:gd name="connsiteY3" fmla="*/ 58522 h 131674"/>
              <a:gd name="connsiteX4" fmla="*/ 0 w 58521"/>
              <a:gd name="connsiteY4" fmla="*/ 102413 h 131674"/>
              <a:gd name="connsiteX5" fmla="*/ 21945 w 58521"/>
              <a:gd name="connsiteY5" fmla="*/ 117043 h 131674"/>
              <a:gd name="connsiteX6" fmla="*/ 7315 w 58521"/>
              <a:gd name="connsiteY6" fmla="*/ 131674 h 131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21" h="131674">
                <a:moveTo>
                  <a:pt x="58521" y="0"/>
                </a:moveTo>
                <a:cubicBezTo>
                  <a:pt x="44818" y="4568"/>
                  <a:pt x="21945" y="7202"/>
                  <a:pt x="21945" y="29261"/>
                </a:cubicBezTo>
                <a:lnTo>
                  <a:pt x="36576" y="43891"/>
                </a:lnTo>
                <a:cubicBezTo>
                  <a:pt x="29261" y="48768"/>
                  <a:pt x="19290" y="51066"/>
                  <a:pt x="14630" y="58522"/>
                </a:cubicBezTo>
                <a:cubicBezTo>
                  <a:pt x="6457" y="71600"/>
                  <a:pt x="0" y="102413"/>
                  <a:pt x="0" y="102413"/>
                </a:cubicBezTo>
                <a:cubicBezTo>
                  <a:pt x="7315" y="107290"/>
                  <a:pt x="19813" y="108514"/>
                  <a:pt x="21945" y="117043"/>
                </a:cubicBezTo>
                <a:cubicBezTo>
                  <a:pt x="23618" y="123734"/>
                  <a:pt x="7315" y="131674"/>
                  <a:pt x="7315" y="131674"/>
                </a:cubicBezTo>
              </a:path>
            </a:pathLst>
          </a:cu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6" name="1325 - Ελεύθερη σχεδίαση"/>
          <p:cNvSpPr/>
          <p:nvPr/>
        </p:nvSpPr>
        <p:spPr bwMode="auto">
          <a:xfrm>
            <a:off x="3362477" y="2270161"/>
            <a:ext cx="68540" cy="130680"/>
          </a:xfrm>
          <a:custGeom>
            <a:avLst/>
            <a:gdLst>
              <a:gd name="connsiteX0" fmla="*/ 36576 w 80467"/>
              <a:gd name="connsiteY0" fmla="*/ 0 h 192501"/>
              <a:gd name="connsiteX1" fmla="*/ 58522 w 80467"/>
              <a:gd name="connsiteY1" fmla="*/ 7315 h 192501"/>
              <a:gd name="connsiteX2" fmla="*/ 43891 w 80467"/>
              <a:gd name="connsiteY2" fmla="*/ 95097 h 192501"/>
              <a:gd name="connsiteX3" fmla="*/ 0 w 80467"/>
              <a:gd name="connsiteY3" fmla="*/ 182880 h 19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67" h="192501">
                <a:moveTo>
                  <a:pt x="36576" y="0"/>
                </a:moveTo>
                <a:cubicBezTo>
                  <a:pt x="43891" y="2438"/>
                  <a:pt x="53069" y="1862"/>
                  <a:pt x="58522" y="7315"/>
                </a:cubicBezTo>
                <a:cubicBezTo>
                  <a:pt x="80467" y="29260"/>
                  <a:pt x="46329" y="87782"/>
                  <a:pt x="43891" y="95097"/>
                </a:cubicBezTo>
                <a:cubicBezTo>
                  <a:pt x="27658" y="192501"/>
                  <a:pt x="58926" y="182880"/>
                  <a:pt x="0" y="182880"/>
                </a:cubicBezTo>
              </a:path>
            </a:pathLst>
          </a:cu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7" name="1326 - Ελεύθερη σχεδίαση"/>
          <p:cNvSpPr/>
          <p:nvPr/>
        </p:nvSpPr>
        <p:spPr bwMode="auto">
          <a:xfrm>
            <a:off x="3484774" y="2343601"/>
            <a:ext cx="29566" cy="72360"/>
          </a:xfrm>
          <a:custGeom>
            <a:avLst/>
            <a:gdLst>
              <a:gd name="connsiteX0" fmla="*/ 7384 w 36200"/>
              <a:gd name="connsiteY0" fmla="*/ 0 h 106587"/>
              <a:gd name="connsiteX1" fmla="*/ 29823 w 36200"/>
              <a:gd name="connsiteY1" fmla="*/ 16830 h 106587"/>
              <a:gd name="connsiteX2" fmla="*/ 1774 w 36200"/>
              <a:gd name="connsiteY2" fmla="*/ 89757 h 106587"/>
              <a:gd name="connsiteX3" fmla="*/ 1774 w 36200"/>
              <a:gd name="connsiteY3" fmla="*/ 106587 h 1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00" h="106587">
                <a:moveTo>
                  <a:pt x="7384" y="0"/>
                </a:moveTo>
                <a:cubicBezTo>
                  <a:pt x="14864" y="5610"/>
                  <a:pt x="29106" y="7508"/>
                  <a:pt x="29823" y="16830"/>
                </a:cubicBezTo>
                <a:cubicBezTo>
                  <a:pt x="36200" y="99729"/>
                  <a:pt x="15140" y="49659"/>
                  <a:pt x="1774" y="89757"/>
                </a:cubicBezTo>
                <a:cubicBezTo>
                  <a:pt x="0" y="95079"/>
                  <a:pt x="1774" y="100977"/>
                  <a:pt x="1774" y="106587"/>
                </a:cubicBezTo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8" name="1327 - Ελεύθερη σχεδίαση"/>
          <p:cNvSpPr/>
          <p:nvPr/>
        </p:nvSpPr>
        <p:spPr bwMode="auto">
          <a:xfrm>
            <a:off x="3490149" y="2270161"/>
            <a:ext cx="404518" cy="37800"/>
          </a:xfrm>
          <a:custGeom>
            <a:avLst/>
            <a:gdLst>
              <a:gd name="connsiteX0" fmla="*/ 0 w 476834"/>
              <a:gd name="connsiteY0" fmla="*/ 0 h 56098"/>
              <a:gd name="connsiteX1" fmla="*/ 33659 w 476834"/>
              <a:gd name="connsiteY1" fmla="*/ 16829 h 56098"/>
              <a:gd name="connsiteX2" fmla="*/ 44878 w 476834"/>
              <a:gd name="connsiteY2" fmla="*/ 33659 h 56098"/>
              <a:gd name="connsiteX3" fmla="*/ 78537 w 476834"/>
              <a:gd name="connsiteY3" fmla="*/ 44878 h 56098"/>
              <a:gd name="connsiteX4" fmla="*/ 123416 w 476834"/>
              <a:gd name="connsiteY4" fmla="*/ 56098 h 56098"/>
              <a:gd name="connsiteX5" fmla="*/ 162684 w 476834"/>
              <a:gd name="connsiteY5" fmla="*/ 33659 h 56098"/>
              <a:gd name="connsiteX6" fmla="*/ 196343 w 476834"/>
              <a:gd name="connsiteY6" fmla="*/ 16829 h 56098"/>
              <a:gd name="connsiteX7" fmla="*/ 230002 w 476834"/>
              <a:gd name="connsiteY7" fmla="*/ 44878 h 56098"/>
              <a:gd name="connsiteX8" fmla="*/ 258051 w 476834"/>
              <a:gd name="connsiteY8" fmla="*/ 50488 h 56098"/>
              <a:gd name="connsiteX9" fmla="*/ 359028 w 476834"/>
              <a:gd name="connsiteY9" fmla="*/ 56098 h 56098"/>
              <a:gd name="connsiteX10" fmla="*/ 409516 w 476834"/>
              <a:gd name="connsiteY10" fmla="*/ 39269 h 56098"/>
              <a:gd name="connsiteX11" fmla="*/ 420736 w 476834"/>
              <a:gd name="connsiteY11" fmla="*/ 22439 h 56098"/>
              <a:gd name="connsiteX12" fmla="*/ 437565 w 476834"/>
              <a:gd name="connsiteY12" fmla="*/ 16829 h 56098"/>
              <a:gd name="connsiteX13" fmla="*/ 460005 w 476834"/>
              <a:gd name="connsiteY13" fmla="*/ 33659 h 56098"/>
              <a:gd name="connsiteX14" fmla="*/ 476834 w 476834"/>
              <a:gd name="connsiteY14" fmla="*/ 22439 h 5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6834" h="56098">
                <a:moveTo>
                  <a:pt x="0" y="0"/>
                </a:moveTo>
                <a:cubicBezTo>
                  <a:pt x="13685" y="4562"/>
                  <a:pt x="22786" y="5956"/>
                  <a:pt x="33659" y="16829"/>
                </a:cubicBezTo>
                <a:cubicBezTo>
                  <a:pt x="38426" y="21596"/>
                  <a:pt x="39161" y="30086"/>
                  <a:pt x="44878" y="33659"/>
                </a:cubicBezTo>
                <a:cubicBezTo>
                  <a:pt x="54907" y="39927"/>
                  <a:pt x="67317" y="41138"/>
                  <a:pt x="78537" y="44878"/>
                </a:cubicBezTo>
                <a:cubicBezTo>
                  <a:pt x="104415" y="53504"/>
                  <a:pt x="89564" y="49327"/>
                  <a:pt x="123416" y="56098"/>
                </a:cubicBezTo>
                <a:cubicBezTo>
                  <a:pt x="177676" y="15403"/>
                  <a:pt x="119852" y="55076"/>
                  <a:pt x="162684" y="33659"/>
                </a:cubicBezTo>
                <a:cubicBezTo>
                  <a:pt x="206183" y="11909"/>
                  <a:pt x="154044" y="30930"/>
                  <a:pt x="196343" y="16829"/>
                </a:cubicBezTo>
                <a:cubicBezTo>
                  <a:pt x="205074" y="25560"/>
                  <a:pt x="217505" y="40192"/>
                  <a:pt x="230002" y="44878"/>
                </a:cubicBezTo>
                <a:cubicBezTo>
                  <a:pt x="238930" y="48226"/>
                  <a:pt x="248552" y="49662"/>
                  <a:pt x="258051" y="50488"/>
                </a:cubicBezTo>
                <a:cubicBezTo>
                  <a:pt x="291635" y="53408"/>
                  <a:pt x="325369" y="54228"/>
                  <a:pt x="359028" y="56098"/>
                </a:cubicBezTo>
                <a:cubicBezTo>
                  <a:pt x="375857" y="50488"/>
                  <a:pt x="393942" y="47764"/>
                  <a:pt x="409516" y="39269"/>
                </a:cubicBezTo>
                <a:cubicBezTo>
                  <a:pt x="415435" y="36040"/>
                  <a:pt x="415471" y="26651"/>
                  <a:pt x="420736" y="22439"/>
                </a:cubicBezTo>
                <a:cubicBezTo>
                  <a:pt x="425353" y="18745"/>
                  <a:pt x="431955" y="18699"/>
                  <a:pt x="437565" y="16829"/>
                </a:cubicBezTo>
                <a:cubicBezTo>
                  <a:pt x="445045" y="22439"/>
                  <a:pt x="450749" y="32337"/>
                  <a:pt x="460005" y="33659"/>
                </a:cubicBezTo>
                <a:cubicBezTo>
                  <a:pt x="466679" y="34613"/>
                  <a:pt x="476834" y="22439"/>
                  <a:pt x="476834" y="22439"/>
                </a:cubicBezTo>
              </a:path>
            </a:pathLst>
          </a:cu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9" name="1328 - Ελεύθερη σχεδίαση"/>
          <p:cNvSpPr/>
          <p:nvPr/>
        </p:nvSpPr>
        <p:spPr bwMode="auto">
          <a:xfrm>
            <a:off x="3275123" y="2303641"/>
            <a:ext cx="100793" cy="60480"/>
          </a:xfrm>
          <a:custGeom>
            <a:avLst/>
            <a:gdLst>
              <a:gd name="connsiteX0" fmla="*/ 119478 w 119478"/>
              <a:gd name="connsiteY0" fmla="*/ 10530 h 89067"/>
              <a:gd name="connsiteX1" fmla="*/ 80209 w 119478"/>
              <a:gd name="connsiteY1" fmla="*/ 38579 h 89067"/>
              <a:gd name="connsiteX2" fmla="*/ 80209 w 119478"/>
              <a:gd name="connsiteY2" fmla="*/ 38579 h 89067"/>
              <a:gd name="connsiteX3" fmla="*/ 40941 w 119478"/>
              <a:gd name="connsiteY3" fmla="*/ 44189 h 89067"/>
              <a:gd name="connsiteX4" fmla="*/ 18501 w 119478"/>
              <a:gd name="connsiteY4" fmla="*/ 72238 h 89067"/>
              <a:gd name="connsiteX5" fmla="*/ 1672 w 119478"/>
              <a:gd name="connsiteY5" fmla="*/ 77848 h 89067"/>
              <a:gd name="connsiteX6" fmla="*/ 12892 w 119478"/>
              <a:gd name="connsiteY6" fmla="*/ 89067 h 89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78" h="89067">
                <a:moveTo>
                  <a:pt x="119478" y="10530"/>
                </a:moveTo>
                <a:cubicBezTo>
                  <a:pt x="89857" y="656"/>
                  <a:pt x="105929" y="0"/>
                  <a:pt x="80209" y="38579"/>
                </a:cubicBezTo>
                <a:lnTo>
                  <a:pt x="80209" y="38579"/>
                </a:lnTo>
                <a:lnTo>
                  <a:pt x="40941" y="44189"/>
                </a:lnTo>
                <a:cubicBezTo>
                  <a:pt x="34470" y="63600"/>
                  <a:pt x="38801" y="62088"/>
                  <a:pt x="18501" y="72238"/>
                </a:cubicBezTo>
                <a:cubicBezTo>
                  <a:pt x="13212" y="74883"/>
                  <a:pt x="3542" y="72238"/>
                  <a:pt x="1672" y="77848"/>
                </a:cubicBezTo>
                <a:cubicBezTo>
                  <a:pt x="0" y="82866"/>
                  <a:pt x="9152" y="85327"/>
                  <a:pt x="12892" y="89067"/>
                </a:cubicBezTo>
              </a:path>
            </a:pathLst>
          </a:cu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0" name="1329 - Ελεύθερη σχεδίαση"/>
          <p:cNvSpPr/>
          <p:nvPr/>
        </p:nvSpPr>
        <p:spPr bwMode="auto">
          <a:xfrm>
            <a:off x="3799250" y="2384641"/>
            <a:ext cx="47037" cy="31320"/>
          </a:xfrm>
          <a:custGeom>
            <a:avLst/>
            <a:gdLst>
              <a:gd name="connsiteX0" fmla="*/ 0 w 44878"/>
              <a:gd name="connsiteY0" fmla="*/ 0 h 44878"/>
              <a:gd name="connsiteX1" fmla="*/ 16829 w 44878"/>
              <a:gd name="connsiteY1" fmla="*/ 5609 h 44878"/>
              <a:gd name="connsiteX2" fmla="*/ 33659 w 44878"/>
              <a:gd name="connsiteY2" fmla="*/ 39268 h 44878"/>
              <a:gd name="connsiteX3" fmla="*/ 44878 w 44878"/>
              <a:gd name="connsiteY3" fmla="*/ 44878 h 44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78" h="44878">
                <a:moveTo>
                  <a:pt x="0" y="0"/>
                </a:moveTo>
                <a:cubicBezTo>
                  <a:pt x="5610" y="1870"/>
                  <a:pt x="12212" y="1915"/>
                  <a:pt x="16829" y="5609"/>
                </a:cubicBezTo>
                <a:cubicBezTo>
                  <a:pt x="39881" y="24051"/>
                  <a:pt x="18416" y="18944"/>
                  <a:pt x="33659" y="39268"/>
                </a:cubicBezTo>
                <a:cubicBezTo>
                  <a:pt x="36168" y="42613"/>
                  <a:pt x="41138" y="43008"/>
                  <a:pt x="44878" y="44878"/>
                </a:cubicBezTo>
              </a:path>
            </a:pathLst>
          </a:cu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1" name="1330 - Ελεύθερη σχεδίαση"/>
          <p:cNvSpPr/>
          <p:nvPr/>
        </p:nvSpPr>
        <p:spPr bwMode="auto">
          <a:xfrm>
            <a:off x="3965895" y="2382481"/>
            <a:ext cx="52412" cy="57240"/>
          </a:xfrm>
          <a:custGeom>
            <a:avLst/>
            <a:gdLst>
              <a:gd name="connsiteX0" fmla="*/ 0 w 61708"/>
              <a:gd name="connsiteY0" fmla="*/ 0 h 84147"/>
              <a:gd name="connsiteX1" fmla="*/ 28049 w 61708"/>
              <a:gd name="connsiteY1" fmla="*/ 16830 h 84147"/>
              <a:gd name="connsiteX2" fmla="*/ 33659 w 61708"/>
              <a:gd name="connsiteY2" fmla="*/ 44879 h 84147"/>
              <a:gd name="connsiteX3" fmla="*/ 39269 w 61708"/>
              <a:gd name="connsiteY3" fmla="*/ 61708 h 84147"/>
              <a:gd name="connsiteX4" fmla="*/ 56098 w 61708"/>
              <a:gd name="connsiteY4" fmla="*/ 67318 h 84147"/>
              <a:gd name="connsiteX5" fmla="*/ 61708 w 61708"/>
              <a:gd name="connsiteY5" fmla="*/ 84147 h 84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08" h="84147">
                <a:moveTo>
                  <a:pt x="0" y="0"/>
                </a:moveTo>
                <a:cubicBezTo>
                  <a:pt x="9350" y="5610"/>
                  <a:pt x="21507" y="8107"/>
                  <a:pt x="28049" y="16830"/>
                </a:cubicBezTo>
                <a:cubicBezTo>
                  <a:pt x="33770" y="24458"/>
                  <a:pt x="31346" y="35629"/>
                  <a:pt x="33659" y="44879"/>
                </a:cubicBezTo>
                <a:cubicBezTo>
                  <a:pt x="35093" y="50616"/>
                  <a:pt x="35088" y="57527"/>
                  <a:pt x="39269" y="61708"/>
                </a:cubicBezTo>
                <a:cubicBezTo>
                  <a:pt x="43450" y="65889"/>
                  <a:pt x="50488" y="65448"/>
                  <a:pt x="56098" y="67318"/>
                </a:cubicBezTo>
                <a:lnTo>
                  <a:pt x="61708" y="84147"/>
                </a:lnTo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2" name="1331 - Ελεύθερη σχεδίαση"/>
          <p:cNvSpPr/>
          <p:nvPr/>
        </p:nvSpPr>
        <p:spPr bwMode="auto">
          <a:xfrm>
            <a:off x="3793874" y="2340361"/>
            <a:ext cx="104825" cy="30240"/>
          </a:xfrm>
          <a:custGeom>
            <a:avLst/>
            <a:gdLst>
              <a:gd name="connsiteX0" fmla="*/ 0 w 123416"/>
              <a:gd name="connsiteY0" fmla="*/ 28049 h 44878"/>
              <a:gd name="connsiteX1" fmla="*/ 11220 w 123416"/>
              <a:gd name="connsiteY1" fmla="*/ 44878 h 44878"/>
              <a:gd name="connsiteX2" fmla="*/ 22439 w 123416"/>
              <a:gd name="connsiteY2" fmla="*/ 28049 h 44878"/>
              <a:gd name="connsiteX3" fmla="*/ 56098 w 123416"/>
              <a:gd name="connsiteY3" fmla="*/ 0 h 44878"/>
              <a:gd name="connsiteX4" fmla="*/ 89757 w 123416"/>
              <a:gd name="connsiteY4" fmla="*/ 16829 h 44878"/>
              <a:gd name="connsiteX5" fmla="*/ 123416 w 123416"/>
              <a:gd name="connsiteY5" fmla="*/ 28049 h 44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416" h="44878">
                <a:moveTo>
                  <a:pt x="0" y="28049"/>
                </a:moveTo>
                <a:cubicBezTo>
                  <a:pt x="3740" y="33659"/>
                  <a:pt x="4478" y="44878"/>
                  <a:pt x="11220" y="44878"/>
                </a:cubicBezTo>
                <a:cubicBezTo>
                  <a:pt x="17962" y="44878"/>
                  <a:pt x="18123" y="33228"/>
                  <a:pt x="22439" y="28049"/>
                </a:cubicBezTo>
                <a:cubicBezTo>
                  <a:pt x="35935" y="11854"/>
                  <a:pt x="39553" y="11031"/>
                  <a:pt x="56098" y="0"/>
                </a:cubicBezTo>
                <a:cubicBezTo>
                  <a:pt x="67318" y="5610"/>
                  <a:pt x="78178" y="12004"/>
                  <a:pt x="89757" y="16829"/>
                </a:cubicBezTo>
                <a:cubicBezTo>
                  <a:pt x="100674" y="21378"/>
                  <a:pt x="123416" y="28049"/>
                  <a:pt x="123416" y="28049"/>
                </a:cubicBezTo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3" name="1332 - Ελεύθερη σχεδίαση"/>
          <p:cNvSpPr/>
          <p:nvPr/>
        </p:nvSpPr>
        <p:spPr bwMode="auto">
          <a:xfrm>
            <a:off x="3916170" y="2299321"/>
            <a:ext cx="16127" cy="29160"/>
          </a:xfrm>
          <a:custGeom>
            <a:avLst/>
            <a:gdLst>
              <a:gd name="connsiteX0" fmla="*/ 2805 w 19635"/>
              <a:gd name="connsiteY0" fmla="*/ 41343 h 44148"/>
              <a:gd name="connsiteX1" fmla="*/ 19635 w 19635"/>
              <a:gd name="connsiteY1" fmla="*/ 30124 h 44148"/>
              <a:gd name="connsiteX2" fmla="*/ 2805 w 19635"/>
              <a:gd name="connsiteY2" fmla="*/ 13294 h 44148"/>
              <a:gd name="connsiteX3" fmla="*/ 2805 w 19635"/>
              <a:gd name="connsiteY3" fmla="*/ 41343 h 4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35" h="44148">
                <a:moveTo>
                  <a:pt x="2805" y="41343"/>
                </a:moveTo>
                <a:cubicBezTo>
                  <a:pt x="5610" y="44148"/>
                  <a:pt x="19635" y="36866"/>
                  <a:pt x="19635" y="30124"/>
                </a:cubicBezTo>
                <a:cubicBezTo>
                  <a:pt x="19635" y="22190"/>
                  <a:pt x="2805" y="21228"/>
                  <a:pt x="2805" y="13294"/>
                </a:cubicBezTo>
                <a:cubicBezTo>
                  <a:pt x="2805" y="0"/>
                  <a:pt x="0" y="38538"/>
                  <a:pt x="2805" y="41343"/>
                </a:cubicBezTo>
                <a:close/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4" name="1333 - Ελεύθερη σχεδίαση"/>
          <p:cNvSpPr/>
          <p:nvPr/>
        </p:nvSpPr>
        <p:spPr bwMode="auto">
          <a:xfrm>
            <a:off x="3916170" y="2277721"/>
            <a:ext cx="6720" cy="22680"/>
          </a:xfrm>
          <a:custGeom>
            <a:avLst/>
            <a:gdLst>
              <a:gd name="connsiteX0" fmla="*/ 7806 w 8758"/>
              <a:gd name="connsiteY0" fmla="*/ 33235 h 33235"/>
              <a:gd name="connsiteX1" fmla="*/ 2196 w 8758"/>
              <a:gd name="connsiteY1" fmla="*/ 16405 h 33235"/>
              <a:gd name="connsiteX2" fmla="*/ 7806 w 8758"/>
              <a:gd name="connsiteY2" fmla="*/ 33235 h 33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58" h="33235">
                <a:moveTo>
                  <a:pt x="7806" y="33235"/>
                </a:moveTo>
                <a:cubicBezTo>
                  <a:pt x="7806" y="33235"/>
                  <a:pt x="0" y="21895"/>
                  <a:pt x="2196" y="16405"/>
                </a:cubicBezTo>
                <a:cubicBezTo>
                  <a:pt x="8758" y="0"/>
                  <a:pt x="7806" y="33235"/>
                  <a:pt x="7806" y="33235"/>
                </a:cubicBezTo>
                <a:close/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5" name="1334 - Ελεύθερη σχεδίαση"/>
          <p:cNvSpPr/>
          <p:nvPr/>
        </p:nvSpPr>
        <p:spPr bwMode="auto">
          <a:xfrm>
            <a:off x="3429673" y="2309041"/>
            <a:ext cx="22847" cy="61560"/>
          </a:xfrm>
          <a:custGeom>
            <a:avLst/>
            <a:gdLst>
              <a:gd name="connsiteX0" fmla="*/ 15385 w 26604"/>
              <a:gd name="connsiteY0" fmla="*/ 0 h 89758"/>
              <a:gd name="connsiteX1" fmla="*/ 20994 w 26604"/>
              <a:gd name="connsiteY1" fmla="*/ 84148 h 89758"/>
              <a:gd name="connsiteX2" fmla="*/ 26604 w 26604"/>
              <a:gd name="connsiteY2" fmla="*/ 89758 h 8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604" h="89758">
                <a:moveTo>
                  <a:pt x="15385" y="0"/>
                </a:moveTo>
                <a:cubicBezTo>
                  <a:pt x="10348" y="55409"/>
                  <a:pt x="0" y="49157"/>
                  <a:pt x="20994" y="84148"/>
                </a:cubicBezTo>
                <a:cubicBezTo>
                  <a:pt x="22355" y="86416"/>
                  <a:pt x="24734" y="87888"/>
                  <a:pt x="26604" y="89758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6" name="1335 - Ελεύθερη σχεδίαση"/>
          <p:cNvSpPr/>
          <p:nvPr/>
        </p:nvSpPr>
        <p:spPr bwMode="auto">
          <a:xfrm>
            <a:off x="3538530" y="2346841"/>
            <a:ext cx="32254" cy="45360"/>
          </a:xfrm>
          <a:custGeom>
            <a:avLst/>
            <a:gdLst>
              <a:gd name="connsiteX0" fmla="*/ 39269 w 39269"/>
              <a:gd name="connsiteY0" fmla="*/ 0 h 67318"/>
              <a:gd name="connsiteX1" fmla="*/ 0 w 39269"/>
              <a:gd name="connsiteY1" fmla="*/ 22440 h 67318"/>
              <a:gd name="connsiteX2" fmla="*/ 16829 w 39269"/>
              <a:gd name="connsiteY2" fmla="*/ 50489 h 67318"/>
              <a:gd name="connsiteX3" fmla="*/ 22439 w 39269"/>
              <a:gd name="connsiteY3" fmla="*/ 67318 h 6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69" h="67318">
                <a:moveTo>
                  <a:pt x="39269" y="0"/>
                </a:moveTo>
                <a:cubicBezTo>
                  <a:pt x="30786" y="2121"/>
                  <a:pt x="0" y="5728"/>
                  <a:pt x="0" y="22440"/>
                </a:cubicBezTo>
                <a:cubicBezTo>
                  <a:pt x="0" y="33343"/>
                  <a:pt x="11953" y="40737"/>
                  <a:pt x="16829" y="50489"/>
                </a:cubicBezTo>
                <a:cubicBezTo>
                  <a:pt x="19473" y="55778"/>
                  <a:pt x="22439" y="67318"/>
                  <a:pt x="22439" y="67318"/>
                </a:cubicBezTo>
              </a:path>
            </a:pathLst>
          </a:cu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7" name="1336 - Ελεύθερη σχεδίαση"/>
          <p:cNvSpPr/>
          <p:nvPr/>
        </p:nvSpPr>
        <p:spPr bwMode="auto">
          <a:xfrm>
            <a:off x="3487462" y="2292841"/>
            <a:ext cx="73915" cy="46440"/>
          </a:xfrm>
          <a:custGeom>
            <a:avLst/>
            <a:gdLst>
              <a:gd name="connsiteX0" fmla="*/ 8625 w 87162"/>
              <a:gd name="connsiteY0" fmla="*/ 12649 h 68747"/>
              <a:gd name="connsiteX1" fmla="*/ 42283 w 87162"/>
              <a:gd name="connsiteY1" fmla="*/ 23868 h 68747"/>
              <a:gd name="connsiteX2" fmla="*/ 53503 w 87162"/>
              <a:gd name="connsiteY2" fmla="*/ 40698 h 68747"/>
              <a:gd name="connsiteX3" fmla="*/ 87162 w 87162"/>
              <a:gd name="connsiteY3" fmla="*/ 68747 h 68747"/>
              <a:gd name="connsiteX4" fmla="*/ 75942 w 87162"/>
              <a:gd name="connsiteY4" fmla="*/ 51918 h 68747"/>
              <a:gd name="connsiteX5" fmla="*/ 70333 w 87162"/>
              <a:gd name="connsiteY5" fmla="*/ 35088 h 68747"/>
              <a:gd name="connsiteX6" fmla="*/ 53503 w 87162"/>
              <a:gd name="connsiteY6" fmla="*/ 29478 h 68747"/>
              <a:gd name="connsiteX7" fmla="*/ 31064 w 87162"/>
              <a:gd name="connsiteY7" fmla="*/ 7039 h 68747"/>
              <a:gd name="connsiteX8" fmla="*/ 19844 w 87162"/>
              <a:gd name="connsiteY8" fmla="*/ 23868 h 68747"/>
              <a:gd name="connsiteX9" fmla="*/ 14234 w 87162"/>
              <a:gd name="connsiteY9" fmla="*/ 40698 h 68747"/>
              <a:gd name="connsiteX10" fmla="*/ 3015 w 87162"/>
              <a:gd name="connsiteY10" fmla="*/ 23868 h 68747"/>
              <a:gd name="connsiteX11" fmla="*/ 25454 w 87162"/>
              <a:gd name="connsiteY11" fmla="*/ 18259 h 68747"/>
              <a:gd name="connsiteX12" fmla="*/ 42283 w 87162"/>
              <a:gd name="connsiteY12" fmla="*/ 12649 h 68747"/>
              <a:gd name="connsiteX13" fmla="*/ 8625 w 87162"/>
              <a:gd name="connsiteY13" fmla="*/ 12649 h 68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7162" h="68747">
                <a:moveTo>
                  <a:pt x="8625" y="12649"/>
                </a:moveTo>
                <a:cubicBezTo>
                  <a:pt x="8625" y="14519"/>
                  <a:pt x="35723" y="14028"/>
                  <a:pt x="42283" y="23868"/>
                </a:cubicBezTo>
                <a:cubicBezTo>
                  <a:pt x="46023" y="29478"/>
                  <a:pt x="49187" y="35518"/>
                  <a:pt x="53503" y="40698"/>
                </a:cubicBezTo>
                <a:cubicBezTo>
                  <a:pt x="66999" y="56893"/>
                  <a:pt x="70617" y="57716"/>
                  <a:pt x="87162" y="68747"/>
                </a:cubicBezTo>
                <a:cubicBezTo>
                  <a:pt x="83422" y="63137"/>
                  <a:pt x="78957" y="57948"/>
                  <a:pt x="75942" y="51918"/>
                </a:cubicBezTo>
                <a:cubicBezTo>
                  <a:pt x="73298" y="46629"/>
                  <a:pt x="74514" y="39269"/>
                  <a:pt x="70333" y="35088"/>
                </a:cubicBezTo>
                <a:cubicBezTo>
                  <a:pt x="66152" y="30906"/>
                  <a:pt x="59113" y="31348"/>
                  <a:pt x="53503" y="29478"/>
                </a:cubicBezTo>
                <a:cubicBezTo>
                  <a:pt x="50863" y="21558"/>
                  <a:pt x="48663" y="0"/>
                  <a:pt x="31064" y="7039"/>
                </a:cubicBezTo>
                <a:cubicBezTo>
                  <a:pt x="24804" y="9543"/>
                  <a:pt x="23584" y="18258"/>
                  <a:pt x="19844" y="23868"/>
                </a:cubicBezTo>
                <a:cubicBezTo>
                  <a:pt x="17974" y="29478"/>
                  <a:pt x="20147" y="40698"/>
                  <a:pt x="14234" y="40698"/>
                </a:cubicBezTo>
                <a:cubicBezTo>
                  <a:pt x="7492" y="40698"/>
                  <a:pt x="0" y="29898"/>
                  <a:pt x="3015" y="23868"/>
                </a:cubicBezTo>
                <a:cubicBezTo>
                  <a:pt x="6463" y="16972"/>
                  <a:pt x="18041" y="20377"/>
                  <a:pt x="25454" y="18259"/>
                </a:cubicBezTo>
                <a:cubicBezTo>
                  <a:pt x="31140" y="16635"/>
                  <a:pt x="36546" y="14083"/>
                  <a:pt x="42283" y="12649"/>
                </a:cubicBezTo>
                <a:cubicBezTo>
                  <a:pt x="44097" y="12195"/>
                  <a:pt x="8625" y="10779"/>
                  <a:pt x="8625" y="12649"/>
                </a:cubicBezTo>
                <a:close/>
              </a:path>
            </a:pathLst>
          </a:cu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8" name="1337 - Ελεύθερη σχεδίαση"/>
          <p:cNvSpPr/>
          <p:nvPr/>
        </p:nvSpPr>
        <p:spPr bwMode="auto">
          <a:xfrm>
            <a:off x="3947081" y="2333881"/>
            <a:ext cx="99450" cy="25920"/>
          </a:xfrm>
          <a:custGeom>
            <a:avLst/>
            <a:gdLst>
              <a:gd name="connsiteX0" fmla="*/ 0 w 117806"/>
              <a:gd name="connsiteY0" fmla="*/ 37998 h 37998"/>
              <a:gd name="connsiteX1" fmla="*/ 117806 w 117806"/>
              <a:gd name="connsiteY1" fmla="*/ 15559 h 3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7806" h="37998">
                <a:moveTo>
                  <a:pt x="0" y="37998"/>
                </a:moveTo>
                <a:cubicBezTo>
                  <a:pt x="56997" y="0"/>
                  <a:pt x="20175" y="15559"/>
                  <a:pt x="117806" y="15559"/>
                </a:cubicBezTo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9" name="1338 - Ελεύθερη σχεδίαση"/>
          <p:cNvSpPr/>
          <p:nvPr/>
        </p:nvSpPr>
        <p:spPr bwMode="auto">
          <a:xfrm>
            <a:off x="3756245" y="2255041"/>
            <a:ext cx="91386" cy="45360"/>
          </a:xfrm>
          <a:custGeom>
            <a:avLst/>
            <a:gdLst>
              <a:gd name="connsiteX0" fmla="*/ 0 w 107178"/>
              <a:gd name="connsiteY0" fmla="*/ 67317 h 67317"/>
              <a:gd name="connsiteX1" fmla="*/ 16830 w 107178"/>
              <a:gd name="connsiteY1" fmla="*/ 56098 h 67317"/>
              <a:gd name="connsiteX2" fmla="*/ 33659 w 107178"/>
              <a:gd name="connsiteY2" fmla="*/ 50488 h 67317"/>
              <a:gd name="connsiteX3" fmla="*/ 50489 w 107178"/>
              <a:gd name="connsiteY3" fmla="*/ 33659 h 67317"/>
              <a:gd name="connsiteX4" fmla="*/ 100977 w 107178"/>
              <a:gd name="connsiteY4" fmla="*/ 22439 h 67317"/>
              <a:gd name="connsiteX5" fmla="*/ 106587 w 107178"/>
              <a:gd name="connsiteY5" fmla="*/ 0 h 6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178" h="67317">
                <a:moveTo>
                  <a:pt x="0" y="67317"/>
                </a:moveTo>
                <a:cubicBezTo>
                  <a:pt x="5610" y="63577"/>
                  <a:pt x="10800" y="59113"/>
                  <a:pt x="16830" y="56098"/>
                </a:cubicBezTo>
                <a:cubicBezTo>
                  <a:pt x="22119" y="53454"/>
                  <a:pt x="28739" y="53768"/>
                  <a:pt x="33659" y="50488"/>
                </a:cubicBezTo>
                <a:cubicBezTo>
                  <a:pt x="40260" y="46087"/>
                  <a:pt x="43888" y="38060"/>
                  <a:pt x="50489" y="33659"/>
                </a:cubicBezTo>
                <a:cubicBezTo>
                  <a:pt x="59697" y="27521"/>
                  <a:pt x="96902" y="23118"/>
                  <a:pt x="100977" y="22439"/>
                </a:cubicBezTo>
                <a:cubicBezTo>
                  <a:pt x="107178" y="3836"/>
                  <a:pt x="106587" y="11523"/>
                  <a:pt x="106587" y="0"/>
                </a:cubicBezTo>
              </a:path>
            </a:pathLst>
          </a:cu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40" name="1339 - Ελεύθερη σχεδίαση"/>
          <p:cNvSpPr/>
          <p:nvPr/>
        </p:nvSpPr>
        <p:spPr bwMode="auto">
          <a:xfrm>
            <a:off x="3671578" y="2238841"/>
            <a:ext cx="155894" cy="31320"/>
          </a:xfrm>
          <a:custGeom>
            <a:avLst/>
            <a:gdLst>
              <a:gd name="connsiteX0" fmla="*/ 0 w 185124"/>
              <a:gd name="connsiteY0" fmla="*/ 0 h 44879"/>
              <a:gd name="connsiteX1" fmla="*/ 33659 w 185124"/>
              <a:gd name="connsiteY1" fmla="*/ 22440 h 44879"/>
              <a:gd name="connsiteX2" fmla="*/ 89757 w 185124"/>
              <a:gd name="connsiteY2" fmla="*/ 39269 h 44879"/>
              <a:gd name="connsiteX3" fmla="*/ 117806 w 185124"/>
              <a:gd name="connsiteY3" fmla="*/ 44879 h 44879"/>
              <a:gd name="connsiteX4" fmla="*/ 151465 w 185124"/>
              <a:gd name="connsiteY4" fmla="*/ 33659 h 44879"/>
              <a:gd name="connsiteX5" fmla="*/ 168294 w 185124"/>
              <a:gd name="connsiteY5" fmla="*/ 22440 h 44879"/>
              <a:gd name="connsiteX6" fmla="*/ 185124 w 185124"/>
              <a:gd name="connsiteY6" fmla="*/ 16830 h 4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124" h="44879">
                <a:moveTo>
                  <a:pt x="0" y="0"/>
                </a:moveTo>
                <a:cubicBezTo>
                  <a:pt x="11220" y="7480"/>
                  <a:pt x="20867" y="18176"/>
                  <a:pt x="33659" y="22440"/>
                </a:cubicBezTo>
                <a:cubicBezTo>
                  <a:pt x="55039" y="29567"/>
                  <a:pt x="64057" y="32844"/>
                  <a:pt x="89757" y="39269"/>
                </a:cubicBezTo>
                <a:cubicBezTo>
                  <a:pt x="99007" y="41581"/>
                  <a:pt x="108456" y="43009"/>
                  <a:pt x="117806" y="44879"/>
                </a:cubicBezTo>
                <a:cubicBezTo>
                  <a:pt x="129026" y="41139"/>
                  <a:pt x="140658" y="38462"/>
                  <a:pt x="151465" y="33659"/>
                </a:cubicBezTo>
                <a:cubicBezTo>
                  <a:pt x="157626" y="30921"/>
                  <a:pt x="162264" y="25455"/>
                  <a:pt x="168294" y="22440"/>
                </a:cubicBezTo>
                <a:cubicBezTo>
                  <a:pt x="173583" y="19795"/>
                  <a:pt x="185124" y="16830"/>
                  <a:pt x="185124" y="16830"/>
                </a:cubicBezTo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41" name="1340 - Ελεύθερη σχεδίαση"/>
          <p:cNvSpPr/>
          <p:nvPr/>
        </p:nvSpPr>
        <p:spPr bwMode="auto">
          <a:xfrm>
            <a:off x="3756245" y="2360881"/>
            <a:ext cx="94074" cy="58320"/>
          </a:xfrm>
          <a:custGeom>
            <a:avLst/>
            <a:gdLst>
              <a:gd name="connsiteX0" fmla="*/ 0 w 112197"/>
              <a:gd name="connsiteY0" fmla="*/ 0 h 85469"/>
              <a:gd name="connsiteX1" fmla="*/ 33659 w 112197"/>
              <a:gd name="connsiteY1" fmla="*/ 22439 h 85469"/>
              <a:gd name="connsiteX2" fmla="*/ 39269 w 112197"/>
              <a:gd name="connsiteY2" fmla="*/ 39269 h 85469"/>
              <a:gd name="connsiteX3" fmla="*/ 44879 w 112197"/>
              <a:gd name="connsiteY3" fmla="*/ 61708 h 85469"/>
              <a:gd name="connsiteX4" fmla="*/ 61708 w 112197"/>
              <a:gd name="connsiteY4" fmla="*/ 67318 h 85469"/>
              <a:gd name="connsiteX5" fmla="*/ 84147 w 112197"/>
              <a:gd name="connsiteY5" fmla="*/ 56098 h 85469"/>
              <a:gd name="connsiteX6" fmla="*/ 100977 w 112197"/>
              <a:gd name="connsiteY6" fmla="*/ 50488 h 85469"/>
              <a:gd name="connsiteX7" fmla="*/ 112197 w 112197"/>
              <a:gd name="connsiteY7" fmla="*/ 67318 h 85469"/>
              <a:gd name="connsiteX8" fmla="*/ 89757 w 112197"/>
              <a:gd name="connsiteY8" fmla="*/ 84147 h 85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197" h="85469">
                <a:moveTo>
                  <a:pt x="0" y="0"/>
                </a:moveTo>
                <a:cubicBezTo>
                  <a:pt x="11220" y="7480"/>
                  <a:pt x="29395" y="9647"/>
                  <a:pt x="33659" y="22439"/>
                </a:cubicBezTo>
                <a:cubicBezTo>
                  <a:pt x="35529" y="28049"/>
                  <a:pt x="37644" y="33583"/>
                  <a:pt x="39269" y="39269"/>
                </a:cubicBezTo>
                <a:cubicBezTo>
                  <a:pt x="41387" y="46682"/>
                  <a:pt x="40063" y="55688"/>
                  <a:pt x="44879" y="61708"/>
                </a:cubicBezTo>
                <a:cubicBezTo>
                  <a:pt x="48573" y="66325"/>
                  <a:pt x="56098" y="65448"/>
                  <a:pt x="61708" y="67318"/>
                </a:cubicBezTo>
                <a:cubicBezTo>
                  <a:pt x="69188" y="63578"/>
                  <a:pt x="76461" y="59392"/>
                  <a:pt x="84147" y="56098"/>
                </a:cubicBezTo>
                <a:cubicBezTo>
                  <a:pt x="89582" y="53769"/>
                  <a:pt x="95486" y="48292"/>
                  <a:pt x="100977" y="50488"/>
                </a:cubicBezTo>
                <a:cubicBezTo>
                  <a:pt x="107237" y="52992"/>
                  <a:pt x="108457" y="61708"/>
                  <a:pt x="112197" y="67318"/>
                </a:cubicBezTo>
                <a:cubicBezTo>
                  <a:pt x="94045" y="85469"/>
                  <a:pt x="103301" y="84147"/>
                  <a:pt x="89757" y="84147"/>
                </a:cubicBezTo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42" name="1341 - Ελεύθερη σχεδίαση"/>
          <p:cNvSpPr/>
          <p:nvPr/>
        </p:nvSpPr>
        <p:spPr bwMode="auto">
          <a:xfrm>
            <a:off x="3600350" y="2360881"/>
            <a:ext cx="25534" cy="32400"/>
          </a:xfrm>
          <a:custGeom>
            <a:avLst/>
            <a:gdLst>
              <a:gd name="connsiteX0" fmla="*/ 11220 w 30369"/>
              <a:gd name="connsiteY0" fmla="*/ 2805 h 47778"/>
              <a:gd name="connsiteX1" fmla="*/ 11220 w 30369"/>
              <a:gd name="connsiteY1" fmla="*/ 14025 h 47778"/>
              <a:gd name="connsiteX2" fmla="*/ 16830 w 30369"/>
              <a:gd name="connsiteY2" fmla="*/ 30854 h 47778"/>
              <a:gd name="connsiteX3" fmla="*/ 11220 w 30369"/>
              <a:gd name="connsiteY3" fmla="*/ 2805 h 47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69" h="47778">
                <a:moveTo>
                  <a:pt x="11220" y="2805"/>
                </a:moveTo>
                <a:cubicBezTo>
                  <a:pt x="10285" y="0"/>
                  <a:pt x="0" y="2805"/>
                  <a:pt x="11220" y="14025"/>
                </a:cubicBezTo>
                <a:cubicBezTo>
                  <a:pt x="15401" y="18206"/>
                  <a:pt x="13136" y="26237"/>
                  <a:pt x="16830" y="30854"/>
                </a:cubicBezTo>
                <a:cubicBezTo>
                  <a:pt x="30369" y="47778"/>
                  <a:pt x="12155" y="5610"/>
                  <a:pt x="11220" y="2805"/>
                </a:cubicBezTo>
                <a:close/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43" name="1342 - Ελεύθερη σχεδίαση"/>
          <p:cNvSpPr/>
          <p:nvPr/>
        </p:nvSpPr>
        <p:spPr bwMode="auto">
          <a:xfrm>
            <a:off x="3253620" y="2176201"/>
            <a:ext cx="108857" cy="195480"/>
          </a:xfrm>
          <a:custGeom>
            <a:avLst/>
            <a:gdLst>
              <a:gd name="connsiteX0" fmla="*/ 112196 w 129026"/>
              <a:gd name="connsiteY0" fmla="*/ 303 h 288178"/>
              <a:gd name="connsiteX1" fmla="*/ 129026 w 129026"/>
              <a:gd name="connsiteY1" fmla="*/ 5913 h 288178"/>
              <a:gd name="connsiteX2" fmla="*/ 112196 w 129026"/>
              <a:gd name="connsiteY2" fmla="*/ 50792 h 288178"/>
              <a:gd name="connsiteX3" fmla="*/ 95367 w 129026"/>
              <a:gd name="connsiteY3" fmla="*/ 84451 h 288178"/>
              <a:gd name="connsiteX4" fmla="*/ 84147 w 129026"/>
              <a:gd name="connsiteY4" fmla="*/ 151768 h 288178"/>
              <a:gd name="connsiteX5" fmla="*/ 67318 w 129026"/>
              <a:gd name="connsiteY5" fmla="*/ 157378 h 288178"/>
              <a:gd name="connsiteX6" fmla="*/ 50488 w 129026"/>
              <a:gd name="connsiteY6" fmla="*/ 207867 h 288178"/>
              <a:gd name="connsiteX7" fmla="*/ 39269 w 129026"/>
              <a:gd name="connsiteY7" fmla="*/ 241525 h 288178"/>
              <a:gd name="connsiteX8" fmla="*/ 33659 w 129026"/>
              <a:gd name="connsiteY8" fmla="*/ 269575 h 288178"/>
              <a:gd name="connsiteX9" fmla="*/ 16829 w 129026"/>
              <a:gd name="connsiteY9" fmla="*/ 275184 h 288178"/>
              <a:gd name="connsiteX10" fmla="*/ 33659 w 129026"/>
              <a:gd name="connsiteY10" fmla="*/ 280794 h 288178"/>
              <a:gd name="connsiteX11" fmla="*/ 0 w 129026"/>
              <a:gd name="connsiteY11" fmla="*/ 286404 h 28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9026" h="288178">
                <a:moveTo>
                  <a:pt x="112196" y="303"/>
                </a:moveTo>
                <a:cubicBezTo>
                  <a:pt x="117806" y="2173"/>
                  <a:pt x="129026" y="0"/>
                  <a:pt x="129026" y="5913"/>
                </a:cubicBezTo>
                <a:cubicBezTo>
                  <a:pt x="129026" y="21890"/>
                  <a:pt x="118807" y="36247"/>
                  <a:pt x="112196" y="50792"/>
                </a:cubicBezTo>
                <a:cubicBezTo>
                  <a:pt x="100377" y="76795"/>
                  <a:pt x="100759" y="57494"/>
                  <a:pt x="95367" y="84451"/>
                </a:cubicBezTo>
                <a:cubicBezTo>
                  <a:pt x="90905" y="106758"/>
                  <a:pt x="105728" y="144574"/>
                  <a:pt x="84147" y="151768"/>
                </a:cubicBezTo>
                <a:lnTo>
                  <a:pt x="67318" y="157378"/>
                </a:lnTo>
                <a:cubicBezTo>
                  <a:pt x="46603" y="188450"/>
                  <a:pt x="62580" y="159496"/>
                  <a:pt x="50488" y="207867"/>
                </a:cubicBezTo>
                <a:cubicBezTo>
                  <a:pt x="47620" y="219340"/>
                  <a:pt x="41588" y="229928"/>
                  <a:pt x="39269" y="241525"/>
                </a:cubicBezTo>
                <a:cubicBezTo>
                  <a:pt x="37399" y="250875"/>
                  <a:pt x="38948" y="261641"/>
                  <a:pt x="33659" y="269575"/>
                </a:cubicBezTo>
                <a:cubicBezTo>
                  <a:pt x="30379" y="274495"/>
                  <a:pt x="22439" y="273314"/>
                  <a:pt x="16829" y="275184"/>
                </a:cubicBezTo>
                <a:cubicBezTo>
                  <a:pt x="22439" y="277054"/>
                  <a:pt x="33659" y="274881"/>
                  <a:pt x="33659" y="280794"/>
                </a:cubicBezTo>
                <a:cubicBezTo>
                  <a:pt x="33659" y="288178"/>
                  <a:pt x="1729" y="286404"/>
                  <a:pt x="0" y="286404"/>
                </a:cubicBezTo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44" name="1343 - Ελεύθερη σχεδίαση"/>
          <p:cNvSpPr/>
          <p:nvPr/>
        </p:nvSpPr>
        <p:spPr bwMode="auto">
          <a:xfrm>
            <a:off x="3236149" y="2129761"/>
            <a:ext cx="92731" cy="114480"/>
          </a:xfrm>
          <a:custGeom>
            <a:avLst/>
            <a:gdLst>
              <a:gd name="connsiteX0" fmla="*/ 20718 w 110475"/>
              <a:gd name="connsiteY0" fmla="*/ 0 h 168294"/>
              <a:gd name="connsiteX1" fmla="*/ 3888 w 110475"/>
              <a:gd name="connsiteY1" fmla="*/ 16829 h 168294"/>
              <a:gd name="connsiteX2" fmla="*/ 20718 w 110475"/>
              <a:gd name="connsiteY2" fmla="*/ 33659 h 168294"/>
              <a:gd name="connsiteX3" fmla="*/ 31938 w 110475"/>
              <a:gd name="connsiteY3" fmla="*/ 50488 h 168294"/>
              <a:gd name="connsiteX4" fmla="*/ 26328 w 110475"/>
              <a:gd name="connsiteY4" fmla="*/ 106586 h 168294"/>
              <a:gd name="connsiteX5" fmla="*/ 76816 w 110475"/>
              <a:gd name="connsiteY5" fmla="*/ 123416 h 168294"/>
              <a:gd name="connsiteX6" fmla="*/ 110475 w 110475"/>
              <a:gd name="connsiteY6" fmla="*/ 145855 h 168294"/>
              <a:gd name="connsiteX7" fmla="*/ 93646 w 110475"/>
              <a:gd name="connsiteY7" fmla="*/ 168294 h 168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475" h="168294">
                <a:moveTo>
                  <a:pt x="20718" y="0"/>
                </a:moveTo>
                <a:cubicBezTo>
                  <a:pt x="15108" y="5610"/>
                  <a:pt x="3888" y="8895"/>
                  <a:pt x="3888" y="16829"/>
                </a:cubicBezTo>
                <a:cubicBezTo>
                  <a:pt x="3888" y="24763"/>
                  <a:pt x="15639" y="27564"/>
                  <a:pt x="20718" y="33659"/>
                </a:cubicBezTo>
                <a:cubicBezTo>
                  <a:pt x="25034" y="38838"/>
                  <a:pt x="28198" y="44878"/>
                  <a:pt x="31938" y="50488"/>
                </a:cubicBezTo>
                <a:cubicBezTo>
                  <a:pt x="17618" y="69580"/>
                  <a:pt x="0" y="80258"/>
                  <a:pt x="26328" y="106586"/>
                </a:cubicBezTo>
                <a:cubicBezTo>
                  <a:pt x="43155" y="123413"/>
                  <a:pt x="59988" y="112197"/>
                  <a:pt x="76816" y="123416"/>
                </a:cubicBezTo>
                <a:lnTo>
                  <a:pt x="110475" y="145855"/>
                </a:lnTo>
                <a:lnTo>
                  <a:pt x="93646" y="168294"/>
                </a:lnTo>
              </a:path>
            </a:pathLst>
          </a:cu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pic>
        <p:nvPicPr>
          <p:cNvPr id="19627" name="Picture 5"/>
          <p:cNvPicPr>
            <a:picLocks noChangeAspect="1"/>
          </p:cNvPicPr>
          <p:nvPr/>
        </p:nvPicPr>
        <p:blipFill>
          <a:blip r:embed="rId9">
            <a:lum bright="2000"/>
          </a:blip>
          <a:srcRect/>
          <a:stretch>
            <a:fillRect/>
          </a:stretch>
        </p:blipFill>
        <p:spPr bwMode="auto">
          <a:xfrm rot="5703034">
            <a:off x="6069598" y="2323161"/>
            <a:ext cx="146880" cy="27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28" name="Picture 9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00097" y="6150601"/>
            <a:ext cx="274159" cy="18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29" name="Picture 11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281207" y="6150601"/>
            <a:ext cx="314476" cy="21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630" name="Line 396"/>
          <p:cNvSpPr>
            <a:spLocks noChangeShapeType="1"/>
          </p:cNvSpPr>
          <p:nvPr/>
        </p:nvSpPr>
        <p:spPr bwMode="auto">
          <a:xfrm>
            <a:off x="8075589" y="6216481"/>
            <a:ext cx="1343" cy="108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631" name="Line 397"/>
          <p:cNvSpPr>
            <a:spLocks noChangeShapeType="1"/>
          </p:cNvSpPr>
          <p:nvPr/>
        </p:nvSpPr>
        <p:spPr bwMode="auto">
          <a:xfrm>
            <a:off x="7986890" y="6415201"/>
            <a:ext cx="1343" cy="108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grpSp>
        <p:nvGrpSpPr>
          <p:cNvPr id="137" name="22 - Ομάδα"/>
          <p:cNvGrpSpPr>
            <a:grpSpLocks/>
          </p:cNvGrpSpPr>
          <p:nvPr/>
        </p:nvGrpSpPr>
        <p:grpSpPr bwMode="auto">
          <a:xfrm>
            <a:off x="7232953" y="6199201"/>
            <a:ext cx="184117" cy="150120"/>
            <a:chOff x="7858148" y="3857628"/>
            <a:chExt cx="291075" cy="441328"/>
          </a:xfrm>
        </p:grpSpPr>
        <p:sp>
          <p:nvSpPr>
            <p:cNvPr id="1232" name="19 - Τόξο"/>
            <p:cNvSpPr/>
            <p:nvPr/>
          </p:nvSpPr>
          <p:spPr>
            <a:xfrm>
              <a:off x="7858148" y="38576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33" name="21 - Τόξο"/>
            <p:cNvSpPr/>
            <p:nvPr/>
          </p:nvSpPr>
          <p:spPr>
            <a:xfrm flipH="1">
              <a:off x="8006872" y="38703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39" name="23 - Ομάδα"/>
          <p:cNvGrpSpPr>
            <a:grpSpLocks/>
          </p:cNvGrpSpPr>
          <p:nvPr/>
        </p:nvGrpSpPr>
        <p:grpSpPr bwMode="auto">
          <a:xfrm>
            <a:off x="5749271" y="6247801"/>
            <a:ext cx="184117" cy="164160"/>
            <a:chOff x="7858148" y="3818395"/>
            <a:chExt cx="291075" cy="480561"/>
          </a:xfrm>
        </p:grpSpPr>
        <p:sp>
          <p:nvSpPr>
            <p:cNvPr id="1230" name="24 - Τόξο"/>
            <p:cNvSpPr/>
            <p:nvPr/>
          </p:nvSpPr>
          <p:spPr>
            <a:xfrm>
              <a:off x="7858148" y="3818395"/>
              <a:ext cx="142351" cy="429976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31" name="25 - Τόξο"/>
            <p:cNvSpPr/>
            <p:nvPr/>
          </p:nvSpPr>
          <p:spPr>
            <a:xfrm flipH="1">
              <a:off x="8006872" y="3868980"/>
              <a:ext cx="142351" cy="429976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41" name="38 - Ομάδα"/>
          <p:cNvGrpSpPr>
            <a:grpSpLocks/>
          </p:cNvGrpSpPr>
          <p:nvPr/>
        </p:nvGrpSpPr>
        <p:grpSpPr bwMode="auto">
          <a:xfrm>
            <a:off x="5237239" y="6150601"/>
            <a:ext cx="184116" cy="150120"/>
            <a:chOff x="7858148" y="3857628"/>
            <a:chExt cx="291075" cy="441328"/>
          </a:xfrm>
        </p:grpSpPr>
        <p:sp>
          <p:nvSpPr>
            <p:cNvPr id="1228" name="39 - Τόξο"/>
            <p:cNvSpPr/>
            <p:nvPr/>
          </p:nvSpPr>
          <p:spPr>
            <a:xfrm>
              <a:off x="7858148" y="3857628"/>
              <a:ext cx="142350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29" name="40 - Τόξο"/>
            <p:cNvSpPr/>
            <p:nvPr/>
          </p:nvSpPr>
          <p:spPr>
            <a:xfrm flipH="1">
              <a:off x="8006873" y="3870328"/>
              <a:ext cx="142350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42" name="44 - Ομάδα"/>
          <p:cNvGrpSpPr>
            <a:grpSpLocks/>
          </p:cNvGrpSpPr>
          <p:nvPr/>
        </p:nvGrpSpPr>
        <p:grpSpPr bwMode="auto">
          <a:xfrm>
            <a:off x="7656287" y="6224041"/>
            <a:ext cx="184116" cy="75600"/>
            <a:chOff x="7858148" y="3857628"/>
            <a:chExt cx="291075" cy="441328"/>
          </a:xfrm>
        </p:grpSpPr>
        <p:sp>
          <p:nvSpPr>
            <p:cNvPr id="1226" name="45 - Τόξο"/>
            <p:cNvSpPr/>
            <p:nvPr/>
          </p:nvSpPr>
          <p:spPr>
            <a:xfrm>
              <a:off x="7858148" y="3857628"/>
              <a:ext cx="142350" cy="428719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27" name="1226 - Τόξο"/>
            <p:cNvSpPr/>
            <p:nvPr/>
          </p:nvSpPr>
          <p:spPr>
            <a:xfrm flipH="1">
              <a:off x="8006873" y="3870237"/>
              <a:ext cx="142350" cy="428719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43" name="50 - Ομάδα"/>
          <p:cNvGrpSpPr>
            <a:grpSpLocks/>
          </p:cNvGrpSpPr>
          <p:nvPr/>
        </p:nvGrpSpPr>
        <p:grpSpPr bwMode="auto">
          <a:xfrm>
            <a:off x="4484647" y="6167881"/>
            <a:ext cx="181428" cy="89640"/>
            <a:chOff x="7858148" y="3857628"/>
            <a:chExt cx="291075" cy="441328"/>
          </a:xfrm>
        </p:grpSpPr>
        <p:sp>
          <p:nvSpPr>
            <p:cNvPr id="1224" name="1223 - Τόξο"/>
            <p:cNvSpPr/>
            <p:nvPr/>
          </p:nvSpPr>
          <p:spPr>
            <a:xfrm>
              <a:off x="7858148" y="3857628"/>
              <a:ext cx="142304" cy="430694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25" name="1224 - Τόξο"/>
            <p:cNvSpPr/>
            <p:nvPr/>
          </p:nvSpPr>
          <p:spPr>
            <a:xfrm flipH="1">
              <a:off x="8006919" y="3868262"/>
              <a:ext cx="142304" cy="430694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44" name="62 - Ομάδα"/>
          <p:cNvGrpSpPr>
            <a:grpSpLocks/>
          </p:cNvGrpSpPr>
          <p:nvPr/>
        </p:nvGrpSpPr>
        <p:grpSpPr bwMode="auto">
          <a:xfrm>
            <a:off x="4148668" y="6393601"/>
            <a:ext cx="184116" cy="150120"/>
            <a:chOff x="7858148" y="3857628"/>
            <a:chExt cx="291075" cy="441328"/>
          </a:xfrm>
        </p:grpSpPr>
        <p:sp>
          <p:nvSpPr>
            <p:cNvPr id="1222" name="1221 - Τόξο"/>
            <p:cNvSpPr/>
            <p:nvPr/>
          </p:nvSpPr>
          <p:spPr>
            <a:xfrm>
              <a:off x="7858148" y="3857628"/>
              <a:ext cx="142350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23" name="1222 - Τόξο"/>
            <p:cNvSpPr/>
            <p:nvPr/>
          </p:nvSpPr>
          <p:spPr>
            <a:xfrm flipH="1">
              <a:off x="8006873" y="3870328"/>
              <a:ext cx="142350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46" name="68 - Ομάδα"/>
          <p:cNvGrpSpPr>
            <a:grpSpLocks/>
          </p:cNvGrpSpPr>
          <p:nvPr/>
        </p:nvGrpSpPr>
        <p:grpSpPr bwMode="auto">
          <a:xfrm>
            <a:off x="3745493" y="6486481"/>
            <a:ext cx="184116" cy="150120"/>
            <a:chOff x="7858148" y="3857628"/>
            <a:chExt cx="291075" cy="441328"/>
          </a:xfrm>
        </p:grpSpPr>
        <p:sp>
          <p:nvSpPr>
            <p:cNvPr id="1220" name="1219 - Τόξο"/>
            <p:cNvSpPr/>
            <p:nvPr/>
          </p:nvSpPr>
          <p:spPr>
            <a:xfrm>
              <a:off x="7858148" y="3857628"/>
              <a:ext cx="142350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21" name="1220 - Τόξο"/>
            <p:cNvSpPr/>
            <p:nvPr/>
          </p:nvSpPr>
          <p:spPr>
            <a:xfrm flipH="1">
              <a:off x="8006873" y="3870328"/>
              <a:ext cx="142350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88" name="74 - Ομάδα"/>
          <p:cNvGrpSpPr>
            <a:grpSpLocks/>
          </p:cNvGrpSpPr>
          <p:nvPr/>
        </p:nvGrpSpPr>
        <p:grpSpPr bwMode="auto">
          <a:xfrm>
            <a:off x="4894541" y="6152761"/>
            <a:ext cx="184117" cy="150120"/>
            <a:chOff x="7858148" y="3857628"/>
            <a:chExt cx="291075" cy="441328"/>
          </a:xfrm>
        </p:grpSpPr>
        <p:sp>
          <p:nvSpPr>
            <p:cNvPr id="1218" name="1217 - Τόξο"/>
            <p:cNvSpPr/>
            <p:nvPr/>
          </p:nvSpPr>
          <p:spPr>
            <a:xfrm>
              <a:off x="7858148" y="38576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19" name="1218 - Τόξο"/>
            <p:cNvSpPr/>
            <p:nvPr/>
          </p:nvSpPr>
          <p:spPr>
            <a:xfrm flipH="1">
              <a:off x="8006872" y="38703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30" name="77 - Ομάδα"/>
          <p:cNvGrpSpPr>
            <a:grpSpLocks/>
          </p:cNvGrpSpPr>
          <p:nvPr/>
        </p:nvGrpSpPr>
        <p:grpSpPr bwMode="auto">
          <a:xfrm>
            <a:off x="5015493" y="6212161"/>
            <a:ext cx="184117" cy="76680"/>
            <a:chOff x="7858148" y="3857628"/>
            <a:chExt cx="291075" cy="441328"/>
          </a:xfrm>
        </p:grpSpPr>
        <p:sp>
          <p:nvSpPr>
            <p:cNvPr id="1216" name="1215 - Τόξο"/>
            <p:cNvSpPr/>
            <p:nvPr/>
          </p:nvSpPr>
          <p:spPr>
            <a:xfrm>
              <a:off x="7858148" y="3857628"/>
              <a:ext cx="142351" cy="428896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17" name="1216 - Τόξο"/>
            <p:cNvSpPr/>
            <p:nvPr/>
          </p:nvSpPr>
          <p:spPr>
            <a:xfrm flipH="1">
              <a:off x="8006872" y="3870060"/>
              <a:ext cx="142351" cy="428896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1" name="80 - Ομάδα"/>
          <p:cNvGrpSpPr>
            <a:grpSpLocks/>
          </p:cNvGrpSpPr>
          <p:nvPr/>
        </p:nvGrpSpPr>
        <p:grpSpPr bwMode="auto">
          <a:xfrm>
            <a:off x="5055810" y="6442201"/>
            <a:ext cx="184117" cy="150120"/>
            <a:chOff x="7858148" y="3857628"/>
            <a:chExt cx="291075" cy="441328"/>
          </a:xfrm>
        </p:grpSpPr>
        <p:sp>
          <p:nvSpPr>
            <p:cNvPr id="1214" name="1213 - Τόξο"/>
            <p:cNvSpPr/>
            <p:nvPr/>
          </p:nvSpPr>
          <p:spPr>
            <a:xfrm>
              <a:off x="7858148" y="38576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15" name="1214 - Τόξο"/>
            <p:cNvSpPr/>
            <p:nvPr/>
          </p:nvSpPr>
          <p:spPr>
            <a:xfrm flipH="1">
              <a:off x="8006872" y="38703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2" name="83 - Ομάδα"/>
          <p:cNvGrpSpPr>
            <a:grpSpLocks/>
          </p:cNvGrpSpPr>
          <p:nvPr/>
        </p:nvGrpSpPr>
        <p:grpSpPr bwMode="auto">
          <a:xfrm>
            <a:off x="4652636" y="6183001"/>
            <a:ext cx="181429" cy="89640"/>
            <a:chOff x="7858148" y="3857628"/>
            <a:chExt cx="291075" cy="441328"/>
          </a:xfrm>
        </p:grpSpPr>
        <p:sp>
          <p:nvSpPr>
            <p:cNvPr id="1212" name="1211 - Τόξο"/>
            <p:cNvSpPr/>
            <p:nvPr/>
          </p:nvSpPr>
          <p:spPr>
            <a:xfrm>
              <a:off x="7858148" y="3857628"/>
              <a:ext cx="142303" cy="430694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13" name="1212 - Τόξο"/>
            <p:cNvSpPr/>
            <p:nvPr/>
          </p:nvSpPr>
          <p:spPr>
            <a:xfrm flipH="1">
              <a:off x="8006920" y="3868262"/>
              <a:ext cx="142303" cy="430694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3" name="95 - Ομάδα"/>
          <p:cNvGrpSpPr>
            <a:grpSpLocks/>
          </p:cNvGrpSpPr>
          <p:nvPr/>
        </p:nvGrpSpPr>
        <p:grpSpPr bwMode="auto">
          <a:xfrm>
            <a:off x="8502954" y="5956201"/>
            <a:ext cx="184116" cy="150120"/>
            <a:chOff x="7858148" y="3857628"/>
            <a:chExt cx="291075" cy="441328"/>
          </a:xfrm>
        </p:grpSpPr>
        <p:sp>
          <p:nvSpPr>
            <p:cNvPr id="1210" name="1209 - Τόξο"/>
            <p:cNvSpPr/>
            <p:nvPr/>
          </p:nvSpPr>
          <p:spPr>
            <a:xfrm>
              <a:off x="7858148" y="3857628"/>
              <a:ext cx="142350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11" name="1210 - Τόξο"/>
            <p:cNvSpPr/>
            <p:nvPr/>
          </p:nvSpPr>
          <p:spPr>
            <a:xfrm flipH="1">
              <a:off x="8006873" y="3870328"/>
              <a:ext cx="142350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4" name="110 - Ομάδα"/>
          <p:cNvGrpSpPr>
            <a:grpSpLocks/>
          </p:cNvGrpSpPr>
          <p:nvPr/>
        </p:nvGrpSpPr>
        <p:grpSpPr bwMode="auto">
          <a:xfrm>
            <a:off x="5628318" y="6130081"/>
            <a:ext cx="182772" cy="75600"/>
            <a:chOff x="7858148" y="3857628"/>
            <a:chExt cx="291075" cy="441328"/>
          </a:xfrm>
        </p:grpSpPr>
        <p:sp>
          <p:nvSpPr>
            <p:cNvPr id="1208" name="1207 - Τόξο"/>
            <p:cNvSpPr/>
            <p:nvPr/>
          </p:nvSpPr>
          <p:spPr>
            <a:xfrm>
              <a:off x="7858148" y="3857628"/>
              <a:ext cx="143398" cy="428719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09" name="1208 - Τόξο"/>
            <p:cNvSpPr/>
            <p:nvPr/>
          </p:nvSpPr>
          <p:spPr>
            <a:xfrm flipH="1">
              <a:off x="8005826" y="3870237"/>
              <a:ext cx="143397" cy="428719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5" name="116 - Ομάδα"/>
          <p:cNvGrpSpPr>
            <a:grpSpLocks/>
          </p:cNvGrpSpPr>
          <p:nvPr/>
        </p:nvGrpSpPr>
        <p:grpSpPr bwMode="auto">
          <a:xfrm>
            <a:off x="5176763" y="6442201"/>
            <a:ext cx="181429" cy="90720"/>
            <a:chOff x="7858148" y="3857628"/>
            <a:chExt cx="291075" cy="441328"/>
          </a:xfrm>
        </p:grpSpPr>
        <p:sp>
          <p:nvSpPr>
            <p:cNvPr id="1206" name="1205 - Τόξο"/>
            <p:cNvSpPr/>
            <p:nvPr/>
          </p:nvSpPr>
          <p:spPr>
            <a:xfrm>
              <a:off x="7858148" y="3857628"/>
              <a:ext cx="142303" cy="430820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07" name="1206 - Τόξο"/>
            <p:cNvSpPr/>
            <p:nvPr/>
          </p:nvSpPr>
          <p:spPr>
            <a:xfrm flipH="1">
              <a:off x="8006920" y="3868136"/>
              <a:ext cx="142303" cy="430820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6" name="128 - Ομάδα"/>
          <p:cNvGrpSpPr>
            <a:grpSpLocks/>
          </p:cNvGrpSpPr>
          <p:nvPr/>
        </p:nvGrpSpPr>
        <p:grpSpPr bwMode="auto">
          <a:xfrm>
            <a:off x="8560742" y="6388201"/>
            <a:ext cx="184117" cy="150120"/>
            <a:chOff x="7858148" y="3857628"/>
            <a:chExt cx="291075" cy="441328"/>
          </a:xfrm>
        </p:grpSpPr>
        <p:sp>
          <p:nvSpPr>
            <p:cNvPr id="1204" name="1203 - Τόξο"/>
            <p:cNvSpPr/>
            <p:nvPr/>
          </p:nvSpPr>
          <p:spPr>
            <a:xfrm>
              <a:off x="7858148" y="38576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05" name="1204 - Τόξο"/>
            <p:cNvSpPr/>
            <p:nvPr/>
          </p:nvSpPr>
          <p:spPr>
            <a:xfrm flipH="1">
              <a:off x="8006872" y="38703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7" name="128 - Ομάδα"/>
          <p:cNvGrpSpPr>
            <a:grpSpLocks/>
          </p:cNvGrpSpPr>
          <p:nvPr/>
        </p:nvGrpSpPr>
        <p:grpSpPr bwMode="auto">
          <a:xfrm>
            <a:off x="8802646" y="6467041"/>
            <a:ext cx="184117" cy="150120"/>
            <a:chOff x="7858148" y="3857628"/>
            <a:chExt cx="291075" cy="441328"/>
          </a:xfrm>
        </p:grpSpPr>
        <p:sp>
          <p:nvSpPr>
            <p:cNvPr id="1202" name="1201 - Τόξο"/>
            <p:cNvSpPr/>
            <p:nvPr/>
          </p:nvSpPr>
          <p:spPr>
            <a:xfrm>
              <a:off x="7858148" y="38576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03" name="1202 - Τόξο"/>
            <p:cNvSpPr/>
            <p:nvPr/>
          </p:nvSpPr>
          <p:spPr>
            <a:xfrm flipH="1">
              <a:off x="8006872" y="38703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8" name="1153 - Ομάδα"/>
          <p:cNvGrpSpPr>
            <a:grpSpLocks/>
          </p:cNvGrpSpPr>
          <p:nvPr/>
        </p:nvGrpSpPr>
        <p:grpSpPr bwMode="auto">
          <a:xfrm>
            <a:off x="5809747" y="6004801"/>
            <a:ext cx="169333" cy="298080"/>
            <a:chOff x="3780353" y="4254494"/>
            <a:chExt cx="199438" cy="422958"/>
          </a:xfrm>
        </p:grpSpPr>
        <p:sp>
          <p:nvSpPr>
            <p:cNvPr id="1200" name="1199 - Ελεύθερη σχεδίαση"/>
            <p:cNvSpPr/>
            <p:nvPr/>
          </p:nvSpPr>
          <p:spPr>
            <a:xfrm>
              <a:off x="3933888" y="4254494"/>
              <a:ext cx="45903" cy="422958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01" name="1200 - Ελεύθερη σχεδίαση"/>
            <p:cNvSpPr/>
            <p:nvPr/>
          </p:nvSpPr>
          <p:spPr>
            <a:xfrm rot="580242">
              <a:off x="3780353" y="4395480"/>
              <a:ext cx="45902" cy="281972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9" name="1156 - Ομάδα"/>
          <p:cNvGrpSpPr>
            <a:grpSpLocks/>
          </p:cNvGrpSpPr>
          <p:nvPr/>
        </p:nvGrpSpPr>
        <p:grpSpPr bwMode="auto">
          <a:xfrm>
            <a:off x="7656287" y="6053401"/>
            <a:ext cx="60476" cy="298080"/>
            <a:chOff x="3916903" y="4254494"/>
            <a:chExt cx="71643" cy="422958"/>
          </a:xfrm>
        </p:grpSpPr>
        <p:sp>
          <p:nvSpPr>
            <p:cNvPr id="1198" name="1197 - Ελεύθερη σχεδίαση"/>
            <p:cNvSpPr/>
            <p:nvPr/>
          </p:nvSpPr>
          <p:spPr>
            <a:xfrm>
              <a:off x="3916903" y="4254494"/>
              <a:ext cx="46170" cy="422958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199" name="1198 - Ελεύθερη σχεδίαση"/>
            <p:cNvSpPr/>
            <p:nvPr/>
          </p:nvSpPr>
          <p:spPr>
            <a:xfrm rot="580242">
              <a:off x="3942376" y="4395480"/>
              <a:ext cx="46170" cy="281972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80" name="1162 - Ομάδα"/>
          <p:cNvGrpSpPr>
            <a:grpSpLocks/>
          </p:cNvGrpSpPr>
          <p:nvPr/>
        </p:nvGrpSpPr>
        <p:grpSpPr bwMode="auto">
          <a:xfrm>
            <a:off x="5446890" y="6199201"/>
            <a:ext cx="60476" cy="180360"/>
            <a:chOff x="3916903" y="4254494"/>
            <a:chExt cx="71643" cy="422958"/>
          </a:xfrm>
        </p:grpSpPr>
        <p:sp>
          <p:nvSpPr>
            <p:cNvPr id="1194" name="1193 - Ελεύθερη σχεδίαση"/>
            <p:cNvSpPr/>
            <p:nvPr/>
          </p:nvSpPr>
          <p:spPr>
            <a:xfrm>
              <a:off x="3916903" y="4254494"/>
              <a:ext cx="46170" cy="422958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195" name="1194 - Ελεύθερη σχεδίαση"/>
            <p:cNvSpPr/>
            <p:nvPr/>
          </p:nvSpPr>
          <p:spPr>
            <a:xfrm rot="580242">
              <a:off x="3942376" y="4396324"/>
              <a:ext cx="46170" cy="281128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81" name="1188 - Ομάδα"/>
          <p:cNvGrpSpPr>
            <a:grpSpLocks/>
          </p:cNvGrpSpPr>
          <p:nvPr/>
        </p:nvGrpSpPr>
        <p:grpSpPr bwMode="auto">
          <a:xfrm>
            <a:off x="7857874" y="5907601"/>
            <a:ext cx="502624" cy="340200"/>
            <a:chOff x="5829303" y="5683254"/>
            <a:chExt cx="665273" cy="1257190"/>
          </a:xfrm>
        </p:grpSpPr>
        <p:grpSp>
          <p:nvGrpSpPr>
            <p:cNvPr id="282" name="21 - Ομάδα"/>
            <p:cNvGrpSpPr>
              <a:grpSpLocks/>
            </p:cNvGrpSpPr>
            <p:nvPr/>
          </p:nvGrpSpPr>
          <p:grpSpPr bwMode="auto">
            <a:xfrm>
              <a:off x="5829303" y="6040444"/>
              <a:ext cx="450959" cy="900000"/>
              <a:chOff x="5829303" y="5683254"/>
              <a:chExt cx="450959" cy="1257190"/>
            </a:xfrm>
          </p:grpSpPr>
          <p:grpSp>
            <p:nvGrpSpPr>
              <p:cNvPr id="283" name="1196 - Ομάδα"/>
              <p:cNvGrpSpPr>
                <a:grpSpLocks/>
              </p:cNvGrpSpPr>
              <p:nvPr/>
            </p:nvGrpSpPr>
            <p:grpSpPr bwMode="auto">
              <a:xfrm>
                <a:off x="5972179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190" name="10 - Ελεύθερη σχεδίαση"/>
                <p:cNvSpPr/>
                <p:nvPr/>
              </p:nvSpPr>
              <p:spPr>
                <a:xfrm>
                  <a:off x="3916334" y="4211090"/>
                  <a:ext cx="46024" cy="46636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91" name="11 - Ελεύθερη σχεδίαση"/>
                <p:cNvSpPr/>
                <p:nvPr/>
              </p:nvSpPr>
              <p:spPr>
                <a:xfrm rot="580242">
                  <a:off x="3964128" y="4394491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284" name="12 - Ομάδα"/>
              <p:cNvGrpSpPr>
                <a:grpSpLocks/>
              </p:cNvGrpSpPr>
              <p:nvPr/>
            </p:nvGrpSpPr>
            <p:grpSpPr bwMode="auto">
              <a:xfrm flipH="1">
                <a:off x="5829303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188" name="1187 - Ελεύθερη σχεδίαση"/>
                <p:cNvSpPr/>
                <p:nvPr/>
              </p:nvSpPr>
              <p:spPr>
                <a:xfrm>
                  <a:off x="3916398" y="4253192"/>
                  <a:ext cx="46024" cy="42444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89" name="1188 - Ελεύθερη σχεδίαση"/>
                <p:cNvSpPr/>
                <p:nvPr/>
              </p:nvSpPr>
              <p:spPr>
                <a:xfrm rot="580242">
                  <a:off x="3964191" y="4394672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285" name="15 - Ομάδα"/>
              <p:cNvGrpSpPr>
                <a:grpSpLocks/>
              </p:cNvGrpSpPr>
              <p:nvPr/>
            </p:nvGrpSpPr>
            <p:grpSpPr bwMode="auto">
              <a:xfrm>
                <a:off x="6186493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186" name="1185 - Ελεύθερη σχεδίαση"/>
                <p:cNvSpPr/>
                <p:nvPr/>
              </p:nvSpPr>
              <p:spPr>
                <a:xfrm>
                  <a:off x="3917250" y="4211090"/>
                  <a:ext cx="46024" cy="46636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87" name="1186 - Ελεύθερη σχεδίαση"/>
                <p:cNvSpPr/>
                <p:nvPr/>
              </p:nvSpPr>
              <p:spPr>
                <a:xfrm rot="580242">
                  <a:off x="3965044" y="4394491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286" name="18 - Ομάδα"/>
              <p:cNvGrpSpPr>
                <a:grpSpLocks/>
              </p:cNvGrpSpPr>
              <p:nvPr/>
            </p:nvGrpSpPr>
            <p:grpSpPr bwMode="auto">
              <a:xfrm flipH="1">
                <a:off x="6043617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184" name="1183 - Ελεύθερη σχεδίαση"/>
                <p:cNvSpPr/>
                <p:nvPr/>
              </p:nvSpPr>
              <p:spPr>
                <a:xfrm>
                  <a:off x="3887158" y="4253192"/>
                  <a:ext cx="46024" cy="42444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85" name="1184 - Ελεύθερη σχεδίαση"/>
                <p:cNvSpPr/>
                <p:nvPr/>
              </p:nvSpPr>
              <p:spPr>
                <a:xfrm rot="580242">
                  <a:off x="3934952" y="4394672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</p:grpSp>
        <p:grpSp>
          <p:nvGrpSpPr>
            <p:cNvPr id="287" name="22 - Ομάδα"/>
            <p:cNvGrpSpPr>
              <a:grpSpLocks/>
            </p:cNvGrpSpPr>
            <p:nvPr/>
          </p:nvGrpSpPr>
          <p:grpSpPr bwMode="auto">
            <a:xfrm>
              <a:off x="6400807" y="6040444"/>
              <a:ext cx="93769" cy="900000"/>
              <a:chOff x="3916903" y="4254494"/>
              <a:chExt cx="93312" cy="422958"/>
            </a:xfrm>
          </p:grpSpPr>
          <p:sp>
            <p:nvSpPr>
              <p:cNvPr id="1178" name="1177 - Ελεύθερη σχεδίαση"/>
              <p:cNvSpPr/>
              <p:nvPr/>
            </p:nvSpPr>
            <p:spPr>
              <a:xfrm>
                <a:off x="3916397" y="4253562"/>
                <a:ext cx="46024" cy="423890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179" name="1178 - Ελεύθερη σχεδίαση"/>
              <p:cNvSpPr/>
              <p:nvPr/>
            </p:nvSpPr>
            <p:spPr>
              <a:xfrm rot="580242">
                <a:off x="3964191" y="4396109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grpSp>
          <p:nvGrpSpPr>
            <p:cNvPr id="384" name="25 - Ομάδα"/>
            <p:cNvGrpSpPr>
              <a:grpSpLocks/>
            </p:cNvGrpSpPr>
            <p:nvPr/>
          </p:nvGrpSpPr>
          <p:grpSpPr bwMode="auto">
            <a:xfrm flipH="1">
              <a:off x="6257931" y="5683254"/>
              <a:ext cx="93769" cy="900000"/>
              <a:chOff x="3916903" y="4254494"/>
              <a:chExt cx="93312" cy="422958"/>
            </a:xfrm>
          </p:grpSpPr>
          <p:sp>
            <p:nvSpPr>
              <p:cNvPr id="1176" name="1175 - Ελεύθερη σχεδίαση"/>
              <p:cNvSpPr/>
              <p:nvPr/>
            </p:nvSpPr>
            <p:spPr>
              <a:xfrm>
                <a:off x="3916333" y="4254494"/>
                <a:ext cx="46024" cy="423890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177" name="1176 - Ελεύθερη σχεδίαση"/>
              <p:cNvSpPr/>
              <p:nvPr/>
            </p:nvSpPr>
            <p:spPr>
              <a:xfrm rot="580242">
                <a:off x="3964128" y="4397041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</p:grpSp>
      <p:grpSp>
        <p:nvGrpSpPr>
          <p:cNvPr id="385" name="1208 - Ομάδα"/>
          <p:cNvGrpSpPr>
            <a:grpSpLocks/>
          </p:cNvGrpSpPr>
          <p:nvPr/>
        </p:nvGrpSpPr>
        <p:grpSpPr bwMode="auto">
          <a:xfrm>
            <a:off x="6527398" y="5859001"/>
            <a:ext cx="502624" cy="340200"/>
            <a:chOff x="5829303" y="5683254"/>
            <a:chExt cx="665273" cy="1257190"/>
          </a:xfrm>
        </p:grpSpPr>
        <p:grpSp>
          <p:nvGrpSpPr>
            <p:cNvPr id="386" name="21 - Ομάδα"/>
            <p:cNvGrpSpPr>
              <a:grpSpLocks/>
            </p:cNvGrpSpPr>
            <p:nvPr/>
          </p:nvGrpSpPr>
          <p:grpSpPr bwMode="auto">
            <a:xfrm>
              <a:off x="5829303" y="6040444"/>
              <a:ext cx="450959" cy="900000"/>
              <a:chOff x="5829303" y="5683254"/>
              <a:chExt cx="450959" cy="1257190"/>
            </a:xfrm>
          </p:grpSpPr>
          <p:grpSp>
            <p:nvGrpSpPr>
              <p:cNvPr id="387" name="1216 - Ομάδα"/>
              <p:cNvGrpSpPr>
                <a:grpSpLocks/>
              </p:cNvGrpSpPr>
              <p:nvPr/>
            </p:nvGrpSpPr>
            <p:grpSpPr bwMode="auto">
              <a:xfrm>
                <a:off x="5972179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171" name="10 - Ελεύθερη σχεδίαση"/>
                <p:cNvSpPr/>
                <p:nvPr/>
              </p:nvSpPr>
              <p:spPr>
                <a:xfrm>
                  <a:off x="3916334" y="4211090"/>
                  <a:ext cx="46024" cy="46636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72" name="11 - Ελεύθερη σχεδίαση"/>
                <p:cNvSpPr/>
                <p:nvPr/>
              </p:nvSpPr>
              <p:spPr>
                <a:xfrm rot="580242">
                  <a:off x="3964128" y="4394491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388" name="12 - Ομάδα"/>
              <p:cNvGrpSpPr>
                <a:grpSpLocks/>
              </p:cNvGrpSpPr>
              <p:nvPr/>
            </p:nvGrpSpPr>
            <p:grpSpPr bwMode="auto">
              <a:xfrm flipH="1">
                <a:off x="5829303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169" name="1168 - Ελεύθερη σχεδίαση"/>
                <p:cNvSpPr/>
                <p:nvPr/>
              </p:nvSpPr>
              <p:spPr>
                <a:xfrm>
                  <a:off x="3916398" y="4253192"/>
                  <a:ext cx="46024" cy="42444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70" name="1169 - Ελεύθερη σχεδίαση"/>
                <p:cNvSpPr/>
                <p:nvPr/>
              </p:nvSpPr>
              <p:spPr>
                <a:xfrm rot="580242">
                  <a:off x="3964191" y="4394672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389" name="15 - Ομάδα"/>
              <p:cNvGrpSpPr>
                <a:grpSpLocks/>
              </p:cNvGrpSpPr>
              <p:nvPr/>
            </p:nvGrpSpPr>
            <p:grpSpPr bwMode="auto">
              <a:xfrm>
                <a:off x="6186493" y="6040434"/>
                <a:ext cx="93769" cy="899999"/>
                <a:chOff x="3916903" y="4254494"/>
                <a:chExt cx="93312" cy="422958"/>
              </a:xfrm>
            </p:grpSpPr>
            <p:sp>
              <p:nvSpPr>
                <p:cNvPr id="1167" name="1166 - Ελεύθερη σχεδίαση"/>
                <p:cNvSpPr/>
                <p:nvPr/>
              </p:nvSpPr>
              <p:spPr>
                <a:xfrm rot="580242">
                  <a:off x="3965044" y="4394496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68" name="1167 - Ελεύθερη σχεδίαση"/>
                <p:cNvSpPr/>
                <p:nvPr/>
              </p:nvSpPr>
              <p:spPr>
                <a:xfrm>
                  <a:off x="3917250" y="4211095"/>
                  <a:ext cx="46024" cy="46636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390" name="18 - Ομάδα"/>
              <p:cNvGrpSpPr>
                <a:grpSpLocks/>
              </p:cNvGrpSpPr>
              <p:nvPr/>
            </p:nvGrpSpPr>
            <p:grpSpPr bwMode="auto">
              <a:xfrm flipH="1">
                <a:off x="6043617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165" name="1164 - Ελεύθερη σχεδίαση"/>
                <p:cNvSpPr/>
                <p:nvPr/>
              </p:nvSpPr>
              <p:spPr>
                <a:xfrm>
                  <a:off x="3887158" y="4253192"/>
                  <a:ext cx="46024" cy="42444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66" name="1165 - Ελεύθερη σχεδίαση"/>
                <p:cNvSpPr/>
                <p:nvPr/>
              </p:nvSpPr>
              <p:spPr>
                <a:xfrm rot="580242">
                  <a:off x="3934952" y="4394672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</p:grpSp>
        <p:grpSp>
          <p:nvGrpSpPr>
            <p:cNvPr id="391" name="22 - Ομάδα"/>
            <p:cNvGrpSpPr>
              <a:grpSpLocks/>
            </p:cNvGrpSpPr>
            <p:nvPr/>
          </p:nvGrpSpPr>
          <p:grpSpPr bwMode="auto">
            <a:xfrm>
              <a:off x="6400807" y="6040434"/>
              <a:ext cx="93769" cy="899999"/>
              <a:chOff x="3916903" y="4254494"/>
              <a:chExt cx="93312" cy="422958"/>
            </a:xfrm>
          </p:grpSpPr>
          <p:sp>
            <p:nvSpPr>
              <p:cNvPr id="1159" name="1158 - Ελεύθερη σχεδίαση"/>
              <p:cNvSpPr/>
              <p:nvPr/>
            </p:nvSpPr>
            <p:spPr>
              <a:xfrm rot="580242">
                <a:off x="3964191" y="4396113"/>
                <a:ext cx="46024" cy="281344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160" name="1159 - Ελεύθερη σχεδίαση"/>
              <p:cNvSpPr/>
              <p:nvPr/>
            </p:nvSpPr>
            <p:spPr>
              <a:xfrm>
                <a:off x="3916397" y="4253565"/>
                <a:ext cx="46024" cy="423891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grpSp>
          <p:nvGrpSpPr>
            <p:cNvPr id="392" name="25 - Ομάδα"/>
            <p:cNvGrpSpPr>
              <a:grpSpLocks/>
            </p:cNvGrpSpPr>
            <p:nvPr/>
          </p:nvGrpSpPr>
          <p:grpSpPr bwMode="auto">
            <a:xfrm flipH="1">
              <a:off x="6257931" y="5683254"/>
              <a:ext cx="93769" cy="900000"/>
              <a:chOff x="3916903" y="4254494"/>
              <a:chExt cx="93312" cy="422958"/>
            </a:xfrm>
          </p:grpSpPr>
          <p:sp>
            <p:nvSpPr>
              <p:cNvPr id="1157" name="1156 - Ελεύθερη σχεδίαση"/>
              <p:cNvSpPr/>
              <p:nvPr/>
            </p:nvSpPr>
            <p:spPr>
              <a:xfrm>
                <a:off x="3916333" y="4254494"/>
                <a:ext cx="46024" cy="423890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158" name="1157 - Ελεύθερη σχεδίαση"/>
              <p:cNvSpPr/>
              <p:nvPr/>
            </p:nvSpPr>
            <p:spPr>
              <a:xfrm rot="580242">
                <a:off x="3964128" y="4397041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</p:grpSp>
      <p:pic>
        <p:nvPicPr>
          <p:cNvPr id="19653" name="Picture 13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11525" y="6199201"/>
            <a:ext cx="322540" cy="19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93" name="1260 - Ομάδα"/>
          <p:cNvGrpSpPr>
            <a:grpSpLocks/>
          </p:cNvGrpSpPr>
          <p:nvPr/>
        </p:nvGrpSpPr>
        <p:grpSpPr bwMode="auto">
          <a:xfrm>
            <a:off x="4410731" y="6243481"/>
            <a:ext cx="502624" cy="249480"/>
            <a:chOff x="5829303" y="5683254"/>
            <a:chExt cx="665273" cy="1257190"/>
          </a:xfrm>
        </p:grpSpPr>
        <p:grpSp>
          <p:nvGrpSpPr>
            <p:cNvPr id="394" name="21 - Ομάδα"/>
            <p:cNvGrpSpPr>
              <a:grpSpLocks/>
            </p:cNvGrpSpPr>
            <p:nvPr/>
          </p:nvGrpSpPr>
          <p:grpSpPr bwMode="auto">
            <a:xfrm>
              <a:off x="5829303" y="6040444"/>
              <a:ext cx="450959" cy="900000"/>
              <a:chOff x="5829303" y="5683254"/>
              <a:chExt cx="450959" cy="1257190"/>
            </a:xfrm>
          </p:grpSpPr>
          <p:grpSp>
            <p:nvGrpSpPr>
              <p:cNvPr id="395" name="1268 - Ομάδα"/>
              <p:cNvGrpSpPr>
                <a:grpSpLocks/>
              </p:cNvGrpSpPr>
              <p:nvPr/>
            </p:nvGrpSpPr>
            <p:grpSpPr bwMode="auto">
              <a:xfrm>
                <a:off x="5972179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105" name="10 - Ελεύθερη σχεδίαση"/>
                <p:cNvSpPr/>
                <p:nvPr/>
              </p:nvSpPr>
              <p:spPr>
                <a:xfrm>
                  <a:off x="3916334" y="4255869"/>
                  <a:ext cx="46024" cy="421583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06" name="11 - Ελεύθερη σχεδίαση"/>
                <p:cNvSpPr/>
                <p:nvPr/>
              </p:nvSpPr>
              <p:spPr>
                <a:xfrm rot="580242">
                  <a:off x="3964129" y="4398779"/>
                  <a:ext cx="46024" cy="278673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396" name="12 - Ομάδα"/>
              <p:cNvGrpSpPr>
                <a:grpSpLocks/>
              </p:cNvGrpSpPr>
              <p:nvPr/>
            </p:nvGrpSpPr>
            <p:grpSpPr bwMode="auto">
              <a:xfrm flipH="1">
                <a:off x="5829303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103" name="1102 - Ελεύθερη σχεδίαση"/>
                <p:cNvSpPr/>
                <p:nvPr/>
              </p:nvSpPr>
              <p:spPr>
                <a:xfrm>
                  <a:off x="3916397" y="4255813"/>
                  <a:ext cx="46024" cy="421583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04" name="1103 - Ελεύθερη σχεδίαση"/>
                <p:cNvSpPr/>
                <p:nvPr/>
              </p:nvSpPr>
              <p:spPr>
                <a:xfrm rot="580242">
                  <a:off x="3964191" y="4398722"/>
                  <a:ext cx="46024" cy="278673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398" name="15 - Ομάδα"/>
              <p:cNvGrpSpPr>
                <a:grpSpLocks/>
              </p:cNvGrpSpPr>
              <p:nvPr/>
            </p:nvGrpSpPr>
            <p:grpSpPr bwMode="auto">
              <a:xfrm>
                <a:off x="6186493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101" name="1100 - Ελεύθερη σχεδίαση"/>
                <p:cNvSpPr/>
                <p:nvPr/>
              </p:nvSpPr>
              <p:spPr>
                <a:xfrm>
                  <a:off x="3917251" y="4255869"/>
                  <a:ext cx="46024" cy="421583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02" name="1101 - Ελεύθερη σχεδίαση"/>
                <p:cNvSpPr/>
                <p:nvPr/>
              </p:nvSpPr>
              <p:spPr>
                <a:xfrm rot="580242">
                  <a:off x="3965044" y="4398779"/>
                  <a:ext cx="46024" cy="278673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440" name="18 - Ομάδα"/>
              <p:cNvGrpSpPr>
                <a:grpSpLocks/>
              </p:cNvGrpSpPr>
              <p:nvPr/>
            </p:nvGrpSpPr>
            <p:grpSpPr bwMode="auto">
              <a:xfrm flipH="1">
                <a:off x="6043617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099" name="1098 - Ελεύθερη σχεδίαση"/>
                <p:cNvSpPr/>
                <p:nvPr/>
              </p:nvSpPr>
              <p:spPr>
                <a:xfrm>
                  <a:off x="3887158" y="4255813"/>
                  <a:ext cx="46024" cy="421583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00" name="1099 - Ελεύθερη σχεδίαση"/>
                <p:cNvSpPr/>
                <p:nvPr/>
              </p:nvSpPr>
              <p:spPr>
                <a:xfrm rot="580242">
                  <a:off x="3934951" y="4398722"/>
                  <a:ext cx="46024" cy="278673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</p:grpSp>
        <p:grpSp>
          <p:nvGrpSpPr>
            <p:cNvPr id="482" name="22 - Ομάδα"/>
            <p:cNvGrpSpPr>
              <a:grpSpLocks/>
            </p:cNvGrpSpPr>
            <p:nvPr/>
          </p:nvGrpSpPr>
          <p:grpSpPr bwMode="auto">
            <a:xfrm>
              <a:off x="6400807" y="6040444"/>
              <a:ext cx="93769" cy="900000"/>
              <a:chOff x="3916903" y="4254494"/>
              <a:chExt cx="93312" cy="422958"/>
            </a:xfrm>
          </p:grpSpPr>
          <p:sp>
            <p:nvSpPr>
              <p:cNvPr id="1093" name="1092 - Ελεύθερη σχεδίαση"/>
              <p:cNvSpPr/>
              <p:nvPr/>
            </p:nvSpPr>
            <p:spPr>
              <a:xfrm>
                <a:off x="3916398" y="4255438"/>
                <a:ext cx="46024" cy="422014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094" name="1093 - Ελεύθερη σχεδίαση"/>
              <p:cNvSpPr/>
              <p:nvPr/>
            </p:nvSpPr>
            <p:spPr>
              <a:xfrm rot="580242">
                <a:off x="3964191" y="4396109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grpSp>
          <p:nvGrpSpPr>
            <p:cNvPr id="523" name="25 - Ομάδα"/>
            <p:cNvGrpSpPr>
              <a:grpSpLocks/>
            </p:cNvGrpSpPr>
            <p:nvPr/>
          </p:nvGrpSpPr>
          <p:grpSpPr bwMode="auto">
            <a:xfrm flipH="1">
              <a:off x="6257931" y="5683254"/>
              <a:ext cx="93769" cy="900000"/>
              <a:chOff x="3916903" y="4254494"/>
              <a:chExt cx="93312" cy="422958"/>
            </a:xfrm>
          </p:grpSpPr>
          <p:sp>
            <p:nvSpPr>
              <p:cNvPr id="1091" name="1090 - Ελεύθερη σχεδίαση"/>
              <p:cNvSpPr/>
              <p:nvPr/>
            </p:nvSpPr>
            <p:spPr>
              <a:xfrm>
                <a:off x="3916333" y="4254494"/>
                <a:ext cx="46024" cy="422014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092" name="1091 - Ελεύθερη σχεδίαση"/>
              <p:cNvSpPr/>
              <p:nvPr/>
            </p:nvSpPr>
            <p:spPr>
              <a:xfrm rot="580242">
                <a:off x="3964127" y="4395165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</p:grpSp>
      <p:sp>
        <p:nvSpPr>
          <p:cNvPr id="19655" name="453 - TextBox"/>
          <p:cNvSpPr txBox="1">
            <a:spLocks noChangeArrowheads="1"/>
          </p:cNvSpPr>
          <p:nvPr/>
        </p:nvSpPr>
        <p:spPr bwMode="auto">
          <a:xfrm>
            <a:off x="3460583" y="2437561"/>
            <a:ext cx="102809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l-GR" sz="800" dirty="0"/>
              <a:t>Agricultural  </a:t>
            </a:r>
          </a:p>
          <a:p>
            <a:pPr algn="ctr"/>
            <a:r>
              <a:rPr lang="en-US" altLang="el-GR" sz="800" dirty="0"/>
              <a:t>Pollution</a:t>
            </a:r>
            <a:endParaRPr lang="el-GR" altLang="el-GR" sz="800" dirty="0"/>
          </a:p>
        </p:txBody>
      </p:sp>
      <p:grpSp>
        <p:nvGrpSpPr>
          <p:cNvPr id="524" name="1188 - Ομάδα"/>
          <p:cNvGrpSpPr>
            <a:grpSpLocks/>
          </p:cNvGrpSpPr>
          <p:nvPr/>
        </p:nvGrpSpPr>
        <p:grpSpPr bwMode="auto">
          <a:xfrm>
            <a:off x="6809620" y="6004801"/>
            <a:ext cx="502624" cy="340200"/>
            <a:chOff x="5829303" y="5683254"/>
            <a:chExt cx="665273" cy="1257190"/>
          </a:xfrm>
        </p:grpSpPr>
        <p:grpSp>
          <p:nvGrpSpPr>
            <p:cNvPr id="525" name="21 - Ομάδα"/>
            <p:cNvGrpSpPr>
              <a:grpSpLocks/>
            </p:cNvGrpSpPr>
            <p:nvPr/>
          </p:nvGrpSpPr>
          <p:grpSpPr bwMode="auto">
            <a:xfrm>
              <a:off x="5829303" y="6040444"/>
              <a:ext cx="450959" cy="900000"/>
              <a:chOff x="5829303" y="5683254"/>
              <a:chExt cx="450959" cy="1257190"/>
            </a:xfrm>
          </p:grpSpPr>
          <p:grpSp>
            <p:nvGrpSpPr>
              <p:cNvPr id="526" name="1196 - Ομάδα"/>
              <p:cNvGrpSpPr>
                <a:grpSpLocks/>
              </p:cNvGrpSpPr>
              <p:nvPr/>
            </p:nvGrpSpPr>
            <p:grpSpPr bwMode="auto">
              <a:xfrm>
                <a:off x="5972179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394" name="10 - Ελεύθερη σχεδίαση"/>
                <p:cNvSpPr/>
                <p:nvPr/>
              </p:nvSpPr>
              <p:spPr>
                <a:xfrm>
                  <a:off x="3916334" y="4211090"/>
                  <a:ext cx="46024" cy="46636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395" name="11 - Ελεύθερη σχεδίαση"/>
                <p:cNvSpPr/>
                <p:nvPr/>
              </p:nvSpPr>
              <p:spPr>
                <a:xfrm rot="580242">
                  <a:off x="3964128" y="4394491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527" name="12 - Ομάδα"/>
              <p:cNvGrpSpPr>
                <a:grpSpLocks/>
              </p:cNvGrpSpPr>
              <p:nvPr/>
            </p:nvGrpSpPr>
            <p:grpSpPr bwMode="auto">
              <a:xfrm flipH="1">
                <a:off x="5829303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392" name="1391 - Ελεύθερη σχεδίαση"/>
                <p:cNvSpPr/>
                <p:nvPr/>
              </p:nvSpPr>
              <p:spPr>
                <a:xfrm>
                  <a:off x="3916398" y="4253192"/>
                  <a:ext cx="46024" cy="42444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393" name="1392 - Ελεύθερη σχεδίαση"/>
                <p:cNvSpPr/>
                <p:nvPr/>
              </p:nvSpPr>
              <p:spPr>
                <a:xfrm rot="580242">
                  <a:off x="3964191" y="4394672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528" name="15 - Ομάδα"/>
              <p:cNvGrpSpPr>
                <a:grpSpLocks/>
              </p:cNvGrpSpPr>
              <p:nvPr/>
            </p:nvGrpSpPr>
            <p:grpSpPr bwMode="auto">
              <a:xfrm>
                <a:off x="6186493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390" name="1389 - Ελεύθερη σχεδίαση"/>
                <p:cNvSpPr/>
                <p:nvPr/>
              </p:nvSpPr>
              <p:spPr>
                <a:xfrm>
                  <a:off x="3917250" y="4211090"/>
                  <a:ext cx="46024" cy="46636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391" name="1390 - Ελεύθερη σχεδίαση"/>
                <p:cNvSpPr/>
                <p:nvPr/>
              </p:nvSpPr>
              <p:spPr>
                <a:xfrm rot="580242">
                  <a:off x="3965044" y="4394491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529" name="18 - Ομάδα"/>
              <p:cNvGrpSpPr>
                <a:grpSpLocks/>
              </p:cNvGrpSpPr>
              <p:nvPr/>
            </p:nvGrpSpPr>
            <p:grpSpPr bwMode="auto">
              <a:xfrm flipH="1">
                <a:off x="6043617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388" name="1387 - Ελεύθερη σχεδίαση"/>
                <p:cNvSpPr/>
                <p:nvPr/>
              </p:nvSpPr>
              <p:spPr>
                <a:xfrm>
                  <a:off x="3887158" y="4253192"/>
                  <a:ext cx="46024" cy="42444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389" name="1388 - Ελεύθερη σχεδίαση"/>
                <p:cNvSpPr/>
                <p:nvPr/>
              </p:nvSpPr>
              <p:spPr>
                <a:xfrm rot="580242">
                  <a:off x="3934952" y="4394672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</p:grpSp>
        <p:grpSp>
          <p:nvGrpSpPr>
            <p:cNvPr id="530" name="22 - Ομάδα"/>
            <p:cNvGrpSpPr>
              <a:grpSpLocks/>
            </p:cNvGrpSpPr>
            <p:nvPr/>
          </p:nvGrpSpPr>
          <p:grpSpPr bwMode="auto">
            <a:xfrm>
              <a:off x="6400807" y="6040444"/>
              <a:ext cx="93769" cy="900000"/>
              <a:chOff x="3916903" y="4254494"/>
              <a:chExt cx="93312" cy="422958"/>
            </a:xfrm>
          </p:grpSpPr>
          <p:sp>
            <p:nvSpPr>
              <p:cNvPr id="1382" name="1381 - Ελεύθερη σχεδίαση"/>
              <p:cNvSpPr/>
              <p:nvPr/>
            </p:nvSpPr>
            <p:spPr>
              <a:xfrm>
                <a:off x="3916397" y="4253562"/>
                <a:ext cx="46024" cy="423890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383" name="1382 - Ελεύθερη σχεδίαση"/>
              <p:cNvSpPr/>
              <p:nvPr/>
            </p:nvSpPr>
            <p:spPr>
              <a:xfrm rot="580242">
                <a:off x="3964191" y="4396109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grpSp>
          <p:nvGrpSpPr>
            <p:cNvPr id="531" name="25 - Ομάδα"/>
            <p:cNvGrpSpPr>
              <a:grpSpLocks/>
            </p:cNvGrpSpPr>
            <p:nvPr/>
          </p:nvGrpSpPr>
          <p:grpSpPr bwMode="auto">
            <a:xfrm flipH="1">
              <a:off x="6257931" y="5683254"/>
              <a:ext cx="93769" cy="900000"/>
              <a:chOff x="3916903" y="4254494"/>
              <a:chExt cx="93312" cy="422958"/>
            </a:xfrm>
          </p:grpSpPr>
          <p:sp>
            <p:nvSpPr>
              <p:cNvPr id="1380" name="1379 - Ελεύθερη σχεδίαση"/>
              <p:cNvSpPr/>
              <p:nvPr/>
            </p:nvSpPr>
            <p:spPr>
              <a:xfrm>
                <a:off x="3916333" y="4254494"/>
                <a:ext cx="46024" cy="423890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381" name="1380 - Ελεύθερη σχεδίαση"/>
              <p:cNvSpPr/>
              <p:nvPr/>
            </p:nvSpPr>
            <p:spPr>
              <a:xfrm rot="580242">
                <a:off x="3964128" y="4397041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</p:grpSp>
      <p:pic>
        <p:nvPicPr>
          <p:cNvPr id="19657" name="Picture 13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088191" y="6247801"/>
            <a:ext cx="322540" cy="19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32" name="1188 - Ομάδα"/>
          <p:cNvGrpSpPr>
            <a:grpSpLocks/>
          </p:cNvGrpSpPr>
          <p:nvPr/>
        </p:nvGrpSpPr>
        <p:grpSpPr bwMode="auto">
          <a:xfrm>
            <a:off x="7986890" y="6011281"/>
            <a:ext cx="502624" cy="340200"/>
            <a:chOff x="5829303" y="5683254"/>
            <a:chExt cx="665273" cy="1257190"/>
          </a:xfrm>
        </p:grpSpPr>
        <p:grpSp>
          <p:nvGrpSpPr>
            <p:cNvPr id="533" name="21 - Ομάδα"/>
            <p:cNvGrpSpPr>
              <a:grpSpLocks/>
            </p:cNvGrpSpPr>
            <p:nvPr/>
          </p:nvGrpSpPr>
          <p:grpSpPr bwMode="auto">
            <a:xfrm>
              <a:off x="5829303" y="6040444"/>
              <a:ext cx="450959" cy="900000"/>
              <a:chOff x="5829303" y="5683254"/>
              <a:chExt cx="450959" cy="1257190"/>
            </a:xfrm>
          </p:grpSpPr>
          <p:grpSp>
            <p:nvGrpSpPr>
              <p:cNvPr id="534" name="1196 - Ομάδα"/>
              <p:cNvGrpSpPr>
                <a:grpSpLocks/>
              </p:cNvGrpSpPr>
              <p:nvPr/>
            </p:nvGrpSpPr>
            <p:grpSpPr bwMode="auto">
              <a:xfrm>
                <a:off x="5972179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415" name="10 - Ελεύθερη σχεδίαση"/>
                <p:cNvSpPr/>
                <p:nvPr/>
              </p:nvSpPr>
              <p:spPr>
                <a:xfrm>
                  <a:off x="3916334" y="4211090"/>
                  <a:ext cx="46024" cy="46636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416" name="11 - Ελεύθερη σχεδίαση"/>
                <p:cNvSpPr/>
                <p:nvPr/>
              </p:nvSpPr>
              <p:spPr>
                <a:xfrm rot="580242">
                  <a:off x="3964128" y="4394491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535" name="12 - Ομάδα"/>
              <p:cNvGrpSpPr>
                <a:grpSpLocks/>
              </p:cNvGrpSpPr>
              <p:nvPr/>
            </p:nvGrpSpPr>
            <p:grpSpPr bwMode="auto">
              <a:xfrm flipH="1">
                <a:off x="5829303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413" name="1412 - Ελεύθερη σχεδίαση"/>
                <p:cNvSpPr/>
                <p:nvPr/>
              </p:nvSpPr>
              <p:spPr>
                <a:xfrm>
                  <a:off x="3916398" y="4253192"/>
                  <a:ext cx="46024" cy="42444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414" name="1413 - Ελεύθερη σχεδίαση"/>
                <p:cNvSpPr/>
                <p:nvPr/>
              </p:nvSpPr>
              <p:spPr>
                <a:xfrm rot="580242">
                  <a:off x="3964191" y="4394672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536" name="15 - Ομάδα"/>
              <p:cNvGrpSpPr>
                <a:grpSpLocks/>
              </p:cNvGrpSpPr>
              <p:nvPr/>
            </p:nvGrpSpPr>
            <p:grpSpPr bwMode="auto">
              <a:xfrm>
                <a:off x="6186493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411" name="1410 - Ελεύθερη σχεδίαση"/>
                <p:cNvSpPr/>
                <p:nvPr/>
              </p:nvSpPr>
              <p:spPr>
                <a:xfrm>
                  <a:off x="3917250" y="4211090"/>
                  <a:ext cx="46024" cy="46636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412" name="1411 - Ελεύθερη σχεδίαση"/>
                <p:cNvSpPr/>
                <p:nvPr/>
              </p:nvSpPr>
              <p:spPr>
                <a:xfrm rot="580242">
                  <a:off x="3965044" y="4394491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537" name="18 - Ομάδα"/>
              <p:cNvGrpSpPr>
                <a:grpSpLocks/>
              </p:cNvGrpSpPr>
              <p:nvPr/>
            </p:nvGrpSpPr>
            <p:grpSpPr bwMode="auto">
              <a:xfrm flipH="1">
                <a:off x="6043617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409" name="1408 - Ελεύθερη σχεδίαση"/>
                <p:cNvSpPr/>
                <p:nvPr/>
              </p:nvSpPr>
              <p:spPr>
                <a:xfrm>
                  <a:off x="3887158" y="4253192"/>
                  <a:ext cx="46024" cy="42444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410" name="1409 - Ελεύθερη σχεδίαση"/>
                <p:cNvSpPr/>
                <p:nvPr/>
              </p:nvSpPr>
              <p:spPr>
                <a:xfrm rot="580242">
                  <a:off x="3934952" y="4394672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</p:grpSp>
        <p:grpSp>
          <p:nvGrpSpPr>
            <p:cNvPr id="538" name="22 - Ομάδα"/>
            <p:cNvGrpSpPr>
              <a:grpSpLocks/>
            </p:cNvGrpSpPr>
            <p:nvPr/>
          </p:nvGrpSpPr>
          <p:grpSpPr bwMode="auto">
            <a:xfrm>
              <a:off x="6400807" y="6040444"/>
              <a:ext cx="93769" cy="900000"/>
              <a:chOff x="3916903" y="4254494"/>
              <a:chExt cx="93312" cy="422958"/>
            </a:xfrm>
          </p:grpSpPr>
          <p:sp>
            <p:nvSpPr>
              <p:cNvPr id="1403" name="1402 - Ελεύθερη σχεδίαση"/>
              <p:cNvSpPr/>
              <p:nvPr/>
            </p:nvSpPr>
            <p:spPr>
              <a:xfrm>
                <a:off x="3916397" y="4253562"/>
                <a:ext cx="46024" cy="423890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404" name="1403 - Ελεύθερη σχεδίαση"/>
              <p:cNvSpPr/>
              <p:nvPr/>
            </p:nvSpPr>
            <p:spPr>
              <a:xfrm rot="580242">
                <a:off x="3964191" y="4396109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grpSp>
          <p:nvGrpSpPr>
            <p:cNvPr id="539" name="25 - Ομάδα"/>
            <p:cNvGrpSpPr>
              <a:grpSpLocks/>
            </p:cNvGrpSpPr>
            <p:nvPr/>
          </p:nvGrpSpPr>
          <p:grpSpPr bwMode="auto">
            <a:xfrm flipH="1">
              <a:off x="6257931" y="5683254"/>
              <a:ext cx="93769" cy="900000"/>
              <a:chOff x="3916903" y="4254494"/>
              <a:chExt cx="93312" cy="422958"/>
            </a:xfrm>
          </p:grpSpPr>
          <p:sp>
            <p:nvSpPr>
              <p:cNvPr id="1401" name="1400 - Ελεύθερη σχεδίαση"/>
              <p:cNvSpPr/>
              <p:nvPr/>
            </p:nvSpPr>
            <p:spPr>
              <a:xfrm>
                <a:off x="3916333" y="4254494"/>
                <a:ext cx="46024" cy="423890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402" name="1401 - Ελεύθερη σχεδίαση"/>
              <p:cNvSpPr/>
              <p:nvPr/>
            </p:nvSpPr>
            <p:spPr>
              <a:xfrm rot="580242">
                <a:off x="3964128" y="4397041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</p:grpSp>
      <p:pic>
        <p:nvPicPr>
          <p:cNvPr id="19659" name="Picture 13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74382" y="6247801"/>
            <a:ext cx="322540" cy="19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0" name="Picture 11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95017" y="5956201"/>
            <a:ext cx="314476" cy="21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1" name="Picture 11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45779" y="6004801"/>
            <a:ext cx="314476" cy="21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2" name="Picture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145572">
            <a:off x="6923853" y="6040441"/>
            <a:ext cx="315821" cy="20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3" name="Picture 9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386287" y="6102001"/>
            <a:ext cx="256688" cy="25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4" name="Picture 9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30700" y="6053401"/>
            <a:ext cx="274159" cy="18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5" name="Picture 9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297715" y="6150601"/>
            <a:ext cx="274159" cy="18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666" name="1423 - TextBox"/>
          <p:cNvSpPr txBox="1">
            <a:spLocks noChangeArrowheads="1"/>
          </p:cNvSpPr>
          <p:nvPr/>
        </p:nvSpPr>
        <p:spPr bwMode="auto">
          <a:xfrm>
            <a:off x="5297715" y="6393601"/>
            <a:ext cx="235857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900" b="1" dirty="0"/>
              <a:t>Bivalve species- Wilde populations</a:t>
            </a:r>
            <a:endParaRPr lang="el-GR" altLang="el-GR" sz="900" b="1" dirty="0"/>
          </a:p>
        </p:txBody>
      </p:sp>
      <p:cxnSp>
        <p:nvCxnSpPr>
          <p:cNvPr id="1429" name="1428 - Ευθεία γραμμή σύνδεσης"/>
          <p:cNvCxnSpPr/>
          <p:nvPr/>
        </p:nvCxnSpPr>
        <p:spPr bwMode="auto">
          <a:xfrm rot="16200000" flipV="1">
            <a:off x="4252858" y="2886301"/>
            <a:ext cx="759240" cy="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131 - Ευθεία γραμμή σύνδεσης"/>
          <p:cNvCxnSpPr/>
          <p:nvPr/>
        </p:nvCxnSpPr>
        <p:spPr bwMode="auto">
          <a:xfrm rot="5400000">
            <a:off x="4363985" y="3365281"/>
            <a:ext cx="14212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69" name="Freeform 259"/>
          <p:cNvSpPr>
            <a:spLocks/>
          </p:cNvSpPr>
          <p:nvPr/>
        </p:nvSpPr>
        <p:spPr bwMode="auto">
          <a:xfrm>
            <a:off x="4964424" y="2482921"/>
            <a:ext cx="182772" cy="22140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grpSp>
        <p:nvGrpSpPr>
          <p:cNvPr id="540" name="1429 - Ομάδα"/>
          <p:cNvGrpSpPr>
            <a:grpSpLocks/>
          </p:cNvGrpSpPr>
          <p:nvPr/>
        </p:nvGrpSpPr>
        <p:grpSpPr bwMode="auto">
          <a:xfrm>
            <a:off x="4987271" y="3477601"/>
            <a:ext cx="182772" cy="1224720"/>
            <a:chOff x="1299491" y="4573845"/>
            <a:chExt cx="469631" cy="2412000"/>
          </a:xfrm>
        </p:grpSpPr>
        <p:sp>
          <p:nvSpPr>
            <p:cNvPr id="1431" name="1430 - Κύλινδρος"/>
            <p:cNvSpPr/>
            <p:nvPr/>
          </p:nvSpPr>
          <p:spPr>
            <a:xfrm>
              <a:off x="1302943" y="4573845"/>
              <a:ext cx="466179" cy="2412000"/>
            </a:xfrm>
            <a:prstGeom prst="can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grpSp>
          <p:nvGrpSpPr>
            <p:cNvPr id="541" name="224 - Ομάδα"/>
            <p:cNvGrpSpPr>
              <a:grpSpLocks/>
            </p:cNvGrpSpPr>
            <p:nvPr/>
          </p:nvGrpSpPr>
          <p:grpSpPr bwMode="auto">
            <a:xfrm>
              <a:off x="1299491" y="4639278"/>
              <a:ext cx="466230" cy="2327440"/>
              <a:chOff x="1299491" y="4639278"/>
              <a:chExt cx="466230" cy="2327440"/>
            </a:xfrm>
          </p:grpSpPr>
          <p:grpSp>
            <p:nvGrpSpPr>
              <p:cNvPr id="542" name="185 - Ομάδα"/>
              <p:cNvGrpSpPr>
                <a:grpSpLocks/>
              </p:cNvGrpSpPr>
              <p:nvPr/>
            </p:nvGrpSpPr>
            <p:grpSpPr bwMode="auto">
              <a:xfrm>
                <a:off x="1299491" y="4683122"/>
                <a:ext cx="455132" cy="2233672"/>
                <a:chOff x="1299491" y="4683122"/>
                <a:chExt cx="455132" cy="2233672"/>
              </a:xfrm>
            </p:grpSpPr>
            <p:grpSp>
              <p:nvGrpSpPr>
                <p:cNvPr id="543" name="144 - Ομάδα"/>
                <p:cNvGrpSpPr>
                  <a:grpSpLocks/>
                </p:cNvGrpSpPr>
                <p:nvPr/>
              </p:nvGrpSpPr>
              <p:grpSpPr bwMode="auto">
                <a:xfrm>
                  <a:off x="1299491" y="5366661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2000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1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1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1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56" name="145 - Ομάδα"/>
                <p:cNvGrpSpPr>
                  <a:grpSpLocks/>
                </p:cNvGrpSpPr>
                <p:nvPr/>
              </p:nvGrpSpPr>
              <p:grpSpPr bwMode="auto">
                <a:xfrm>
                  <a:off x="1328709" y="5683254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99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57" name="153 - Ομάδα"/>
                <p:cNvGrpSpPr>
                  <a:grpSpLocks/>
                </p:cNvGrpSpPr>
                <p:nvPr/>
              </p:nvGrpSpPr>
              <p:grpSpPr bwMode="auto">
                <a:xfrm>
                  <a:off x="1328709" y="6040444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99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9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9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9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9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9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9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58" name="161 - Ομάδα"/>
                <p:cNvGrpSpPr>
                  <a:grpSpLocks/>
                </p:cNvGrpSpPr>
                <p:nvPr/>
              </p:nvGrpSpPr>
              <p:grpSpPr bwMode="auto">
                <a:xfrm>
                  <a:off x="1328709" y="5040312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98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9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9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59" name="169 - Ομάδα"/>
                <p:cNvGrpSpPr>
                  <a:grpSpLocks/>
                </p:cNvGrpSpPr>
                <p:nvPr/>
              </p:nvGrpSpPr>
              <p:grpSpPr bwMode="auto">
                <a:xfrm>
                  <a:off x="1328709" y="6342370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97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7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60" name="177 - Ομάδα"/>
                <p:cNvGrpSpPr>
                  <a:grpSpLocks/>
                </p:cNvGrpSpPr>
                <p:nvPr/>
              </p:nvGrpSpPr>
              <p:grpSpPr bwMode="auto">
                <a:xfrm>
                  <a:off x="1328709" y="4683122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97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7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7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7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7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7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7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  <p:cxnSp>
            <p:nvCxnSpPr>
              <p:cNvPr id="1434" name="1433 - Ευθεία γραμμή σύνδεσης"/>
              <p:cNvCxnSpPr/>
              <p:nvPr/>
            </p:nvCxnSpPr>
            <p:spPr>
              <a:xfrm rot="5400000">
                <a:off x="247871" y="5800051"/>
                <a:ext cx="2303523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5" name="1434 - Ευθεία γραμμή σύνδεσης"/>
              <p:cNvCxnSpPr/>
              <p:nvPr/>
            </p:nvCxnSpPr>
            <p:spPr>
              <a:xfrm rot="5400000">
                <a:off x="209887" y="5791543"/>
                <a:ext cx="2303523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6" name="1435 - Ευθεία γραμμή σύνδεσης"/>
              <p:cNvCxnSpPr/>
              <p:nvPr/>
            </p:nvCxnSpPr>
            <p:spPr>
              <a:xfrm rot="5400000">
                <a:off x="344558" y="5810687"/>
                <a:ext cx="230352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7" name="1436 - Ευθεία γραμμή σύνδεσης"/>
              <p:cNvCxnSpPr/>
              <p:nvPr/>
            </p:nvCxnSpPr>
            <p:spPr>
              <a:xfrm rot="5400000">
                <a:off x="460241" y="5813214"/>
                <a:ext cx="2303524" cy="3452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8" name="1437 - Ευθεία γραμμή σύνδεσης"/>
              <p:cNvCxnSpPr/>
              <p:nvPr/>
            </p:nvCxnSpPr>
            <p:spPr>
              <a:xfrm rot="5400000">
                <a:off x="546571" y="5802578"/>
                <a:ext cx="2303523" cy="3454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461" name="208 - Ομάδα"/>
              <p:cNvGrpSpPr>
                <a:grpSpLocks/>
              </p:cNvGrpSpPr>
              <p:nvPr/>
            </p:nvGrpSpPr>
            <p:grpSpPr bwMode="auto">
              <a:xfrm>
                <a:off x="1320341" y="4652978"/>
                <a:ext cx="445380" cy="1142668"/>
                <a:chOff x="1320341" y="4652978"/>
                <a:chExt cx="445380" cy="1142668"/>
              </a:xfrm>
            </p:grpSpPr>
            <p:grpSp>
              <p:nvGrpSpPr>
                <p:cNvPr id="19462" name="200 - Ομάδα"/>
                <p:cNvGrpSpPr>
                  <a:grpSpLocks/>
                </p:cNvGrpSpPr>
                <p:nvPr/>
              </p:nvGrpSpPr>
              <p:grpSpPr bwMode="auto">
                <a:xfrm>
                  <a:off x="1320341" y="4652978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463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467" name="1466 - Τόξο"/>
                    <p:cNvSpPr/>
                    <p:nvPr/>
                  </p:nvSpPr>
                  <p:spPr>
                    <a:xfrm rot="5400000">
                      <a:off x="1466506" y="4468407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468" name="1467 - Τόξο"/>
                    <p:cNvSpPr/>
                    <p:nvPr/>
                  </p:nvSpPr>
                  <p:spPr>
                    <a:xfrm rot="5400000">
                      <a:off x="1463054" y="4621549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464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465" name="1464 - Τόξο"/>
                    <p:cNvSpPr/>
                    <p:nvPr/>
                  </p:nvSpPr>
                  <p:spPr>
                    <a:xfrm rot="5400000">
                      <a:off x="1466706" y="4468273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466" name="1465 - Τόξο"/>
                    <p:cNvSpPr/>
                    <p:nvPr/>
                  </p:nvSpPr>
                  <p:spPr>
                    <a:xfrm rot="5400000">
                      <a:off x="1463254" y="4621415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  <p:grpSp>
              <p:nvGrpSpPr>
                <p:cNvPr id="19465" name="201 - Ομάδα"/>
                <p:cNvGrpSpPr>
                  <a:grpSpLocks/>
                </p:cNvGrpSpPr>
                <p:nvPr/>
              </p:nvGrpSpPr>
              <p:grpSpPr bwMode="auto">
                <a:xfrm>
                  <a:off x="1327045" y="5217346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466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461" name="1460 - Τόξο"/>
                    <p:cNvSpPr/>
                    <p:nvPr/>
                  </p:nvSpPr>
                  <p:spPr>
                    <a:xfrm rot="5400000">
                      <a:off x="1449692" y="4486832"/>
                      <a:ext cx="176539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462" name="1461 - Τόξο"/>
                    <p:cNvSpPr/>
                    <p:nvPr/>
                  </p:nvSpPr>
                  <p:spPr>
                    <a:xfrm rot="5400000">
                      <a:off x="1463256" y="4656991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467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459" name="1458 - Τόξο"/>
                    <p:cNvSpPr/>
                    <p:nvPr/>
                  </p:nvSpPr>
                  <p:spPr>
                    <a:xfrm rot="5400000">
                      <a:off x="1466909" y="4469682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460" name="1459 - Τόξο"/>
                    <p:cNvSpPr/>
                    <p:nvPr/>
                  </p:nvSpPr>
                  <p:spPr>
                    <a:xfrm rot="5400000">
                      <a:off x="1446441" y="4639841"/>
                      <a:ext cx="176540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</p:grpSp>
          <p:grpSp>
            <p:nvGrpSpPr>
              <p:cNvPr id="19468" name="209 - Ομάδα"/>
              <p:cNvGrpSpPr>
                <a:grpSpLocks/>
              </p:cNvGrpSpPr>
              <p:nvPr/>
            </p:nvGrpSpPr>
            <p:grpSpPr bwMode="auto">
              <a:xfrm>
                <a:off x="1311973" y="5801350"/>
                <a:ext cx="445380" cy="1142668"/>
                <a:chOff x="1320341" y="4652978"/>
                <a:chExt cx="445380" cy="1142668"/>
              </a:xfrm>
            </p:grpSpPr>
            <p:grpSp>
              <p:nvGrpSpPr>
                <p:cNvPr id="19470" name="200 - Ομάδα"/>
                <p:cNvGrpSpPr>
                  <a:grpSpLocks/>
                </p:cNvGrpSpPr>
                <p:nvPr/>
              </p:nvGrpSpPr>
              <p:grpSpPr bwMode="auto">
                <a:xfrm>
                  <a:off x="1320341" y="4652978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471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453" name="1452 - Τόξο"/>
                    <p:cNvSpPr/>
                    <p:nvPr/>
                  </p:nvSpPr>
                  <p:spPr>
                    <a:xfrm rot="5400000">
                      <a:off x="1467968" y="4468606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454" name="1453 - Τόξο"/>
                    <p:cNvSpPr/>
                    <p:nvPr/>
                  </p:nvSpPr>
                  <p:spPr>
                    <a:xfrm rot="5400000">
                      <a:off x="1464515" y="4621749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472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451" name="1450 - Τόξο"/>
                    <p:cNvSpPr/>
                    <p:nvPr/>
                  </p:nvSpPr>
                  <p:spPr>
                    <a:xfrm rot="5400000">
                      <a:off x="1468168" y="4468472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452" name="1451 - Τόξο"/>
                    <p:cNvSpPr/>
                    <p:nvPr/>
                  </p:nvSpPr>
                  <p:spPr>
                    <a:xfrm rot="5400000">
                      <a:off x="1464716" y="4621615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  <p:grpSp>
              <p:nvGrpSpPr>
                <p:cNvPr id="19473" name="201 - Ομάδα"/>
                <p:cNvGrpSpPr>
                  <a:grpSpLocks/>
                </p:cNvGrpSpPr>
                <p:nvPr/>
              </p:nvGrpSpPr>
              <p:grpSpPr bwMode="auto">
                <a:xfrm>
                  <a:off x="1327045" y="5217346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474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447" name="1446 - Τόξο"/>
                    <p:cNvSpPr/>
                    <p:nvPr/>
                  </p:nvSpPr>
                  <p:spPr>
                    <a:xfrm rot="5400000">
                      <a:off x="1468168" y="4467889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448" name="1447 - Τόξο"/>
                    <p:cNvSpPr/>
                    <p:nvPr/>
                  </p:nvSpPr>
                  <p:spPr>
                    <a:xfrm rot="5400000">
                      <a:off x="1464716" y="4621032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475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445" name="1444 - Τόξο"/>
                    <p:cNvSpPr/>
                    <p:nvPr/>
                  </p:nvSpPr>
                  <p:spPr>
                    <a:xfrm rot="5400000">
                      <a:off x="1456538" y="4455918"/>
                      <a:ext cx="176539" cy="417833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446" name="1445 - Τόξο"/>
                    <p:cNvSpPr/>
                    <p:nvPr/>
                  </p:nvSpPr>
                  <p:spPr>
                    <a:xfrm rot="5400000">
                      <a:off x="1470099" y="4626076"/>
                      <a:ext cx="142507" cy="417835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</p:grpSp>
        </p:grpSp>
      </p:grpSp>
      <p:grpSp>
        <p:nvGrpSpPr>
          <p:cNvPr id="19477" name="1516 - Ομάδα"/>
          <p:cNvGrpSpPr>
            <a:grpSpLocks/>
          </p:cNvGrpSpPr>
          <p:nvPr/>
        </p:nvGrpSpPr>
        <p:grpSpPr bwMode="auto">
          <a:xfrm>
            <a:off x="5276212" y="3477601"/>
            <a:ext cx="182772" cy="1224720"/>
            <a:chOff x="1299491" y="4573845"/>
            <a:chExt cx="469631" cy="2412000"/>
          </a:xfrm>
        </p:grpSpPr>
        <p:sp>
          <p:nvSpPr>
            <p:cNvPr id="1518" name="1517 - Κύλινδρος"/>
            <p:cNvSpPr/>
            <p:nvPr/>
          </p:nvSpPr>
          <p:spPr>
            <a:xfrm>
              <a:off x="1302945" y="4573845"/>
              <a:ext cx="466177" cy="2412000"/>
            </a:xfrm>
            <a:prstGeom prst="can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grpSp>
          <p:nvGrpSpPr>
            <p:cNvPr id="19478" name="224 - Ομάδα"/>
            <p:cNvGrpSpPr>
              <a:grpSpLocks/>
            </p:cNvGrpSpPr>
            <p:nvPr/>
          </p:nvGrpSpPr>
          <p:grpSpPr bwMode="auto">
            <a:xfrm>
              <a:off x="1299491" y="4639278"/>
              <a:ext cx="466230" cy="2327440"/>
              <a:chOff x="1299491" y="4639278"/>
              <a:chExt cx="466230" cy="2327440"/>
            </a:xfrm>
          </p:grpSpPr>
          <p:grpSp>
            <p:nvGrpSpPr>
              <p:cNvPr id="19479" name="185 - Ομάδα"/>
              <p:cNvGrpSpPr>
                <a:grpSpLocks/>
              </p:cNvGrpSpPr>
              <p:nvPr/>
            </p:nvGrpSpPr>
            <p:grpSpPr bwMode="auto">
              <a:xfrm>
                <a:off x="1299491" y="4683122"/>
                <a:ext cx="455132" cy="2233672"/>
                <a:chOff x="1299491" y="4683122"/>
                <a:chExt cx="455132" cy="2233672"/>
              </a:xfrm>
            </p:grpSpPr>
            <p:grpSp>
              <p:nvGrpSpPr>
                <p:cNvPr id="19483" name="144 - Ομάδα"/>
                <p:cNvGrpSpPr>
                  <a:grpSpLocks/>
                </p:cNvGrpSpPr>
                <p:nvPr/>
              </p:nvGrpSpPr>
              <p:grpSpPr bwMode="auto">
                <a:xfrm>
                  <a:off x="1299491" y="5366661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92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2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2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2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2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2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2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84" name="145 - Ομάδα"/>
                <p:cNvGrpSpPr>
                  <a:grpSpLocks/>
                </p:cNvGrpSpPr>
                <p:nvPr/>
              </p:nvGrpSpPr>
              <p:grpSpPr bwMode="auto">
                <a:xfrm>
                  <a:off x="1328709" y="5683254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91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85" name="153 - Ομάδα"/>
                <p:cNvGrpSpPr>
                  <a:grpSpLocks/>
                </p:cNvGrpSpPr>
                <p:nvPr/>
              </p:nvGrpSpPr>
              <p:grpSpPr bwMode="auto">
                <a:xfrm>
                  <a:off x="1328709" y="6040444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90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88" name="161 - Ομάδα"/>
                <p:cNvGrpSpPr>
                  <a:grpSpLocks/>
                </p:cNvGrpSpPr>
                <p:nvPr/>
              </p:nvGrpSpPr>
              <p:grpSpPr bwMode="auto">
                <a:xfrm>
                  <a:off x="1328709" y="5040312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89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89" name="169 - Ομάδα"/>
                <p:cNvGrpSpPr>
                  <a:grpSpLocks/>
                </p:cNvGrpSpPr>
                <p:nvPr/>
              </p:nvGrpSpPr>
              <p:grpSpPr bwMode="auto">
                <a:xfrm>
                  <a:off x="1328709" y="6342370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89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9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9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9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9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9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9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90" name="177 - Ομάδα"/>
                <p:cNvGrpSpPr>
                  <a:grpSpLocks/>
                </p:cNvGrpSpPr>
                <p:nvPr/>
              </p:nvGrpSpPr>
              <p:grpSpPr bwMode="auto">
                <a:xfrm>
                  <a:off x="1328709" y="4683122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88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8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8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8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8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9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9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  <p:cxnSp>
            <p:nvCxnSpPr>
              <p:cNvPr id="1521" name="1520 - Ευθεία γραμμή σύνδεσης"/>
              <p:cNvCxnSpPr/>
              <p:nvPr/>
            </p:nvCxnSpPr>
            <p:spPr>
              <a:xfrm rot="5400000">
                <a:off x="247873" y="5800051"/>
                <a:ext cx="2303523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2" name="1521 - Ευθεία γραμμή σύνδεσης"/>
              <p:cNvCxnSpPr/>
              <p:nvPr/>
            </p:nvCxnSpPr>
            <p:spPr>
              <a:xfrm rot="5400000">
                <a:off x="209887" y="5791543"/>
                <a:ext cx="2303523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3" name="1522 - Ευθεία γραμμή σύνδεσης"/>
              <p:cNvCxnSpPr/>
              <p:nvPr/>
            </p:nvCxnSpPr>
            <p:spPr>
              <a:xfrm rot="5400000">
                <a:off x="344560" y="5810687"/>
                <a:ext cx="230352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4" name="1523 - Ευθεία γραμμή σύνδεσης"/>
              <p:cNvCxnSpPr/>
              <p:nvPr/>
            </p:nvCxnSpPr>
            <p:spPr>
              <a:xfrm rot="5400000">
                <a:off x="460241" y="5813213"/>
                <a:ext cx="2303524" cy="3454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5" name="1524 - Ευθεία γραμμή σύνδεσης"/>
              <p:cNvCxnSpPr/>
              <p:nvPr/>
            </p:nvCxnSpPr>
            <p:spPr>
              <a:xfrm rot="5400000">
                <a:off x="546573" y="5802578"/>
                <a:ext cx="2303523" cy="3452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491" name="208 - Ομάδα"/>
              <p:cNvGrpSpPr>
                <a:grpSpLocks/>
              </p:cNvGrpSpPr>
              <p:nvPr/>
            </p:nvGrpSpPr>
            <p:grpSpPr bwMode="auto">
              <a:xfrm>
                <a:off x="1320341" y="4652978"/>
                <a:ext cx="445380" cy="1142668"/>
                <a:chOff x="1320341" y="4652978"/>
                <a:chExt cx="445380" cy="1142668"/>
              </a:xfrm>
            </p:grpSpPr>
            <p:grpSp>
              <p:nvGrpSpPr>
                <p:cNvPr id="19492" name="200 - Ομάδα"/>
                <p:cNvGrpSpPr>
                  <a:grpSpLocks/>
                </p:cNvGrpSpPr>
                <p:nvPr/>
              </p:nvGrpSpPr>
              <p:grpSpPr bwMode="auto">
                <a:xfrm>
                  <a:off x="1320341" y="4652978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495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554" name="1553 - Τόξο"/>
                    <p:cNvSpPr/>
                    <p:nvPr/>
                  </p:nvSpPr>
                  <p:spPr>
                    <a:xfrm rot="5400000">
                      <a:off x="1466508" y="4468407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555" name="1554 - Τόξο"/>
                    <p:cNvSpPr/>
                    <p:nvPr/>
                  </p:nvSpPr>
                  <p:spPr>
                    <a:xfrm rot="5400000">
                      <a:off x="1463054" y="4621549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496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552" name="1551 - Τόξο"/>
                    <p:cNvSpPr/>
                    <p:nvPr/>
                  </p:nvSpPr>
                  <p:spPr>
                    <a:xfrm rot="5400000">
                      <a:off x="1466709" y="4468273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553" name="1552 - Τόξο"/>
                    <p:cNvSpPr/>
                    <p:nvPr/>
                  </p:nvSpPr>
                  <p:spPr>
                    <a:xfrm rot="5400000">
                      <a:off x="1463254" y="4621415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  <p:grpSp>
              <p:nvGrpSpPr>
                <p:cNvPr id="19497" name="201 - Ομάδα"/>
                <p:cNvGrpSpPr>
                  <a:grpSpLocks/>
                </p:cNvGrpSpPr>
                <p:nvPr/>
              </p:nvGrpSpPr>
              <p:grpSpPr bwMode="auto">
                <a:xfrm>
                  <a:off x="1327045" y="5217346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498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548" name="1547 - Τόξο"/>
                    <p:cNvSpPr/>
                    <p:nvPr/>
                  </p:nvSpPr>
                  <p:spPr>
                    <a:xfrm rot="5400000">
                      <a:off x="1449694" y="4486832"/>
                      <a:ext cx="176539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549" name="1548 - Τόξο"/>
                    <p:cNvSpPr/>
                    <p:nvPr/>
                  </p:nvSpPr>
                  <p:spPr>
                    <a:xfrm rot="5400000">
                      <a:off x="1463256" y="4656991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499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1"/>
                    <a:ext cx="431972" cy="295277"/>
                    <a:chOff x="1320341" y="4611683"/>
                    <a:chExt cx="431972" cy="295277"/>
                  </a:xfrm>
                </p:grpSpPr>
                <p:sp>
                  <p:nvSpPr>
                    <p:cNvPr id="1546" name="1545 - Τόξο"/>
                    <p:cNvSpPr/>
                    <p:nvPr/>
                  </p:nvSpPr>
                  <p:spPr>
                    <a:xfrm rot="5400000">
                      <a:off x="1466911" y="4469681"/>
                      <a:ext cx="142509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547" name="1546 - Τόξο"/>
                    <p:cNvSpPr/>
                    <p:nvPr/>
                  </p:nvSpPr>
                  <p:spPr>
                    <a:xfrm rot="5400000">
                      <a:off x="1446440" y="4639841"/>
                      <a:ext cx="176541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</p:grpSp>
          <p:grpSp>
            <p:nvGrpSpPr>
              <p:cNvPr id="19500" name="209 - Ομάδα"/>
              <p:cNvGrpSpPr>
                <a:grpSpLocks/>
              </p:cNvGrpSpPr>
              <p:nvPr/>
            </p:nvGrpSpPr>
            <p:grpSpPr bwMode="auto">
              <a:xfrm>
                <a:off x="1311973" y="5801350"/>
                <a:ext cx="445380" cy="1142668"/>
                <a:chOff x="1320341" y="4652978"/>
                <a:chExt cx="445380" cy="1142668"/>
              </a:xfrm>
            </p:grpSpPr>
            <p:grpSp>
              <p:nvGrpSpPr>
                <p:cNvPr id="19501" name="200 - Ομάδα"/>
                <p:cNvGrpSpPr>
                  <a:grpSpLocks/>
                </p:cNvGrpSpPr>
                <p:nvPr/>
              </p:nvGrpSpPr>
              <p:grpSpPr bwMode="auto">
                <a:xfrm>
                  <a:off x="1320341" y="4652978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502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540" name="1539 - Τόξο"/>
                    <p:cNvSpPr/>
                    <p:nvPr/>
                  </p:nvSpPr>
                  <p:spPr>
                    <a:xfrm rot="5400000">
                      <a:off x="1467970" y="4468606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541" name="1540 - Τόξο"/>
                    <p:cNvSpPr/>
                    <p:nvPr/>
                  </p:nvSpPr>
                  <p:spPr>
                    <a:xfrm rot="5400000">
                      <a:off x="1464515" y="4621749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503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538" name="1537 - Τόξο"/>
                    <p:cNvSpPr/>
                    <p:nvPr/>
                  </p:nvSpPr>
                  <p:spPr>
                    <a:xfrm rot="5400000">
                      <a:off x="1468170" y="4468472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539" name="1538 - Τόξο"/>
                    <p:cNvSpPr/>
                    <p:nvPr/>
                  </p:nvSpPr>
                  <p:spPr>
                    <a:xfrm rot="5400000">
                      <a:off x="1464716" y="4621615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  <p:grpSp>
              <p:nvGrpSpPr>
                <p:cNvPr id="19504" name="201 - Ομάδα"/>
                <p:cNvGrpSpPr>
                  <a:grpSpLocks/>
                </p:cNvGrpSpPr>
                <p:nvPr/>
              </p:nvGrpSpPr>
              <p:grpSpPr bwMode="auto">
                <a:xfrm>
                  <a:off x="1327045" y="5217346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505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534" name="1533 - Τόξο"/>
                    <p:cNvSpPr/>
                    <p:nvPr/>
                  </p:nvSpPr>
                  <p:spPr>
                    <a:xfrm rot="5400000">
                      <a:off x="1468170" y="4467889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535" name="1534 - Τόξο"/>
                    <p:cNvSpPr/>
                    <p:nvPr/>
                  </p:nvSpPr>
                  <p:spPr>
                    <a:xfrm rot="5400000">
                      <a:off x="1464716" y="4621032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506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532" name="1531 - Τόξο"/>
                    <p:cNvSpPr/>
                    <p:nvPr/>
                  </p:nvSpPr>
                  <p:spPr>
                    <a:xfrm rot="5400000">
                      <a:off x="1456538" y="4455918"/>
                      <a:ext cx="176539" cy="417835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533" name="1532 - Τόξο"/>
                    <p:cNvSpPr/>
                    <p:nvPr/>
                  </p:nvSpPr>
                  <p:spPr>
                    <a:xfrm rot="5400000">
                      <a:off x="1471826" y="4627803"/>
                      <a:ext cx="142507" cy="414381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</p:grpSp>
        </p:grpSp>
      </p:grpSp>
      <p:sp>
        <p:nvSpPr>
          <p:cNvPr id="19672" name="Freeform 259"/>
          <p:cNvSpPr>
            <a:spLocks/>
          </p:cNvSpPr>
          <p:nvPr/>
        </p:nvSpPr>
        <p:spPr bwMode="auto">
          <a:xfrm>
            <a:off x="5262773" y="2482921"/>
            <a:ext cx="182772" cy="22140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cxnSp>
        <p:nvCxnSpPr>
          <p:cNvPr id="1692" name="1691 - Ευθεία γραμμή σύνδεσης"/>
          <p:cNvCxnSpPr/>
          <p:nvPr/>
        </p:nvCxnSpPr>
        <p:spPr bwMode="auto">
          <a:xfrm rot="5400000">
            <a:off x="4648091" y="3410101"/>
            <a:ext cx="142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74" name="Freeform 259"/>
          <p:cNvSpPr>
            <a:spLocks/>
          </p:cNvSpPr>
          <p:nvPr/>
        </p:nvSpPr>
        <p:spPr bwMode="auto">
          <a:xfrm>
            <a:off x="5523493" y="2482921"/>
            <a:ext cx="182772" cy="22032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cxnSp>
        <p:nvCxnSpPr>
          <p:cNvPr id="1694" name="1693 - Ευθεία γραμμή σύνδεσης"/>
          <p:cNvCxnSpPr/>
          <p:nvPr/>
        </p:nvCxnSpPr>
        <p:spPr bwMode="auto">
          <a:xfrm rot="5400000">
            <a:off x="4898059" y="3410101"/>
            <a:ext cx="142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507" name="1694 - Ομάδα"/>
          <p:cNvGrpSpPr>
            <a:grpSpLocks/>
          </p:cNvGrpSpPr>
          <p:nvPr/>
        </p:nvGrpSpPr>
        <p:grpSpPr bwMode="auto">
          <a:xfrm>
            <a:off x="5526181" y="3477601"/>
            <a:ext cx="182772" cy="1224720"/>
            <a:chOff x="1299491" y="4573845"/>
            <a:chExt cx="469631" cy="2412000"/>
          </a:xfrm>
        </p:grpSpPr>
        <p:sp>
          <p:nvSpPr>
            <p:cNvPr id="1696" name="1695 - Κύλινδρος"/>
            <p:cNvSpPr/>
            <p:nvPr/>
          </p:nvSpPr>
          <p:spPr>
            <a:xfrm>
              <a:off x="1302945" y="4573845"/>
              <a:ext cx="466177" cy="2412000"/>
            </a:xfrm>
            <a:prstGeom prst="can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grpSp>
          <p:nvGrpSpPr>
            <p:cNvPr id="19508" name="224 - Ομάδα"/>
            <p:cNvGrpSpPr>
              <a:grpSpLocks/>
            </p:cNvGrpSpPr>
            <p:nvPr/>
          </p:nvGrpSpPr>
          <p:grpSpPr bwMode="auto">
            <a:xfrm>
              <a:off x="1299491" y="4639278"/>
              <a:ext cx="466230" cy="2327440"/>
              <a:chOff x="1299491" y="4639278"/>
              <a:chExt cx="466230" cy="2327440"/>
            </a:xfrm>
          </p:grpSpPr>
          <p:grpSp>
            <p:nvGrpSpPr>
              <p:cNvPr id="19509" name="185 - Ομάδα"/>
              <p:cNvGrpSpPr>
                <a:grpSpLocks/>
              </p:cNvGrpSpPr>
              <p:nvPr/>
            </p:nvGrpSpPr>
            <p:grpSpPr bwMode="auto">
              <a:xfrm>
                <a:off x="1299491" y="4683122"/>
                <a:ext cx="455132" cy="2233672"/>
                <a:chOff x="1299491" y="4683122"/>
                <a:chExt cx="455132" cy="2233672"/>
              </a:xfrm>
            </p:grpSpPr>
            <p:grpSp>
              <p:nvGrpSpPr>
                <p:cNvPr id="19510" name="144 - Ομάδα"/>
                <p:cNvGrpSpPr>
                  <a:grpSpLocks/>
                </p:cNvGrpSpPr>
                <p:nvPr/>
              </p:nvGrpSpPr>
              <p:grpSpPr bwMode="auto">
                <a:xfrm>
                  <a:off x="1299491" y="5366661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83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4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511" name="145 - Ομάδα"/>
                <p:cNvGrpSpPr>
                  <a:grpSpLocks/>
                </p:cNvGrpSpPr>
                <p:nvPr/>
              </p:nvGrpSpPr>
              <p:grpSpPr bwMode="auto">
                <a:xfrm>
                  <a:off x="1328709" y="5683254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82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2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2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512" name="153 - Ομάδα"/>
                <p:cNvGrpSpPr>
                  <a:grpSpLocks/>
                </p:cNvGrpSpPr>
                <p:nvPr/>
              </p:nvGrpSpPr>
              <p:grpSpPr bwMode="auto">
                <a:xfrm>
                  <a:off x="1328709" y="6040444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82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2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2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2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2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2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2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513" name="161 - Ομάδα"/>
                <p:cNvGrpSpPr>
                  <a:grpSpLocks/>
                </p:cNvGrpSpPr>
                <p:nvPr/>
              </p:nvGrpSpPr>
              <p:grpSpPr bwMode="auto">
                <a:xfrm>
                  <a:off x="1328709" y="5040312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81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514" name="169 - Ομάδα"/>
                <p:cNvGrpSpPr>
                  <a:grpSpLocks/>
                </p:cNvGrpSpPr>
                <p:nvPr/>
              </p:nvGrpSpPr>
              <p:grpSpPr bwMode="auto">
                <a:xfrm>
                  <a:off x="1328709" y="6342370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80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515" name="177 - Ομάδα"/>
                <p:cNvGrpSpPr>
                  <a:grpSpLocks/>
                </p:cNvGrpSpPr>
                <p:nvPr/>
              </p:nvGrpSpPr>
              <p:grpSpPr bwMode="auto">
                <a:xfrm>
                  <a:off x="1328709" y="4683122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79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  <p:cxnSp>
            <p:nvCxnSpPr>
              <p:cNvPr id="1699" name="1698 - Ευθεία γραμμή σύνδεσης"/>
              <p:cNvCxnSpPr/>
              <p:nvPr/>
            </p:nvCxnSpPr>
            <p:spPr>
              <a:xfrm rot="5400000">
                <a:off x="247873" y="5800051"/>
                <a:ext cx="2303523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0" name="1699 - Ευθεία γραμμή σύνδεσης"/>
              <p:cNvCxnSpPr/>
              <p:nvPr/>
            </p:nvCxnSpPr>
            <p:spPr>
              <a:xfrm rot="5400000">
                <a:off x="209887" y="5791543"/>
                <a:ext cx="2303523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1" name="1700 - Ευθεία γραμμή σύνδεσης"/>
              <p:cNvCxnSpPr/>
              <p:nvPr/>
            </p:nvCxnSpPr>
            <p:spPr>
              <a:xfrm rot="5400000">
                <a:off x="344560" y="5810687"/>
                <a:ext cx="230352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2" name="1701 - Ευθεία γραμμή σύνδεσης"/>
              <p:cNvCxnSpPr/>
              <p:nvPr/>
            </p:nvCxnSpPr>
            <p:spPr>
              <a:xfrm rot="5400000">
                <a:off x="460241" y="5813213"/>
                <a:ext cx="2303524" cy="3454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3" name="1702 - Ευθεία γραμμή σύνδεσης"/>
              <p:cNvCxnSpPr/>
              <p:nvPr/>
            </p:nvCxnSpPr>
            <p:spPr>
              <a:xfrm rot="5400000">
                <a:off x="546573" y="5802578"/>
                <a:ext cx="2303523" cy="3452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516" name="208 - Ομάδα"/>
              <p:cNvGrpSpPr>
                <a:grpSpLocks/>
              </p:cNvGrpSpPr>
              <p:nvPr/>
            </p:nvGrpSpPr>
            <p:grpSpPr bwMode="auto">
              <a:xfrm>
                <a:off x="1320341" y="4652978"/>
                <a:ext cx="445380" cy="1142668"/>
                <a:chOff x="1320341" y="4652978"/>
                <a:chExt cx="445380" cy="1142668"/>
              </a:xfrm>
            </p:grpSpPr>
            <p:grpSp>
              <p:nvGrpSpPr>
                <p:cNvPr id="19517" name="200 - Ομάδα"/>
                <p:cNvGrpSpPr>
                  <a:grpSpLocks/>
                </p:cNvGrpSpPr>
                <p:nvPr/>
              </p:nvGrpSpPr>
              <p:grpSpPr bwMode="auto">
                <a:xfrm>
                  <a:off x="1320341" y="4652978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518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732" name="1731 - Τόξο"/>
                    <p:cNvSpPr/>
                    <p:nvPr/>
                  </p:nvSpPr>
                  <p:spPr>
                    <a:xfrm rot="5400000">
                      <a:off x="1466508" y="4468407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733" name="1732 - Τόξο"/>
                    <p:cNvSpPr/>
                    <p:nvPr/>
                  </p:nvSpPr>
                  <p:spPr>
                    <a:xfrm rot="5400000">
                      <a:off x="1463054" y="4621549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519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730" name="1729 - Τόξο"/>
                    <p:cNvSpPr/>
                    <p:nvPr/>
                  </p:nvSpPr>
                  <p:spPr>
                    <a:xfrm rot="5400000">
                      <a:off x="1466709" y="4468273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731" name="1730 - Τόξο"/>
                    <p:cNvSpPr/>
                    <p:nvPr/>
                  </p:nvSpPr>
                  <p:spPr>
                    <a:xfrm rot="5400000">
                      <a:off x="1463254" y="4621415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  <p:grpSp>
              <p:nvGrpSpPr>
                <p:cNvPr id="19521" name="201 - Ομάδα"/>
                <p:cNvGrpSpPr>
                  <a:grpSpLocks/>
                </p:cNvGrpSpPr>
                <p:nvPr/>
              </p:nvGrpSpPr>
              <p:grpSpPr bwMode="auto">
                <a:xfrm>
                  <a:off x="1327045" y="5217346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522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726" name="1725 - Τόξο"/>
                    <p:cNvSpPr/>
                    <p:nvPr/>
                  </p:nvSpPr>
                  <p:spPr>
                    <a:xfrm rot="5400000">
                      <a:off x="1449694" y="4486832"/>
                      <a:ext cx="176539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727" name="1726 - Τόξο"/>
                    <p:cNvSpPr/>
                    <p:nvPr/>
                  </p:nvSpPr>
                  <p:spPr>
                    <a:xfrm rot="5400000">
                      <a:off x="1463256" y="4656991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523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1"/>
                    <a:ext cx="431972" cy="295277"/>
                    <a:chOff x="1320341" y="4611683"/>
                    <a:chExt cx="431972" cy="295277"/>
                  </a:xfrm>
                </p:grpSpPr>
                <p:sp>
                  <p:nvSpPr>
                    <p:cNvPr id="1724" name="1723 - Τόξο"/>
                    <p:cNvSpPr/>
                    <p:nvPr/>
                  </p:nvSpPr>
                  <p:spPr>
                    <a:xfrm rot="5400000">
                      <a:off x="1466911" y="4469681"/>
                      <a:ext cx="142509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725" name="1724 - Τόξο"/>
                    <p:cNvSpPr/>
                    <p:nvPr/>
                  </p:nvSpPr>
                  <p:spPr>
                    <a:xfrm rot="5400000">
                      <a:off x="1446440" y="4639841"/>
                      <a:ext cx="176541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</p:grpSp>
          <p:grpSp>
            <p:nvGrpSpPr>
              <p:cNvPr id="19524" name="209 - Ομάδα"/>
              <p:cNvGrpSpPr>
                <a:grpSpLocks/>
              </p:cNvGrpSpPr>
              <p:nvPr/>
            </p:nvGrpSpPr>
            <p:grpSpPr bwMode="auto">
              <a:xfrm>
                <a:off x="1311973" y="5801350"/>
                <a:ext cx="445380" cy="1142668"/>
                <a:chOff x="1320341" y="4652978"/>
                <a:chExt cx="445380" cy="1142668"/>
              </a:xfrm>
            </p:grpSpPr>
            <p:grpSp>
              <p:nvGrpSpPr>
                <p:cNvPr id="19525" name="200 - Ομάδα"/>
                <p:cNvGrpSpPr>
                  <a:grpSpLocks/>
                </p:cNvGrpSpPr>
                <p:nvPr/>
              </p:nvGrpSpPr>
              <p:grpSpPr bwMode="auto">
                <a:xfrm>
                  <a:off x="1320341" y="4652978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526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718" name="1717 - Τόξο"/>
                    <p:cNvSpPr/>
                    <p:nvPr/>
                  </p:nvSpPr>
                  <p:spPr>
                    <a:xfrm rot="5400000">
                      <a:off x="1467970" y="4468606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719" name="1718 - Τόξο"/>
                    <p:cNvSpPr/>
                    <p:nvPr/>
                  </p:nvSpPr>
                  <p:spPr>
                    <a:xfrm rot="5400000">
                      <a:off x="1464515" y="4621749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527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716" name="1715 - Τόξο"/>
                    <p:cNvSpPr/>
                    <p:nvPr/>
                  </p:nvSpPr>
                  <p:spPr>
                    <a:xfrm rot="5400000">
                      <a:off x="1468170" y="4468472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717" name="1716 - Τόξο"/>
                    <p:cNvSpPr/>
                    <p:nvPr/>
                  </p:nvSpPr>
                  <p:spPr>
                    <a:xfrm rot="5400000">
                      <a:off x="1464716" y="4621615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  <p:grpSp>
              <p:nvGrpSpPr>
                <p:cNvPr id="19528" name="201 - Ομάδα"/>
                <p:cNvGrpSpPr>
                  <a:grpSpLocks/>
                </p:cNvGrpSpPr>
                <p:nvPr/>
              </p:nvGrpSpPr>
              <p:grpSpPr bwMode="auto">
                <a:xfrm>
                  <a:off x="1327045" y="5217346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529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712" name="1711 - Τόξο"/>
                    <p:cNvSpPr/>
                    <p:nvPr/>
                  </p:nvSpPr>
                  <p:spPr>
                    <a:xfrm rot="5400000">
                      <a:off x="1468170" y="4467889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713" name="1712 - Τόξο"/>
                    <p:cNvSpPr/>
                    <p:nvPr/>
                  </p:nvSpPr>
                  <p:spPr>
                    <a:xfrm rot="5400000">
                      <a:off x="1464716" y="4621032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530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710" name="1709 - Τόξο"/>
                    <p:cNvSpPr/>
                    <p:nvPr/>
                  </p:nvSpPr>
                  <p:spPr>
                    <a:xfrm rot="5400000">
                      <a:off x="1456538" y="4455918"/>
                      <a:ext cx="176539" cy="417835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711" name="1710 - Τόξο"/>
                    <p:cNvSpPr/>
                    <p:nvPr/>
                  </p:nvSpPr>
                  <p:spPr>
                    <a:xfrm rot="5400000">
                      <a:off x="1471826" y="4627803"/>
                      <a:ext cx="142507" cy="414381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</p:grpSp>
        </p:grpSp>
      </p:grpSp>
      <p:cxnSp>
        <p:nvCxnSpPr>
          <p:cNvPr id="1244" name="1243 - Ευθύγραμμο βέλος σύνδεσης"/>
          <p:cNvCxnSpPr>
            <a:stCxn id="62" idx="4"/>
          </p:cNvCxnSpPr>
          <p:nvPr/>
        </p:nvCxnSpPr>
        <p:spPr bwMode="auto">
          <a:xfrm rot="16200000" flipH="1">
            <a:off x="5669642" y="1840274"/>
            <a:ext cx="805680" cy="38974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9" name="1248 - Ευθύγραμμο βέλος σύνδεσης"/>
          <p:cNvCxnSpPr/>
          <p:nvPr/>
        </p:nvCxnSpPr>
        <p:spPr bwMode="auto">
          <a:xfrm rot="10800000" flipV="1">
            <a:off x="6238456" y="2221561"/>
            <a:ext cx="1013312" cy="255960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79" name="1252 - TextBox"/>
          <p:cNvSpPr txBox="1">
            <a:spLocks noChangeArrowheads="1"/>
          </p:cNvSpPr>
          <p:nvPr/>
        </p:nvSpPr>
        <p:spPr bwMode="auto">
          <a:xfrm>
            <a:off x="6044932" y="1630801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/>
              <a:t>+</a:t>
            </a:r>
            <a:endParaRPr lang="el-GR" altLang="el-GR"/>
          </a:p>
        </p:txBody>
      </p:sp>
      <p:sp>
        <p:nvSpPr>
          <p:cNvPr id="19680" name="1253 - TextBox"/>
          <p:cNvSpPr txBox="1">
            <a:spLocks noChangeArrowheads="1"/>
          </p:cNvSpPr>
          <p:nvPr/>
        </p:nvSpPr>
        <p:spPr bwMode="auto">
          <a:xfrm>
            <a:off x="6688668" y="2231281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/>
              <a:t>+</a:t>
            </a:r>
            <a:endParaRPr lang="el-GR" altLang="el-GR"/>
          </a:p>
        </p:txBody>
      </p:sp>
      <p:sp>
        <p:nvSpPr>
          <p:cNvPr id="19681" name="1266 - TextBox"/>
          <p:cNvSpPr txBox="1">
            <a:spLocks noChangeArrowheads="1"/>
          </p:cNvSpPr>
          <p:nvPr/>
        </p:nvSpPr>
        <p:spPr bwMode="auto">
          <a:xfrm>
            <a:off x="1729620" y="4507885"/>
            <a:ext cx="12570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l-GR" sz="800" dirty="0"/>
              <a:t>(B). Trend of sea warming</a:t>
            </a:r>
          </a:p>
          <a:p>
            <a:pPr algn="ctr"/>
            <a:r>
              <a:rPr lang="en-US" altLang="el-GR" sz="800" dirty="0"/>
              <a:t>during summer months</a:t>
            </a:r>
          </a:p>
          <a:p>
            <a:pPr algn="ctr"/>
            <a:r>
              <a:rPr lang="en-US" altLang="el-GR" sz="800" dirty="0"/>
              <a:t>(Jun-Jul-Aug)</a:t>
            </a:r>
            <a:endParaRPr lang="el-GR" altLang="el-GR" sz="800" dirty="0"/>
          </a:p>
        </p:txBody>
      </p:sp>
      <p:cxnSp>
        <p:nvCxnSpPr>
          <p:cNvPr id="1234" name="1233 - Ευθεία γραμμή σύνδεσης"/>
          <p:cNvCxnSpPr/>
          <p:nvPr/>
        </p:nvCxnSpPr>
        <p:spPr bwMode="auto">
          <a:xfrm rot="5400000">
            <a:off x="5049932" y="2632501"/>
            <a:ext cx="342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5" name="1234 - Ευθεία γραμμή σύνδεσης"/>
          <p:cNvCxnSpPr/>
          <p:nvPr/>
        </p:nvCxnSpPr>
        <p:spPr bwMode="auto">
          <a:xfrm rot="5400000">
            <a:off x="5285117" y="2643301"/>
            <a:ext cx="342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6" name="1235 - Ευθεία γραμμή σύνδεσης"/>
          <p:cNvCxnSpPr/>
          <p:nvPr/>
        </p:nvCxnSpPr>
        <p:spPr bwMode="auto">
          <a:xfrm rot="5400000">
            <a:off x="5576207" y="2635201"/>
            <a:ext cx="34344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1" name="1240 - Ευθύγραμμο βέλος σύνδεσης"/>
          <p:cNvCxnSpPr/>
          <p:nvPr/>
        </p:nvCxnSpPr>
        <p:spPr bwMode="auto">
          <a:xfrm flipV="1">
            <a:off x="4269620" y="2457001"/>
            <a:ext cx="362857" cy="145800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86" name="1244 - TextBox"/>
          <p:cNvSpPr txBox="1">
            <a:spLocks noChangeArrowheads="1"/>
          </p:cNvSpPr>
          <p:nvPr/>
        </p:nvSpPr>
        <p:spPr bwMode="auto">
          <a:xfrm>
            <a:off x="4273652" y="2282776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dirty="0"/>
              <a:t>+</a:t>
            </a:r>
            <a:endParaRPr lang="el-GR" altLang="el-GR" dirty="0"/>
          </a:p>
        </p:txBody>
      </p:sp>
      <p:grpSp>
        <p:nvGrpSpPr>
          <p:cNvPr id="19531" name="1165 - Ομάδα"/>
          <p:cNvGrpSpPr>
            <a:grpSpLocks/>
          </p:cNvGrpSpPr>
          <p:nvPr/>
        </p:nvGrpSpPr>
        <p:grpSpPr bwMode="auto">
          <a:xfrm>
            <a:off x="3987398" y="6266161"/>
            <a:ext cx="68539" cy="224640"/>
            <a:chOff x="3916903" y="4254494"/>
            <a:chExt cx="71643" cy="422958"/>
          </a:xfrm>
        </p:grpSpPr>
        <p:sp>
          <p:nvSpPr>
            <p:cNvPr id="1192" name="1191 - Ελεύθερη σχεδίαση"/>
            <p:cNvSpPr/>
            <p:nvPr/>
          </p:nvSpPr>
          <p:spPr>
            <a:xfrm>
              <a:off x="3916903" y="4254494"/>
              <a:ext cx="46357" cy="422958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193" name="1192 - Ελεύθερη σχεδίαση"/>
            <p:cNvSpPr/>
            <p:nvPr/>
          </p:nvSpPr>
          <p:spPr>
            <a:xfrm rot="580242">
              <a:off x="3942189" y="4396836"/>
              <a:ext cx="46357" cy="280616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9532" name="1159 - Ομάδα"/>
          <p:cNvGrpSpPr>
            <a:grpSpLocks/>
          </p:cNvGrpSpPr>
          <p:nvPr/>
        </p:nvGrpSpPr>
        <p:grpSpPr bwMode="auto">
          <a:xfrm>
            <a:off x="5567843" y="6174361"/>
            <a:ext cx="60476" cy="219240"/>
            <a:chOff x="3916903" y="4254494"/>
            <a:chExt cx="71643" cy="422958"/>
          </a:xfrm>
        </p:grpSpPr>
        <p:sp>
          <p:nvSpPr>
            <p:cNvPr id="1196" name="1195 - Ελεύθερη σχεδίαση"/>
            <p:cNvSpPr/>
            <p:nvPr/>
          </p:nvSpPr>
          <p:spPr>
            <a:xfrm>
              <a:off x="3916903" y="4254494"/>
              <a:ext cx="46170" cy="422958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197" name="1196 - Ελεύθερη σχεδίαση"/>
            <p:cNvSpPr/>
            <p:nvPr/>
          </p:nvSpPr>
          <p:spPr>
            <a:xfrm rot="580242">
              <a:off x="3942376" y="4396175"/>
              <a:ext cx="46170" cy="281277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sp>
        <p:nvSpPr>
          <p:cNvPr id="140" name="139 - Ελεύθερη σχεδίαση"/>
          <p:cNvSpPr/>
          <p:nvPr/>
        </p:nvSpPr>
        <p:spPr bwMode="auto">
          <a:xfrm rot="21135731">
            <a:off x="4300869" y="4033983"/>
            <a:ext cx="2154134" cy="680654"/>
          </a:xfrm>
          <a:custGeom>
            <a:avLst/>
            <a:gdLst>
              <a:gd name="connsiteX0" fmla="*/ 105652 w 1967176"/>
              <a:gd name="connsiteY0" fmla="*/ 59838 h 194474"/>
              <a:gd name="connsiteX1" fmla="*/ 425412 w 1967176"/>
              <a:gd name="connsiteY1" fmla="*/ 3740 h 194474"/>
              <a:gd name="connsiteX2" fmla="*/ 969564 w 1967176"/>
              <a:gd name="connsiteY2" fmla="*/ 37399 h 194474"/>
              <a:gd name="connsiteX3" fmla="*/ 1541765 w 1967176"/>
              <a:gd name="connsiteY3" fmla="*/ 37399 h 194474"/>
              <a:gd name="connsiteX4" fmla="*/ 1917623 w 1967176"/>
              <a:gd name="connsiteY4" fmla="*/ 93497 h 194474"/>
              <a:gd name="connsiteX5" fmla="*/ 1839085 w 1967176"/>
              <a:gd name="connsiteY5" fmla="*/ 143985 h 194474"/>
              <a:gd name="connsiteX6" fmla="*/ 1575424 w 1967176"/>
              <a:gd name="connsiteY6" fmla="*/ 188864 h 194474"/>
              <a:gd name="connsiteX7" fmla="*/ 1283713 w 1967176"/>
              <a:gd name="connsiteY7" fmla="*/ 177644 h 194474"/>
              <a:gd name="connsiteX8" fmla="*/ 924685 w 1967176"/>
              <a:gd name="connsiteY8" fmla="*/ 188864 h 194474"/>
              <a:gd name="connsiteX9" fmla="*/ 464680 w 1967176"/>
              <a:gd name="connsiteY9" fmla="*/ 155205 h 194474"/>
              <a:gd name="connsiteX10" fmla="*/ 245897 w 1967176"/>
              <a:gd name="connsiteY10" fmla="*/ 155205 h 194474"/>
              <a:gd name="connsiteX11" fmla="*/ 38334 w 1967176"/>
              <a:gd name="connsiteY11" fmla="*/ 155205 h 194474"/>
              <a:gd name="connsiteX12" fmla="*/ 15895 w 1967176"/>
              <a:gd name="connsiteY12" fmla="*/ 115936 h 194474"/>
              <a:gd name="connsiteX13" fmla="*/ 105652 w 1967176"/>
              <a:gd name="connsiteY13" fmla="*/ 59838 h 19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7176" h="194474">
                <a:moveTo>
                  <a:pt x="105652" y="59838"/>
                </a:moveTo>
                <a:cubicBezTo>
                  <a:pt x="173905" y="41139"/>
                  <a:pt x="281427" y="7480"/>
                  <a:pt x="425412" y="3740"/>
                </a:cubicBezTo>
                <a:cubicBezTo>
                  <a:pt x="569397" y="0"/>
                  <a:pt x="783505" y="31789"/>
                  <a:pt x="969564" y="37399"/>
                </a:cubicBezTo>
                <a:cubicBezTo>
                  <a:pt x="1155623" y="43009"/>
                  <a:pt x="1383755" y="28049"/>
                  <a:pt x="1541765" y="37399"/>
                </a:cubicBezTo>
                <a:cubicBezTo>
                  <a:pt x="1699775" y="46749"/>
                  <a:pt x="1868070" y="75733"/>
                  <a:pt x="1917623" y="93497"/>
                </a:cubicBezTo>
                <a:cubicBezTo>
                  <a:pt x="1967176" y="111261"/>
                  <a:pt x="1896118" y="128091"/>
                  <a:pt x="1839085" y="143985"/>
                </a:cubicBezTo>
                <a:cubicBezTo>
                  <a:pt x="1782052" y="159880"/>
                  <a:pt x="1667986" y="183254"/>
                  <a:pt x="1575424" y="188864"/>
                </a:cubicBezTo>
                <a:cubicBezTo>
                  <a:pt x="1482862" y="194474"/>
                  <a:pt x="1392169" y="177644"/>
                  <a:pt x="1283713" y="177644"/>
                </a:cubicBezTo>
                <a:cubicBezTo>
                  <a:pt x="1175257" y="177644"/>
                  <a:pt x="1061190" y="192604"/>
                  <a:pt x="924685" y="188864"/>
                </a:cubicBezTo>
                <a:cubicBezTo>
                  <a:pt x="788180" y="185124"/>
                  <a:pt x="577811" y="160815"/>
                  <a:pt x="464680" y="155205"/>
                </a:cubicBezTo>
                <a:cubicBezTo>
                  <a:pt x="351549" y="149595"/>
                  <a:pt x="245897" y="155205"/>
                  <a:pt x="245897" y="155205"/>
                </a:cubicBezTo>
                <a:cubicBezTo>
                  <a:pt x="174839" y="155205"/>
                  <a:pt x="76668" y="161750"/>
                  <a:pt x="38334" y="155205"/>
                </a:cubicBezTo>
                <a:cubicBezTo>
                  <a:pt x="0" y="148660"/>
                  <a:pt x="3740" y="132766"/>
                  <a:pt x="15895" y="115936"/>
                </a:cubicBezTo>
                <a:cubicBezTo>
                  <a:pt x="28050" y="99107"/>
                  <a:pt x="37399" y="78537"/>
                  <a:pt x="105652" y="59838"/>
                </a:cubicBezTo>
                <a:close/>
              </a:path>
            </a:pathLst>
          </a:custGeom>
          <a:solidFill>
            <a:srgbClr val="FFA3A3">
              <a:alpha val="52000"/>
            </a:srgbClr>
          </a:solidFill>
          <a:ln>
            <a:noFill/>
          </a:ln>
          <a:effectLst>
            <a:softEdge rad="31750"/>
          </a:effectLst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pic>
        <p:nvPicPr>
          <p:cNvPr id="19690" name="Picture 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53430" y="4297321"/>
            <a:ext cx="182772" cy="133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91" name="Picture 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5703034">
            <a:off x="5862310" y="4250255"/>
            <a:ext cx="171720" cy="319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533" name="1346 - Ομάδα"/>
          <p:cNvGrpSpPr>
            <a:grpSpLocks/>
          </p:cNvGrpSpPr>
          <p:nvPr/>
        </p:nvGrpSpPr>
        <p:grpSpPr bwMode="auto">
          <a:xfrm>
            <a:off x="4390573" y="4313521"/>
            <a:ext cx="334635" cy="128520"/>
            <a:chOff x="5384830" y="3059066"/>
            <a:chExt cx="360166" cy="188741"/>
          </a:xfrm>
        </p:grpSpPr>
        <p:grpSp>
          <p:nvGrpSpPr>
            <p:cNvPr id="19534" name="1345 - Ομάδα"/>
            <p:cNvGrpSpPr>
              <a:grpSpLocks/>
            </p:cNvGrpSpPr>
            <p:nvPr/>
          </p:nvGrpSpPr>
          <p:grpSpPr bwMode="auto">
            <a:xfrm>
              <a:off x="5386045" y="3067807"/>
              <a:ext cx="358951" cy="180000"/>
              <a:chOff x="5386045" y="3067807"/>
              <a:chExt cx="358951" cy="180000"/>
            </a:xfrm>
          </p:grpSpPr>
          <p:pic>
            <p:nvPicPr>
              <p:cNvPr id="19749" name="Picture 7"/>
              <p:cNvPicPr>
                <a:picLocks noChangeAspect="1"/>
              </p:cNvPicPr>
              <p:nvPr/>
            </p:nvPicPr>
            <p:blipFill>
              <a:blip r:embed="rId8" cstate="print">
                <a:lum bright="20000"/>
              </a:blip>
              <a:srcRect/>
              <a:stretch>
                <a:fillRect/>
              </a:stretch>
            </p:blipFill>
            <p:spPr bwMode="auto">
              <a:xfrm rot="-3654739">
                <a:off x="5532721" y="3035531"/>
                <a:ext cx="180000" cy="244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62" name="1261 - Τόξο"/>
              <p:cNvSpPr/>
              <p:nvPr/>
            </p:nvSpPr>
            <p:spPr>
              <a:xfrm>
                <a:off x="5386276" y="3090787"/>
                <a:ext cx="143199" cy="71373"/>
              </a:xfrm>
              <a:prstGeom prst="arc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sp>
          <p:nvSpPr>
            <p:cNvPr id="1260" name="1259 - Τόξο"/>
            <p:cNvSpPr/>
            <p:nvPr/>
          </p:nvSpPr>
          <p:spPr>
            <a:xfrm>
              <a:off x="5384830" y="3059066"/>
              <a:ext cx="144645" cy="71373"/>
            </a:xfrm>
            <a:prstGeom prst="arc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9535" name="1249 - Ομάδα"/>
          <p:cNvGrpSpPr>
            <a:grpSpLocks/>
          </p:cNvGrpSpPr>
          <p:nvPr/>
        </p:nvGrpSpPr>
        <p:grpSpPr bwMode="auto">
          <a:xfrm>
            <a:off x="6567716" y="3277992"/>
            <a:ext cx="1836063" cy="2013311"/>
            <a:chOff x="7588937" y="4486930"/>
            <a:chExt cx="2169456" cy="2960024"/>
          </a:xfrm>
        </p:grpSpPr>
        <p:sp>
          <p:nvSpPr>
            <p:cNvPr id="963" name="962 - Αριστερό άγκιστρο"/>
            <p:cNvSpPr/>
            <p:nvPr/>
          </p:nvSpPr>
          <p:spPr>
            <a:xfrm flipH="1">
              <a:off x="9257866" y="5398081"/>
              <a:ext cx="215960" cy="1872070"/>
            </a:xfrm>
            <a:prstGeom prst="leftBrace">
              <a:avLst/>
            </a:prstGeom>
            <a:ln w="12700">
              <a:solidFill>
                <a:schemeClr val="tx1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b="1" dirty="0"/>
            </a:p>
          </p:txBody>
        </p:sp>
        <p:grpSp>
          <p:nvGrpSpPr>
            <p:cNvPr id="19536" name="1247 - Ομάδα"/>
            <p:cNvGrpSpPr>
              <a:grpSpLocks/>
            </p:cNvGrpSpPr>
            <p:nvPr/>
          </p:nvGrpSpPr>
          <p:grpSpPr bwMode="auto">
            <a:xfrm>
              <a:off x="7588937" y="4486930"/>
              <a:ext cx="2169456" cy="2960024"/>
              <a:chOff x="8229011" y="3629674"/>
              <a:chExt cx="2169456" cy="2960024"/>
            </a:xfrm>
          </p:grpSpPr>
          <p:grpSp>
            <p:nvGrpSpPr>
              <p:cNvPr id="19537" name="29 - Ομάδα"/>
              <p:cNvGrpSpPr>
                <a:grpSpLocks/>
              </p:cNvGrpSpPr>
              <p:nvPr/>
            </p:nvGrpSpPr>
            <p:grpSpPr bwMode="auto">
              <a:xfrm>
                <a:off x="8281906" y="3629674"/>
                <a:ext cx="2116561" cy="2960024"/>
                <a:chOff x="6683526" y="3049120"/>
                <a:chExt cx="2116561" cy="3104828"/>
              </a:xfrm>
            </p:grpSpPr>
            <p:sp>
              <p:nvSpPr>
                <p:cNvPr id="19745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6757956" y="3228270"/>
                  <a:ext cx="2042131" cy="3756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119320" tIns="59660" rIns="119320" bIns="5966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endParaRPr lang="el-GR" altLang="el-GR" sz="800" dirty="0"/>
                </a:p>
              </p:txBody>
            </p:sp>
            <p:sp>
              <p:nvSpPr>
                <p:cNvPr id="19746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6683526" y="3049120"/>
                  <a:ext cx="1864386" cy="31048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119320" tIns="59660" rIns="119320" bIns="59660">
                  <a:spAutoFit/>
                </a:bodyPr>
                <a:lstStyle/>
                <a:p>
                  <a:r>
                    <a:rPr lang="en-US" altLang="el-GR" sz="800" i="1" dirty="0"/>
                    <a:t>Synergistic effects of  </a:t>
                  </a:r>
                </a:p>
                <a:p>
                  <a:r>
                    <a:rPr lang="en-US" altLang="el-GR" sz="800" i="1" dirty="0"/>
                    <a:t>environmental  stressful factors </a:t>
                  </a:r>
                </a:p>
                <a:p>
                  <a:endParaRPr lang="en-US" altLang="el-GR" sz="800" dirty="0"/>
                </a:p>
                <a:p>
                  <a:endParaRPr lang="en-US" altLang="el-GR" sz="800" dirty="0"/>
                </a:p>
                <a:p>
                  <a:r>
                    <a:rPr lang="en-US" altLang="el-GR" sz="800" dirty="0"/>
                    <a:t>Ambient temperature</a:t>
                  </a:r>
                </a:p>
                <a:p>
                  <a:endParaRPr lang="en-US" altLang="el-GR" sz="800" dirty="0"/>
                </a:p>
                <a:p>
                  <a:r>
                    <a:rPr lang="en-US" altLang="el-GR" sz="800" dirty="0"/>
                    <a:t>Ocean acidification</a:t>
                  </a:r>
                </a:p>
                <a:p>
                  <a:endParaRPr lang="en-US" altLang="el-GR" sz="800" dirty="0"/>
                </a:p>
                <a:p>
                  <a:r>
                    <a:rPr lang="en-US" altLang="el-GR" sz="800" dirty="0"/>
                    <a:t>Availability of food</a:t>
                  </a:r>
                </a:p>
                <a:p>
                  <a:endParaRPr lang="en-US" altLang="el-GR" sz="800" dirty="0"/>
                </a:p>
                <a:p>
                  <a:r>
                    <a:rPr lang="en-US" altLang="el-GR" sz="800" dirty="0"/>
                    <a:t>Pollutants</a:t>
                  </a:r>
                </a:p>
                <a:p>
                  <a:endParaRPr lang="en-US" altLang="el-GR" sz="800" dirty="0"/>
                </a:p>
                <a:p>
                  <a:r>
                    <a:rPr lang="en-US" altLang="el-GR" sz="800" dirty="0"/>
                    <a:t>Pathogens</a:t>
                  </a:r>
                </a:p>
                <a:p>
                  <a:endParaRPr lang="en-US" altLang="el-GR" sz="800" dirty="0"/>
                </a:p>
                <a:p>
                  <a:r>
                    <a:rPr lang="en-US" altLang="el-GR" sz="800" dirty="0"/>
                    <a:t>HABS</a:t>
                  </a:r>
                  <a:endParaRPr lang="el-GR" altLang="el-GR" sz="800" dirty="0"/>
                </a:p>
              </p:txBody>
            </p:sp>
          </p:grpSp>
          <p:sp>
            <p:nvSpPr>
              <p:cNvPr id="967" name="966 - Βέλος προς τα επάνω"/>
              <p:cNvSpPr/>
              <p:nvPr/>
            </p:nvSpPr>
            <p:spPr>
              <a:xfrm flipV="1">
                <a:off x="8244890" y="5210895"/>
                <a:ext cx="107980" cy="206420"/>
              </a:xfrm>
              <a:prstGeom prst="up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/>
              </a:p>
            </p:txBody>
          </p:sp>
          <p:sp>
            <p:nvSpPr>
              <p:cNvPr id="969" name="968 - Βέλος προς τα επάνω"/>
              <p:cNvSpPr/>
              <p:nvPr/>
            </p:nvSpPr>
            <p:spPr>
              <a:xfrm>
                <a:off x="8244890" y="5480829"/>
                <a:ext cx="107980" cy="204832"/>
              </a:xfrm>
              <a:prstGeom prst="up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/>
              </a:p>
            </p:txBody>
          </p:sp>
          <p:sp>
            <p:nvSpPr>
              <p:cNvPr id="970" name="969 - Βέλος προς τα επάνω"/>
              <p:cNvSpPr/>
              <p:nvPr/>
            </p:nvSpPr>
            <p:spPr>
              <a:xfrm flipH="1">
                <a:off x="8241715" y="4825048"/>
                <a:ext cx="109568" cy="206420"/>
              </a:xfrm>
              <a:prstGeom prst="up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/>
              </a:p>
            </p:txBody>
          </p:sp>
          <p:sp>
            <p:nvSpPr>
              <p:cNvPr id="972" name="971 - Βέλος προς τα επάνω"/>
              <p:cNvSpPr/>
              <p:nvPr/>
            </p:nvSpPr>
            <p:spPr>
              <a:xfrm>
                <a:off x="8244890" y="5819040"/>
                <a:ext cx="109568" cy="206420"/>
              </a:xfrm>
              <a:prstGeom prst="up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/>
              </a:p>
            </p:txBody>
          </p:sp>
          <p:sp>
            <p:nvSpPr>
              <p:cNvPr id="976" name="975 - Βέλος προς τα επάνω"/>
              <p:cNvSpPr/>
              <p:nvPr/>
            </p:nvSpPr>
            <p:spPr>
              <a:xfrm>
                <a:off x="8249654" y="6157251"/>
                <a:ext cx="107980" cy="206420"/>
              </a:xfrm>
              <a:prstGeom prst="up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/>
              </a:p>
            </p:txBody>
          </p:sp>
          <p:sp>
            <p:nvSpPr>
              <p:cNvPr id="1247" name="1246 - Βέλος προς τα επάνω"/>
              <p:cNvSpPr/>
              <p:nvPr/>
            </p:nvSpPr>
            <p:spPr>
              <a:xfrm flipH="1">
                <a:off x="8229011" y="4478898"/>
                <a:ext cx="109568" cy="204833"/>
              </a:xfrm>
              <a:prstGeom prst="up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/>
              </a:p>
            </p:txBody>
          </p:sp>
        </p:grpSp>
      </p:grpSp>
      <p:sp>
        <p:nvSpPr>
          <p:cNvPr id="1274" name="Text Box 7"/>
          <p:cNvSpPr txBox="1">
            <a:spLocks noChangeArrowheads="1"/>
          </p:cNvSpPr>
          <p:nvPr/>
        </p:nvSpPr>
        <p:spPr bwMode="auto">
          <a:xfrm>
            <a:off x="364496" y="4109404"/>
            <a:ext cx="487073" cy="967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vert270" lIns="119261" tIns="59629" rIns="119261" bIns="59629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en-US" altLang="el-GR" sz="800" dirty="0">
                <a:solidFill>
                  <a:srgbClr val="000000"/>
                </a:solidFill>
              </a:rPr>
              <a:t>Mean temperature</a:t>
            </a:r>
            <a:r>
              <a:rPr lang="el-GR" altLang="el-GR" sz="800" dirty="0">
                <a:solidFill>
                  <a:srgbClr val="000000"/>
                </a:solidFill>
              </a:rPr>
              <a:t>, </a:t>
            </a:r>
            <a:r>
              <a:rPr lang="en-US" altLang="el-GR" sz="800" baseline="30000" dirty="0" err="1">
                <a:solidFill>
                  <a:srgbClr val="000000"/>
                </a:solidFill>
              </a:rPr>
              <a:t>o</a:t>
            </a:r>
            <a:r>
              <a:rPr lang="en-US" altLang="el-GR" sz="800" dirty="0" err="1">
                <a:solidFill>
                  <a:srgbClr val="000000"/>
                </a:solidFill>
              </a:rPr>
              <a:t>C</a:t>
            </a:r>
            <a:endParaRPr lang="el-GR" altLang="el-GR" sz="800" dirty="0">
              <a:solidFill>
                <a:srgbClr val="000000"/>
              </a:solidFill>
            </a:endParaRPr>
          </a:p>
        </p:txBody>
      </p:sp>
      <p:sp>
        <p:nvSpPr>
          <p:cNvPr id="19695" name="Text Box 7"/>
          <p:cNvSpPr txBox="1">
            <a:spLocks noChangeArrowheads="1"/>
          </p:cNvSpPr>
          <p:nvPr/>
        </p:nvSpPr>
        <p:spPr bwMode="auto">
          <a:xfrm>
            <a:off x="1729620" y="5227201"/>
            <a:ext cx="448868" cy="243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9261" tIns="59629" rIns="119261" bIns="59629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el-GR" sz="800" dirty="0">
                <a:solidFill>
                  <a:srgbClr val="000000"/>
                </a:solidFill>
              </a:rPr>
              <a:t>Year</a:t>
            </a:r>
            <a:endParaRPr lang="el-GR" altLang="el-GR" sz="800" dirty="0">
              <a:solidFill>
                <a:srgbClr val="000000"/>
              </a:solidFill>
            </a:endParaRPr>
          </a:p>
        </p:txBody>
      </p:sp>
      <p:graphicFrame>
        <p:nvGraphicFramePr>
          <p:cNvPr id="1285" name="9 - Γράφημα"/>
          <p:cNvGraphicFramePr/>
          <p:nvPr/>
        </p:nvGraphicFramePr>
        <p:xfrm>
          <a:off x="642910" y="2571744"/>
          <a:ext cx="2276944" cy="136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cxnSp>
        <p:nvCxnSpPr>
          <p:cNvPr id="1288" name="1287 - Ευθεία γραμμή σύνδεσης"/>
          <p:cNvCxnSpPr/>
          <p:nvPr/>
        </p:nvCxnSpPr>
        <p:spPr bwMode="auto">
          <a:xfrm>
            <a:off x="1067070" y="2894401"/>
            <a:ext cx="181429" cy="10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698" name="1288 - TextBox"/>
          <p:cNvSpPr txBox="1">
            <a:spLocks noChangeArrowheads="1"/>
          </p:cNvSpPr>
          <p:nvPr/>
        </p:nvSpPr>
        <p:spPr bwMode="auto">
          <a:xfrm>
            <a:off x="1287472" y="2814481"/>
            <a:ext cx="42992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1990s</a:t>
            </a:r>
            <a:endParaRPr lang="el-GR" altLang="el-GR" sz="800" dirty="0"/>
          </a:p>
        </p:txBody>
      </p:sp>
      <p:cxnSp>
        <p:nvCxnSpPr>
          <p:cNvPr id="1290" name="1289 - Ευθεία γραμμή σύνδεσης"/>
          <p:cNvCxnSpPr/>
          <p:nvPr/>
        </p:nvCxnSpPr>
        <p:spPr bwMode="auto">
          <a:xfrm>
            <a:off x="1072445" y="2998081"/>
            <a:ext cx="181429" cy="108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700" name="1290 - TextBox"/>
          <p:cNvSpPr txBox="1">
            <a:spLocks noChangeArrowheads="1"/>
          </p:cNvSpPr>
          <p:nvPr/>
        </p:nvSpPr>
        <p:spPr bwMode="auto">
          <a:xfrm>
            <a:off x="1292847" y="2918161"/>
            <a:ext cx="42992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2000s</a:t>
            </a:r>
            <a:endParaRPr lang="el-GR" altLang="el-GR" sz="800" dirty="0"/>
          </a:p>
        </p:txBody>
      </p:sp>
      <p:cxnSp>
        <p:nvCxnSpPr>
          <p:cNvPr id="1292" name="1291 - Ευθεία γραμμή σύνδεσης"/>
          <p:cNvCxnSpPr/>
          <p:nvPr/>
        </p:nvCxnSpPr>
        <p:spPr bwMode="auto">
          <a:xfrm>
            <a:off x="1077821" y="3120121"/>
            <a:ext cx="181429" cy="108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702" name="1292 - TextBox"/>
          <p:cNvSpPr txBox="1">
            <a:spLocks noChangeArrowheads="1"/>
          </p:cNvSpPr>
          <p:nvPr/>
        </p:nvSpPr>
        <p:spPr bwMode="auto">
          <a:xfrm>
            <a:off x="1290160" y="3040201"/>
            <a:ext cx="42992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2010s</a:t>
            </a:r>
            <a:endParaRPr lang="el-GR" altLang="el-GR" sz="800" dirty="0"/>
          </a:p>
        </p:txBody>
      </p:sp>
      <p:sp>
        <p:nvSpPr>
          <p:cNvPr id="19703" name="1635 - TextBox"/>
          <p:cNvSpPr txBox="1">
            <a:spLocks noChangeArrowheads="1"/>
          </p:cNvSpPr>
          <p:nvPr/>
        </p:nvSpPr>
        <p:spPr bwMode="auto">
          <a:xfrm>
            <a:off x="1000100" y="2357430"/>
            <a:ext cx="17091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(A). Pattern of seasonal mean</a:t>
            </a:r>
          </a:p>
          <a:p>
            <a:r>
              <a:rPr lang="en-US" altLang="el-GR" sz="800" dirty="0"/>
              <a:t>temperature during the last decades</a:t>
            </a:r>
            <a:endParaRPr lang="el-GR" altLang="el-GR" sz="800" dirty="0"/>
          </a:p>
        </p:txBody>
      </p:sp>
      <p:sp>
        <p:nvSpPr>
          <p:cNvPr id="1637" name="1636 - Ορθογώνιο"/>
          <p:cNvSpPr/>
          <p:nvPr/>
        </p:nvSpPr>
        <p:spPr bwMode="auto">
          <a:xfrm>
            <a:off x="2002628" y="2790459"/>
            <a:ext cx="354794" cy="709979"/>
          </a:xfrm>
          <a:prstGeom prst="rect">
            <a:avLst/>
          </a:prstGeom>
          <a:solidFill>
            <a:srgbClr val="FF0000">
              <a:alpha val="23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grpSp>
        <p:nvGrpSpPr>
          <p:cNvPr id="19538" name="1254 - Ομάδα"/>
          <p:cNvGrpSpPr>
            <a:grpSpLocks/>
          </p:cNvGrpSpPr>
          <p:nvPr/>
        </p:nvGrpSpPr>
        <p:grpSpPr bwMode="auto">
          <a:xfrm>
            <a:off x="580572" y="5421601"/>
            <a:ext cx="2681335" cy="1041120"/>
            <a:chOff x="646903" y="5774148"/>
            <a:chExt cx="3167323" cy="1531093"/>
          </a:xfrm>
        </p:grpSpPr>
        <p:grpSp>
          <p:nvGrpSpPr>
            <p:cNvPr id="19539" name="18 - Ομάδα"/>
            <p:cNvGrpSpPr>
              <a:grpSpLocks/>
            </p:cNvGrpSpPr>
            <p:nvPr/>
          </p:nvGrpSpPr>
          <p:grpSpPr bwMode="auto">
            <a:xfrm>
              <a:off x="1096156" y="5793603"/>
              <a:ext cx="2203022" cy="1511638"/>
              <a:chOff x="3257535" y="3028608"/>
              <a:chExt cx="2286016" cy="1511638"/>
            </a:xfrm>
          </p:grpSpPr>
          <p:sp>
            <p:nvSpPr>
              <p:cNvPr id="1276" name="1275 - Ελεύθερη σχεδίαση"/>
              <p:cNvSpPr/>
              <p:nvPr/>
            </p:nvSpPr>
            <p:spPr>
              <a:xfrm>
                <a:off x="3550764" y="3485634"/>
                <a:ext cx="1683544" cy="1000611"/>
              </a:xfrm>
              <a:custGeom>
                <a:avLst/>
                <a:gdLst>
                  <a:gd name="connsiteX0" fmla="*/ 0 w 1682885"/>
                  <a:gd name="connsiteY0" fmla="*/ 1232170 h 1295400"/>
                  <a:gd name="connsiteX1" fmla="*/ 165370 w 1682885"/>
                  <a:gd name="connsiteY1" fmla="*/ 1280808 h 1295400"/>
                  <a:gd name="connsiteX2" fmla="*/ 311285 w 1682885"/>
                  <a:gd name="connsiteY2" fmla="*/ 1241898 h 1295400"/>
                  <a:gd name="connsiteX3" fmla="*/ 496110 w 1682885"/>
                  <a:gd name="connsiteY3" fmla="*/ 959796 h 1295400"/>
                  <a:gd name="connsiteX4" fmla="*/ 710119 w 1682885"/>
                  <a:gd name="connsiteY4" fmla="*/ 453957 h 1295400"/>
                  <a:gd name="connsiteX5" fmla="*/ 875489 w 1682885"/>
                  <a:gd name="connsiteY5" fmla="*/ 142672 h 1295400"/>
                  <a:gd name="connsiteX6" fmla="*/ 992221 w 1682885"/>
                  <a:gd name="connsiteY6" fmla="*/ 25940 h 1295400"/>
                  <a:gd name="connsiteX7" fmla="*/ 1147864 w 1682885"/>
                  <a:gd name="connsiteY7" fmla="*/ 35668 h 1295400"/>
                  <a:gd name="connsiteX8" fmla="*/ 1293778 w 1682885"/>
                  <a:gd name="connsiteY8" fmla="*/ 239949 h 1295400"/>
                  <a:gd name="connsiteX9" fmla="*/ 1429966 w 1682885"/>
                  <a:gd name="connsiteY9" fmla="*/ 570689 h 1295400"/>
                  <a:gd name="connsiteX10" fmla="*/ 1585608 w 1682885"/>
                  <a:gd name="connsiteY10" fmla="*/ 930613 h 1295400"/>
                  <a:gd name="connsiteX11" fmla="*/ 1682885 w 1682885"/>
                  <a:gd name="connsiteY11" fmla="*/ 1047345 h 1295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82885" h="1295400">
                    <a:moveTo>
                      <a:pt x="0" y="1232170"/>
                    </a:moveTo>
                    <a:cubicBezTo>
                      <a:pt x="56744" y="1255678"/>
                      <a:pt x="113489" y="1279187"/>
                      <a:pt x="165370" y="1280808"/>
                    </a:cubicBezTo>
                    <a:cubicBezTo>
                      <a:pt x="217251" y="1282429"/>
                      <a:pt x="256162" y="1295400"/>
                      <a:pt x="311285" y="1241898"/>
                    </a:cubicBezTo>
                    <a:cubicBezTo>
                      <a:pt x="366408" y="1188396"/>
                      <a:pt x="429638" y="1091119"/>
                      <a:pt x="496110" y="959796"/>
                    </a:cubicBezTo>
                    <a:cubicBezTo>
                      <a:pt x="562582" y="828473"/>
                      <a:pt x="646889" y="590144"/>
                      <a:pt x="710119" y="453957"/>
                    </a:cubicBezTo>
                    <a:cubicBezTo>
                      <a:pt x="773349" y="317770"/>
                      <a:pt x="828472" y="214008"/>
                      <a:pt x="875489" y="142672"/>
                    </a:cubicBezTo>
                    <a:cubicBezTo>
                      <a:pt x="922506" y="71336"/>
                      <a:pt x="946825" y="43774"/>
                      <a:pt x="992221" y="25940"/>
                    </a:cubicBezTo>
                    <a:cubicBezTo>
                      <a:pt x="1037617" y="8106"/>
                      <a:pt x="1097605" y="0"/>
                      <a:pt x="1147864" y="35668"/>
                    </a:cubicBezTo>
                    <a:cubicBezTo>
                      <a:pt x="1198123" y="71336"/>
                      <a:pt x="1246761" y="150779"/>
                      <a:pt x="1293778" y="239949"/>
                    </a:cubicBezTo>
                    <a:cubicBezTo>
                      <a:pt x="1340795" y="329119"/>
                      <a:pt x="1381328" y="455578"/>
                      <a:pt x="1429966" y="570689"/>
                    </a:cubicBezTo>
                    <a:cubicBezTo>
                      <a:pt x="1478604" y="685800"/>
                      <a:pt x="1543455" y="851171"/>
                      <a:pt x="1585608" y="930613"/>
                    </a:cubicBezTo>
                    <a:cubicBezTo>
                      <a:pt x="1627761" y="1010055"/>
                      <a:pt x="1655323" y="1028700"/>
                      <a:pt x="1682885" y="1047345"/>
                    </a:cubicBezTo>
                  </a:path>
                </a:pathLst>
              </a:custGeom>
              <a:ln w="190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277" name="1276 - Ελεύθερη σχεδίαση"/>
              <p:cNvSpPr/>
              <p:nvPr/>
            </p:nvSpPr>
            <p:spPr>
              <a:xfrm>
                <a:off x="3628187" y="3649226"/>
                <a:ext cx="1616005" cy="713133"/>
              </a:xfrm>
              <a:custGeom>
                <a:avLst/>
                <a:gdLst>
                  <a:gd name="connsiteX0" fmla="*/ 0 w 1614792"/>
                  <a:gd name="connsiteY0" fmla="*/ 293451 h 844684"/>
                  <a:gd name="connsiteX1" fmla="*/ 223736 w 1614792"/>
                  <a:gd name="connsiteY1" fmla="*/ 69715 h 844684"/>
                  <a:gd name="connsiteX2" fmla="*/ 379379 w 1614792"/>
                  <a:gd name="connsiteY2" fmla="*/ 1621 h 844684"/>
                  <a:gd name="connsiteX3" fmla="*/ 515566 w 1614792"/>
                  <a:gd name="connsiteY3" fmla="*/ 79442 h 844684"/>
                  <a:gd name="connsiteX4" fmla="*/ 642026 w 1614792"/>
                  <a:gd name="connsiteY4" fmla="*/ 361544 h 844684"/>
                  <a:gd name="connsiteX5" fmla="*/ 826851 w 1614792"/>
                  <a:gd name="connsiteY5" fmla="*/ 711740 h 844684"/>
                  <a:gd name="connsiteX6" fmla="*/ 1089498 w 1614792"/>
                  <a:gd name="connsiteY6" fmla="*/ 828472 h 844684"/>
                  <a:gd name="connsiteX7" fmla="*/ 1225685 w 1614792"/>
                  <a:gd name="connsiteY7" fmla="*/ 789561 h 844684"/>
                  <a:gd name="connsiteX8" fmla="*/ 1527243 w 1614792"/>
                  <a:gd name="connsiteY8" fmla="*/ 497732 h 844684"/>
                  <a:gd name="connsiteX9" fmla="*/ 1614792 w 1614792"/>
                  <a:gd name="connsiteY9" fmla="*/ 390727 h 844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14792" h="844684">
                    <a:moveTo>
                      <a:pt x="0" y="293451"/>
                    </a:moveTo>
                    <a:cubicBezTo>
                      <a:pt x="80253" y="205902"/>
                      <a:pt x="160506" y="118353"/>
                      <a:pt x="223736" y="69715"/>
                    </a:cubicBezTo>
                    <a:cubicBezTo>
                      <a:pt x="286966" y="21077"/>
                      <a:pt x="330741" y="0"/>
                      <a:pt x="379379" y="1621"/>
                    </a:cubicBezTo>
                    <a:cubicBezTo>
                      <a:pt x="428017" y="3242"/>
                      <a:pt x="471792" y="19455"/>
                      <a:pt x="515566" y="79442"/>
                    </a:cubicBezTo>
                    <a:cubicBezTo>
                      <a:pt x="559340" y="139429"/>
                      <a:pt x="590145" y="256161"/>
                      <a:pt x="642026" y="361544"/>
                    </a:cubicBezTo>
                    <a:cubicBezTo>
                      <a:pt x="693907" y="466927"/>
                      <a:pt x="752272" y="633919"/>
                      <a:pt x="826851" y="711740"/>
                    </a:cubicBezTo>
                    <a:cubicBezTo>
                      <a:pt x="901430" y="789561"/>
                      <a:pt x="1023026" y="815502"/>
                      <a:pt x="1089498" y="828472"/>
                    </a:cubicBezTo>
                    <a:cubicBezTo>
                      <a:pt x="1155970" y="841442"/>
                      <a:pt x="1152727" y="844684"/>
                      <a:pt x="1225685" y="789561"/>
                    </a:cubicBezTo>
                    <a:cubicBezTo>
                      <a:pt x="1298643" y="734438"/>
                      <a:pt x="1462392" y="564204"/>
                      <a:pt x="1527243" y="497732"/>
                    </a:cubicBezTo>
                    <a:cubicBezTo>
                      <a:pt x="1592094" y="431260"/>
                      <a:pt x="1603443" y="410993"/>
                      <a:pt x="1614792" y="390727"/>
                    </a:cubicBezTo>
                  </a:path>
                </a:pathLst>
              </a:custGeom>
              <a:ln w="190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278" name="1277 - Ορθογώνιο"/>
              <p:cNvSpPr/>
              <p:nvPr/>
            </p:nvSpPr>
            <p:spPr>
              <a:xfrm>
                <a:off x="3257544" y="3028212"/>
                <a:ext cx="2286457" cy="151203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sp>
          <p:nvSpPr>
            <p:cNvPr id="1268" name="Text Box 7"/>
            <p:cNvSpPr txBox="1">
              <a:spLocks noChangeArrowheads="1"/>
            </p:cNvSpPr>
            <p:nvPr/>
          </p:nvSpPr>
          <p:spPr bwMode="auto">
            <a:xfrm>
              <a:off x="646903" y="5897568"/>
              <a:ext cx="429930" cy="12315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vert270" lIns="119261" tIns="59629" rIns="119261" bIns="59629">
              <a:spAutoFit/>
            </a:bodyPr>
            <a:lstStyle/>
            <a:p>
              <a:pPr>
                <a:buFont typeface="Arial" charset="0"/>
                <a:buNone/>
                <a:defRPr/>
              </a:pPr>
              <a:r>
                <a:rPr lang="en-US" altLang="el-GR" sz="800" dirty="0">
                  <a:solidFill>
                    <a:srgbClr val="000000"/>
                  </a:solidFill>
                </a:rPr>
                <a:t>Temperature</a:t>
              </a:r>
              <a:r>
                <a:rPr lang="el-GR" altLang="el-GR" sz="800" dirty="0">
                  <a:solidFill>
                    <a:srgbClr val="000000"/>
                  </a:solidFill>
                </a:rPr>
                <a:t>, </a:t>
              </a:r>
              <a:r>
                <a:rPr lang="en-US" altLang="el-GR" sz="800" baseline="30000" dirty="0" err="1">
                  <a:solidFill>
                    <a:srgbClr val="000000"/>
                  </a:solidFill>
                </a:rPr>
                <a:t>o</a:t>
              </a:r>
              <a:r>
                <a:rPr lang="en-US" altLang="el-GR" sz="800" dirty="0" err="1">
                  <a:solidFill>
                    <a:srgbClr val="000000"/>
                  </a:solidFill>
                </a:rPr>
                <a:t>C</a:t>
              </a:r>
              <a:endParaRPr lang="el-GR" altLang="el-GR" sz="800" dirty="0">
                <a:solidFill>
                  <a:srgbClr val="000000"/>
                </a:solidFill>
              </a:endParaRPr>
            </a:p>
          </p:txBody>
        </p:sp>
        <p:sp>
          <p:nvSpPr>
            <p:cNvPr id="1279" name="Text Box 7"/>
            <p:cNvSpPr txBox="1">
              <a:spLocks noChangeArrowheads="1"/>
            </p:cNvSpPr>
            <p:nvPr/>
          </p:nvSpPr>
          <p:spPr bwMode="auto">
            <a:xfrm>
              <a:off x="3384296" y="6287284"/>
              <a:ext cx="429930" cy="517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vert270" lIns="119261" tIns="59629" rIns="119261" bIns="59629">
              <a:spAutoFit/>
            </a:bodyPr>
            <a:lstStyle/>
            <a:p>
              <a:pPr>
                <a:buFont typeface="Arial" charset="0"/>
                <a:buNone/>
                <a:defRPr/>
              </a:pPr>
              <a:r>
                <a:rPr lang="en-US" altLang="el-GR" sz="800" dirty="0" err="1">
                  <a:solidFill>
                    <a:srgbClr val="000000"/>
                  </a:solidFill>
                </a:rPr>
                <a:t>Chl</a:t>
              </a:r>
              <a:r>
                <a:rPr lang="en-US" altLang="el-GR" sz="800" dirty="0">
                  <a:solidFill>
                    <a:srgbClr val="000000"/>
                  </a:solidFill>
                </a:rPr>
                <a:t>-a</a:t>
              </a:r>
              <a:endParaRPr lang="el-GR" altLang="el-GR" sz="800" dirty="0">
                <a:solidFill>
                  <a:srgbClr val="000000"/>
                </a:solidFill>
              </a:endParaRPr>
            </a:p>
          </p:txBody>
        </p:sp>
        <p:cxnSp>
          <p:nvCxnSpPr>
            <p:cNvPr id="1281" name="1280 - Ευθύγραμμο βέλος σύνδεσης"/>
            <p:cNvCxnSpPr/>
            <p:nvPr/>
          </p:nvCxnSpPr>
          <p:spPr>
            <a:xfrm rot="5400000" flipH="1" flipV="1">
              <a:off x="721385" y="6612755"/>
              <a:ext cx="540012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2" name="1281 - Ευθύγραμμο βέλος σύνδεσης"/>
            <p:cNvCxnSpPr/>
            <p:nvPr/>
          </p:nvCxnSpPr>
          <p:spPr>
            <a:xfrm rot="5400000" flipH="1" flipV="1">
              <a:off x="3134381" y="6596872"/>
              <a:ext cx="540012" cy="0"/>
            </a:xfrm>
            <a:prstGeom prst="straightConnector1">
              <a:avLst/>
            </a:prstGeom>
            <a:ln w="19050">
              <a:solidFill>
                <a:schemeClr val="accent3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27" name="1282 - TextBox"/>
            <p:cNvSpPr txBox="1">
              <a:spLocks noChangeArrowheads="1"/>
            </p:cNvSpPr>
            <p:nvPr/>
          </p:nvSpPr>
          <p:spPr bwMode="auto">
            <a:xfrm>
              <a:off x="1114395" y="5774148"/>
              <a:ext cx="2143139" cy="678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el-GR" sz="800" dirty="0"/>
                <a:t>(C). Patterns of changes in mean </a:t>
              </a:r>
            </a:p>
            <a:p>
              <a:r>
                <a:rPr lang="en-US" altLang="el-GR" sz="800" dirty="0"/>
                <a:t>temperature and  </a:t>
              </a:r>
              <a:r>
                <a:rPr lang="en-US" altLang="el-GR" sz="800" i="1" dirty="0" err="1"/>
                <a:t>Chl</a:t>
              </a:r>
              <a:r>
                <a:rPr lang="en-US" altLang="el-GR" sz="800" i="1" dirty="0"/>
                <a:t>-a</a:t>
              </a:r>
              <a:r>
                <a:rPr lang="en-US" altLang="el-GR" sz="800" dirty="0"/>
                <a:t> during the last 20-25 years</a:t>
              </a:r>
              <a:endParaRPr lang="el-GR" altLang="el-GR" sz="800" dirty="0"/>
            </a:p>
          </p:txBody>
        </p:sp>
        <p:sp>
          <p:nvSpPr>
            <p:cNvPr id="19728" name="1519 - TextBox"/>
            <p:cNvSpPr txBox="1">
              <a:spLocks noChangeArrowheads="1"/>
            </p:cNvSpPr>
            <p:nvPr/>
          </p:nvSpPr>
          <p:spPr bwMode="auto">
            <a:xfrm>
              <a:off x="838370" y="6001532"/>
              <a:ext cx="301452" cy="384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l-GR" sz="1100" dirty="0"/>
                <a:t>+</a:t>
              </a:r>
              <a:endParaRPr lang="el-GR" altLang="el-GR" sz="1100" dirty="0"/>
            </a:p>
          </p:txBody>
        </p:sp>
        <p:sp>
          <p:nvSpPr>
            <p:cNvPr id="19729" name="1631 - TextBox"/>
            <p:cNvSpPr txBox="1">
              <a:spLocks noChangeArrowheads="1"/>
            </p:cNvSpPr>
            <p:nvPr/>
          </p:nvSpPr>
          <p:spPr bwMode="auto">
            <a:xfrm>
              <a:off x="3257534" y="6027374"/>
              <a:ext cx="301452" cy="384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l-GR" sz="1100" dirty="0"/>
                <a:t>+</a:t>
              </a:r>
              <a:endParaRPr lang="el-GR" altLang="el-GR" sz="1100" dirty="0"/>
            </a:p>
          </p:txBody>
        </p:sp>
        <p:sp>
          <p:nvSpPr>
            <p:cNvPr id="19730" name="1632 - TextBox"/>
            <p:cNvSpPr txBox="1">
              <a:spLocks noChangeArrowheads="1"/>
            </p:cNvSpPr>
            <p:nvPr/>
          </p:nvSpPr>
          <p:spPr bwMode="auto">
            <a:xfrm>
              <a:off x="857827" y="6897700"/>
              <a:ext cx="269263" cy="384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l-GR" sz="1100" dirty="0"/>
                <a:t>-</a:t>
              </a:r>
              <a:endParaRPr lang="el-GR" altLang="el-GR" sz="1100" dirty="0"/>
            </a:p>
          </p:txBody>
        </p:sp>
        <p:sp>
          <p:nvSpPr>
            <p:cNvPr id="19731" name="1633 - TextBox"/>
            <p:cNvSpPr txBox="1">
              <a:spLocks noChangeArrowheads="1"/>
            </p:cNvSpPr>
            <p:nvPr/>
          </p:nvSpPr>
          <p:spPr bwMode="auto">
            <a:xfrm>
              <a:off x="3254193" y="6910770"/>
              <a:ext cx="269263" cy="384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l-GR" sz="1100" dirty="0"/>
                <a:t>-</a:t>
              </a:r>
              <a:endParaRPr lang="el-GR" altLang="el-GR" sz="1100" dirty="0"/>
            </a:p>
          </p:txBody>
        </p:sp>
        <p:sp>
          <p:nvSpPr>
            <p:cNvPr id="1638" name="1637 - Ορθογώνιο"/>
            <p:cNvSpPr/>
            <p:nvPr/>
          </p:nvSpPr>
          <p:spPr>
            <a:xfrm>
              <a:off x="2224876" y="6172804"/>
              <a:ext cx="388938" cy="1127672"/>
            </a:xfrm>
            <a:prstGeom prst="rect">
              <a:avLst/>
            </a:prstGeom>
            <a:solidFill>
              <a:srgbClr val="FF0000">
                <a:alpha val="19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9540" name="1652 - Ομάδα"/>
          <p:cNvGrpSpPr>
            <a:grpSpLocks/>
          </p:cNvGrpSpPr>
          <p:nvPr/>
        </p:nvGrpSpPr>
        <p:grpSpPr bwMode="auto">
          <a:xfrm>
            <a:off x="4267746" y="4783956"/>
            <a:ext cx="2481398" cy="1228400"/>
            <a:chOff x="5041271" y="6679529"/>
            <a:chExt cx="2931172" cy="1806356"/>
          </a:xfrm>
        </p:grpSpPr>
        <p:grpSp>
          <p:nvGrpSpPr>
            <p:cNvPr id="19541" name="1641 - Ομάδα"/>
            <p:cNvGrpSpPr>
              <a:grpSpLocks/>
            </p:cNvGrpSpPr>
            <p:nvPr/>
          </p:nvGrpSpPr>
          <p:grpSpPr bwMode="auto">
            <a:xfrm>
              <a:off x="5472113" y="6883940"/>
              <a:ext cx="2214578" cy="1299644"/>
              <a:chOff x="4257667" y="6144241"/>
              <a:chExt cx="3546475" cy="2253657"/>
            </a:xfrm>
          </p:grpSpPr>
          <p:sp>
            <p:nvSpPr>
              <p:cNvPr id="1639" name="Line 428"/>
              <p:cNvSpPr>
                <a:spLocks noChangeShapeType="1"/>
              </p:cNvSpPr>
              <p:nvPr/>
            </p:nvSpPr>
            <p:spPr bwMode="auto">
              <a:xfrm flipV="1">
                <a:off x="4260208" y="6143414"/>
                <a:ext cx="0" cy="2247197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lIns="116677" tIns="58339" rIns="116677" bIns="58339"/>
              <a:lstStyle/>
              <a:p>
                <a:pPr>
                  <a:defRPr/>
                </a:pPr>
                <a:endParaRPr lang="el-GR" sz="9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0" name="Line 431"/>
              <p:cNvSpPr>
                <a:spLocks noChangeShapeType="1"/>
              </p:cNvSpPr>
              <p:nvPr/>
            </p:nvSpPr>
            <p:spPr bwMode="auto">
              <a:xfrm>
                <a:off x="4257667" y="8398873"/>
                <a:ext cx="3546475" cy="0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lIns="116677" tIns="58339" rIns="116677" bIns="58339"/>
              <a:lstStyle/>
              <a:p>
                <a:pPr>
                  <a:defRPr/>
                </a:pPr>
                <a:endParaRPr lang="el-GR" sz="9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1" name="Freeform 429"/>
              <p:cNvSpPr>
                <a:spLocks/>
              </p:cNvSpPr>
              <p:nvPr/>
            </p:nvSpPr>
            <p:spPr bwMode="auto">
              <a:xfrm>
                <a:off x="4476303" y="6526209"/>
                <a:ext cx="2870229" cy="1707429"/>
              </a:xfrm>
              <a:custGeom>
                <a:avLst/>
                <a:gdLst>
                  <a:gd name="T0" fmla="*/ 0 w 2593"/>
                  <a:gd name="T1" fmla="*/ 0 h 1408"/>
                  <a:gd name="T2" fmla="*/ 1 w 2593"/>
                  <a:gd name="T3" fmla="*/ 0 h 1408"/>
                  <a:gd name="T4" fmla="*/ 1 w 2593"/>
                  <a:gd name="T5" fmla="*/ 0 h 1408"/>
                  <a:gd name="T6" fmla="*/ 1 w 2593"/>
                  <a:gd name="T7" fmla="*/ 0 h 1408"/>
                  <a:gd name="T8" fmla="*/ 1 w 2593"/>
                  <a:gd name="T9" fmla="*/ 0 h 1408"/>
                  <a:gd name="T10" fmla="*/ 1 w 2593"/>
                  <a:gd name="T11" fmla="*/ 0 h 1408"/>
                  <a:gd name="T12" fmla="*/ 1 w 2593"/>
                  <a:gd name="T13" fmla="*/ 0 h 1408"/>
                  <a:gd name="T14" fmla="*/ 1 w 2593"/>
                  <a:gd name="T15" fmla="*/ 0 h 1408"/>
                  <a:gd name="T16" fmla="*/ 1 w 2593"/>
                  <a:gd name="T17" fmla="*/ 0 h 1408"/>
                  <a:gd name="T18" fmla="*/ 1 w 2593"/>
                  <a:gd name="T19" fmla="*/ 0 h 1408"/>
                  <a:gd name="T20" fmla="*/ 1 w 2593"/>
                  <a:gd name="T21" fmla="*/ 0 h 1408"/>
                  <a:gd name="T22" fmla="*/ 1 w 2593"/>
                  <a:gd name="T23" fmla="*/ 0 h 1408"/>
                  <a:gd name="T24" fmla="*/ 1 w 2593"/>
                  <a:gd name="T25" fmla="*/ 0 h 1408"/>
                  <a:gd name="T26" fmla="*/ 1 w 2593"/>
                  <a:gd name="T27" fmla="*/ 0 h 1408"/>
                  <a:gd name="T28" fmla="*/ 1 w 2593"/>
                  <a:gd name="T29" fmla="*/ 0 h 1408"/>
                  <a:gd name="T30" fmla="*/ 1 w 2593"/>
                  <a:gd name="T31" fmla="*/ 0 h 1408"/>
                  <a:gd name="T32" fmla="*/ 1 w 2593"/>
                  <a:gd name="T33" fmla="*/ 0 h 1408"/>
                  <a:gd name="T34" fmla="*/ 1 w 2593"/>
                  <a:gd name="T35" fmla="*/ 0 h 1408"/>
                  <a:gd name="T36" fmla="*/ 1 w 2593"/>
                  <a:gd name="T37" fmla="*/ 0 h 1408"/>
                  <a:gd name="T38" fmla="*/ 1 w 2593"/>
                  <a:gd name="T39" fmla="*/ 0 h 1408"/>
                  <a:gd name="T40" fmla="*/ 1 w 2593"/>
                  <a:gd name="T41" fmla="*/ 0 h 1408"/>
                  <a:gd name="T42" fmla="*/ 1 w 2593"/>
                  <a:gd name="T43" fmla="*/ 0 h 1408"/>
                  <a:gd name="T44" fmla="*/ 1 w 2593"/>
                  <a:gd name="T45" fmla="*/ 0 h 1408"/>
                  <a:gd name="T46" fmla="*/ 1 w 2593"/>
                  <a:gd name="T47" fmla="*/ 0 h 1408"/>
                  <a:gd name="T48" fmla="*/ 1 w 2593"/>
                  <a:gd name="T49" fmla="*/ 0 h 1408"/>
                  <a:gd name="T50" fmla="*/ 1 w 2593"/>
                  <a:gd name="T51" fmla="*/ 0 h 1408"/>
                  <a:gd name="T52" fmla="*/ 1 w 2593"/>
                  <a:gd name="T53" fmla="*/ 0 h 1408"/>
                  <a:gd name="T54" fmla="*/ 1 w 2593"/>
                  <a:gd name="T55" fmla="*/ 0 h 140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593"/>
                  <a:gd name="T85" fmla="*/ 0 h 1408"/>
                  <a:gd name="T86" fmla="*/ 2593 w 2593"/>
                  <a:gd name="T87" fmla="*/ 1408 h 140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593" h="1408">
                    <a:moveTo>
                      <a:pt x="0" y="1408"/>
                    </a:moveTo>
                    <a:cubicBezTo>
                      <a:pt x="44" y="1392"/>
                      <a:pt x="190" y="1365"/>
                      <a:pt x="265" y="1311"/>
                    </a:cubicBezTo>
                    <a:cubicBezTo>
                      <a:pt x="340" y="1257"/>
                      <a:pt x="398" y="1172"/>
                      <a:pt x="448" y="1083"/>
                    </a:cubicBezTo>
                    <a:cubicBezTo>
                      <a:pt x="498" y="994"/>
                      <a:pt x="539" y="847"/>
                      <a:pt x="563" y="778"/>
                    </a:cubicBezTo>
                    <a:cubicBezTo>
                      <a:pt x="587" y="709"/>
                      <a:pt x="570" y="734"/>
                      <a:pt x="591" y="668"/>
                    </a:cubicBezTo>
                    <a:cubicBezTo>
                      <a:pt x="612" y="602"/>
                      <a:pt x="661" y="457"/>
                      <a:pt x="691" y="384"/>
                    </a:cubicBezTo>
                    <a:cubicBezTo>
                      <a:pt x="721" y="311"/>
                      <a:pt x="741" y="275"/>
                      <a:pt x="768" y="232"/>
                    </a:cubicBezTo>
                    <a:cubicBezTo>
                      <a:pt x="795" y="189"/>
                      <a:pt x="825" y="157"/>
                      <a:pt x="856" y="128"/>
                    </a:cubicBezTo>
                    <a:cubicBezTo>
                      <a:pt x="887" y="99"/>
                      <a:pt x="916" y="75"/>
                      <a:pt x="956" y="55"/>
                    </a:cubicBezTo>
                    <a:cubicBezTo>
                      <a:pt x="996" y="35"/>
                      <a:pt x="1054" y="19"/>
                      <a:pt x="1094" y="10"/>
                    </a:cubicBezTo>
                    <a:cubicBezTo>
                      <a:pt x="1134" y="1"/>
                      <a:pt x="1165" y="0"/>
                      <a:pt x="1194" y="0"/>
                    </a:cubicBezTo>
                    <a:cubicBezTo>
                      <a:pt x="1223" y="0"/>
                      <a:pt x="1243" y="5"/>
                      <a:pt x="1267" y="10"/>
                    </a:cubicBezTo>
                    <a:cubicBezTo>
                      <a:pt x="1291" y="15"/>
                      <a:pt x="1314" y="16"/>
                      <a:pt x="1340" y="28"/>
                    </a:cubicBezTo>
                    <a:cubicBezTo>
                      <a:pt x="1366" y="40"/>
                      <a:pt x="1403" y="68"/>
                      <a:pt x="1423" y="83"/>
                    </a:cubicBezTo>
                    <a:cubicBezTo>
                      <a:pt x="1443" y="98"/>
                      <a:pt x="1445" y="102"/>
                      <a:pt x="1459" y="119"/>
                    </a:cubicBezTo>
                    <a:cubicBezTo>
                      <a:pt x="1473" y="136"/>
                      <a:pt x="1487" y="153"/>
                      <a:pt x="1505" y="183"/>
                    </a:cubicBezTo>
                    <a:cubicBezTo>
                      <a:pt x="1523" y="213"/>
                      <a:pt x="1549" y="259"/>
                      <a:pt x="1569" y="302"/>
                    </a:cubicBezTo>
                    <a:cubicBezTo>
                      <a:pt x="1589" y="345"/>
                      <a:pt x="1612" y="407"/>
                      <a:pt x="1624" y="439"/>
                    </a:cubicBezTo>
                    <a:cubicBezTo>
                      <a:pt x="1636" y="471"/>
                      <a:pt x="1633" y="468"/>
                      <a:pt x="1642" y="494"/>
                    </a:cubicBezTo>
                    <a:cubicBezTo>
                      <a:pt x="1651" y="520"/>
                      <a:pt x="1665" y="557"/>
                      <a:pt x="1679" y="595"/>
                    </a:cubicBezTo>
                    <a:cubicBezTo>
                      <a:pt x="1693" y="633"/>
                      <a:pt x="1711" y="687"/>
                      <a:pt x="1724" y="723"/>
                    </a:cubicBezTo>
                    <a:cubicBezTo>
                      <a:pt x="1737" y="759"/>
                      <a:pt x="1744" y="779"/>
                      <a:pt x="1755" y="808"/>
                    </a:cubicBezTo>
                    <a:cubicBezTo>
                      <a:pt x="1766" y="837"/>
                      <a:pt x="1777" y="868"/>
                      <a:pt x="1792" y="900"/>
                    </a:cubicBezTo>
                    <a:cubicBezTo>
                      <a:pt x="1807" y="932"/>
                      <a:pt x="1813" y="954"/>
                      <a:pt x="1846" y="1000"/>
                    </a:cubicBezTo>
                    <a:cubicBezTo>
                      <a:pt x="1879" y="1046"/>
                      <a:pt x="1933" y="1125"/>
                      <a:pt x="1993" y="1174"/>
                    </a:cubicBezTo>
                    <a:cubicBezTo>
                      <a:pt x="2053" y="1223"/>
                      <a:pt x="2119" y="1262"/>
                      <a:pt x="2203" y="1293"/>
                    </a:cubicBezTo>
                    <a:cubicBezTo>
                      <a:pt x="2287" y="1324"/>
                      <a:pt x="2430" y="1350"/>
                      <a:pt x="2495" y="1363"/>
                    </a:cubicBezTo>
                    <a:cubicBezTo>
                      <a:pt x="2560" y="1376"/>
                      <a:pt x="2573" y="1370"/>
                      <a:pt x="2593" y="1372"/>
                    </a:cubicBezTo>
                  </a:path>
                </a:pathLst>
              </a:custGeom>
              <a:ln w="12700">
                <a:solidFill>
                  <a:schemeClr val="tx2">
                    <a:lumMod val="50000"/>
                  </a:schemeClr>
                </a:solidFill>
                <a:headEnd/>
                <a:tailEnd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lIns="116677" tIns="58339" rIns="116677" bIns="58339"/>
              <a:lstStyle/>
              <a:p>
                <a:pPr>
                  <a:defRPr/>
                </a:pPr>
                <a:endParaRPr lang="el-GR" sz="9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9715" name="Text Box 430"/>
            <p:cNvSpPr txBox="1">
              <a:spLocks noChangeArrowheads="1"/>
            </p:cNvSpPr>
            <p:nvPr/>
          </p:nvSpPr>
          <p:spPr bwMode="auto">
            <a:xfrm>
              <a:off x="5925715" y="6679529"/>
              <a:ext cx="928693" cy="535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16611" tIns="58306" rIns="116611" bIns="58306">
              <a:spAutoFit/>
            </a:bodyPr>
            <a:lstStyle/>
            <a:p>
              <a:pPr algn="ctr" eaLnBrk="1" hangingPunct="1"/>
              <a:r>
                <a:rPr lang="en-US" altLang="en-US" sz="800" dirty="0" err="1"/>
                <a:t>TpI</a:t>
              </a:r>
              <a:r>
                <a:rPr lang="en-US" altLang="en-US" sz="800" dirty="0"/>
                <a:t> - </a:t>
              </a:r>
              <a:r>
                <a:rPr lang="en-US" altLang="en-US" sz="800" dirty="0" err="1"/>
                <a:t>TpII</a:t>
              </a:r>
              <a:endParaRPr lang="en-US" altLang="en-US" sz="800" dirty="0"/>
            </a:p>
            <a:p>
              <a:pPr algn="ctr" eaLnBrk="1" hangingPunct="1"/>
              <a:r>
                <a:rPr lang="el-GR" altLang="en-US" sz="800" dirty="0"/>
                <a:t>1</a:t>
              </a:r>
              <a:r>
                <a:rPr lang="en-US" altLang="en-US" sz="800" dirty="0"/>
                <a:t>4</a:t>
              </a:r>
              <a:r>
                <a:rPr lang="en-US" altLang="en-US" sz="800" baseline="30000" dirty="0"/>
                <a:t>o</a:t>
              </a:r>
              <a:r>
                <a:rPr lang="en-US" altLang="en-US" sz="800" dirty="0"/>
                <a:t>C - 19</a:t>
              </a:r>
              <a:r>
                <a:rPr lang="en-US" altLang="en-US" sz="800" baseline="30000" dirty="0"/>
                <a:t>o</a:t>
              </a:r>
              <a:r>
                <a:rPr lang="en-US" altLang="en-US" sz="800" dirty="0"/>
                <a:t>C </a:t>
              </a:r>
              <a:endParaRPr lang="el-GR" altLang="en-US" sz="800" dirty="0"/>
            </a:p>
          </p:txBody>
        </p:sp>
        <p:sp>
          <p:nvSpPr>
            <p:cNvPr id="19716" name="100 - TextBox"/>
            <p:cNvSpPr txBox="1">
              <a:spLocks noChangeArrowheads="1"/>
            </p:cNvSpPr>
            <p:nvPr/>
          </p:nvSpPr>
          <p:spPr bwMode="auto">
            <a:xfrm>
              <a:off x="6400807" y="8131602"/>
              <a:ext cx="1571636" cy="354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16677" tIns="58339" rIns="116677" bIns="58339">
              <a:spAutoFit/>
            </a:bodyPr>
            <a:lstStyle/>
            <a:p>
              <a:pPr eaLnBrk="1" hangingPunct="1"/>
              <a:r>
                <a:rPr lang="en-US" altLang="en-US" sz="800" dirty="0"/>
                <a:t>    24</a:t>
              </a:r>
              <a:r>
                <a:rPr lang="en-US" altLang="en-US" sz="800" baseline="30000" dirty="0"/>
                <a:t>o</a:t>
              </a:r>
              <a:r>
                <a:rPr lang="en-US" altLang="en-US" sz="800" dirty="0"/>
                <a:t>C  26</a:t>
              </a:r>
              <a:r>
                <a:rPr lang="en-US" altLang="en-US" sz="800" baseline="30000" dirty="0"/>
                <a:t>o</a:t>
              </a:r>
              <a:r>
                <a:rPr lang="en-US" altLang="en-US" sz="800" dirty="0"/>
                <a:t>C- 27</a:t>
              </a:r>
              <a:r>
                <a:rPr lang="en-US" altLang="en-US" sz="800" baseline="30000" dirty="0"/>
                <a:t>o</a:t>
              </a:r>
              <a:r>
                <a:rPr lang="en-US" altLang="en-US" sz="800" dirty="0"/>
                <a:t>C </a:t>
              </a:r>
              <a:endParaRPr lang="el-GR" altLang="en-US" sz="800" dirty="0"/>
            </a:p>
          </p:txBody>
        </p:sp>
        <p:cxnSp>
          <p:nvCxnSpPr>
            <p:cNvPr id="1648" name="1647 - Ευθεία γραμμή σύνδεσης"/>
            <p:cNvCxnSpPr/>
            <p:nvPr/>
          </p:nvCxnSpPr>
          <p:spPr>
            <a:xfrm rot="5400000" flipH="1" flipV="1">
              <a:off x="6654731" y="7958630"/>
              <a:ext cx="397034" cy="0"/>
            </a:xfrm>
            <a:prstGeom prst="line">
              <a:avLst/>
            </a:prstGeom>
            <a:ln w="12700"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718" name="141 - TextBox"/>
            <p:cNvSpPr txBox="1">
              <a:spLocks noChangeArrowheads="1"/>
            </p:cNvSpPr>
            <p:nvPr/>
          </p:nvSpPr>
          <p:spPr bwMode="auto">
            <a:xfrm rot="16200000">
              <a:off x="4666987" y="7331182"/>
              <a:ext cx="1178592" cy="43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16677" tIns="58339" rIns="116677" bIns="58339">
              <a:spAutoFit/>
            </a:bodyPr>
            <a:lstStyle/>
            <a:p>
              <a:pPr algn="ctr" eaLnBrk="1" hangingPunct="1"/>
              <a:r>
                <a:rPr lang="en-US" altLang="en-US" sz="800" dirty="0"/>
                <a:t>Physiological</a:t>
              </a:r>
            </a:p>
            <a:p>
              <a:pPr algn="ctr" eaLnBrk="1" hangingPunct="1"/>
              <a:r>
                <a:rPr lang="en-US" altLang="en-US" sz="800" dirty="0"/>
                <a:t> performance</a:t>
              </a:r>
              <a:endParaRPr lang="el-GR" altLang="en-US" sz="800" dirty="0"/>
            </a:p>
          </p:txBody>
        </p:sp>
      </p:grpSp>
      <p:sp>
        <p:nvSpPr>
          <p:cNvPr id="1656" name="1655 - Αριστερό άγκιστρο"/>
          <p:cNvSpPr/>
          <p:nvPr/>
        </p:nvSpPr>
        <p:spPr bwMode="auto">
          <a:xfrm rot="16200000">
            <a:off x="5299859" y="4412916"/>
            <a:ext cx="122040" cy="73109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b="1" dirty="0"/>
          </a:p>
        </p:txBody>
      </p:sp>
      <p:sp>
        <p:nvSpPr>
          <p:cNvPr id="19708" name="1656 - TextBox"/>
          <p:cNvSpPr txBox="1">
            <a:spLocks noChangeArrowheads="1"/>
          </p:cNvSpPr>
          <p:nvPr/>
        </p:nvSpPr>
        <p:spPr bwMode="auto">
          <a:xfrm>
            <a:off x="5035652" y="5385961"/>
            <a:ext cx="6896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l-GR" sz="800" dirty="0"/>
              <a:t>(E). Thermal</a:t>
            </a:r>
          </a:p>
          <a:p>
            <a:pPr algn="ctr"/>
            <a:r>
              <a:rPr lang="en-US" altLang="el-GR" sz="800" dirty="0"/>
              <a:t> limits</a:t>
            </a:r>
            <a:endParaRPr lang="el-GR" altLang="el-GR" sz="800" dirty="0"/>
          </a:p>
        </p:txBody>
      </p:sp>
      <p:sp>
        <p:nvSpPr>
          <p:cNvPr id="1257" name="1256 - Ορθογώνιο"/>
          <p:cNvSpPr/>
          <p:nvPr/>
        </p:nvSpPr>
        <p:spPr bwMode="auto">
          <a:xfrm>
            <a:off x="4330096" y="2116801"/>
            <a:ext cx="1995715" cy="2589840"/>
          </a:xfrm>
          <a:prstGeom prst="rect">
            <a:avLst/>
          </a:prstGeom>
          <a:noFill/>
          <a:ln w="952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9710" name="1279 - TextBox"/>
          <p:cNvSpPr txBox="1">
            <a:spLocks noChangeArrowheads="1"/>
          </p:cNvSpPr>
          <p:nvPr/>
        </p:nvSpPr>
        <p:spPr bwMode="auto">
          <a:xfrm>
            <a:off x="4451048" y="4498201"/>
            <a:ext cx="30809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(D)</a:t>
            </a:r>
            <a:endParaRPr lang="el-GR" altLang="el-GR" sz="800" dirty="0"/>
          </a:p>
        </p:txBody>
      </p:sp>
      <p:cxnSp>
        <p:nvCxnSpPr>
          <p:cNvPr id="1284" name="1283 - Ευθεία γραμμή σύνδεσης"/>
          <p:cNvCxnSpPr/>
          <p:nvPr/>
        </p:nvCxnSpPr>
        <p:spPr bwMode="auto">
          <a:xfrm rot="5400000" flipH="1" flipV="1">
            <a:off x="6041485" y="5746141"/>
            <a:ext cx="98280" cy="0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712" name="1285 - TextBox"/>
          <p:cNvSpPr txBox="1">
            <a:spLocks noChangeArrowheads="1"/>
          </p:cNvSpPr>
          <p:nvPr/>
        </p:nvSpPr>
        <p:spPr bwMode="auto">
          <a:xfrm>
            <a:off x="5942795" y="5518801"/>
            <a:ext cx="28084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900" i="1" dirty="0"/>
              <a:t>T</a:t>
            </a:r>
            <a:r>
              <a:rPr lang="en-US" altLang="el-GR" sz="900" i="1" baseline="-25000" dirty="0"/>
              <a:t>d</a:t>
            </a:r>
            <a:endParaRPr lang="el-GR" altLang="el-GR" sz="900" i="1" baseline="-25000" dirty="0"/>
          </a:p>
        </p:txBody>
      </p:sp>
      <p:sp>
        <p:nvSpPr>
          <p:cNvPr id="19713" name="1296 - TextBox"/>
          <p:cNvSpPr txBox="1">
            <a:spLocks noChangeArrowheads="1"/>
          </p:cNvSpPr>
          <p:nvPr/>
        </p:nvSpPr>
        <p:spPr bwMode="auto">
          <a:xfrm>
            <a:off x="5721049" y="5373001"/>
            <a:ext cx="27283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900" i="1" dirty="0" err="1"/>
              <a:t>T</a:t>
            </a:r>
            <a:r>
              <a:rPr lang="en-US" altLang="el-GR" sz="900" i="1" baseline="-25000" dirty="0" err="1"/>
              <a:t>c</a:t>
            </a:r>
            <a:endParaRPr lang="el-GR" altLang="el-GR" sz="900" i="1" baseline="-25000" dirty="0"/>
          </a:p>
        </p:txBody>
      </p:sp>
      <p:sp>
        <p:nvSpPr>
          <p:cNvPr id="1263" name="1262 - TextBox"/>
          <p:cNvSpPr txBox="1"/>
          <p:nvPr/>
        </p:nvSpPr>
        <p:spPr>
          <a:xfrm>
            <a:off x="1818765" y="59401"/>
            <a:ext cx="5682193" cy="393920"/>
          </a:xfrm>
          <a:prstGeom prst="rect">
            <a:avLst/>
          </a:prstGeom>
          <a:noFill/>
        </p:spPr>
        <p:txBody>
          <a:bodyPr wrap="none" lIns="70070" tIns="35035" rIns="70070" bIns="35035">
            <a:spAutoFit/>
          </a:bodyPr>
          <a:lstStyle/>
          <a:p>
            <a:pPr>
              <a:defRPr/>
            </a:pPr>
            <a:r>
              <a:rPr lang="el-GR" sz="2100" b="1" dirty="0" err="1" smtClean="0">
                <a:solidFill>
                  <a:srgbClr val="002060"/>
                </a:solidFill>
              </a:rPr>
              <a:t>Συνεργιτική</a:t>
            </a:r>
            <a:r>
              <a:rPr lang="el-GR" sz="2100" b="1" dirty="0" smtClean="0">
                <a:solidFill>
                  <a:srgbClr val="002060"/>
                </a:solidFill>
              </a:rPr>
              <a:t> δράση </a:t>
            </a:r>
            <a:r>
              <a:rPr lang="el-GR" sz="2100" b="1" dirty="0" err="1" smtClean="0">
                <a:solidFill>
                  <a:srgbClr val="002060"/>
                </a:solidFill>
              </a:rPr>
              <a:t>στρεσσογόνων</a:t>
            </a:r>
            <a:r>
              <a:rPr lang="el-GR" sz="2100" b="1" dirty="0" smtClean="0">
                <a:solidFill>
                  <a:srgbClr val="002060"/>
                </a:solidFill>
              </a:rPr>
              <a:t> παραγόντων</a:t>
            </a:r>
            <a:endParaRPr lang="el-GR" sz="21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4 - Ομάδα"/>
          <p:cNvGrpSpPr>
            <a:grpSpLocks/>
          </p:cNvGrpSpPr>
          <p:nvPr/>
        </p:nvGrpSpPr>
        <p:grpSpPr bwMode="auto">
          <a:xfrm>
            <a:off x="357188" y="571500"/>
            <a:ext cx="5486400" cy="5429250"/>
            <a:chOff x="1500166" y="565094"/>
            <a:chExt cx="5486400" cy="5429288"/>
          </a:xfrm>
        </p:grpSpPr>
        <p:pic>
          <p:nvPicPr>
            <p:cNvPr id="26630" name="Εικόνα 2"/>
            <p:cNvPicPr>
              <a:picLocks noChangeAspect="1" noChangeArrowheads="1"/>
            </p:cNvPicPr>
            <p:nvPr/>
          </p:nvPicPr>
          <p:blipFill>
            <a:blip r:embed="rId2"/>
            <a:srcRect l="14348" t="3430" r="12898" b="5750"/>
            <a:stretch>
              <a:fillRect/>
            </a:stretch>
          </p:blipFill>
          <p:spPr bwMode="auto">
            <a:xfrm>
              <a:off x="1500166" y="857232"/>
              <a:ext cx="5486400" cy="5137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1" name="Text Box 3"/>
            <p:cNvSpPr txBox="1">
              <a:spLocks noChangeArrowheads="1"/>
            </p:cNvSpPr>
            <p:nvPr/>
          </p:nvSpPr>
          <p:spPr bwMode="auto">
            <a:xfrm>
              <a:off x="2000232" y="714356"/>
              <a:ext cx="1643074" cy="474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l-GR" sz="1200">
                  <a:latin typeface="Calibri" pitchFamily="34" charset="0"/>
                </a:rPr>
                <a:t>Θερμαϊκός Κόλπος</a:t>
              </a:r>
            </a:p>
            <a:p>
              <a:pPr>
                <a:spcAft>
                  <a:spcPts val="1000"/>
                </a:spcAft>
              </a:pPr>
              <a:r>
                <a:rPr lang="el-GR" sz="1200">
                  <a:latin typeface="Calibri" pitchFamily="34" charset="0"/>
                </a:rPr>
                <a:t>Περιοχή Χαλάστρας</a:t>
              </a:r>
            </a:p>
            <a:p>
              <a:endParaRPr lang="el-GR" sz="1200"/>
            </a:p>
          </p:txBody>
        </p:sp>
        <p:sp>
          <p:nvSpPr>
            <p:cNvPr id="26632" name="Text Box 4"/>
            <p:cNvSpPr txBox="1">
              <a:spLocks noChangeArrowheads="1"/>
            </p:cNvSpPr>
            <p:nvPr/>
          </p:nvSpPr>
          <p:spPr bwMode="auto">
            <a:xfrm>
              <a:off x="3929058" y="565094"/>
              <a:ext cx="1400175" cy="474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l-GR" sz="1200">
                  <a:latin typeface="Calibri" pitchFamily="34" charset="0"/>
                </a:rPr>
                <a:t>Βιστωνικός Κόλπος</a:t>
              </a:r>
            </a:p>
            <a:p>
              <a:pPr>
                <a:spcAft>
                  <a:spcPts val="1000"/>
                </a:spcAft>
              </a:pPr>
              <a:r>
                <a:rPr lang="el-GR" sz="1200">
                  <a:latin typeface="Calibri" pitchFamily="34" charset="0"/>
                </a:rPr>
                <a:t>Περιοχή Φαναρίου</a:t>
              </a:r>
            </a:p>
            <a:p>
              <a:endParaRPr lang="el-GR" sz="1200"/>
            </a:p>
          </p:txBody>
        </p:sp>
        <p:sp>
          <p:nvSpPr>
            <p:cNvPr id="26633" name="Text Box 5"/>
            <p:cNvSpPr txBox="1">
              <a:spLocks noChangeArrowheads="1"/>
            </p:cNvSpPr>
            <p:nvPr/>
          </p:nvSpPr>
          <p:spPr bwMode="auto">
            <a:xfrm>
              <a:off x="1857324" y="2285992"/>
              <a:ext cx="1785950" cy="474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l-GR" sz="1200">
                  <a:latin typeface="Calibri" pitchFamily="34" charset="0"/>
                </a:rPr>
                <a:t>Αμβρακικός Κόλπος</a:t>
              </a:r>
            </a:p>
            <a:p>
              <a:endParaRPr lang="el-GR" sz="1200"/>
            </a:p>
          </p:txBody>
        </p:sp>
        <p:cxnSp>
          <p:nvCxnSpPr>
            <p:cNvPr id="26634" name="AutoShape 6"/>
            <p:cNvCxnSpPr>
              <a:cxnSpLocks noChangeShapeType="1"/>
            </p:cNvCxnSpPr>
            <p:nvPr/>
          </p:nvCxnSpPr>
          <p:spPr bwMode="auto">
            <a:xfrm rot="16200000" flipV="1">
              <a:off x="2233581" y="2766991"/>
              <a:ext cx="544514" cy="1114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6635" name="AutoShape 7"/>
            <p:cNvCxnSpPr>
              <a:cxnSpLocks noChangeShapeType="1"/>
            </p:cNvCxnSpPr>
            <p:nvPr/>
          </p:nvCxnSpPr>
          <p:spPr bwMode="auto">
            <a:xfrm rot="10800000">
              <a:off x="2786050" y="1357298"/>
              <a:ext cx="714380" cy="50006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6636" name="AutoShape 8"/>
            <p:cNvCxnSpPr>
              <a:cxnSpLocks noChangeShapeType="1"/>
            </p:cNvCxnSpPr>
            <p:nvPr/>
          </p:nvCxnSpPr>
          <p:spPr bwMode="auto">
            <a:xfrm rot="16200000" flipV="1">
              <a:off x="4516420" y="1263616"/>
              <a:ext cx="479462" cy="2254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pic>
        <p:nvPicPr>
          <p:cNvPr id="26626" name="Εικόνα 1"/>
          <p:cNvPicPr>
            <a:picLocks noChangeAspect="1" noChangeArrowheads="1"/>
          </p:cNvPicPr>
          <p:nvPr/>
        </p:nvPicPr>
        <p:blipFill>
          <a:blip r:embed="rId3"/>
          <a:srcRect l="2132" t="1350" r="2032" b="15709"/>
          <a:stretch>
            <a:fillRect/>
          </a:stretch>
        </p:blipFill>
        <p:spPr bwMode="auto">
          <a:xfrm>
            <a:off x="4643438" y="642938"/>
            <a:ext cx="4478337" cy="291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13 - Εικόνα" descr="Εικόνα είδη ασκιδίων σε μύδια 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75" y="4143375"/>
            <a:ext cx="7059613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Rectangle 11"/>
          <p:cNvSpPr>
            <a:spLocks noChangeArrowheads="1"/>
          </p:cNvSpPr>
          <p:nvPr/>
        </p:nvSpPr>
        <p:spPr bwMode="auto">
          <a:xfrm>
            <a:off x="2286000" y="6500813"/>
            <a:ext cx="57864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 anchor="ctr">
            <a:spAutoFit/>
          </a:bodyPr>
          <a:lstStyle/>
          <a:p>
            <a:pPr algn="ctr"/>
            <a:r>
              <a:rPr lang="el-GR" sz="1200">
                <a:latin typeface="Calibri" pitchFamily="34" charset="0"/>
              </a:rPr>
              <a:t> Είδη ασκιδίων σε αρμαθούς μυδιών (Α) Χαλάστρα, (Β) Φανάρι, (Γ) Αμβρακικός Κόλπος.</a:t>
            </a:r>
            <a:endParaRPr lang="el-GR" sz="1200"/>
          </a:p>
        </p:txBody>
      </p:sp>
      <p:sp>
        <p:nvSpPr>
          <p:cNvPr id="26629" name="12 - TextBox"/>
          <p:cNvSpPr txBox="1">
            <a:spLocks noChangeArrowheads="1"/>
          </p:cNvSpPr>
          <p:nvPr/>
        </p:nvSpPr>
        <p:spPr bwMode="auto">
          <a:xfrm>
            <a:off x="2286000" y="142875"/>
            <a:ext cx="41529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="1" dirty="0">
                <a:latin typeface="Calibri" pitchFamily="34" charset="0"/>
              </a:rPr>
              <a:t>ΔΕΙΓΜΑΤΟΛΗΨΙΕΣ ΜΥΔΙΩΝ ΚΑΙ ΑΣΚΙΔΙΩΝ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 descr="mussels3"/>
          <p:cNvPicPr>
            <a:picLocks noChangeAspect="1" noChangeArrowheads="1"/>
          </p:cNvPicPr>
          <p:nvPr/>
        </p:nvPicPr>
        <p:blipFill rotWithShape="1">
          <a:blip r:embed="rId2" cstate="print"/>
          <a:srcRect l="56" t="1" r="475" b="747"/>
          <a:stretch/>
        </p:blipFill>
        <p:spPr bwMode="auto">
          <a:xfrm>
            <a:off x="1983146" y="1829492"/>
            <a:ext cx="3467060" cy="2591935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extrusionH="76200" prstMaterial="softEdge">
            <a:extrusionClr>
              <a:schemeClr val="bg1">
                <a:lumMod val="95000"/>
              </a:schemeClr>
            </a:extrusionClr>
          </a:sp3d>
        </p:spPr>
      </p:pic>
      <p:pic>
        <p:nvPicPr>
          <p:cNvPr id="21546" name="Picture 42" descr="4,965 Mussel Farm Images, Stock Photos &amp; Vectors | Shutterstock"/>
          <p:cNvPicPr>
            <a:picLocks noChangeAspect="1" noChangeArrowheads="1"/>
          </p:cNvPicPr>
          <p:nvPr/>
        </p:nvPicPr>
        <p:blipFill>
          <a:blip r:embed="rId3"/>
          <a:srcRect b="8389"/>
          <a:stretch>
            <a:fillRect/>
          </a:stretch>
        </p:blipFill>
        <p:spPr bwMode="auto">
          <a:xfrm>
            <a:off x="1974850" y="1824038"/>
            <a:ext cx="3486150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06413" y="1470025"/>
            <a:ext cx="5730875" cy="4506913"/>
            <a:chOff x="468041" y="1957395"/>
            <a:chExt cx="8425034" cy="6625232"/>
          </a:xfrm>
        </p:grpSpPr>
        <p:sp>
          <p:nvSpPr>
            <p:cNvPr id="10246" name="Freeform 15"/>
            <p:cNvSpPr>
              <a:spLocks/>
            </p:cNvSpPr>
            <p:nvPr/>
          </p:nvSpPr>
          <p:spPr bwMode="auto">
            <a:xfrm>
              <a:off x="1805310" y="2666824"/>
              <a:ext cx="6758698" cy="4478274"/>
            </a:xfrm>
            <a:custGeom>
              <a:avLst/>
              <a:gdLst>
                <a:gd name="T0" fmla="*/ 2147483647 w 2759"/>
                <a:gd name="T1" fmla="*/ 2147483647 h 1763"/>
                <a:gd name="T2" fmla="*/ 2147483647 w 2759"/>
                <a:gd name="T3" fmla="*/ 2147483647 h 1763"/>
                <a:gd name="T4" fmla="*/ 2147483647 w 2759"/>
                <a:gd name="T5" fmla="*/ 2147483647 h 1763"/>
                <a:gd name="T6" fmla="*/ 2147483647 w 2759"/>
                <a:gd name="T7" fmla="*/ 2147483647 h 1763"/>
                <a:gd name="T8" fmla="*/ 2147483647 w 2759"/>
                <a:gd name="T9" fmla="*/ 2147483647 h 1763"/>
                <a:gd name="T10" fmla="*/ 2147483647 w 2759"/>
                <a:gd name="T11" fmla="*/ 2147483647 h 1763"/>
                <a:gd name="T12" fmla="*/ 2147483647 w 2759"/>
                <a:gd name="T13" fmla="*/ 2147483647 h 1763"/>
                <a:gd name="T14" fmla="*/ 2147483647 w 2759"/>
                <a:gd name="T15" fmla="*/ 2147483647 h 1763"/>
                <a:gd name="T16" fmla="*/ 2147483647 w 2759"/>
                <a:gd name="T17" fmla="*/ 2147483647 h 1763"/>
                <a:gd name="T18" fmla="*/ 2147483647 w 2759"/>
                <a:gd name="T19" fmla="*/ 2147483647 h 1763"/>
                <a:gd name="T20" fmla="*/ 2147483647 w 2759"/>
                <a:gd name="T21" fmla="*/ 2147483647 h 1763"/>
                <a:gd name="T22" fmla="*/ 2147483647 w 2759"/>
                <a:gd name="T23" fmla="*/ 2147483647 h 1763"/>
                <a:gd name="T24" fmla="*/ 2147483647 w 2759"/>
                <a:gd name="T25" fmla="*/ 2147483647 h 1763"/>
                <a:gd name="T26" fmla="*/ 2147483647 w 2759"/>
                <a:gd name="T27" fmla="*/ 2147483647 h 1763"/>
                <a:gd name="T28" fmla="*/ 2147483647 w 2759"/>
                <a:gd name="T29" fmla="*/ 2147483647 h 1763"/>
                <a:gd name="T30" fmla="*/ 2147483647 w 2759"/>
                <a:gd name="T31" fmla="*/ 2147483647 h 1763"/>
                <a:gd name="T32" fmla="*/ 2147483647 w 2759"/>
                <a:gd name="T33" fmla="*/ 2147483647 h 1763"/>
                <a:gd name="T34" fmla="*/ 2147483647 w 2759"/>
                <a:gd name="T35" fmla="*/ 2147483647 h 1763"/>
                <a:gd name="T36" fmla="*/ 2147483647 w 2759"/>
                <a:gd name="T37" fmla="*/ 2147483647 h 1763"/>
                <a:gd name="T38" fmla="*/ 2147483647 w 2759"/>
                <a:gd name="T39" fmla="*/ 2147483647 h 1763"/>
                <a:gd name="T40" fmla="*/ 2147483647 w 2759"/>
                <a:gd name="T41" fmla="*/ 2147483647 h 1763"/>
                <a:gd name="T42" fmla="*/ 2147483647 w 2759"/>
                <a:gd name="T43" fmla="*/ 2147483647 h 1763"/>
                <a:gd name="T44" fmla="*/ 2147483647 w 2759"/>
                <a:gd name="T45" fmla="*/ 2147483647 h 1763"/>
                <a:gd name="T46" fmla="*/ 2147483647 w 2759"/>
                <a:gd name="T47" fmla="*/ 2147483647 h 1763"/>
                <a:gd name="T48" fmla="*/ 2147483647 w 2759"/>
                <a:gd name="T49" fmla="*/ 2147483647 h 1763"/>
                <a:gd name="T50" fmla="*/ 2147483647 w 2759"/>
                <a:gd name="T51" fmla="*/ 2147483647 h 1763"/>
                <a:gd name="T52" fmla="*/ 2147483647 w 2759"/>
                <a:gd name="T53" fmla="*/ 2147483647 h 1763"/>
                <a:gd name="T54" fmla="*/ 2147483647 w 2759"/>
                <a:gd name="T55" fmla="*/ 2147483647 h 1763"/>
                <a:gd name="T56" fmla="*/ 2147483647 w 2759"/>
                <a:gd name="T57" fmla="*/ 2147483647 h 1763"/>
                <a:gd name="T58" fmla="*/ 2147483647 w 2759"/>
                <a:gd name="T59" fmla="*/ 2147483647 h 1763"/>
                <a:gd name="T60" fmla="*/ 2147483647 w 2759"/>
                <a:gd name="T61" fmla="*/ 2147483647 h 1763"/>
                <a:gd name="T62" fmla="*/ 2147483647 w 2759"/>
                <a:gd name="T63" fmla="*/ 2147483647 h 1763"/>
                <a:gd name="T64" fmla="*/ 2147483647 w 2759"/>
                <a:gd name="T65" fmla="*/ 2147483647 h 1763"/>
                <a:gd name="T66" fmla="*/ 2147483647 w 2759"/>
                <a:gd name="T67" fmla="*/ 2147483647 h 1763"/>
                <a:gd name="T68" fmla="*/ 2147483647 w 2759"/>
                <a:gd name="T69" fmla="*/ 2147483647 h 1763"/>
                <a:gd name="T70" fmla="*/ 2147483647 w 2759"/>
                <a:gd name="T71" fmla="*/ 2147483647 h 1763"/>
                <a:gd name="T72" fmla="*/ 2147483647 w 2759"/>
                <a:gd name="T73" fmla="*/ 2147483647 h 1763"/>
                <a:gd name="T74" fmla="*/ 2147483647 w 2759"/>
                <a:gd name="T75" fmla="*/ 2147483647 h 1763"/>
                <a:gd name="T76" fmla="*/ 2147483647 w 2759"/>
                <a:gd name="T77" fmla="*/ 2147483647 h 1763"/>
                <a:gd name="T78" fmla="*/ 2147483647 w 2759"/>
                <a:gd name="T79" fmla="*/ 2147483647 h 1763"/>
                <a:gd name="T80" fmla="*/ 2147483647 w 2759"/>
                <a:gd name="T81" fmla="*/ 2147483647 h 1763"/>
                <a:gd name="T82" fmla="*/ 2147483647 w 2759"/>
                <a:gd name="T83" fmla="*/ 2147483647 h 1763"/>
                <a:gd name="T84" fmla="*/ 2147483647 w 2759"/>
                <a:gd name="T85" fmla="*/ 2147483647 h 1763"/>
                <a:gd name="T86" fmla="*/ 2147483647 w 2759"/>
                <a:gd name="T87" fmla="*/ 2147483647 h 1763"/>
                <a:gd name="T88" fmla="*/ 2147483647 w 2759"/>
                <a:gd name="T89" fmla="*/ 2147483647 h 1763"/>
                <a:gd name="T90" fmla="*/ 2147483647 w 2759"/>
                <a:gd name="T91" fmla="*/ 2147483647 h 1763"/>
                <a:gd name="T92" fmla="*/ 2147483647 w 2759"/>
                <a:gd name="T93" fmla="*/ 2147483647 h 1763"/>
                <a:gd name="T94" fmla="*/ 2147483647 w 2759"/>
                <a:gd name="T95" fmla="*/ 2147483647 h 1763"/>
                <a:gd name="T96" fmla="*/ 2147483647 w 2759"/>
                <a:gd name="T97" fmla="*/ 2147483647 h 1763"/>
                <a:gd name="T98" fmla="*/ 2147483647 w 2759"/>
                <a:gd name="T99" fmla="*/ 2147483647 h 1763"/>
                <a:gd name="T100" fmla="*/ 2147483647 w 2759"/>
                <a:gd name="T101" fmla="*/ 2147483647 h 1763"/>
                <a:gd name="T102" fmla="*/ 2147483647 w 2759"/>
                <a:gd name="T103" fmla="*/ 2147483647 h 1763"/>
                <a:gd name="T104" fmla="*/ 2147483647 w 2759"/>
                <a:gd name="T105" fmla="*/ 2147483647 h 1763"/>
                <a:gd name="T106" fmla="*/ 2147483647 w 2759"/>
                <a:gd name="T107" fmla="*/ 2147483647 h 1763"/>
                <a:gd name="T108" fmla="*/ 2147483647 w 2759"/>
                <a:gd name="T109" fmla="*/ 2147483647 h 1763"/>
                <a:gd name="T110" fmla="*/ 2147483647 w 2759"/>
                <a:gd name="T111" fmla="*/ 2147483647 h 176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759"/>
                <a:gd name="T169" fmla="*/ 0 h 1763"/>
                <a:gd name="T170" fmla="*/ 2759 w 2759"/>
                <a:gd name="T171" fmla="*/ 1763 h 176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759" h="1763">
                  <a:moveTo>
                    <a:pt x="0" y="1763"/>
                  </a:moveTo>
                  <a:lnTo>
                    <a:pt x="37" y="1750"/>
                  </a:lnTo>
                  <a:lnTo>
                    <a:pt x="72" y="1736"/>
                  </a:lnTo>
                  <a:lnTo>
                    <a:pt x="106" y="1723"/>
                  </a:lnTo>
                  <a:lnTo>
                    <a:pt x="139" y="1708"/>
                  </a:lnTo>
                  <a:lnTo>
                    <a:pt x="172" y="1694"/>
                  </a:lnTo>
                  <a:lnTo>
                    <a:pt x="202" y="1679"/>
                  </a:lnTo>
                  <a:lnTo>
                    <a:pt x="232" y="1666"/>
                  </a:lnTo>
                  <a:lnTo>
                    <a:pt x="261" y="1651"/>
                  </a:lnTo>
                  <a:lnTo>
                    <a:pt x="289" y="1636"/>
                  </a:lnTo>
                  <a:lnTo>
                    <a:pt x="315" y="1620"/>
                  </a:lnTo>
                  <a:lnTo>
                    <a:pt x="340" y="1605"/>
                  </a:lnTo>
                  <a:lnTo>
                    <a:pt x="365" y="1590"/>
                  </a:lnTo>
                  <a:lnTo>
                    <a:pt x="388" y="1573"/>
                  </a:lnTo>
                  <a:lnTo>
                    <a:pt x="412" y="1557"/>
                  </a:lnTo>
                  <a:lnTo>
                    <a:pt x="433" y="1540"/>
                  </a:lnTo>
                  <a:lnTo>
                    <a:pt x="454" y="1524"/>
                  </a:lnTo>
                  <a:lnTo>
                    <a:pt x="473" y="1508"/>
                  </a:lnTo>
                  <a:lnTo>
                    <a:pt x="493" y="1491"/>
                  </a:lnTo>
                  <a:lnTo>
                    <a:pt x="511" y="1473"/>
                  </a:lnTo>
                  <a:lnTo>
                    <a:pt x="529" y="1457"/>
                  </a:lnTo>
                  <a:lnTo>
                    <a:pt x="545" y="1439"/>
                  </a:lnTo>
                  <a:lnTo>
                    <a:pt x="562" y="1421"/>
                  </a:lnTo>
                  <a:lnTo>
                    <a:pt x="577" y="1403"/>
                  </a:lnTo>
                  <a:lnTo>
                    <a:pt x="592" y="1385"/>
                  </a:lnTo>
                  <a:lnTo>
                    <a:pt x="605" y="1367"/>
                  </a:lnTo>
                  <a:lnTo>
                    <a:pt x="619" y="1348"/>
                  </a:lnTo>
                  <a:lnTo>
                    <a:pt x="631" y="1330"/>
                  </a:lnTo>
                  <a:lnTo>
                    <a:pt x="643" y="1310"/>
                  </a:lnTo>
                  <a:lnTo>
                    <a:pt x="663" y="1273"/>
                  </a:lnTo>
                  <a:lnTo>
                    <a:pt x="684" y="1234"/>
                  </a:lnTo>
                  <a:lnTo>
                    <a:pt x="701" y="1195"/>
                  </a:lnTo>
                  <a:lnTo>
                    <a:pt x="717" y="1155"/>
                  </a:lnTo>
                  <a:lnTo>
                    <a:pt x="731" y="1115"/>
                  </a:lnTo>
                  <a:lnTo>
                    <a:pt x="743" y="1073"/>
                  </a:lnTo>
                  <a:lnTo>
                    <a:pt x="755" y="1031"/>
                  </a:lnTo>
                  <a:lnTo>
                    <a:pt x="765" y="989"/>
                  </a:lnTo>
                  <a:lnTo>
                    <a:pt x="774" y="946"/>
                  </a:lnTo>
                  <a:lnTo>
                    <a:pt x="782" y="902"/>
                  </a:lnTo>
                  <a:lnTo>
                    <a:pt x="797" y="814"/>
                  </a:lnTo>
                  <a:lnTo>
                    <a:pt x="810" y="723"/>
                  </a:lnTo>
                  <a:lnTo>
                    <a:pt x="816" y="678"/>
                  </a:lnTo>
                  <a:lnTo>
                    <a:pt x="824" y="632"/>
                  </a:lnTo>
                  <a:lnTo>
                    <a:pt x="831" y="586"/>
                  </a:lnTo>
                  <a:lnTo>
                    <a:pt x="839" y="538"/>
                  </a:lnTo>
                  <a:lnTo>
                    <a:pt x="843" y="520"/>
                  </a:lnTo>
                  <a:lnTo>
                    <a:pt x="846" y="500"/>
                  </a:lnTo>
                  <a:lnTo>
                    <a:pt x="851" y="481"/>
                  </a:lnTo>
                  <a:lnTo>
                    <a:pt x="855" y="459"/>
                  </a:lnTo>
                  <a:lnTo>
                    <a:pt x="861" y="438"/>
                  </a:lnTo>
                  <a:lnTo>
                    <a:pt x="867" y="415"/>
                  </a:lnTo>
                  <a:lnTo>
                    <a:pt x="873" y="391"/>
                  </a:lnTo>
                  <a:lnTo>
                    <a:pt x="881" y="369"/>
                  </a:lnTo>
                  <a:lnTo>
                    <a:pt x="890" y="345"/>
                  </a:lnTo>
                  <a:lnTo>
                    <a:pt x="897" y="321"/>
                  </a:lnTo>
                  <a:lnTo>
                    <a:pt x="908" y="297"/>
                  </a:lnTo>
                  <a:lnTo>
                    <a:pt x="918" y="275"/>
                  </a:lnTo>
                  <a:lnTo>
                    <a:pt x="929" y="251"/>
                  </a:lnTo>
                  <a:lnTo>
                    <a:pt x="941" y="227"/>
                  </a:lnTo>
                  <a:lnTo>
                    <a:pt x="954" y="204"/>
                  </a:lnTo>
                  <a:lnTo>
                    <a:pt x="968" y="182"/>
                  </a:lnTo>
                  <a:lnTo>
                    <a:pt x="983" y="161"/>
                  </a:lnTo>
                  <a:lnTo>
                    <a:pt x="999" y="140"/>
                  </a:lnTo>
                  <a:lnTo>
                    <a:pt x="1015" y="121"/>
                  </a:lnTo>
                  <a:lnTo>
                    <a:pt x="1033" y="103"/>
                  </a:lnTo>
                  <a:lnTo>
                    <a:pt x="1053" y="85"/>
                  </a:lnTo>
                  <a:lnTo>
                    <a:pt x="1072" y="68"/>
                  </a:lnTo>
                  <a:lnTo>
                    <a:pt x="1093" y="54"/>
                  </a:lnTo>
                  <a:lnTo>
                    <a:pt x="1117" y="40"/>
                  </a:lnTo>
                  <a:lnTo>
                    <a:pt x="1141" y="30"/>
                  </a:lnTo>
                  <a:lnTo>
                    <a:pt x="1167" y="19"/>
                  </a:lnTo>
                  <a:lnTo>
                    <a:pt x="1192" y="10"/>
                  </a:lnTo>
                  <a:lnTo>
                    <a:pt x="1221" y="4"/>
                  </a:lnTo>
                  <a:lnTo>
                    <a:pt x="1251" y="1"/>
                  </a:lnTo>
                  <a:lnTo>
                    <a:pt x="1281" y="0"/>
                  </a:lnTo>
                  <a:lnTo>
                    <a:pt x="1313" y="0"/>
                  </a:lnTo>
                  <a:lnTo>
                    <a:pt x="1346" y="3"/>
                  </a:lnTo>
                  <a:lnTo>
                    <a:pt x="1373" y="4"/>
                  </a:lnTo>
                  <a:lnTo>
                    <a:pt x="1400" y="7"/>
                  </a:lnTo>
                  <a:lnTo>
                    <a:pt x="1427" y="12"/>
                  </a:lnTo>
                  <a:lnTo>
                    <a:pt x="1454" y="19"/>
                  </a:lnTo>
                  <a:lnTo>
                    <a:pt x="1480" y="27"/>
                  </a:lnTo>
                  <a:lnTo>
                    <a:pt x="1505" y="37"/>
                  </a:lnTo>
                  <a:lnTo>
                    <a:pt x="1531" y="49"/>
                  </a:lnTo>
                  <a:lnTo>
                    <a:pt x="1555" y="63"/>
                  </a:lnTo>
                  <a:lnTo>
                    <a:pt x="1577" y="77"/>
                  </a:lnTo>
                  <a:lnTo>
                    <a:pt x="1600" y="94"/>
                  </a:lnTo>
                  <a:lnTo>
                    <a:pt x="1621" y="113"/>
                  </a:lnTo>
                  <a:lnTo>
                    <a:pt x="1640" y="134"/>
                  </a:lnTo>
                  <a:lnTo>
                    <a:pt x="1658" y="155"/>
                  </a:lnTo>
                  <a:lnTo>
                    <a:pt x="1676" y="179"/>
                  </a:lnTo>
                  <a:lnTo>
                    <a:pt x="1691" y="204"/>
                  </a:lnTo>
                  <a:lnTo>
                    <a:pt x="1706" y="231"/>
                  </a:lnTo>
                  <a:lnTo>
                    <a:pt x="1716" y="252"/>
                  </a:lnTo>
                  <a:lnTo>
                    <a:pt x="1727" y="273"/>
                  </a:lnTo>
                  <a:lnTo>
                    <a:pt x="1736" y="296"/>
                  </a:lnTo>
                  <a:lnTo>
                    <a:pt x="1743" y="318"/>
                  </a:lnTo>
                  <a:lnTo>
                    <a:pt x="1751" y="343"/>
                  </a:lnTo>
                  <a:lnTo>
                    <a:pt x="1757" y="367"/>
                  </a:lnTo>
                  <a:lnTo>
                    <a:pt x="1764" y="394"/>
                  </a:lnTo>
                  <a:lnTo>
                    <a:pt x="1772" y="421"/>
                  </a:lnTo>
                  <a:lnTo>
                    <a:pt x="1778" y="444"/>
                  </a:lnTo>
                  <a:lnTo>
                    <a:pt x="1782" y="466"/>
                  </a:lnTo>
                  <a:lnTo>
                    <a:pt x="1788" y="485"/>
                  </a:lnTo>
                  <a:lnTo>
                    <a:pt x="1793" y="505"/>
                  </a:lnTo>
                  <a:lnTo>
                    <a:pt x="1796" y="521"/>
                  </a:lnTo>
                  <a:lnTo>
                    <a:pt x="1799" y="535"/>
                  </a:lnTo>
                  <a:lnTo>
                    <a:pt x="1800" y="541"/>
                  </a:lnTo>
                  <a:lnTo>
                    <a:pt x="1802" y="547"/>
                  </a:lnTo>
                  <a:lnTo>
                    <a:pt x="1803" y="551"/>
                  </a:lnTo>
                  <a:lnTo>
                    <a:pt x="1803" y="556"/>
                  </a:lnTo>
                  <a:lnTo>
                    <a:pt x="1815" y="608"/>
                  </a:lnTo>
                  <a:lnTo>
                    <a:pt x="1824" y="660"/>
                  </a:lnTo>
                  <a:lnTo>
                    <a:pt x="1842" y="750"/>
                  </a:lnTo>
                  <a:lnTo>
                    <a:pt x="1860" y="840"/>
                  </a:lnTo>
                  <a:lnTo>
                    <a:pt x="1871" y="884"/>
                  </a:lnTo>
                  <a:lnTo>
                    <a:pt x="1881" y="928"/>
                  </a:lnTo>
                  <a:lnTo>
                    <a:pt x="1893" y="973"/>
                  </a:lnTo>
                  <a:lnTo>
                    <a:pt x="1905" y="1017"/>
                  </a:lnTo>
                  <a:lnTo>
                    <a:pt x="1919" y="1061"/>
                  </a:lnTo>
                  <a:lnTo>
                    <a:pt x="1934" y="1106"/>
                  </a:lnTo>
                  <a:lnTo>
                    <a:pt x="1950" y="1149"/>
                  </a:lnTo>
                  <a:lnTo>
                    <a:pt x="1968" y="1192"/>
                  </a:lnTo>
                  <a:lnTo>
                    <a:pt x="1987" y="1236"/>
                  </a:lnTo>
                  <a:lnTo>
                    <a:pt x="2010" y="1277"/>
                  </a:lnTo>
                  <a:lnTo>
                    <a:pt x="2032" y="1321"/>
                  </a:lnTo>
                  <a:lnTo>
                    <a:pt x="2058" y="1363"/>
                  </a:lnTo>
                  <a:lnTo>
                    <a:pt x="2086" y="1407"/>
                  </a:lnTo>
                  <a:lnTo>
                    <a:pt x="2115" y="1451"/>
                  </a:lnTo>
                  <a:lnTo>
                    <a:pt x="2130" y="1472"/>
                  </a:lnTo>
                  <a:lnTo>
                    <a:pt x="2145" y="1493"/>
                  </a:lnTo>
                  <a:lnTo>
                    <a:pt x="2160" y="1512"/>
                  </a:lnTo>
                  <a:lnTo>
                    <a:pt x="2175" y="1530"/>
                  </a:lnTo>
                  <a:lnTo>
                    <a:pt x="2190" y="1548"/>
                  </a:lnTo>
                  <a:lnTo>
                    <a:pt x="2205" y="1564"/>
                  </a:lnTo>
                  <a:lnTo>
                    <a:pt x="2221" y="1579"/>
                  </a:lnTo>
                  <a:lnTo>
                    <a:pt x="2236" y="1594"/>
                  </a:lnTo>
                  <a:lnTo>
                    <a:pt x="2251" y="1608"/>
                  </a:lnTo>
                  <a:lnTo>
                    <a:pt x="2266" y="1620"/>
                  </a:lnTo>
                  <a:lnTo>
                    <a:pt x="2281" y="1630"/>
                  </a:lnTo>
                  <a:lnTo>
                    <a:pt x="2296" y="1639"/>
                  </a:lnTo>
                  <a:lnTo>
                    <a:pt x="2336" y="1660"/>
                  </a:lnTo>
                  <a:lnTo>
                    <a:pt x="2378" y="1679"/>
                  </a:lnTo>
                  <a:lnTo>
                    <a:pt x="2422" y="1697"/>
                  </a:lnTo>
                  <a:lnTo>
                    <a:pt x="2465" y="1711"/>
                  </a:lnTo>
                  <a:lnTo>
                    <a:pt x="2488" y="1717"/>
                  </a:lnTo>
                  <a:lnTo>
                    <a:pt x="2510" y="1723"/>
                  </a:lnTo>
                  <a:lnTo>
                    <a:pt x="2534" y="1729"/>
                  </a:lnTo>
                  <a:lnTo>
                    <a:pt x="2557" y="1732"/>
                  </a:lnTo>
                  <a:lnTo>
                    <a:pt x="2581" y="1736"/>
                  </a:lnTo>
                  <a:lnTo>
                    <a:pt x="2603" y="1739"/>
                  </a:lnTo>
                  <a:lnTo>
                    <a:pt x="2627" y="1741"/>
                  </a:lnTo>
                  <a:lnTo>
                    <a:pt x="2651" y="1742"/>
                  </a:lnTo>
                  <a:lnTo>
                    <a:pt x="2667" y="1742"/>
                  </a:lnTo>
                  <a:lnTo>
                    <a:pt x="2682" y="1742"/>
                  </a:lnTo>
                  <a:lnTo>
                    <a:pt x="2697" y="1744"/>
                  </a:lnTo>
                  <a:lnTo>
                    <a:pt x="2712" y="1744"/>
                  </a:lnTo>
                  <a:lnTo>
                    <a:pt x="2724" y="1744"/>
                  </a:lnTo>
                  <a:lnTo>
                    <a:pt x="2738" y="1744"/>
                  </a:lnTo>
                  <a:lnTo>
                    <a:pt x="2748" y="1744"/>
                  </a:lnTo>
                  <a:lnTo>
                    <a:pt x="2759" y="1744"/>
                  </a:lnTo>
                </a:path>
              </a:pathLst>
            </a:custGeom>
            <a:noFill/>
            <a:ln w="38100">
              <a:solidFill>
                <a:srgbClr val="F79646"/>
              </a:solidFill>
              <a:miter lim="800000"/>
              <a:headEnd/>
              <a:tailEnd/>
            </a:ln>
            <a:effectLst>
              <a:outerShdw dist="23000" dir="5400000" rotWithShape="0">
                <a:srgbClr val="000000">
                  <a:alpha val="34998"/>
                </a:srgbClr>
              </a:outerShdw>
            </a:effectLst>
          </p:spPr>
          <p:txBody>
            <a:bodyPr/>
            <a:lstStyle/>
            <a:p>
              <a:endParaRPr lang="el-GR"/>
            </a:p>
          </p:txBody>
        </p:sp>
        <p:pic>
          <p:nvPicPr>
            <p:cNvPr id="27666" name="3D Model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569530" y="2748364"/>
              <a:ext cx="3169920" cy="4785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67" name="Freeform 14"/>
            <p:cNvSpPr>
              <a:spLocks/>
            </p:cNvSpPr>
            <p:nvPr/>
          </p:nvSpPr>
          <p:spPr bwMode="auto">
            <a:xfrm>
              <a:off x="1768376" y="2666016"/>
              <a:ext cx="6759574" cy="4479925"/>
            </a:xfrm>
            <a:custGeom>
              <a:avLst/>
              <a:gdLst>
                <a:gd name="T0" fmla="*/ 2147483647 w 2759"/>
                <a:gd name="T1" fmla="*/ 2147483647 h 1763"/>
                <a:gd name="T2" fmla="*/ 2147483647 w 2759"/>
                <a:gd name="T3" fmla="*/ 2147483647 h 1763"/>
                <a:gd name="T4" fmla="*/ 2147483647 w 2759"/>
                <a:gd name="T5" fmla="*/ 2147483647 h 1763"/>
                <a:gd name="T6" fmla="*/ 2147483647 w 2759"/>
                <a:gd name="T7" fmla="*/ 2147483647 h 1763"/>
                <a:gd name="T8" fmla="*/ 2147483647 w 2759"/>
                <a:gd name="T9" fmla="*/ 2147483647 h 1763"/>
                <a:gd name="T10" fmla="*/ 2147483647 w 2759"/>
                <a:gd name="T11" fmla="*/ 2147483647 h 1763"/>
                <a:gd name="T12" fmla="*/ 2147483647 w 2759"/>
                <a:gd name="T13" fmla="*/ 2147483647 h 1763"/>
                <a:gd name="T14" fmla="*/ 2147483647 w 2759"/>
                <a:gd name="T15" fmla="*/ 2147483647 h 1763"/>
                <a:gd name="T16" fmla="*/ 2147483647 w 2759"/>
                <a:gd name="T17" fmla="*/ 2147483647 h 1763"/>
                <a:gd name="T18" fmla="*/ 2147483647 w 2759"/>
                <a:gd name="T19" fmla="*/ 2147483647 h 1763"/>
                <a:gd name="T20" fmla="*/ 2147483647 w 2759"/>
                <a:gd name="T21" fmla="*/ 2147483647 h 1763"/>
                <a:gd name="T22" fmla="*/ 2147483647 w 2759"/>
                <a:gd name="T23" fmla="*/ 2147483647 h 1763"/>
                <a:gd name="T24" fmla="*/ 2147483647 w 2759"/>
                <a:gd name="T25" fmla="*/ 2147483647 h 1763"/>
                <a:gd name="T26" fmla="*/ 2147483647 w 2759"/>
                <a:gd name="T27" fmla="*/ 2147483647 h 1763"/>
                <a:gd name="T28" fmla="*/ 2147483647 w 2759"/>
                <a:gd name="T29" fmla="*/ 2147483647 h 1763"/>
                <a:gd name="T30" fmla="*/ 2147483647 w 2759"/>
                <a:gd name="T31" fmla="*/ 2147483647 h 1763"/>
                <a:gd name="T32" fmla="*/ 2147483647 w 2759"/>
                <a:gd name="T33" fmla="*/ 2147483647 h 1763"/>
                <a:gd name="T34" fmla="*/ 2147483647 w 2759"/>
                <a:gd name="T35" fmla="*/ 2147483647 h 1763"/>
                <a:gd name="T36" fmla="*/ 2147483647 w 2759"/>
                <a:gd name="T37" fmla="*/ 2147483647 h 1763"/>
                <a:gd name="T38" fmla="*/ 2147483647 w 2759"/>
                <a:gd name="T39" fmla="*/ 2147483647 h 1763"/>
                <a:gd name="T40" fmla="*/ 2147483647 w 2759"/>
                <a:gd name="T41" fmla="*/ 2147483647 h 1763"/>
                <a:gd name="T42" fmla="*/ 2147483647 w 2759"/>
                <a:gd name="T43" fmla="*/ 2147483647 h 1763"/>
                <a:gd name="T44" fmla="*/ 2147483647 w 2759"/>
                <a:gd name="T45" fmla="*/ 2147483647 h 1763"/>
                <a:gd name="T46" fmla="*/ 2147483647 w 2759"/>
                <a:gd name="T47" fmla="*/ 2147483647 h 1763"/>
                <a:gd name="T48" fmla="*/ 2147483647 w 2759"/>
                <a:gd name="T49" fmla="*/ 2147483647 h 1763"/>
                <a:gd name="T50" fmla="*/ 2147483647 w 2759"/>
                <a:gd name="T51" fmla="*/ 2147483647 h 1763"/>
                <a:gd name="T52" fmla="*/ 2147483647 w 2759"/>
                <a:gd name="T53" fmla="*/ 2147483647 h 1763"/>
                <a:gd name="T54" fmla="*/ 2147483647 w 2759"/>
                <a:gd name="T55" fmla="*/ 2147483647 h 1763"/>
                <a:gd name="T56" fmla="*/ 2147483647 w 2759"/>
                <a:gd name="T57" fmla="*/ 2147483647 h 1763"/>
                <a:gd name="T58" fmla="*/ 2147483647 w 2759"/>
                <a:gd name="T59" fmla="*/ 2147483647 h 1763"/>
                <a:gd name="T60" fmla="*/ 2147483647 w 2759"/>
                <a:gd name="T61" fmla="*/ 2147483647 h 1763"/>
                <a:gd name="T62" fmla="*/ 2147483647 w 2759"/>
                <a:gd name="T63" fmla="*/ 2147483647 h 1763"/>
                <a:gd name="T64" fmla="*/ 2147483647 w 2759"/>
                <a:gd name="T65" fmla="*/ 2147483647 h 1763"/>
                <a:gd name="T66" fmla="*/ 2147483647 w 2759"/>
                <a:gd name="T67" fmla="*/ 2147483647 h 1763"/>
                <a:gd name="T68" fmla="*/ 2147483647 w 2759"/>
                <a:gd name="T69" fmla="*/ 2147483647 h 1763"/>
                <a:gd name="T70" fmla="*/ 2147483647 w 2759"/>
                <a:gd name="T71" fmla="*/ 2147483647 h 1763"/>
                <a:gd name="T72" fmla="*/ 2147483647 w 2759"/>
                <a:gd name="T73" fmla="*/ 2147483647 h 1763"/>
                <a:gd name="T74" fmla="*/ 2147483647 w 2759"/>
                <a:gd name="T75" fmla="*/ 2147483647 h 1763"/>
                <a:gd name="T76" fmla="*/ 2147483647 w 2759"/>
                <a:gd name="T77" fmla="*/ 2147483647 h 1763"/>
                <a:gd name="T78" fmla="*/ 2147483647 w 2759"/>
                <a:gd name="T79" fmla="*/ 2147483647 h 1763"/>
                <a:gd name="T80" fmla="*/ 2147483647 w 2759"/>
                <a:gd name="T81" fmla="*/ 2147483647 h 1763"/>
                <a:gd name="T82" fmla="*/ 2147483647 w 2759"/>
                <a:gd name="T83" fmla="*/ 2147483647 h 1763"/>
                <a:gd name="T84" fmla="*/ 2147483647 w 2759"/>
                <a:gd name="T85" fmla="*/ 2147483647 h 1763"/>
                <a:gd name="T86" fmla="*/ 2147483647 w 2759"/>
                <a:gd name="T87" fmla="*/ 2147483647 h 1763"/>
                <a:gd name="T88" fmla="*/ 2147483647 w 2759"/>
                <a:gd name="T89" fmla="*/ 2147483647 h 1763"/>
                <a:gd name="T90" fmla="*/ 2147483647 w 2759"/>
                <a:gd name="T91" fmla="*/ 2147483647 h 1763"/>
                <a:gd name="T92" fmla="*/ 2147483647 w 2759"/>
                <a:gd name="T93" fmla="*/ 2147483647 h 1763"/>
                <a:gd name="T94" fmla="*/ 2147483647 w 2759"/>
                <a:gd name="T95" fmla="*/ 2147483647 h 1763"/>
                <a:gd name="T96" fmla="*/ 2147483647 w 2759"/>
                <a:gd name="T97" fmla="*/ 2147483647 h 1763"/>
                <a:gd name="T98" fmla="*/ 2147483647 w 2759"/>
                <a:gd name="T99" fmla="*/ 2147483647 h 1763"/>
                <a:gd name="T100" fmla="*/ 2147483647 w 2759"/>
                <a:gd name="T101" fmla="*/ 2147483647 h 1763"/>
                <a:gd name="T102" fmla="*/ 2147483647 w 2759"/>
                <a:gd name="T103" fmla="*/ 2147483647 h 1763"/>
                <a:gd name="T104" fmla="*/ 2147483647 w 2759"/>
                <a:gd name="T105" fmla="*/ 2147483647 h 1763"/>
                <a:gd name="T106" fmla="*/ 2147483647 w 2759"/>
                <a:gd name="T107" fmla="*/ 2147483647 h 1763"/>
                <a:gd name="T108" fmla="*/ 2147483647 w 2759"/>
                <a:gd name="T109" fmla="*/ 2147483647 h 1763"/>
                <a:gd name="T110" fmla="*/ 2147483647 w 2759"/>
                <a:gd name="T111" fmla="*/ 2147483647 h 1763"/>
                <a:gd name="T112" fmla="*/ 0 w 2759"/>
                <a:gd name="T113" fmla="*/ 2147483647 h 176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59"/>
                <a:gd name="T172" fmla="*/ 0 h 1763"/>
                <a:gd name="T173" fmla="*/ 2759 w 2759"/>
                <a:gd name="T174" fmla="*/ 1763 h 176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59" h="1763">
                  <a:moveTo>
                    <a:pt x="0" y="1763"/>
                  </a:moveTo>
                  <a:lnTo>
                    <a:pt x="37" y="1750"/>
                  </a:lnTo>
                  <a:lnTo>
                    <a:pt x="72" y="1736"/>
                  </a:lnTo>
                  <a:lnTo>
                    <a:pt x="106" y="1723"/>
                  </a:lnTo>
                  <a:lnTo>
                    <a:pt x="139" y="1708"/>
                  </a:lnTo>
                  <a:lnTo>
                    <a:pt x="172" y="1694"/>
                  </a:lnTo>
                  <a:lnTo>
                    <a:pt x="202" y="1679"/>
                  </a:lnTo>
                  <a:lnTo>
                    <a:pt x="232" y="1666"/>
                  </a:lnTo>
                  <a:lnTo>
                    <a:pt x="261" y="1651"/>
                  </a:lnTo>
                  <a:lnTo>
                    <a:pt x="289" y="1636"/>
                  </a:lnTo>
                  <a:lnTo>
                    <a:pt x="315" y="1620"/>
                  </a:lnTo>
                  <a:lnTo>
                    <a:pt x="340" y="1605"/>
                  </a:lnTo>
                  <a:lnTo>
                    <a:pt x="365" y="1590"/>
                  </a:lnTo>
                  <a:lnTo>
                    <a:pt x="388" y="1573"/>
                  </a:lnTo>
                  <a:lnTo>
                    <a:pt x="412" y="1557"/>
                  </a:lnTo>
                  <a:lnTo>
                    <a:pt x="433" y="1540"/>
                  </a:lnTo>
                  <a:lnTo>
                    <a:pt x="454" y="1524"/>
                  </a:lnTo>
                  <a:lnTo>
                    <a:pt x="473" y="1508"/>
                  </a:lnTo>
                  <a:lnTo>
                    <a:pt x="493" y="1491"/>
                  </a:lnTo>
                  <a:lnTo>
                    <a:pt x="511" y="1473"/>
                  </a:lnTo>
                  <a:lnTo>
                    <a:pt x="529" y="1457"/>
                  </a:lnTo>
                  <a:lnTo>
                    <a:pt x="545" y="1439"/>
                  </a:lnTo>
                  <a:lnTo>
                    <a:pt x="562" y="1421"/>
                  </a:lnTo>
                  <a:lnTo>
                    <a:pt x="577" y="1403"/>
                  </a:lnTo>
                  <a:lnTo>
                    <a:pt x="592" y="1385"/>
                  </a:lnTo>
                  <a:lnTo>
                    <a:pt x="605" y="1367"/>
                  </a:lnTo>
                  <a:lnTo>
                    <a:pt x="619" y="1348"/>
                  </a:lnTo>
                  <a:lnTo>
                    <a:pt x="631" y="1330"/>
                  </a:lnTo>
                  <a:lnTo>
                    <a:pt x="643" y="1310"/>
                  </a:lnTo>
                  <a:lnTo>
                    <a:pt x="663" y="1273"/>
                  </a:lnTo>
                  <a:lnTo>
                    <a:pt x="684" y="1234"/>
                  </a:lnTo>
                  <a:lnTo>
                    <a:pt x="701" y="1195"/>
                  </a:lnTo>
                  <a:lnTo>
                    <a:pt x="717" y="1155"/>
                  </a:lnTo>
                  <a:lnTo>
                    <a:pt x="731" y="1115"/>
                  </a:lnTo>
                  <a:lnTo>
                    <a:pt x="743" y="1073"/>
                  </a:lnTo>
                  <a:lnTo>
                    <a:pt x="755" y="1031"/>
                  </a:lnTo>
                  <a:lnTo>
                    <a:pt x="765" y="989"/>
                  </a:lnTo>
                  <a:lnTo>
                    <a:pt x="774" y="946"/>
                  </a:lnTo>
                  <a:lnTo>
                    <a:pt x="782" y="902"/>
                  </a:lnTo>
                  <a:lnTo>
                    <a:pt x="797" y="814"/>
                  </a:lnTo>
                  <a:lnTo>
                    <a:pt x="810" y="723"/>
                  </a:lnTo>
                  <a:lnTo>
                    <a:pt x="816" y="678"/>
                  </a:lnTo>
                  <a:lnTo>
                    <a:pt x="824" y="632"/>
                  </a:lnTo>
                  <a:lnTo>
                    <a:pt x="831" y="586"/>
                  </a:lnTo>
                  <a:lnTo>
                    <a:pt x="839" y="538"/>
                  </a:lnTo>
                  <a:lnTo>
                    <a:pt x="843" y="520"/>
                  </a:lnTo>
                  <a:lnTo>
                    <a:pt x="846" y="500"/>
                  </a:lnTo>
                  <a:lnTo>
                    <a:pt x="851" y="481"/>
                  </a:lnTo>
                  <a:lnTo>
                    <a:pt x="855" y="459"/>
                  </a:lnTo>
                  <a:lnTo>
                    <a:pt x="861" y="438"/>
                  </a:lnTo>
                  <a:lnTo>
                    <a:pt x="867" y="415"/>
                  </a:lnTo>
                  <a:lnTo>
                    <a:pt x="873" y="391"/>
                  </a:lnTo>
                  <a:lnTo>
                    <a:pt x="881" y="369"/>
                  </a:lnTo>
                  <a:lnTo>
                    <a:pt x="890" y="345"/>
                  </a:lnTo>
                  <a:lnTo>
                    <a:pt x="897" y="321"/>
                  </a:lnTo>
                  <a:lnTo>
                    <a:pt x="908" y="297"/>
                  </a:lnTo>
                  <a:lnTo>
                    <a:pt x="918" y="275"/>
                  </a:lnTo>
                  <a:lnTo>
                    <a:pt x="929" y="251"/>
                  </a:lnTo>
                  <a:lnTo>
                    <a:pt x="941" y="227"/>
                  </a:lnTo>
                  <a:lnTo>
                    <a:pt x="954" y="204"/>
                  </a:lnTo>
                  <a:lnTo>
                    <a:pt x="968" y="182"/>
                  </a:lnTo>
                  <a:lnTo>
                    <a:pt x="983" y="161"/>
                  </a:lnTo>
                  <a:lnTo>
                    <a:pt x="999" y="140"/>
                  </a:lnTo>
                  <a:lnTo>
                    <a:pt x="1015" y="121"/>
                  </a:lnTo>
                  <a:lnTo>
                    <a:pt x="1033" y="103"/>
                  </a:lnTo>
                  <a:lnTo>
                    <a:pt x="1053" y="85"/>
                  </a:lnTo>
                  <a:lnTo>
                    <a:pt x="1072" y="68"/>
                  </a:lnTo>
                  <a:lnTo>
                    <a:pt x="1093" y="54"/>
                  </a:lnTo>
                  <a:lnTo>
                    <a:pt x="1117" y="40"/>
                  </a:lnTo>
                  <a:lnTo>
                    <a:pt x="1141" y="30"/>
                  </a:lnTo>
                  <a:lnTo>
                    <a:pt x="1167" y="19"/>
                  </a:lnTo>
                  <a:lnTo>
                    <a:pt x="1192" y="10"/>
                  </a:lnTo>
                  <a:lnTo>
                    <a:pt x="1221" y="4"/>
                  </a:lnTo>
                  <a:lnTo>
                    <a:pt x="1251" y="1"/>
                  </a:lnTo>
                  <a:lnTo>
                    <a:pt x="1281" y="0"/>
                  </a:lnTo>
                  <a:lnTo>
                    <a:pt x="1313" y="0"/>
                  </a:lnTo>
                  <a:lnTo>
                    <a:pt x="1346" y="3"/>
                  </a:lnTo>
                  <a:lnTo>
                    <a:pt x="1373" y="4"/>
                  </a:lnTo>
                  <a:lnTo>
                    <a:pt x="1400" y="7"/>
                  </a:lnTo>
                  <a:lnTo>
                    <a:pt x="1427" y="12"/>
                  </a:lnTo>
                  <a:lnTo>
                    <a:pt x="1454" y="19"/>
                  </a:lnTo>
                  <a:lnTo>
                    <a:pt x="1480" y="27"/>
                  </a:lnTo>
                  <a:lnTo>
                    <a:pt x="1505" y="37"/>
                  </a:lnTo>
                  <a:lnTo>
                    <a:pt x="1531" y="49"/>
                  </a:lnTo>
                  <a:lnTo>
                    <a:pt x="1555" y="63"/>
                  </a:lnTo>
                  <a:lnTo>
                    <a:pt x="1577" y="77"/>
                  </a:lnTo>
                  <a:lnTo>
                    <a:pt x="1600" y="94"/>
                  </a:lnTo>
                  <a:lnTo>
                    <a:pt x="1621" y="113"/>
                  </a:lnTo>
                  <a:lnTo>
                    <a:pt x="1640" y="134"/>
                  </a:lnTo>
                  <a:lnTo>
                    <a:pt x="1658" y="155"/>
                  </a:lnTo>
                  <a:lnTo>
                    <a:pt x="1676" y="179"/>
                  </a:lnTo>
                  <a:lnTo>
                    <a:pt x="1691" y="204"/>
                  </a:lnTo>
                  <a:lnTo>
                    <a:pt x="1706" y="231"/>
                  </a:lnTo>
                  <a:lnTo>
                    <a:pt x="1716" y="252"/>
                  </a:lnTo>
                  <a:lnTo>
                    <a:pt x="1727" y="273"/>
                  </a:lnTo>
                  <a:lnTo>
                    <a:pt x="1736" y="296"/>
                  </a:lnTo>
                  <a:lnTo>
                    <a:pt x="1743" y="318"/>
                  </a:lnTo>
                  <a:lnTo>
                    <a:pt x="1751" y="343"/>
                  </a:lnTo>
                  <a:lnTo>
                    <a:pt x="1757" y="367"/>
                  </a:lnTo>
                  <a:lnTo>
                    <a:pt x="1764" y="394"/>
                  </a:lnTo>
                  <a:lnTo>
                    <a:pt x="1772" y="421"/>
                  </a:lnTo>
                  <a:lnTo>
                    <a:pt x="1778" y="444"/>
                  </a:lnTo>
                  <a:lnTo>
                    <a:pt x="1782" y="466"/>
                  </a:lnTo>
                  <a:lnTo>
                    <a:pt x="1788" y="485"/>
                  </a:lnTo>
                  <a:lnTo>
                    <a:pt x="1793" y="505"/>
                  </a:lnTo>
                  <a:lnTo>
                    <a:pt x="1796" y="521"/>
                  </a:lnTo>
                  <a:lnTo>
                    <a:pt x="1799" y="535"/>
                  </a:lnTo>
                  <a:lnTo>
                    <a:pt x="1800" y="541"/>
                  </a:lnTo>
                  <a:lnTo>
                    <a:pt x="1802" y="547"/>
                  </a:lnTo>
                  <a:lnTo>
                    <a:pt x="1803" y="551"/>
                  </a:lnTo>
                  <a:lnTo>
                    <a:pt x="1803" y="556"/>
                  </a:lnTo>
                  <a:lnTo>
                    <a:pt x="1815" y="608"/>
                  </a:lnTo>
                  <a:lnTo>
                    <a:pt x="1824" y="660"/>
                  </a:lnTo>
                  <a:lnTo>
                    <a:pt x="1842" y="750"/>
                  </a:lnTo>
                  <a:lnTo>
                    <a:pt x="1860" y="840"/>
                  </a:lnTo>
                  <a:lnTo>
                    <a:pt x="1871" y="884"/>
                  </a:lnTo>
                  <a:lnTo>
                    <a:pt x="1881" y="928"/>
                  </a:lnTo>
                  <a:lnTo>
                    <a:pt x="1893" y="973"/>
                  </a:lnTo>
                  <a:lnTo>
                    <a:pt x="1905" y="1017"/>
                  </a:lnTo>
                  <a:lnTo>
                    <a:pt x="1919" y="1061"/>
                  </a:lnTo>
                  <a:lnTo>
                    <a:pt x="1934" y="1106"/>
                  </a:lnTo>
                  <a:lnTo>
                    <a:pt x="1950" y="1149"/>
                  </a:lnTo>
                  <a:lnTo>
                    <a:pt x="1968" y="1192"/>
                  </a:lnTo>
                  <a:lnTo>
                    <a:pt x="1987" y="1236"/>
                  </a:lnTo>
                  <a:lnTo>
                    <a:pt x="2010" y="1277"/>
                  </a:lnTo>
                  <a:lnTo>
                    <a:pt x="2032" y="1321"/>
                  </a:lnTo>
                  <a:lnTo>
                    <a:pt x="2058" y="1363"/>
                  </a:lnTo>
                  <a:lnTo>
                    <a:pt x="2086" y="1407"/>
                  </a:lnTo>
                  <a:lnTo>
                    <a:pt x="2115" y="1451"/>
                  </a:lnTo>
                  <a:lnTo>
                    <a:pt x="2130" y="1472"/>
                  </a:lnTo>
                  <a:lnTo>
                    <a:pt x="2145" y="1493"/>
                  </a:lnTo>
                  <a:lnTo>
                    <a:pt x="2160" y="1512"/>
                  </a:lnTo>
                  <a:lnTo>
                    <a:pt x="2175" y="1530"/>
                  </a:lnTo>
                  <a:lnTo>
                    <a:pt x="2190" y="1548"/>
                  </a:lnTo>
                  <a:lnTo>
                    <a:pt x="2205" y="1564"/>
                  </a:lnTo>
                  <a:lnTo>
                    <a:pt x="2221" y="1579"/>
                  </a:lnTo>
                  <a:lnTo>
                    <a:pt x="2236" y="1594"/>
                  </a:lnTo>
                  <a:lnTo>
                    <a:pt x="2251" y="1608"/>
                  </a:lnTo>
                  <a:lnTo>
                    <a:pt x="2266" y="1620"/>
                  </a:lnTo>
                  <a:lnTo>
                    <a:pt x="2281" y="1630"/>
                  </a:lnTo>
                  <a:lnTo>
                    <a:pt x="2296" y="1639"/>
                  </a:lnTo>
                  <a:lnTo>
                    <a:pt x="2336" y="1660"/>
                  </a:lnTo>
                  <a:lnTo>
                    <a:pt x="2378" y="1679"/>
                  </a:lnTo>
                  <a:lnTo>
                    <a:pt x="2422" y="1697"/>
                  </a:lnTo>
                  <a:lnTo>
                    <a:pt x="2465" y="1711"/>
                  </a:lnTo>
                  <a:lnTo>
                    <a:pt x="2488" y="1717"/>
                  </a:lnTo>
                  <a:lnTo>
                    <a:pt x="2510" y="1723"/>
                  </a:lnTo>
                  <a:lnTo>
                    <a:pt x="2534" y="1729"/>
                  </a:lnTo>
                  <a:lnTo>
                    <a:pt x="2557" y="1732"/>
                  </a:lnTo>
                  <a:lnTo>
                    <a:pt x="2581" y="1736"/>
                  </a:lnTo>
                  <a:lnTo>
                    <a:pt x="2603" y="1739"/>
                  </a:lnTo>
                  <a:lnTo>
                    <a:pt x="2627" y="1741"/>
                  </a:lnTo>
                  <a:lnTo>
                    <a:pt x="2651" y="1742"/>
                  </a:lnTo>
                  <a:lnTo>
                    <a:pt x="2667" y="1742"/>
                  </a:lnTo>
                  <a:lnTo>
                    <a:pt x="2682" y="1742"/>
                  </a:lnTo>
                  <a:lnTo>
                    <a:pt x="2697" y="1744"/>
                  </a:lnTo>
                  <a:lnTo>
                    <a:pt x="2712" y="1744"/>
                  </a:lnTo>
                  <a:lnTo>
                    <a:pt x="2724" y="1744"/>
                  </a:lnTo>
                  <a:lnTo>
                    <a:pt x="2738" y="1744"/>
                  </a:lnTo>
                  <a:lnTo>
                    <a:pt x="2748" y="1744"/>
                  </a:lnTo>
                  <a:lnTo>
                    <a:pt x="2759" y="1744"/>
                  </a:lnTo>
                  <a:lnTo>
                    <a:pt x="0" y="1763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7668" name="Text Box 17"/>
            <p:cNvSpPr txBox="1">
              <a:spLocks noChangeArrowheads="1"/>
            </p:cNvSpPr>
            <p:nvPr/>
          </p:nvSpPr>
          <p:spPr bwMode="auto">
            <a:xfrm>
              <a:off x="3573363" y="7568216"/>
              <a:ext cx="2483807" cy="476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2173" tIns="31086" rIns="62173" bIns="31086">
              <a:spAutoFit/>
            </a:bodyPr>
            <a:lstStyle/>
            <a:p>
              <a:r>
                <a:rPr lang="el-GR" sz="1700">
                  <a:latin typeface="Calibri" pitchFamily="34" charset="0"/>
                </a:rPr>
                <a:t>Θερμοκρασία, </a:t>
              </a:r>
              <a:r>
                <a:rPr lang="el-GR" sz="1700" baseline="30000">
                  <a:latin typeface="Calibri" pitchFamily="34" charset="0"/>
                </a:rPr>
                <a:t>o</a:t>
              </a:r>
              <a:r>
                <a:rPr lang="el-GR" sz="1700">
                  <a:latin typeface="Calibri" pitchFamily="34" charset="0"/>
                </a:rPr>
                <a:t>C </a:t>
              </a:r>
              <a:endParaRPr lang="en-US" sz="1700">
                <a:latin typeface="Calibri" pitchFamily="34" charset="0"/>
              </a:endParaRPr>
            </a:p>
          </p:txBody>
        </p:sp>
        <p:sp>
          <p:nvSpPr>
            <p:cNvPr id="27669" name="Text Box 18"/>
            <p:cNvSpPr txBox="1">
              <a:spLocks noChangeArrowheads="1"/>
            </p:cNvSpPr>
            <p:nvPr/>
          </p:nvSpPr>
          <p:spPr bwMode="auto">
            <a:xfrm rot="-5400000">
              <a:off x="-1016893" y="4852626"/>
              <a:ext cx="3462336" cy="492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2173" tIns="31086" rIns="62173" bIns="31086">
              <a:spAutoFit/>
            </a:bodyPr>
            <a:lstStyle/>
            <a:p>
              <a:pPr algn="just"/>
              <a:r>
                <a:rPr lang="el-GR" sz="1700">
                  <a:latin typeface="Calibri" pitchFamily="34" charset="0"/>
                </a:rPr>
                <a:t>Φυσιολογική  απόδοση</a:t>
              </a:r>
              <a:endParaRPr lang="en-US" sz="1700">
                <a:latin typeface="Calibri" pitchFamily="34" charset="0"/>
              </a:endParaRPr>
            </a:p>
          </p:txBody>
        </p:sp>
        <p:sp>
          <p:nvSpPr>
            <p:cNvPr id="27670" name="Text Box 19"/>
            <p:cNvSpPr txBox="1">
              <a:spLocks noChangeArrowheads="1"/>
            </p:cNvSpPr>
            <p:nvPr/>
          </p:nvSpPr>
          <p:spPr bwMode="auto">
            <a:xfrm>
              <a:off x="3636838" y="6493899"/>
              <a:ext cx="401904" cy="476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2173" tIns="31086" rIns="62173" bIns="31086">
              <a:spAutoFit/>
            </a:bodyPr>
            <a:lstStyle/>
            <a:p>
              <a:r>
                <a:rPr lang="el-GR" sz="1700">
                  <a:latin typeface="Calibri" pitchFamily="34" charset="0"/>
                </a:rPr>
                <a:t>T</a:t>
              </a:r>
              <a:r>
                <a:rPr lang="el-GR" sz="1700" baseline="-25000">
                  <a:latin typeface="Calibri" pitchFamily="34" charset="0"/>
                </a:rPr>
                <a:t>c</a:t>
              </a:r>
              <a:endParaRPr lang="en-US" sz="1700" baseline="-25000">
                <a:latin typeface="Calibri" pitchFamily="34" charset="0"/>
              </a:endParaRPr>
            </a:p>
          </p:txBody>
        </p:sp>
        <p:sp>
          <p:nvSpPr>
            <p:cNvPr id="27671" name="Text Box 20"/>
            <p:cNvSpPr txBox="1">
              <a:spLocks noChangeArrowheads="1"/>
            </p:cNvSpPr>
            <p:nvPr/>
          </p:nvSpPr>
          <p:spPr bwMode="auto">
            <a:xfrm>
              <a:off x="6157117" y="6565906"/>
              <a:ext cx="401904" cy="476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2173" tIns="31086" rIns="62173" bIns="31086">
              <a:spAutoFit/>
            </a:bodyPr>
            <a:lstStyle/>
            <a:p>
              <a:r>
                <a:rPr lang="el-GR" sz="1700">
                  <a:latin typeface="Calibri" pitchFamily="34" charset="0"/>
                </a:rPr>
                <a:t>T</a:t>
              </a:r>
              <a:r>
                <a:rPr lang="el-GR" sz="1700" baseline="-25000">
                  <a:latin typeface="Calibri" pitchFamily="34" charset="0"/>
                </a:rPr>
                <a:t>c</a:t>
              </a:r>
              <a:endParaRPr lang="en-US" sz="1700" baseline="-25000">
                <a:latin typeface="Calibri" pitchFamily="34" charset="0"/>
              </a:endParaRPr>
            </a:p>
          </p:txBody>
        </p:sp>
        <p:sp>
          <p:nvSpPr>
            <p:cNvPr id="27672" name="Line 21"/>
            <p:cNvSpPr>
              <a:spLocks noChangeShapeType="1"/>
            </p:cNvSpPr>
            <p:nvPr/>
          </p:nvSpPr>
          <p:spPr bwMode="auto">
            <a:xfrm>
              <a:off x="4288754" y="2216436"/>
              <a:ext cx="1339850" cy="1587"/>
            </a:xfrm>
            <a:prstGeom prst="line">
              <a:avLst/>
            </a:prstGeom>
            <a:noFill/>
            <a:ln w="28575">
              <a:solidFill>
                <a:srgbClr val="FF9966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7673" name="Text Box 22"/>
            <p:cNvSpPr txBox="1">
              <a:spLocks noChangeArrowheads="1"/>
            </p:cNvSpPr>
            <p:nvPr/>
          </p:nvSpPr>
          <p:spPr bwMode="auto">
            <a:xfrm>
              <a:off x="3724175" y="1957395"/>
              <a:ext cx="567596" cy="476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2173" tIns="31086" rIns="62173" bIns="31086">
              <a:spAutoFit/>
            </a:bodyPr>
            <a:lstStyle/>
            <a:p>
              <a:r>
                <a:rPr lang="el-GR" sz="1700">
                  <a:latin typeface="Calibri" pitchFamily="34" charset="0"/>
                </a:rPr>
                <a:t>TpI</a:t>
              </a:r>
              <a:endParaRPr lang="en-US" sz="1700">
                <a:latin typeface="Calibri" pitchFamily="34" charset="0"/>
              </a:endParaRPr>
            </a:p>
          </p:txBody>
        </p:sp>
        <p:sp>
          <p:nvSpPr>
            <p:cNvPr id="27674" name="Text Box 23"/>
            <p:cNvSpPr txBox="1">
              <a:spLocks noChangeArrowheads="1"/>
            </p:cNvSpPr>
            <p:nvPr/>
          </p:nvSpPr>
          <p:spPr bwMode="auto">
            <a:xfrm>
              <a:off x="5570438" y="1957395"/>
              <a:ext cx="647710" cy="476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2173" tIns="31086" rIns="62173" bIns="31086">
              <a:spAutoFit/>
            </a:bodyPr>
            <a:lstStyle/>
            <a:p>
              <a:r>
                <a:rPr lang="el-GR" sz="1700">
                  <a:latin typeface="Calibri" pitchFamily="34" charset="0"/>
                </a:rPr>
                <a:t>TpII</a:t>
              </a:r>
              <a:endParaRPr lang="en-US" sz="1700">
                <a:latin typeface="Calibri" pitchFamily="34" charset="0"/>
              </a:endParaRPr>
            </a:p>
          </p:txBody>
        </p:sp>
        <p:sp>
          <p:nvSpPr>
            <p:cNvPr id="17" name="Line 25"/>
            <p:cNvSpPr>
              <a:spLocks noChangeShapeType="1"/>
            </p:cNvSpPr>
            <p:nvPr/>
          </p:nvSpPr>
          <p:spPr bwMode="auto">
            <a:xfrm flipV="1">
              <a:off x="6517262" y="6566354"/>
              <a:ext cx="361739" cy="25203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7676" name="Line 31"/>
            <p:cNvSpPr>
              <a:spLocks noChangeShapeType="1"/>
            </p:cNvSpPr>
            <p:nvPr/>
          </p:nvSpPr>
          <p:spPr bwMode="auto">
            <a:xfrm flipV="1">
              <a:off x="4276626" y="2439003"/>
              <a:ext cx="1587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7677" name="Line 32"/>
            <p:cNvSpPr>
              <a:spLocks noChangeShapeType="1"/>
            </p:cNvSpPr>
            <p:nvPr/>
          </p:nvSpPr>
          <p:spPr bwMode="auto">
            <a:xfrm flipV="1">
              <a:off x="5686325" y="2439003"/>
              <a:ext cx="4762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7678" name="Line 33"/>
            <p:cNvSpPr>
              <a:spLocks noChangeShapeType="1"/>
            </p:cNvSpPr>
            <p:nvPr/>
          </p:nvSpPr>
          <p:spPr bwMode="auto">
            <a:xfrm>
              <a:off x="6980137" y="6431566"/>
              <a:ext cx="1588" cy="976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0264" name="Line 34"/>
            <p:cNvSpPr>
              <a:spLocks noChangeShapeType="1"/>
            </p:cNvSpPr>
            <p:nvPr/>
          </p:nvSpPr>
          <p:spPr bwMode="auto">
            <a:xfrm flipH="1" flipV="1">
              <a:off x="1182185" y="2795176"/>
              <a:ext cx="37341" cy="458795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9" name="28 - Ισοσκελές τρίγωνο">
              <a:extLst/>
            </p:cNvPr>
            <p:cNvSpPr/>
            <p:nvPr/>
          </p:nvSpPr>
          <p:spPr>
            <a:xfrm rot="16200000">
              <a:off x="4730757" y="4420307"/>
              <a:ext cx="644087" cy="7680551"/>
            </a:xfrm>
            <a:prstGeom prst="triangle">
              <a:avLst>
                <a:gd name="adj" fmla="val 47997"/>
              </a:avLst>
            </a:prstGeom>
            <a:gradFill flip="none" rotWithShape="1">
              <a:gsLst>
                <a:gs pos="45000">
                  <a:schemeClr val="tx2">
                    <a:lumMod val="40000"/>
                    <a:lumOff val="60000"/>
                  </a:schemeClr>
                </a:gs>
                <a:gs pos="0">
                  <a:srgbClr val="FF0000"/>
                </a:gs>
                <a:gs pos="0">
                  <a:srgbClr val="FF0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07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sz="1200" dirty="0"/>
            </a:p>
          </p:txBody>
        </p:sp>
        <p:sp>
          <p:nvSpPr>
            <p:cNvPr id="32" name="31 - Έλλειψη">
              <a:extLst/>
            </p:cNvPr>
            <p:cNvSpPr/>
            <p:nvPr/>
          </p:nvSpPr>
          <p:spPr>
            <a:xfrm>
              <a:off x="5520727" y="2711165"/>
              <a:ext cx="357073" cy="35704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07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sz="1200" dirty="0"/>
            </a:p>
          </p:txBody>
        </p:sp>
        <p:sp>
          <p:nvSpPr>
            <p:cNvPr id="33" name="32 - Έλλειψη">
              <a:extLst/>
            </p:cNvPr>
            <p:cNvSpPr/>
            <p:nvPr/>
          </p:nvSpPr>
          <p:spPr>
            <a:xfrm>
              <a:off x="6811321" y="6202304"/>
              <a:ext cx="357071" cy="35704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07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sz="1200" dirty="0"/>
            </a:p>
          </p:txBody>
        </p:sp>
        <p:sp>
          <p:nvSpPr>
            <p:cNvPr id="10272" name="Line 16"/>
            <p:cNvSpPr>
              <a:spLocks noChangeShapeType="1"/>
            </p:cNvSpPr>
            <p:nvPr/>
          </p:nvSpPr>
          <p:spPr bwMode="auto">
            <a:xfrm>
              <a:off x="1198521" y="7378464"/>
              <a:ext cx="769455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7684" name="Text Box 20"/>
            <p:cNvSpPr txBox="1">
              <a:spLocks noChangeArrowheads="1"/>
            </p:cNvSpPr>
            <p:nvPr/>
          </p:nvSpPr>
          <p:spPr bwMode="auto">
            <a:xfrm>
              <a:off x="7918352" y="5898166"/>
              <a:ext cx="430179" cy="476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2173" tIns="31086" rIns="62173" bIns="31086">
              <a:spAutoFit/>
            </a:bodyPr>
            <a:lstStyle/>
            <a:p>
              <a:r>
                <a:rPr lang="el-GR" sz="1700">
                  <a:latin typeface="Calibri" pitchFamily="34" charset="0"/>
                </a:rPr>
                <a:t>T</a:t>
              </a:r>
              <a:r>
                <a:rPr lang="en-US" sz="1700" baseline="-25000">
                  <a:latin typeface="Calibri" pitchFamily="34" charset="0"/>
                </a:rPr>
                <a:t>d</a:t>
              </a:r>
            </a:p>
          </p:txBody>
        </p:sp>
        <p:sp>
          <p:nvSpPr>
            <p:cNvPr id="34" name="Line 25"/>
            <p:cNvSpPr>
              <a:spLocks noChangeShapeType="1"/>
            </p:cNvSpPr>
            <p:nvPr/>
          </p:nvSpPr>
          <p:spPr bwMode="auto">
            <a:xfrm>
              <a:off x="8129920" y="6325987"/>
              <a:ext cx="2335" cy="611416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46" name="Line 25"/>
            <p:cNvSpPr>
              <a:spLocks noChangeShapeType="1"/>
            </p:cNvSpPr>
            <p:nvPr/>
          </p:nvSpPr>
          <p:spPr bwMode="auto">
            <a:xfrm flipH="1" flipV="1">
              <a:off x="3133246" y="6494010"/>
              <a:ext cx="501767" cy="154021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  <p:sp>
        <p:nvSpPr>
          <p:cNvPr id="27652" name="Rectangle 10"/>
          <p:cNvSpPr>
            <a:spLocks noChangeArrowheads="1"/>
          </p:cNvSpPr>
          <p:nvPr/>
        </p:nvSpPr>
        <p:spPr bwMode="auto">
          <a:xfrm>
            <a:off x="641350" y="3992563"/>
            <a:ext cx="3357563" cy="28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2164" tIns="31081" rIns="62164" bIns="31081"/>
          <a:lstStyle/>
          <a:p>
            <a:endParaRPr lang="en-US" sz="1700"/>
          </a:p>
        </p:txBody>
      </p:sp>
      <p:sp>
        <p:nvSpPr>
          <p:cNvPr id="27653" name="Rectangle 13"/>
          <p:cNvSpPr>
            <a:spLocks noChangeArrowheads="1"/>
          </p:cNvSpPr>
          <p:nvPr/>
        </p:nvSpPr>
        <p:spPr bwMode="auto">
          <a:xfrm>
            <a:off x="300038" y="1055688"/>
            <a:ext cx="6519862" cy="542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/>
          <a:lstStyle/>
          <a:p>
            <a:endParaRPr lang="el-GR" sz="1200"/>
          </a:p>
        </p:txBody>
      </p:sp>
      <p:sp>
        <p:nvSpPr>
          <p:cNvPr id="27654" name="Text Box 16"/>
          <p:cNvSpPr txBox="1">
            <a:spLocks noChangeArrowheads="1"/>
          </p:cNvSpPr>
          <p:nvPr/>
        </p:nvSpPr>
        <p:spPr bwMode="auto">
          <a:xfrm>
            <a:off x="1419225" y="111125"/>
            <a:ext cx="6484938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164" tIns="40582" rIns="81164" bIns="40582">
            <a:spAutoFit/>
          </a:bodyPr>
          <a:lstStyle/>
          <a:p>
            <a:pPr algn="ctr"/>
            <a:r>
              <a:rPr lang="el-GR" sz="1600" b="1">
                <a:solidFill>
                  <a:srgbClr val="002060"/>
                </a:solidFill>
                <a:latin typeface="Calibri" pitchFamily="34" charset="0"/>
              </a:rPr>
              <a:t>ΚΑΜΠΥΛΗ ΦΥΣΙΟΛΟΓΙΚΗΣ ΑΠΟΔΟΣΗΣ-ΚΑΘΟΡΙΣΜΟΣ ΤΩΝ</a:t>
            </a:r>
          </a:p>
          <a:p>
            <a:pPr algn="ctr"/>
            <a:r>
              <a:rPr lang="el-GR" sz="1600" b="1">
                <a:solidFill>
                  <a:srgbClr val="002060"/>
                </a:solidFill>
                <a:latin typeface="Calibri" pitchFamily="34" charset="0"/>
              </a:rPr>
              <a:t>ΘΕΡΜΙΚΩΝ ΟΡΙΩΝ ΠΑΡΟΥΣΙΑ ΑΣΚΙΔΙΩΝ</a:t>
            </a:r>
          </a:p>
        </p:txBody>
      </p:sp>
      <p:sp>
        <p:nvSpPr>
          <p:cNvPr id="27655" name="Text Box 5"/>
          <p:cNvSpPr txBox="1">
            <a:spLocks noChangeArrowheads="1"/>
          </p:cNvSpPr>
          <p:nvPr/>
        </p:nvSpPr>
        <p:spPr bwMode="auto">
          <a:xfrm>
            <a:off x="6434138" y="1666875"/>
            <a:ext cx="24003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164" tIns="40582" rIns="81164" bIns="40582">
            <a:spAutoFit/>
          </a:bodyPr>
          <a:lstStyle/>
          <a:p>
            <a:pPr marL="231775" indent="-231775">
              <a:buClr>
                <a:srgbClr val="254061"/>
              </a:buClr>
              <a:buSzPct val="121000"/>
              <a:buFont typeface="Arial" pitchFamily="34" charset="0"/>
              <a:buChar char="•"/>
            </a:pPr>
            <a:r>
              <a:rPr lang="el-GR" sz="1400" b="1">
                <a:solidFill>
                  <a:schemeClr val="accent2"/>
                </a:solidFill>
                <a:latin typeface="Calibri" pitchFamily="34" charset="0"/>
              </a:rPr>
              <a:t>Έκφραση γονιδίων</a:t>
            </a:r>
          </a:p>
          <a:p>
            <a:pPr marL="231775" indent="-231775">
              <a:buClr>
                <a:srgbClr val="254061"/>
              </a:buClr>
              <a:buSzPct val="121000"/>
              <a:buFont typeface="Arial" pitchFamily="34" charset="0"/>
              <a:buChar char="•"/>
            </a:pPr>
            <a:r>
              <a:rPr lang="el-GR" sz="1400" b="1">
                <a:solidFill>
                  <a:schemeClr val="accent2"/>
                </a:solidFill>
                <a:latin typeface="Calibri" pitchFamily="34" charset="0"/>
              </a:rPr>
              <a:t>Έκφραση των </a:t>
            </a:r>
            <a:r>
              <a:rPr lang="en-GB" sz="1400" b="1">
                <a:solidFill>
                  <a:schemeClr val="accent2"/>
                </a:solidFill>
                <a:latin typeface="Calibri" pitchFamily="34" charset="0"/>
              </a:rPr>
              <a:t>Hsps</a:t>
            </a:r>
            <a:endParaRPr lang="el-GR" sz="1400" b="1">
              <a:solidFill>
                <a:schemeClr val="accent2"/>
              </a:solidFill>
              <a:latin typeface="Calibri" pitchFamily="34" charset="0"/>
            </a:endParaRPr>
          </a:p>
          <a:p>
            <a:pPr marL="231775" indent="-231775">
              <a:buClr>
                <a:srgbClr val="254061"/>
              </a:buClr>
              <a:buSzPct val="121000"/>
              <a:buFont typeface="Arial" pitchFamily="34" charset="0"/>
              <a:buChar char="•"/>
            </a:pPr>
            <a:r>
              <a:rPr lang="el-GR" sz="1400" b="1">
                <a:solidFill>
                  <a:schemeClr val="accent2"/>
                </a:solidFill>
                <a:latin typeface="Calibri" pitchFamily="34" charset="0"/>
              </a:rPr>
              <a:t>Βιοχημικές αποκρίσεις</a:t>
            </a:r>
          </a:p>
        </p:txBody>
      </p:sp>
      <p:sp>
        <p:nvSpPr>
          <p:cNvPr id="27656" name="Text Box 6"/>
          <p:cNvSpPr txBox="1">
            <a:spLocks noChangeArrowheads="1"/>
          </p:cNvSpPr>
          <p:nvPr/>
        </p:nvSpPr>
        <p:spPr bwMode="auto">
          <a:xfrm>
            <a:off x="6432550" y="2498725"/>
            <a:ext cx="2238375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164" tIns="40582" rIns="81164" bIns="40582">
            <a:spAutoFit/>
          </a:bodyPr>
          <a:lstStyle/>
          <a:p>
            <a:pPr marL="231775" indent="-231775">
              <a:buClr>
                <a:schemeClr val="tx2"/>
              </a:buClr>
              <a:buSzPct val="120000"/>
              <a:buFont typeface="Arial" pitchFamily="34" charset="0"/>
              <a:buChar char="•"/>
            </a:pPr>
            <a:r>
              <a:rPr lang="el-GR" sz="1400" b="1">
                <a:solidFill>
                  <a:schemeClr val="accent2"/>
                </a:solidFill>
                <a:latin typeface="Calibri" pitchFamily="34" charset="0"/>
              </a:rPr>
              <a:t>Μεταβολισμός</a:t>
            </a:r>
          </a:p>
          <a:p>
            <a:pPr marL="231775" indent="-231775">
              <a:buClr>
                <a:schemeClr val="tx2"/>
              </a:buClr>
              <a:buSzPct val="120000"/>
              <a:buFont typeface="Arial" pitchFamily="34" charset="0"/>
              <a:buChar char="•"/>
            </a:pPr>
            <a:r>
              <a:rPr lang="el-GR" sz="1400" b="1">
                <a:solidFill>
                  <a:schemeClr val="accent2"/>
                </a:solidFill>
                <a:latin typeface="Calibri" pitchFamily="34" charset="0"/>
              </a:rPr>
              <a:t>Φυσιολογικές</a:t>
            </a:r>
            <a:r>
              <a:rPr lang="en-US" sz="1400" b="1">
                <a:solidFill>
                  <a:schemeClr val="accent2"/>
                </a:solidFill>
                <a:latin typeface="Calibri" pitchFamily="34" charset="0"/>
              </a:rPr>
              <a:t> </a:t>
            </a:r>
            <a:r>
              <a:rPr lang="el-GR" sz="1400" b="1">
                <a:solidFill>
                  <a:schemeClr val="accent2"/>
                </a:solidFill>
                <a:latin typeface="Calibri" pitchFamily="34" charset="0"/>
              </a:rPr>
              <a:t>παράμετροι</a:t>
            </a:r>
          </a:p>
        </p:txBody>
      </p:sp>
      <p:sp>
        <p:nvSpPr>
          <p:cNvPr id="27657" name="Text Box 7"/>
          <p:cNvSpPr txBox="1">
            <a:spLocks noChangeArrowheads="1"/>
          </p:cNvSpPr>
          <p:nvPr/>
        </p:nvSpPr>
        <p:spPr bwMode="auto">
          <a:xfrm>
            <a:off x="6438900" y="3387725"/>
            <a:ext cx="162718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164" tIns="40582" rIns="81164" bIns="40582">
            <a:spAutoFit/>
          </a:bodyPr>
          <a:lstStyle/>
          <a:p>
            <a:pPr marL="231775" indent="-231775">
              <a:buClr>
                <a:schemeClr val="tx2"/>
              </a:buClr>
              <a:buSzPct val="121000"/>
              <a:buFont typeface="Arial" pitchFamily="34" charset="0"/>
              <a:buChar char="•"/>
            </a:pPr>
            <a:r>
              <a:rPr lang="el-GR" sz="1400" b="1">
                <a:solidFill>
                  <a:schemeClr val="accent2"/>
                </a:solidFill>
                <a:latin typeface="Calibri" pitchFamily="34" charset="0"/>
              </a:rPr>
              <a:t>Συμπεριφορά-</a:t>
            </a:r>
          </a:p>
          <a:p>
            <a:pPr marL="231775" indent="-231775">
              <a:buClr>
                <a:schemeClr val="tx2"/>
              </a:buClr>
              <a:buSzPct val="121000"/>
              <a:buFont typeface="Arial" pitchFamily="34" charset="0"/>
              <a:buChar char="•"/>
            </a:pPr>
            <a:r>
              <a:rPr lang="el-GR" sz="1400" b="1">
                <a:solidFill>
                  <a:schemeClr val="accent2"/>
                </a:solidFill>
                <a:latin typeface="Calibri" pitchFamily="34" charset="0"/>
              </a:rPr>
              <a:t>Αναπαραγωγή</a:t>
            </a:r>
          </a:p>
        </p:txBody>
      </p:sp>
      <p:sp>
        <p:nvSpPr>
          <p:cNvPr id="27658" name="Rectangle 7"/>
          <p:cNvSpPr>
            <a:spLocks noChangeArrowheads="1"/>
          </p:cNvSpPr>
          <p:nvPr/>
        </p:nvSpPr>
        <p:spPr bwMode="auto">
          <a:xfrm>
            <a:off x="6448425" y="895350"/>
            <a:ext cx="2214563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l-GR" sz="1400" b="1">
                <a:solidFill>
                  <a:srgbClr val="002060"/>
                </a:solidFill>
                <a:latin typeface="Calibri" pitchFamily="34" charset="0"/>
              </a:rPr>
              <a:t>Ανάγκη για έρευνα σε διάφορα επίπεδα κυτταρικής οργάνωσης</a:t>
            </a:r>
            <a:endParaRPr lang="el-GR" sz="1400">
              <a:latin typeface="Calibri" pitchFamily="34" charset="0"/>
            </a:endParaRPr>
          </a:p>
        </p:txBody>
      </p:sp>
      <p:pic>
        <p:nvPicPr>
          <p:cNvPr id="27659" name="Picture 40" descr="Mytilus galloprovincialis, Lamarck, 1819 [8]. | Download Scientific Diagram"/>
          <p:cNvPicPr>
            <a:picLocks noChangeAspect="1" noChangeArrowheads="1"/>
          </p:cNvPicPr>
          <p:nvPr/>
        </p:nvPicPr>
        <p:blipFill>
          <a:blip r:embed="rId5"/>
          <a:srcRect r="77316"/>
          <a:stretch>
            <a:fillRect/>
          </a:stretch>
        </p:blipFill>
        <p:spPr bwMode="auto">
          <a:xfrm rot="5212653">
            <a:off x="5233194" y="1135856"/>
            <a:ext cx="479425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0" name="Picture 40" descr="Mytilus galloprovincialis, Lamarck, 1819 [8]. | Download Scientific Diagram"/>
          <p:cNvPicPr>
            <a:picLocks noChangeAspect="1" noChangeArrowheads="1"/>
          </p:cNvPicPr>
          <p:nvPr/>
        </p:nvPicPr>
        <p:blipFill>
          <a:blip r:embed="rId6"/>
          <a:srcRect l="-3722" t="23894" r="-757" b="51810"/>
          <a:stretch>
            <a:fillRect/>
          </a:stretch>
        </p:blipFill>
        <p:spPr bwMode="auto">
          <a:xfrm>
            <a:off x="5453063" y="3673475"/>
            <a:ext cx="833437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32 - Έλλειψη">
            <a:extLst/>
          </p:cNvPr>
          <p:cNvSpPr/>
          <p:nvPr/>
        </p:nvSpPr>
        <p:spPr>
          <a:xfrm>
            <a:off x="5597525" y="4868863"/>
            <a:ext cx="242888" cy="24288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4" rIns="91427" bIns="45714" anchor="ctr"/>
          <a:lstStyle/>
          <a:p>
            <a:pPr algn="ctr" defTabSz="914073" fontAlgn="auto">
              <a:spcBef>
                <a:spcPts val="0"/>
              </a:spcBef>
              <a:spcAft>
                <a:spcPts val="0"/>
              </a:spcAft>
              <a:defRPr/>
            </a:pPr>
            <a:endParaRPr lang="el-GR" sz="1200" dirty="0"/>
          </a:p>
        </p:txBody>
      </p:sp>
      <p:sp>
        <p:nvSpPr>
          <p:cNvPr id="27662" name="Rectangle 10"/>
          <p:cNvSpPr>
            <a:spLocks noChangeArrowheads="1"/>
          </p:cNvSpPr>
          <p:nvPr/>
        </p:nvSpPr>
        <p:spPr bwMode="auto">
          <a:xfrm>
            <a:off x="1319213" y="819150"/>
            <a:ext cx="3040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4" rIns="91427" bIns="45714">
            <a:spAutoFit/>
          </a:bodyPr>
          <a:lstStyle/>
          <a:p>
            <a:r>
              <a:rPr lang="el-GR" sz="1200" i="1">
                <a:solidFill>
                  <a:srgbClr val="215968"/>
                </a:solidFill>
                <a:latin typeface="Calibri" pitchFamily="34" charset="0"/>
              </a:rPr>
              <a:t>«Κάλλιον το προλαμβάνειν ή το θεραπεύειν» </a:t>
            </a:r>
          </a:p>
          <a:p>
            <a:r>
              <a:rPr lang="el-GR" sz="1200">
                <a:solidFill>
                  <a:srgbClr val="215968"/>
                </a:solidFill>
                <a:latin typeface="Calibri" pitchFamily="34" charset="0"/>
              </a:rPr>
              <a:t>Ιπποκράτης (460-370 π.χ.)</a:t>
            </a:r>
            <a:endParaRPr lang="el-GR" sz="1200">
              <a:latin typeface="Calibri" pitchFamily="34" charset="0"/>
            </a:endParaRPr>
          </a:p>
        </p:txBody>
      </p:sp>
      <p:pic>
        <p:nvPicPr>
          <p:cNvPr id="27663" name="Picture 42" descr="Ιπποκράτης 460 π.Χ. - 377 π.Χ. - Ελληνική Εταιρία Οικοψυχολογίας και  Ενιαίας Υγείας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4025" y="536575"/>
            <a:ext cx="923925" cy="99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64" name="Line 33"/>
          <p:cNvSpPr>
            <a:spLocks noChangeShapeType="1"/>
          </p:cNvSpPr>
          <p:nvPr/>
        </p:nvSpPr>
        <p:spPr bwMode="auto">
          <a:xfrm>
            <a:off x="2295525" y="4457700"/>
            <a:ext cx="0" cy="6635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91427" tIns="45714" rIns="91427" bIns="45714"/>
          <a:lstStyle/>
          <a:p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214282" y="357166"/>
            <a:ext cx="871543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/>
              <a:t>Μέθοδοι απαλλαγής των </a:t>
            </a:r>
            <a:r>
              <a:rPr lang="el-GR" sz="2400" b="1" dirty="0" err="1" smtClean="0"/>
              <a:t>αρμαθών</a:t>
            </a:r>
            <a:r>
              <a:rPr lang="el-GR" sz="2400" b="1" dirty="0" smtClean="0"/>
              <a:t> των μυδιών από τα </a:t>
            </a:r>
            <a:r>
              <a:rPr lang="el-GR" sz="2400" b="1" dirty="0" err="1" smtClean="0"/>
              <a:t>ασκίδια</a:t>
            </a:r>
            <a:r>
              <a:rPr lang="el-GR" sz="2400" b="1" dirty="0" smtClean="0"/>
              <a:t> -Οικονομικό κόστος εφαρμογής των μεθόδων</a:t>
            </a:r>
          </a:p>
          <a:p>
            <a:endParaRPr lang="el-GR" sz="2000" dirty="0"/>
          </a:p>
          <a:p>
            <a:endParaRPr lang="el-GR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/>
              <a:t>Απομάκρυνση των </a:t>
            </a:r>
            <a:r>
              <a:rPr lang="el-GR" sz="2000" dirty="0" err="1" smtClean="0"/>
              <a:t>ασκιδίων</a:t>
            </a:r>
            <a:r>
              <a:rPr lang="el-GR" sz="2000" dirty="0" smtClean="0"/>
              <a:t> με τα χέρια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b="1" dirty="0" smtClean="0"/>
              <a:t>Έκθεση των </a:t>
            </a:r>
            <a:r>
              <a:rPr lang="el-GR" sz="2000" b="1" dirty="0" err="1" smtClean="0"/>
              <a:t>ασκιδίων</a:t>
            </a:r>
            <a:r>
              <a:rPr lang="el-GR" sz="2000" b="1" dirty="0" smtClean="0"/>
              <a:t> στον αέρα</a:t>
            </a:r>
            <a:endParaRPr lang="el-GR" sz="2000" b="1" dirty="0"/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/>
              <a:t>Ταινίες σιλικόνης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/>
              <a:t>Άλμη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/>
              <a:t>Διαλυμένο </a:t>
            </a:r>
            <a:r>
              <a:rPr lang="el-GR" sz="2000" dirty="0" err="1" smtClean="0"/>
              <a:t>ακετικό</a:t>
            </a:r>
            <a:r>
              <a:rPr lang="el-GR" sz="2000" dirty="0" smtClean="0"/>
              <a:t> οξύ 1-5% σε νερό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/>
              <a:t>Πλύσιμο με ζεστό νερό 40-60 βαθμούς κελσίου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/>
              <a:t>Πλύσιμο των </a:t>
            </a:r>
            <a:r>
              <a:rPr lang="el-GR" sz="2000" dirty="0" err="1" smtClean="0"/>
              <a:t>αρμαθών</a:t>
            </a:r>
            <a:r>
              <a:rPr lang="el-GR" sz="2000" dirty="0" smtClean="0"/>
              <a:t> με νερό σε υψηλή πίεση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b="1" dirty="0" smtClean="0"/>
              <a:t>Συνδυασμός των παραπάνω</a:t>
            </a:r>
            <a:endParaRPr lang="el-GR" sz="2000" b="1" dirty="0"/>
          </a:p>
          <a:p>
            <a:endParaRPr lang="el-GR" sz="2000" dirty="0" smtClean="0"/>
          </a:p>
          <a:p>
            <a:pPr algn="just"/>
            <a:r>
              <a:rPr lang="el-GR" sz="2000" dirty="0" smtClean="0"/>
              <a:t>Η εφαρμογή των μεθόδων και η απόδοσή τους εξαρτάται από τα αναπτυξιακά στάδια των </a:t>
            </a:r>
            <a:r>
              <a:rPr lang="el-GR" sz="2000" dirty="0" err="1" smtClean="0"/>
              <a:t>ασκιδίων</a:t>
            </a:r>
            <a:r>
              <a:rPr lang="el-GR" sz="2000" dirty="0" smtClean="0"/>
              <a:t>.</a:t>
            </a:r>
          </a:p>
          <a:p>
            <a:pPr algn="just"/>
            <a:endParaRPr lang="el-GR" sz="2000" dirty="0" smtClean="0"/>
          </a:p>
          <a:p>
            <a:pPr algn="just"/>
            <a:r>
              <a:rPr lang="el-GR" sz="2000" dirty="0" smtClean="0"/>
              <a:t>Απαιτείται η συνεχή παρακολούθηση ανάπτυξης και εφαρμογής των αντίστοιχων μεθόδων</a:t>
            </a:r>
            <a:endParaRPr lang="el-GR" sz="2000" dirty="0"/>
          </a:p>
        </p:txBody>
      </p:sp>
      <p:sp>
        <p:nvSpPr>
          <p:cNvPr id="4098" name="AutoShape 2" descr="https://webmail.auth.gr/imp/view.php?actionID=view_attach&amp;id=2&amp;muid=%7B5%7DINBOX228106&amp;view_token=ItLQ-Bng3NyT1jXcpo7cCSh&amp;uniq=168486306461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4100" name="AutoShape 4" descr="https://webmail.auth.gr/imp/view.php?actionID=view_attach&amp;id=2&amp;muid=%7B5%7DINBOX228106&amp;view_token=ItLQ-Bng3NyT1jXcpo7cCSh&amp;uniq=168486306461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4102" name="AutoShape 6" descr="https://webmail.auth.gr/imp/view.php?actionID=view_attach&amp;id=2&amp;muid=%7B5%7DINBOX228106&amp;view_token=ItLQ-Bng3NyT1jXcpo7cCSh&amp;uniq=168486306461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4103" name="Picture 7" descr="C:\Users\AMD\Downloads\IMG_20220601_1102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1285860"/>
            <a:ext cx="1857388" cy="30718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714348" y="285728"/>
            <a:ext cx="83278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b="1" dirty="0" smtClean="0"/>
              <a:t>Εφαρμογή της φυσιολογίας των μυδιών ως εργαλείο για την απομάκρυνση</a:t>
            </a:r>
          </a:p>
          <a:p>
            <a:pPr algn="ctr"/>
            <a:r>
              <a:rPr lang="el-GR" b="1" dirty="0"/>
              <a:t>τ</a:t>
            </a:r>
            <a:r>
              <a:rPr lang="el-GR" b="1" dirty="0" smtClean="0"/>
              <a:t>ων </a:t>
            </a:r>
            <a:r>
              <a:rPr lang="el-GR" b="1" dirty="0" err="1" smtClean="0"/>
              <a:t>ασκιδίων</a:t>
            </a:r>
            <a:r>
              <a:rPr lang="el-GR" b="1" dirty="0" smtClean="0"/>
              <a:t> </a:t>
            </a:r>
          </a:p>
          <a:p>
            <a:r>
              <a:rPr lang="el-GR" dirty="0" smtClean="0"/>
              <a:t>Τα μύδια είναι ανθεκτικά στην έκθεση στον αέρα για ώρες ακόμη και ημέρες ανάλογα</a:t>
            </a:r>
          </a:p>
          <a:p>
            <a:r>
              <a:rPr lang="el-GR" dirty="0" smtClean="0"/>
              <a:t>την θερμοκρασία του αέρα</a:t>
            </a: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857224" y="1571612"/>
            <a:ext cx="6987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Χημικές ουσίες –Υψηλή θερμοκρασία νερού-Πλύσιμο με μεγάλη πίεση</a:t>
            </a:r>
            <a:endParaRPr lang="el-GR" dirty="0"/>
          </a:p>
        </p:txBody>
      </p:sp>
      <p:grpSp>
        <p:nvGrpSpPr>
          <p:cNvPr id="2" name="6 - Ομάδα"/>
          <p:cNvGrpSpPr/>
          <p:nvPr/>
        </p:nvGrpSpPr>
        <p:grpSpPr>
          <a:xfrm>
            <a:off x="2786050" y="2500306"/>
            <a:ext cx="6072230" cy="3143272"/>
            <a:chOff x="785786" y="2214554"/>
            <a:chExt cx="7376099" cy="3857652"/>
          </a:xfrm>
        </p:grpSpPr>
        <p:pic>
          <p:nvPicPr>
            <p:cNvPr id="18434" name="Picture 2" descr="Σας αρέσουν τα μύδια; Από εδώ έρχονται στο πιάτο σας... Προμηθεύουμε τη  μισή Ευρώπη εδώ...ζεις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28860" y="2214554"/>
              <a:ext cx="5733025" cy="3857652"/>
            </a:xfrm>
            <a:prstGeom prst="rect">
              <a:avLst/>
            </a:prstGeom>
            <a:noFill/>
          </p:spPr>
        </p:pic>
        <p:pic>
          <p:nvPicPr>
            <p:cNvPr id="6" name="Picture 2" descr="https://www.researchgate.net/profile/Isla-Fitridge/publication/229007365/figure/fig1/AS:316725108199444@1452524561302/Common-fouling-organisms-associated-with-aquaculture-operations-A-Ciona-intestinalis_W640.jpg"/>
            <p:cNvPicPr>
              <a:picLocks noChangeAspect="1" noChangeArrowheads="1"/>
            </p:cNvPicPr>
            <p:nvPr/>
          </p:nvPicPr>
          <p:blipFill>
            <a:blip r:embed="rId3"/>
            <a:srcRect t="5770" r="47872" b="50060"/>
            <a:stretch>
              <a:fillRect/>
            </a:stretch>
          </p:blipFill>
          <p:spPr bwMode="auto">
            <a:xfrm>
              <a:off x="785786" y="2241449"/>
              <a:ext cx="3500462" cy="3828102"/>
            </a:xfrm>
            <a:prstGeom prst="rect">
              <a:avLst/>
            </a:prstGeom>
            <a:noFill/>
          </p:spPr>
        </p:pic>
      </p:grpSp>
      <p:sp>
        <p:nvSpPr>
          <p:cNvPr id="8" name="7 - TextBox"/>
          <p:cNvSpPr txBox="1"/>
          <p:nvPr/>
        </p:nvSpPr>
        <p:spPr>
          <a:xfrm>
            <a:off x="1214414" y="6072206"/>
            <a:ext cx="6877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dirty="0" smtClean="0"/>
              <a:t>Τα εμβρυικά στάδια των </a:t>
            </a:r>
            <a:r>
              <a:rPr lang="el-GR" dirty="0" err="1" smtClean="0"/>
              <a:t>ασκιδίων</a:t>
            </a:r>
            <a:r>
              <a:rPr lang="el-GR" dirty="0" smtClean="0"/>
              <a:t> είναι ευαίσθητα στην θερμοκρασία</a:t>
            </a:r>
          </a:p>
          <a:p>
            <a:pPr>
              <a:buFont typeface="Arial" pitchFamily="34" charset="0"/>
              <a:buChar char="•"/>
            </a:pPr>
            <a:r>
              <a:rPr lang="el-GR" dirty="0" smtClean="0"/>
              <a:t>Δείχνουν μειωμένη αύξηση μετά τους 24-26 βαθμούς κελσίου</a:t>
            </a:r>
            <a:endParaRPr lang="el-GR" dirty="0"/>
          </a:p>
        </p:txBody>
      </p:sp>
      <p:pic>
        <p:nvPicPr>
          <p:cNvPr id="18440" name="Picture 8" descr="Realistic sun icon for weather design on white Vector Image"/>
          <p:cNvPicPr>
            <a:picLocks noChangeAspect="1" noChangeArrowheads="1"/>
          </p:cNvPicPr>
          <p:nvPr/>
        </p:nvPicPr>
        <p:blipFill>
          <a:blip r:embed="rId4"/>
          <a:srcRect l="13889" t="19313" r="13194" b="19527"/>
          <a:stretch>
            <a:fillRect/>
          </a:stretch>
        </p:blipFill>
        <p:spPr bwMode="auto">
          <a:xfrm>
            <a:off x="0" y="2013876"/>
            <a:ext cx="2274704" cy="2058066"/>
          </a:xfrm>
          <a:prstGeom prst="rect">
            <a:avLst/>
          </a:prstGeom>
          <a:noFill/>
        </p:spPr>
      </p:pic>
      <p:cxnSp>
        <p:nvCxnSpPr>
          <p:cNvPr id="13" name="12 - Ευθύγραμμο βέλος σύνδεσης"/>
          <p:cNvCxnSpPr/>
          <p:nvPr/>
        </p:nvCxnSpPr>
        <p:spPr>
          <a:xfrm>
            <a:off x="2000232" y="3429000"/>
            <a:ext cx="1428760" cy="500066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- TextBox"/>
          <p:cNvSpPr txBox="1"/>
          <p:nvPr/>
        </p:nvSpPr>
        <p:spPr>
          <a:xfrm>
            <a:off x="71406" y="4357694"/>
            <a:ext cx="26650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Περιοδική έκθεση </a:t>
            </a:r>
          </a:p>
          <a:p>
            <a:r>
              <a:rPr lang="el-GR" dirty="0" smtClean="0"/>
              <a:t>στον αέρα και σε σχετικά</a:t>
            </a:r>
          </a:p>
          <a:p>
            <a:r>
              <a:rPr lang="el-GR" dirty="0" smtClean="0"/>
              <a:t>υψηλές θερμοκρασίες-</a:t>
            </a:r>
          </a:p>
          <a:p>
            <a:r>
              <a:rPr lang="el-GR" dirty="0" smtClean="0"/>
              <a:t>Αφυδάτωση των </a:t>
            </a:r>
            <a:r>
              <a:rPr lang="el-GR" dirty="0" err="1" smtClean="0"/>
              <a:t>ασκιδίων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ig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572008"/>
            <a:ext cx="8358214" cy="2107420"/>
          </a:xfrm>
          <a:prstGeom prst="rect">
            <a:avLst/>
          </a:prstGeom>
          <a:noFill/>
        </p:spPr>
      </p:pic>
      <p:pic>
        <p:nvPicPr>
          <p:cNvPr id="20484" name="Picture 4" descr="Robomussels” in the New York Times | lukemiller.or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857232"/>
            <a:ext cx="5715000" cy="1714512"/>
          </a:xfrm>
          <a:prstGeom prst="rect">
            <a:avLst/>
          </a:prstGeom>
          <a:noFill/>
        </p:spPr>
      </p:pic>
      <p:sp>
        <p:nvSpPr>
          <p:cNvPr id="4" name="3 - TextBox"/>
          <p:cNvSpPr txBox="1"/>
          <p:nvPr/>
        </p:nvSpPr>
        <p:spPr>
          <a:xfrm>
            <a:off x="928662" y="142852"/>
            <a:ext cx="7761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b="1" dirty="0" smtClean="0"/>
              <a:t>Εφαρμογή νέων τεχνολογιών παρακολούθησης της θερμοκρασίας των μυδιών</a:t>
            </a:r>
          </a:p>
          <a:p>
            <a:pPr algn="ctr"/>
            <a:r>
              <a:rPr lang="en-US" b="1" dirty="0" smtClean="0"/>
              <a:t>“</a:t>
            </a:r>
            <a:r>
              <a:rPr lang="en-US" b="1" dirty="0" err="1" smtClean="0"/>
              <a:t>Robomussel</a:t>
            </a:r>
            <a:r>
              <a:rPr lang="en-US" b="1" dirty="0" smtClean="0"/>
              <a:t> data logger”</a:t>
            </a:r>
            <a:endParaRPr lang="el-GR" b="1" dirty="0"/>
          </a:p>
        </p:txBody>
      </p:sp>
      <p:pic>
        <p:nvPicPr>
          <p:cNvPr id="20486" name="Picture 6" descr="https://i0.wp.com/news.northeastern.edu/wp-content/uploads/2021/07/072221_AS_robomussels12.jpg?fit=1400%2C932&amp;ssl=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857232"/>
            <a:ext cx="2519509" cy="1714512"/>
          </a:xfrm>
          <a:prstGeom prst="rect">
            <a:avLst/>
          </a:prstGeom>
          <a:noFill/>
        </p:spPr>
      </p:pic>
      <p:pic>
        <p:nvPicPr>
          <p:cNvPr id="20488" name="Picture 8" descr="Temperature logger mimicking a Mytilus californianus (robomussel). A:... |  Download Scientific Diagra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2643182"/>
            <a:ext cx="3071834" cy="18647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2" name="Picture 4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357313"/>
            <a:ext cx="2898775" cy="1928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3973" name="Picture 5" descr="Venus_verrucosa,I_MWS12015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25" y="1371600"/>
            <a:ext cx="2520950" cy="1914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3974" name="Picture 2" descr="C:\Users\Stamy\AppData\Local\Microsoft\Windows\INetCache\Content.Word\Cachi_u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61063" y="1357313"/>
            <a:ext cx="2635250" cy="1928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Image result for aquaculture of Modiolus barbatus"/>
          <p:cNvPicPr>
            <a:picLocks noChangeAspect="1" noChangeArrowheads="1"/>
          </p:cNvPicPr>
          <p:nvPr/>
        </p:nvPicPr>
        <p:blipFill>
          <a:blip r:embed="rId5"/>
          <a:srcRect t="6667" b="13333"/>
          <a:stretch>
            <a:fillRect/>
          </a:stretch>
        </p:blipFill>
        <p:spPr bwMode="auto">
          <a:xfrm>
            <a:off x="214313" y="3929063"/>
            <a:ext cx="2857500" cy="2000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6" name="Picture 8" descr="Image result for pictures for tapes decussatus"/>
          <p:cNvPicPr>
            <a:picLocks noChangeAspect="1" noChangeArrowheads="1"/>
          </p:cNvPicPr>
          <p:nvPr/>
        </p:nvPicPr>
        <p:blipFill>
          <a:blip r:embed="rId6"/>
          <a:srcRect l="4355" r="4181"/>
          <a:stretch>
            <a:fillRect/>
          </a:stretch>
        </p:blipFill>
        <p:spPr bwMode="auto">
          <a:xfrm>
            <a:off x="3214688" y="4000500"/>
            <a:ext cx="2643187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- Ορθογώνιο"/>
          <p:cNvSpPr/>
          <p:nvPr/>
        </p:nvSpPr>
        <p:spPr>
          <a:xfrm>
            <a:off x="428625" y="947738"/>
            <a:ext cx="2400300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defRPr/>
            </a:pPr>
            <a:r>
              <a:rPr lang="en-US" sz="1600" b="1" dirty="0">
                <a:solidFill>
                  <a:srgbClr val="002060"/>
                </a:solidFill>
                <a:latin typeface="+mn-lt"/>
                <a:cs typeface="Arial" charset="0"/>
              </a:rPr>
              <a:t>T</a:t>
            </a:r>
            <a:r>
              <a:rPr lang="el-GR" sz="1600" b="1" dirty="0">
                <a:solidFill>
                  <a:srgbClr val="002060"/>
                </a:solidFill>
                <a:latin typeface="+mn-lt"/>
                <a:cs typeface="Arial" charset="0"/>
              </a:rPr>
              <a:t>ο στρείδι (</a:t>
            </a:r>
            <a:r>
              <a:rPr lang="el-GR" sz="1600" b="1" i="1" dirty="0" err="1">
                <a:solidFill>
                  <a:srgbClr val="002060"/>
                </a:solidFill>
                <a:latin typeface="+mn-lt"/>
                <a:cs typeface="Arial" charset="0"/>
              </a:rPr>
              <a:t>Ostrea</a:t>
            </a:r>
            <a:r>
              <a:rPr lang="el-GR" sz="1600" b="1" i="1" dirty="0">
                <a:solidFill>
                  <a:srgbClr val="002060"/>
                </a:solidFill>
                <a:latin typeface="+mn-lt"/>
                <a:cs typeface="Arial" charset="0"/>
              </a:rPr>
              <a:t> </a:t>
            </a:r>
            <a:r>
              <a:rPr lang="el-GR" sz="1600" b="1" i="1" dirty="0" err="1">
                <a:solidFill>
                  <a:srgbClr val="002060"/>
                </a:solidFill>
                <a:latin typeface="+mn-lt"/>
                <a:cs typeface="Arial" charset="0"/>
              </a:rPr>
              <a:t>edulis</a:t>
            </a:r>
            <a:r>
              <a:rPr lang="el-GR" sz="1600" b="1" dirty="0">
                <a:solidFill>
                  <a:srgbClr val="002060"/>
                </a:solidFill>
                <a:latin typeface="+mn-lt"/>
                <a:cs typeface="Arial" charset="0"/>
              </a:rPr>
              <a:t>) </a:t>
            </a:r>
            <a:endParaRPr lang="en-US" sz="1600" b="1" dirty="0">
              <a:solidFill>
                <a:srgbClr val="002060"/>
              </a:solidFill>
              <a:latin typeface="+mn-lt"/>
              <a:cs typeface="Arial" charset="0"/>
            </a:endParaRPr>
          </a:p>
        </p:txBody>
      </p:sp>
      <p:sp>
        <p:nvSpPr>
          <p:cNvPr id="9" name="8 - Ορθογώνιο"/>
          <p:cNvSpPr/>
          <p:nvPr/>
        </p:nvSpPr>
        <p:spPr>
          <a:xfrm>
            <a:off x="5857875" y="928688"/>
            <a:ext cx="2809875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defRPr/>
            </a:pPr>
            <a:r>
              <a:rPr lang="en-US" sz="1600" b="1" dirty="0">
                <a:solidFill>
                  <a:srgbClr val="002060"/>
                </a:solidFill>
                <a:latin typeface="+mn-lt"/>
                <a:cs typeface="Arial" charset="0"/>
              </a:rPr>
              <a:t>H</a:t>
            </a:r>
            <a:r>
              <a:rPr lang="el-GR" sz="1600" b="1" dirty="0">
                <a:solidFill>
                  <a:srgbClr val="002060"/>
                </a:solidFill>
                <a:latin typeface="+mn-lt"/>
                <a:cs typeface="Arial" charset="0"/>
              </a:rPr>
              <a:t> γυαλιστερή (</a:t>
            </a:r>
            <a:r>
              <a:rPr lang="el-GR" sz="1600" b="1" i="1" dirty="0" err="1">
                <a:solidFill>
                  <a:srgbClr val="002060"/>
                </a:solidFill>
                <a:latin typeface="+mn-lt"/>
                <a:cs typeface="Arial" charset="0"/>
              </a:rPr>
              <a:t>Callista</a:t>
            </a:r>
            <a:r>
              <a:rPr lang="el-GR" sz="1600" b="1" i="1" dirty="0">
                <a:solidFill>
                  <a:srgbClr val="002060"/>
                </a:solidFill>
                <a:latin typeface="+mn-lt"/>
                <a:cs typeface="Arial" charset="0"/>
              </a:rPr>
              <a:t> </a:t>
            </a:r>
            <a:r>
              <a:rPr lang="el-GR" sz="1600" b="1" i="1" dirty="0" err="1">
                <a:solidFill>
                  <a:srgbClr val="002060"/>
                </a:solidFill>
                <a:latin typeface="+mn-lt"/>
                <a:cs typeface="Arial" charset="0"/>
              </a:rPr>
              <a:t>chione</a:t>
            </a:r>
            <a:r>
              <a:rPr lang="el-GR" sz="1600" b="1" dirty="0">
                <a:solidFill>
                  <a:srgbClr val="002060"/>
                </a:solidFill>
                <a:latin typeface="+mn-lt"/>
                <a:cs typeface="Arial" charset="0"/>
              </a:rPr>
              <a:t>) </a:t>
            </a:r>
          </a:p>
        </p:txBody>
      </p:sp>
      <p:sp>
        <p:nvSpPr>
          <p:cNvPr id="10" name="9 - Ορθογώνιο"/>
          <p:cNvSpPr/>
          <p:nvPr/>
        </p:nvSpPr>
        <p:spPr>
          <a:xfrm>
            <a:off x="3286125" y="928688"/>
            <a:ext cx="26241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b="1" dirty="0">
                <a:solidFill>
                  <a:srgbClr val="002060"/>
                </a:solidFill>
                <a:latin typeface="+mn-lt"/>
                <a:cs typeface="Arial" charset="0"/>
              </a:rPr>
              <a:t>T</a:t>
            </a:r>
            <a:r>
              <a:rPr lang="el-GR" sz="1600" b="1" dirty="0">
                <a:solidFill>
                  <a:srgbClr val="002060"/>
                </a:solidFill>
                <a:latin typeface="+mn-lt"/>
                <a:cs typeface="Arial" charset="0"/>
              </a:rPr>
              <a:t>ο κυδώνι (</a:t>
            </a:r>
            <a:r>
              <a:rPr lang="el-GR" sz="1600" b="1" i="1" dirty="0" err="1">
                <a:solidFill>
                  <a:srgbClr val="002060"/>
                </a:solidFill>
                <a:latin typeface="+mn-lt"/>
                <a:cs typeface="Arial" charset="0"/>
              </a:rPr>
              <a:t>Venus</a:t>
            </a:r>
            <a:r>
              <a:rPr lang="el-GR" sz="1600" b="1" i="1" dirty="0">
                <a:solidFill>
                  <a:srgbClr val="002060"/>
                </a:solidFill>
                <a:latin typeface="+mn-lt"/>
                <a:cs typeface="Arial" charset="0"/>
              </a:rPr>
              <a:t> </a:t>
            </a:r>
            <a:r>
              <a:rPr lang="el-GR" sz="1600" b="1" i="1" dirty="0" err="1">
                <a:solidFill>
                  <a:srgbClr val="002060"/>
                </a:solidFill>
                <a:latin typeface="+mn-lt"/>
                <a:cs typeface="Arial" charset="0"/>
              </a:rPr>
              <a:t>verruco</a:t>
            </a:r>
            <a:r>
              <a:rPr lang="en-US" sz="1600" b="1" i="1" dirty="0" err="1">
                <a:solidFill>
                  <a:srgbClr val="002060"/>
                </a:solidFill>
                <a:latin typeface="+mn-lt"/>
                <a:cs typeface="Arial" charset="0"/>
              </a:rPr>
              <a:t>sa</a:t>
            </a:r>
            <a:r>
              <a:rPr lang="en-US" sz="1600" b="1" dirty="0">
                <a:solidFill>
                  <a:srgbClr val="002060"/>
                </a:solidFill>
                <a:latin typeface="+mn-lt"/>
                <a:cs typeface="Arial" charset="0"/>
              </a:rPr>
              <a:t>)</a:t>
            </a:r>
            <a:endParaRPr lang="el-GR" sz="1600" dirty="0">
              <a:latin typeface="+mn-lt"/>
              <a:cs typeface="Arial" charset="0"/>
            </a:endParaRPr>
          </a:p>
        </p:txBody>
      </p:sp>
      <p:sp>
        <p:nvSpPr>
          <p:cNvPr id="11" name="10 - Ορθογώνιο"/>
          <p:cNvSpPr/>
          <p:nvPr/>
        </p:nvSpPr>
        <p:spPr>
          <a:xfrm>
            <a:off x="214313" y="3590925"/>
            <a:ext cx="2890837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defRPr/>
            </a:pPr>
            <a:r>
              <a:rPr lang="en-US" sz="1600" b="1" dirty="0">
                <a:solidFill>
                  <a:srgbClr val="002060"/>
                </a:solidFill>
                <a:latin typeface="+mn-lt"/>
                <a:cs typeface="Arial" charset="0"/>
              </a:rPr>
              <a:t>T</a:t>
            </a:r>
            <a:r>
              <a:rPr lang="el-GR" sz="1600" b="1" dirty="0">
                <a:solidFill>
                  <a:srgbClr val="002060"/>
                </a:solidFill>
                <a:latin typeface="+mn-lt"/>
                <a:cs typeface="Arial" charset="0"/>
              </a:rPr>
              <a:t>ο χάβαρο (</a:t>
            </a:r>
            <a:r>
              <a:rPr lang="el-GR" sz="1600" b="1" i="1" dirty="0" err="1">
                <a:solidFill>
                  <a:srgbClr val="002060"/>
                </a:solidFill>
                <a:latin typeface="+mn-lt"/>
                <a:cs typeface="Arial" charset="0"/>
              </a:rPr>
              <a:t>Modiolus</a:t>
            </a:r>
            <a:r>
              <a:rPr lang="el-GR" sz="1600" b="1" i="1" dirty="0">
                <a:solidFill>
                  <a:srgbClr val="002060"/>
                </a:solidFill>
                <a:latin typeface="+mn-lt"/>
                <a:cs typeface="Arial" charset="0"/>
              </a:rPr>
              <a:t> </a:t>
            </a:r>
            <a:r>
              <a:rPr lang="el-GR" sz="1600" b="1" i="1" dirty="0" err="1">
                <a:solidFill>
                  <a:srgbClr val="002060"/>
                </a:solidFill>
                <a:latin typeface="+mn-lt"/>
                <a:cs typeface="Arial" charset="0"/>
              </a:rPr>
              <a:t>barbatus</a:t>
            </a:r>
            <a:r>
              <a:rPr lang="el-GR" sz="1600" b="1" dirty="0">
                <a:solidFill>
                  <a:srgbClr val="002060"/>
                </a:solidFill>
                <a:latin typeface="+mn-lt"/>
                <a:cs typeface="Arial" charset="0"/>
              </a:rPr>
              <a:t>)</a:t>
            </a:r>
            <a:endParaRPr lang="en-US" sz="1600" b="1" dirty="0">
              <a:solidFill>
                <a:srgbClr val="002060"/>
              </a:solidFill>
              <a:latin typeface="+mn-lt"/>
              <a:cs typeface="Arial" charset="0"/>
            </a:endParaRPr>
          </a:p>
        </p:txBody>
      </p:sp>
      <p:sp>
        <p:nvSpPr>
          <p:cNvPr id="12" name="11 - Ορθογώνιο"/>
          <p:cNvSpPr/>
          <p:nvPr/>
        </p:nvSpPr>
        <p:spPr>
          <a:xfrm>
            <a:off x="3016250" y="3571875"/>
            <a:ext cx="3216275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defRPr/>
            </a:pPr>
            <a:r>
              <a:rPr lang="en-US" sz="1600" b="1" dirty="0">
                <a:solidFill>
                  <a:srgbClr val="002060"/>
                </a:solidFill>
                <a:latin typeface="+mn-lt"/>
                <a:cs typeface="Arial" charset="0"/>
              </a:rPr>
              <a:t>H</a:t>
            </a:r>
            <a:r>
              <a:rPr lang="el-GR" sz="1600" b="1" dirty="0">
                <a:solidFill>
                  <a:srgbClr val="002060"/>
                </a:solidFill>
                <a:latin typeface="+mn-lt"/>
                <a:cs typeface="Arial" charset="0"/>
              </a:rPr>
              <a:t> αχιβάδα (</a:t>
            </a:r>
            <a:r>
              <a:rPr lang="en-US" sz="1600" b="1" i="1" dirty="0" err="1">
                <a:solidFill>
                  <a:srgbClr val="002060"/>
                </a:solidFill>
                <a:latin typeface="+mn-lt"/>
                <a:cs typeface="Arial" charset="0"/>
              </a:rPr>
              <a:t>Ruditapes</a:t>
            </a:r>
            <a:r>
              <a:rPr lang="en-US" sz="1600" b="1" i="1" dirty="0">
                <a:solidFill>
                  <a:srgbClr val="002060"/>
                </a:solidFill>
                <a:latin typeface="+mn-lt"/>
                <a:cs typeface="Arial" charset="0"/>
              </a:rPr>
              <a:t> </a:t>
            </a:r>
            <a:r>
              <a:rPr lang="en-US" sz="1600" b="1" i="1" dirty="0" err="1">
                <a:solidFill>
                  <a:srgbClr val="002060"/>
                </a:solidFill>
                <a:latin typeface="+mn-lt"/>
                <a:cs typeface="Arial" charset="0"/>
              </a:rPr>
              <a:t>decussatus</a:t>
            </a:r>
            <a:r>
              <a:rPr lang="en-US" sz="1600" b="1" dirty="0">
                <a:solidFill>
                  <a:srgbClr val="002060"/>
                </a:solidFill>
                <a:latin typeface="+mn-lt"/>
                <a:cs typeface="Arial" charset="0"/>
              </a:rPr>
              <a:t>)  </a:t>
            </a:r>
          </a:p>
        </p:txBody>
      </p:sp>
      <p:sp>
        <p:nvSpPr>
          <p:cNvPr id="13" name="12 - Ορθογώνιο"/>
          <p:cNvSpPr/>
          <p:nvPr/>
        </p:nvSpPr>
        <p:spPr>
          <a:xfrm>
            <a:off x="571500" y="0"/>
            <a:ext cx="814387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l-GR" b="1" dirty="0" smtClean="0">
                <a:solidFill>
                  <a:srgbClr val="C00000"/>
                </a:solidFill>
                <a:cs typeface="Arial" charset="0"/>
              </a:rPr>
              <a:t>ΕΛΕΓΧΟΣ ΤΗΣ ΒΙΟΣΗΜΟΤΗΤΑΣ ΚΑΙ </a:t>
            </a:r>
            <a:r>
              <a:rPr lang="el-GR" b="1" dirty="0" smtClean="0">
                <a:solidFill>
                  <a:srgbClr val="C00000"/>
                </a:solidFill>
                <a:latin typeface="+mn-lt"/>
                <a:cs typeface="Arial" charset="0"/>
              </a:rPr>
              <a:t>ΚΑΛΛΙΕΡΓΕΙΑ </a:t>
            </a:r>
            <a:r>
              <a:rPr lang="el-GR" b="1" dirty="0">
                <a:solidFill>
                  <a:srgbClr val="C00000"/>
                </a:solidFill>
                <a:latin typeface="+mn-lt"/>
                <a:cs typeface="Arial" charset="0"/>
              </a:rPr>
              <a:t>ΝΕΩΝ ΕΙΔΩΝ ΔΙΘΥΡΩΝ ΜΕ ΟΙΚΟΝΟΜΙΚΟ ΕΝΔΙΑΦΕΡΟΝ </a:t>
            </a:r>
          </a:p>
        </p:txBody>
      </p:sp>
      <p:sp>
        <p:nvSpPr>
          <p:cNvPr id="14" name="13 - Ορθογώνιο"/>
          <p:cNvSpPr/>
          <p:nvPr/>
        </p:nvSpPr>
        <p:spPr>
          <a:xfrm>
            <a:off x="6286500" y="3857625"/>
            <a:ext cx="2857500" cy="23383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buFont typeface="Arial" pitchFamily="34" charset="0"/>
              <a:buChar char="•"/>
              <a:defRPr/>
            </a:pPr>
            <a:endParaRPr lang="en-US" sz="1600" b="1" dirty="0">
              <a:solidFill>
                <a:srgbClr val="C00000"/>
              </a:solidFill>
              <a:latin typeface="+mn-lt"/>
              <a:cs typeface="Arial" charset="0"/>
            </a:endParaRPr>
          </a:p>
          <a:p>
            <a:pPr algn="just" eaLnBrk="1" hangingPunct="1">
              <a:defRPr/>
            </a:pPr>
            <a:r>
              <a:rPr lang="el-GR" b="1" dirty="0">
                <a:solidFill>
                  <a:srgbClr val="C00000"/>
                </a:solidFill>
                <a:latin typeface="+mn-lt"/>
                <a:cs typeface="Arial" charset="0"/>
              </a:rPr>
              <a:t>Επίσης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endParaRPr lang="el-GR" sz="1600" b="1" dirty="0">
              <a:solidFill>
                <a:srgbClr val="C00000"/>
              </a:solidFill>
              <a:latin typeface="+mn-lt"/>
              <a:cs typeface="Arial" charset="0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el-GR" sz="1600" b="1" dirty="0">
                <a:solidFill>
                  <a:srgbClr val="C00000"/>
                </a:solidFill>
                <a:latin typeface="+mn-lt"/>
                <a:cs typeface="Arial" charset="0"/>
              </a:rPr>
              <a:t>η </a:t>
            </a:r>
            <a:r>
              <a:rPr lang="el-GR" sz="1600" b="1" dirty="0" err="1">
                <a:solidFill>
                  <a:srgbClr val="C00000"/>
                </a:solidFill>
                <a:latin typeface="+mn-lt"/>
                <a:cs typeface="Arial" charset="0"/>
              </a:rPr>
              <a:t>καλόγνωµη</a:t>
            </a:r>
            <a:r>
              <a:rPr lang="el-GR" sz="1600" b="1" dirty="0">
                <a:solidFill>
                  <a:srgbClr val="C00000"/>
                </a:solidFill>
                <a:latin typeface="+mn-lt"/>
                <a:cs typeface="Arial" charset="0"/>
              </a:rPr>
              <a:t> (</a:t>
            </a:r>
            <a:r>
              <a:rPr lang="el-GR" sz="1600" b="1" i="1" dirty="0" err="1">
                <a:solidFill>
                  <a:srgbClr val="C00000"/>
                </a:solidFill>
                <a:latin typeface="+mn-lt"/>
                <a:cs typeface="Arial" charset="0"/>
              </a:rPr>
              <a:t>Arca</a:t>
            </a:r>
            <a:r>
              <a:rPr lang="el-GR" sz="1600" b="1" i="1" dirty="0">
                <a:solidFill>
                  <a:srgbClr val="C00000"/>
                </a:solidFill>
                <a:latin typeface="+mn-lt"/>
                <a:cs typeface="Arial" charset="0"/>
              </a:rPr>
              <a:t> </a:t>
            </a:r>
            <a:r>
              <a:rPr lang="el-GR" sz="1600" b="1" i="1" dirty="0" err="1">
                <a:solidFill>
                  <a:srgbClr val="C00000"/>
                </a:solidFill>
                <a:latin typeface="+mn-lt"/>
                <a:cs typeface="Arial" charset="0"/>
              </a:rPr>
              <a:t>noae</a:t>
            </a:r>
            <a:r>
              <a:rPr lang="el-GR" sz="1600" b="1" dirty="0">
                <a:solidFill>
                  <a:srgbClr val="C00000"/>
                </a:solidFill>
                <a:latin typeface="+mn-lt"/>
                <a:cs typeface="Arial" charset="0"/>
              </a:rPr>
              <a:t>) </a:t>
            </a:r>
            <a:endParaRPr lang="en-US" sz="1600" b="1" dirty="0">
              <a:solidFill>
                <a:srgbClr val="C00000"/>
              </a:solidFill>
              <a:latin typeface="+mn-lt"/>
              <a:cs typeface="Arial" charset="0"/>
            </a:endParaRPr>
          </a:p>
          <a:p>
            <a:pPr algn="just" eaLnBrk="1" hangingPunct="1">
              <a:defRPr/>
            </a:pPr>
            <a:endParaRPr lang="el-GR" sz="1600" b="1" dirty="0">
              <a:solidFill>
                <a:srgbClr val="C00000"/>
              </a:solidFill>
              <a:latin typeface="+mn-lt"/>
              <a:cs typeface="Arial" charset="0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el-GR" sz="1600" b="1" dirty="0">
                <a:solidFill>
                  <a:srgbClr val="C00000"/>
                </a:solidFill>
                <a:latin typeface="+mn-lt"/>
                <a:cs typeface="Arial" charset="0"/>
              </a:rPr>
              <a:t>το λείο χτένι (</a:t>
            </a:r>
            <a:r>
              <a:rPr lang="el-GR" sz="1600" b="1" i="1" dirty="0" err="1">
                <a:solidFill>
                  <a:srgbClr val="C00000"/>
                </a:solidFill>
                <a:latin typeface="+mn-lt"/>
                <a:cs typeface="Arial" charset="0"/>
              </a:rPr>
              <a:t>Chlamys</a:t>
            </a:r>
            <a:r>
              <a:rPr lang="el-GR" sz="1600" b="1" i="1" dirty="0">
                <a:solidFill>
                  <a:srgbClr val="C00000"/>
                </a:solidFill>
                <a:latin typeface="+mn-lt"/>
                <a:cs typeface="Arial" charset="0"/>
              </a:rPr>
              <a:t> </a:t>
            </a:r>
            <a:r>
              <a:rPr lang="el-GR" sz="1600" b="1" i="1" dirty="0" err="1">
                <a:solidFill>
                  <a:srgbClr val="C00000"/>
                </a:solidFill>
                <a:latin typeface="+mn-lt"/>
                <a:cs typeface="Arial" charset="0"/>
              </a:rPr>
              <a:t>glabra</a:t>
            </a:r>
            <a:r>
              <a:rPr lang="el-GR" sz="1600" b="1" dirty="0">
                <a:solidFill>
                  <a:srgbClr val="C00000"/>
                </a:solidFill>
                <a:latin typeface="+mn-lt"/>
                <a:cs typeface="Arial" charset="0"/>
              </a:rPr>
              <a:t>) </a:t>
            </a:r>
            <a:endParaRPr lang="en-US" sz="1600" b="1" dirty="0">
              <a:solidFill>
                <a:srgbClr val="C00000"/>
              </a:solidFill>
              <a:latin typeface="+mn-lt"/>
              <a:cs typeface="Arial" charset="0"/>
            </a:endParaRPr>
          </a:p>
          <a:p>
            <a:pPr algn="just" eaLnBrk="1" hangingPunct="1">
              <a:defRPr/>
            </a:pPr>
            <a:endParaRPr lang="el-GR" sz="1600" b="1" dirty="0">
              <a:solidFill>
                <a:srgbClr val="C00000"/>
              </a:solidFill>
              <a:latin typeface="+mn-lt"/>
              <a:cs typeface="Arial" charset="0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el-GR" sz="1600" b="1" dirty="0">
                <a:solidFill>
                  <a:srgbClr val="C00000"/>
                </a:solidFill>
                <a:latin typeface="+mn-lt"/>
                <a:cs typeface="Arial" charset="0"/>
              </a:rPr>
              <a:t>το φασολάκι ή </a:t>
            </a:r>
            <a:r>
              <a:rPr lang="el-GR" sz="1600" b="1" dirty="0" err="1">
                <a:solidFill>
                  <a:srgbClr val="C00000"/>
                </a:solidFill>
                <a:latin typeface="+mn-lt"/>
                <a:cs typeface="Arial" charset="0"/>
              </a:rPr>
              <a:t>τελλίνα</a:t>
            </a:r>
            <a:r>
              <a:rPr lang="el-GR" sz="1600" b="1" dirty="0">
                <a:solidFill>
                  <a:srgbClr val="C00000"/>
                </a:solidFill>
                <a:latin typeface="+mn-lt"/>
                <a:cs typeface="Arial" charset="0"/>
              </a:rPr>
              <a:t> (</a:t>
            </a:r>
            <a:r>
              <a:rPr lang="el-GR" sz="1600" b="1" i="1" dirty="0" err="1">
                <a:solidFill>
                  <a:srgbClr val="C00000"/>
                </a:solidFill>
                <a:latin typeface="+mn-lt"/>
                <a:cs typeface="Arial" charset="0"/>
              </a:rPr>
              <a:t>Donax</a:t>
            </a:r>
            <a:r>
              <a:rPr lang="el-GR" sz="1600" b="1" i="1" dirty="0">
                <a:solidFill>
                  <a:srgbClr val="C00000"/>
                </a:solidFill>
                <a:latin typeface="+mn-lt"/>
                <a:cs typeface="Arial" charset="0"/>
              </a:rPr>
              <a:t> </a:t>
            </a:r>
            <a:r>
              <a:rPr lang="el-GR" sz="1600" b="1" i="1" dirty="0" err="1">
                <a:solidFill>
                  <a:srgbClr val="C00000"/>
                </a:solidFill>
                <a:latin typeface="+mn-lt"/>
                <a:cs typeface="Arial" charset="0"/>
              </a:rPr>
              <a:t>trunculus</a:t>
            </a:r>
            <a:r>
              <a:rPr lang="el-GR" sz="1600" b="1" dirty="0">
                <a:solidFill>
                  <a:srgbClr val="C00000"/>
                </a:solidFill>
                <a:latin typeface="+mn-lt"/>
                <a:cs typeface="Arial" charset="0"/>
              </a:rPr>
              <a:t>) </a:t>
            </a:r>
            <a:endParaRPr lang="en-US" sz="1600" b="1" dirty="0">
              <a:solidFill>
                <a:srgbClr val="C00000"/>
              </a:solidFill>
              <a:latin typeface="+mn-lt"/>
              <a:cs typeface="Arial" charset="0"/>
            </a:endParaRPr>
          </a:p>
        </p:txBody>
      </p:sp>
      <p:sp>
        <p:nvSpPr>
          <p:cNvPr id="15" name="14 - Ορθογώνιο"/>
          <p:cNvSpPr/>
          <p:nvPr/>
        </p:nvSpPr>
        <p:spPr>
          <a:xfrm>
            <a:off x="357188" y="6143625"/>
            <a:ext cx="8358187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l-GR" sz="1600" dirty="0">
                <a:latin typeface="+mn-lt"/>
                <a:cs typeface="Arial" charset="0"/>
              </a:rPr>
              <a:t>Δυνητικά θα μπορούσαμε σύμφωνα επίσης με διάφορες πληροφορίες να συμπεριλάβουμε τον </a:t>
            </a:r>
            <a:r>
              <a:rPr lang="el-GR" sz="1600" dirty="0" err="1">
                <a:latin typeface="+mn-lt"/>
                <a:cs typeface="Arial" charset="0"/>
              </a:rPr>
              <a:t>πετροσωλήνα</a:t>
            </a:r>
            <a:r>
              <a:rPr lang="el-GR" sz="1600" dirty="0">
                <a:latin typeface="+mn-lt"/>
                <a:cs typeface="Arial" charset="0"/>
              </a:rPr>
              <a:t> (</a:t>
            </a:r>
            <a:r>
              <a:rPr lang="el-GR" sz="1600" i="1" dirty="0" err="1">
                <a:latin typeface="+mn-lt"/>
                <a:cs typeface="Arial" charset="0"/>
              </a:rPr>
              <a:t>Lithophaga</a:t>
            </a:r>
            <a:r>
              <a:rPr lang="el-GR" sz="1600" i="1" dirty="0">
                <a:latin typeface="+mn-lt"/>
                <a:cs typeface="Arial" charset="0"/>
              </a:rPr>
              <a:t> </a:t>
            </a:r>
            <a:r>
              <a:rPr lang="el-GR" sz="1600" i="1" dirty="0" err="1">
                <a:latin typeface="+mn-lt"/>
                <a:cs typeface="Arial" charset="0"/>
              </a:rPr>
              <a:t>lithophaga</a:t>
            </a:r>
            <a:r>
              <a:rPr lang="el-GR" sz="1600" dirty="0">
                <a:latin typeface="+mn-lt"/>
                <a:cs typeface="Arial" charset="0"/>
              </a:rPr>
              <a:t>) και την πίνα (</a:t>
            </a:r>
            <a:r>
              <a:rPr lang="el-GR" sz="1600" i="1" dirty="0" err="1">
                <a:latin typeface="+mn-lt"/>
                <a:cs typeface="Arial" charset="0"/>
              </a:rPr>
              <a:t>Pinna</a:t>
            </a:r>
            <a:r>
              <a:rPr lang="el-GR" sz="1600" i="1" dirty="0">
                <a:latin typeface="+mn-lt"/>
                <a:cs typeface="Arial" charset="0"/>
              </a:rPr>
              <a:t> </a:t>
            </a:r>
            <a:r>
              <a:rPr lang="el-GR" sz="1600" i="1" dirty="0" err="1">
                <a:latin typeface="+mn-lt"/>
                <a:cs typeface="Arial" charset="0"/>
              </a:rPr>
              <a:t>nobilis</a:t>
            </a:r>
            <a:r>
              <a:rPr lang="el-GR" sz="1600" dirty="0">
                <a:latin typeface="+mn-lt"/>
                <a:cs typeface="Arial" charset="0"/>
              </a:rPr>
              <a:t>),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214313" y="357188"/>
            <a:ext cx="8643937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sz="1200" dirty="0">
                <a:latin typeface="+mn-lt"/>
                <a:cs typeface="Arial" charset="0"/>
              </a:rPr>
              <a:t>REPROSEED, «Research to improve Production of SEED », was a European project conducted from 2009 to 2014 by partners from several countries that aimed to promote the development of the </a:t>
            </a:r>
            <a:r>
              <a:rPr lang="en-US" sz="1200" dirty="0" err="1">
                <a:latin typeface="+mn-lt"/>
                <a:cs typeface="Arial" charset="0"/>
              </a:rPr>
              <a:t>mollusc</a:t>
            </a:r>
            <a:r>
              <a:rPr lang="en-US" sz="1200" dirty="0">
                <a:latin typeface="+mn-lt"/>
                <a:cs typeface="Arial" charset="0"/>
              </a:rPr>
              <a:t> aquaculture such as Spain, Portugal, France and Norway. </a:t>
            </a:r>
            <a:r>
              <a:rPr lang="en-US" sz="1200" dirty="0" err="1">
                <a:latin typeface="+mn-lt"/>
                <a:cs typeface="Arial" charset="0"/>
              </a:rPr>
              <a:t>Mollusc</a:t>
            </a:r>
            <a:r>
              <a:rPr lang="en-US" sz="1200" dirty="0">
                <a:latin typeface="+mn-lt"/>
                <a:cs typeface="Arial" charset="0"/>
              </a:rPr>
              <a:t> farming is important as this industry is expected to contribute significantly to the European economy in the coming years.</a:t>
            </a:r>
          </a:p>
        </p:txBody>
      </p:sp>
      <p:sp>
        <p:nvSpPr>
          <p:cNvPr id="21507" name="2 - Ορθογώνιο"/>
          <p:cNvSpPr>
            <a:spLocks noChangeArrowheads="1"/>
          </p:cNvSpPr>
          <p:nvPr/>
        </p:nvSpPr>
        <p:spPr bwMode="auto">
          <a:xfrm>
            <a:off x="3071813" y="71438"/>
            <a:ext cx="36464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l-GR" sz="1600" b="1">
                <a:solidFill>
                  <a:srgbClr val="C00000"/>
                </a:solidFill>
                <a:latin typeface="Calibri" pitchFamily="34" charset="0"/>
              </a:rPr>
              <a:t>REPROSEED</a:t>
            </a:r>
            <a:r>
              <a:rPr lang="el-GR" altLang="el-GR" sz="1600">
                <a:solidFill>
                  <a:srgbClr val="000000"/>
                </a:solidFill>
                <a:latin typeface="Calibri" pitchFamily="34" charset="0"/>
              </a:rPr>
              <a:t> (</a:t>
            </a:r>
            <a:r>
              <a:rPr lang="en-US" altLang="el-GR" sz="1600">
                <a:solidFill>
                  <a:srgbClr val="000000"/>
                </a:solidFill>
                <a:latin typeface="Calibri" pitchFamily="34" charset="0"/>
                <a:hlinkClick r:id="rId2"/>
              </a:rPr>
              <a:t>www</a:t>
            </a:r>
            <a:r>
              <a:rPr lang="el-GR" altLang="el-GR" sz="1600">
                <a:solidFill>
                  <a:srgbClr val="000000"/>
                </a:solidFill>
                <a:latin typeface="Calibri" pitchFamily="34" charset="0"/>
                <a:hlinkClick r:id="rId2"/>
              </a:rPr>
              <a:t>.</a:t>
            </a:r>
            <a:r>
              <a:rPr lang="en-US" altLang="el-GR" sz="1600">
                <a:solidFill>
                  <a:srgbClr val="000000"/>
                </a:solidFill>
                <a:latin typeface="Calibri" pitchFamily="34" charset="0"/>
                <a:hlinkClick r:id="rId2"/>
              </a:rPr>
              <a:t>reproseed</a:t>
            </a:r>
            <a:r>
              <a:rPr lang="el-GR" altLang="el-GR" sz="1600">
                <a:solidFill>
                  <a:srgbClr val="000000"/>
                </a:solidFill>
                <a:latin typeface="Calibri" pitchFamily="34" charset="0"/>
                <a:hlinkClick r:id="rId2"/>
              </a:rPr>
              <a:t>.</a:t>
            </a:r>
            <a:r>
              <a:rPr lang="en-US" altLang="el-GR" sz="1600">
                <a:solidFill>
                  <a:srgbClr val="000000"/>
                </a:solidFill>
                <a:latin typeface="Calibri" pitchFamily="34" charset="0"/>
                <a:hlinkClick r:id="rId2"/>
              </a:rPr>
              <a:t>eu</a:t>
            </a:r>
            <a:r>
              <a:rPr lang="el-GR" altLang="el-GR" sz="1600">
                <a:solidFill>
                  <a:srgbClr val="000000"/>
                </a:solidFill>
                <a:latin typeface="Calibri" pitchFamily="34" charset="0"/>
              </a:rPr>
              <a:t>)</a:t>
            </a:r>
            <a:endParaRPr lang="el-GR" altLang="el-GR"/>
          </a:p>
        </p:txBody>
      </p:sp>
      <p:graphicFrame>
        <p:nvGraphicFramePr>
          <p:cNvPr id="4" name="3 - Πίνακας"/>
          <p:cNvGraphicFramePr>
            <a:graphicFrameLocks noGrp="1"/>
          </p:cNvGraphicFramePr>
          <p:nvPr/>
        </p:nvGraphicFramePr>
        <p:xfrm>
          <a:off x="142875" y="1071563"/>
          <a:ext cx="8929687" cy="5765798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4595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596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325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779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12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/>
                        <a:t>Country</a:t>
                      </a:r>
                      <a:endParaRPr lang="el-GR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/>
                        <a:t>Company</a:t>
                      </a:r>
                      <a:endParaRPr lang="el-GR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/>
                        <a:t>City</a:t>
                      </a:r>
                      <a:endParaRPr lang="el-GR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/>
                        <a:t>Species</a:t>
                      </a:r>
                      <a:endParaRPr lang="el-GR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30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 err="1"/>
                        <a:t>Spain</a:t>
                      </a:r>
                      <a:r>
                        <a:rPr lang="en-US" sz="1200" dirty="0"/>
                        <a:t> (5)</a:t>
                      </a:r>
                      <a:endParaRPr lang="el-GR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u="none" strike="noStrike" dirty="0" err="1">
                          <a:hlinkClick r:id="rId3"/>
                        </a:rPr>
                        <a:t>Tinamenor</a:t>
                      </a:r>
                      <a:endParaRPr lang="el-GR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 err="1"/>
                        <a:t>Pesués</a:t>
                      </a:r>
                      <a:endParaRPr lang="el-GR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i="1" dirty="0"/>
                        <a:t>R. </a:t>
                      </a:r>
                      <a:r>
                        <a:rPr lang="el-GR" sz="1200" i="1" dirty="0" err="1"/>
                        <a:t>decussatus</a:t>
                      </a:r>
                      <a:r>
                        <a:rPr lang="el-GR" sz="1200" i="1" dirty="0"/>
                        <a:t/>
                      </a:r>
                      <a:br>
                        <a:rPr lang="el-GR" sz="1200" i="1" dirty="0"/>
                      </a:br>
                      <a:r>
                        <a:rPr lang="el-GR" sz="1200" i="1" dirty="0"/>
                        <a:t>R. </a:t>
                      </a:r>
                      <a:r>
                        <a:rPr lang="el-GR" sz="1200" i="1" dirty="0" err="1"/>
                        <a:t>Philipinarum</a:t>
                      </a:r>
                      <a:endParaRPr lang="el-GR" sz="1200" i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30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/>
                        <a:t>Denmark</a:t>
                      </a:r>
                      <a:r>
                        <a:rPr lang="en-US" sz="1200"/>
                        <a:t> (1)</a:t>
                      </a:r>
                      <a:endParaRPr lang="el-GR" sz="120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hlinkClick r:id="rId4"/>
                        </a:rPr>
                        <a:t>Dansk </a:t>
                      </a:r>
                      <a:r>
                        <a:rPr lang="en-US" sz="1200" u="sng" dirty="0" err="1">
                          <a:hlinkClick r:id="rId4"/>
                        </a:rPr>
                        <a:t>Skaldyrcenter</a:t>
                      </a:r>
                      <a:r>
                        <a:rPr lang="en-US" sz="1200" u="sng" dirty="0">
                          <a:hlinkClick r:id="rId4"/>
                        </a:rPr>
                        <a:t> (Danish Shellfish Center)</a:t>
                      </a:r>
                      <a:endParaRPr lang="el-GR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/>
                        <a:t>Nykøbing Mors</a:t>
                      </a:r>
                      <a:endParaRPr lang="el-GR" sz="120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/>
                        <a:t>M. </a:t>
                      </a:r>
                      <a:r>
                        <a:rPr lang="en-US" sz="1200" i="1" dirty="0" err="1"/>
                        <a:t>edulis</a:t>
                      </a:r>
                      <a:endParaRPr lang="el-GR" sz="1200" i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30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/>
                        <a:t>Norway</a:t>
                      </a:r>
                      <a:r>
                        <a:rPr lang="en-US" sz="1200"/>
                        <a:t> (1)</a:t>
                      </a:r>
                      <a:endParaRPr lang="el-GR" sz="120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/>
                        <a:t>SCALPRO</a:t>
                      </a:r>
                      <a:endParaRPr lang="el-GR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/>
                        <a:t>Rong</a:t>
                      </a:r>
                      <a:endParaRPr lang="el-GR" sz="120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/>
                        <a:t>O. </a:t>
                      </a:r>
                      <a:r>
                        <a:rPr lang="en-US" sz="1200" i="1" dirty="0" err="1"/>
                        <a:t>edulis</a:t>
                      </a:r>
                      <a:r>
                        <a:rPr lang="en-US" sz="1200" i="1" dirty="0"/>
                        <a:t/>
                      </a:r>
                      <a:br>
                        <a:rPr lang="en-US" sz="1200" i="1" dirty="0"/>
                      </a:br>
                      <a:r>
                        <a:rPr lang="en-US" sz="1200" i="1" dirty="0"/>
                        <a:t>P. </a:t>
                      </a:r>
                      <a:r>
                        <a:rPr lang="en-US" sz="1200" i="1" dirty="0" err="1"/>
                        <a:t>maximus</a:t>
                      </a:r>
                      <a:endParaRPr lang="el-GR" sz="1200" i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89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 err="1"/>
                        <a:t>Italy</a:t>
                      </a:r>
                      <a:r>
                        <a:rPr lang="en-US" sz="1200" dirty="0"/>
                        <a:t> (4)</a:t>
                      </a:r>
                      <a:endParaRPr lang="el-GR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dirty="0" err="1">
                          <a:hlinkClick r:id="rId5"/>
                        </a:rPr>
                        <a:t>Almar</a:t>
                      </a:r>
                      <a:r>
                        <a:rPr lang="en-US" sz="1200" u="none" dirty="0">
                          <a:hlinkClick r:id="rId5"/>
                        </a:rPr>
                        <a:t> </a:t>
                      </a:r>
                      <a:r>
                        <a:rPr lang="en-US" sz="1200" u="none" dirty="0" err="1">
                          <a:hlinkClick r:id="rId5"/>
                        </a:rPr>
                        <a:t>Acquacoltura</a:t>
                      </a:r>
                      <a:r>
                        <a:rPr lang="en-US" sz="1200" u="none" dirty="0">
                          <a:hlinkClick r:id="rId5"/>
                        </a:rPr>
                        <a:t> </a:t>
                      </a:r>
                      <a:r>
                        <a:rPr lang="en-US" sz="1200" u="none" dirty="0" err="1">
                          <a:hlinkClick r:id="rId5"/>
                        </a:rPr>
                        <a:t>Lagunare</a:t>
                      </a:r>
                      <a:r>
                        <a:rPr lang="en-US" sz="1200" u="none" dirty="0">
                          <a:hlinkClick r:id="rId5"/>
                        </a:rPr>
                        <a:t> </a:t>
                      </a:r>
                      <a:r>
                        <a:rPr lang="en-US" sz="1200" u="none" dirty="0" err="1">
                          <a:hlinkClick r:id="rId5"/>
                        </a:rPr>
                        <a:t>Marinetta</a:t>
                      </a:r>
                      <a:r>
                        <a:rPr lang="en-US" sz="1200" u="none" dirty="0">
                          <a:hlinkClick r:id="rId5"/>
                        </a:rPr>
                        <a:t> Soc. </a:t>
                      </a:r>
                      <a:r>
                        <a:rPr lang="el-GR" sz="1200" u="none" dirty="0" err="1">
                          <a:hlinkClick r:id="rId5"/>
                        </a:rPr>
                        <a:t>Coop</a:t>
                      </a:r>
                      <a:r>
                        <a:rPr lang="el-GR" sz="1200" u="none" dirty="0">
                          <a:hlinkClick r:id="rId5"/>
                        </a:rPr>
                        <a:t>. a </a:t>
                      </a:r>
                      <a:r>
                        <a:rPr lang="el-GR" sz="1200" u="none" dirty="0" err="1">
                          <a:hlinkClick r:id="rId5"/>
                        </a:rPr>
                        <a:t>r.l</a:t>
                      </a:r>
                      <a:r>
                        <a:rPr lang="el-GR" sz="1200" u="none" dirty="0">
                          <a:hlinkClick r:id="rId5"/>
                        </a:rPr>
                        <a:t>.</a:t>
                      </a:r>
                      <a:endParaRPr lang="el-GR" sz="1200" u="none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/>
                        <a:t>Marano Lagunare</a:t>
                      </a:r>
                      <a:endParaRPr lang="el-GR" sz="120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/>
                        <a:t>R. </a:t>
                      </a:r>
                      <a:r>
                        <a:rPr lang="en-US" sz="1200" i="1" dirty="0" err="1"/>
                        <a:t>philippinarum</a:t>
                      </a:r>
                      <a:endParaRPr lang="el-GR" sz="1200" i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031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/>
                        <a:t>UK</a:t>
                      </a:r>
                      <a:r>
                        <a:rPr lang="en-US" sz="1200"/>
                        <a:t> (4)</a:t>
                      </a:r>
                      <a:endParaRPr lang="el-GR" sz="120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u="sng" dirty="0" err="1">
                          <a:hlinkClick r:id="rId6"/>
                        </a:rPr>
                        <a:t>Seasalter</a:t>
                      </a:r>
                      <a:r>
                        <a:rPr lang="el-GR" sz="1200" u="sng" dirty="0">
                          <a:hlinkClick r:id="rId6"/>
                        </a:rPr>
                        <a:t> </a:t>
                      </a:r>
                      <a:r>
                        <a:rPr lang="el-GR" sz="1200" u="sng" dirty="0" err="1">
                          <a:hlinkClick r:id="rId6"/>
                        </a:rPr>
                        <a:t>Shellfish</a:t>
                      </a:r>
                      <a:r>
                        <a:rPr lang="el-GR" sz="1200" u="sng" dirty="0">
                          <a:hlinkClick r:id="rId6"/>
                        </a:rPr>
                        <a:t> </a:t>
                      </a:r>
                      <a:r>
                        <a:rPr lang="el-GR" sz="1200" u="sng" dirty="0" err="1">
                          <a:hlinkClick r:id="rId6"/>
                        </a:rPr>
                        <a:t>Whistable</a:t>
                      </a:r>
                      <a:endParaRPr lang="el-GR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/>
                        <a:t>Herne Bay</a:t>
                      </a:r>
                      <a:endParaRPr lang="el-GR" sz="120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/>
                        <a:t>O. </a:t>
                      </a:r>
                      <a:r>
                        <a:rPr lang="en-US" sz="1200" i="1" dirty="0" err="1"/>
                        <a:t>edulis</a:t>
                      </a:r>
                      <a:r>
                        <a:rPr lang="en-US" sz="1200" i="1" dirty="0"/>
                        <a:t/>
                      </a:r>
                      <a:br>
                        <a:rPr lang="en-US" sz="1200" i="1" dirty="0"/>
                      </a:br>
                      <a:r>
                        <a:rPr lang="en-US" sz="1200" i="1" dirty="0"/>
                        <a:t>C. </a:t>
                      </a:r>
                      <a:r>
                        <a:rPr lang="en-US" sz="1200" i="1" dirty="0" err="1"/>
                        <a:t>gigas</a:t>
                      </a:r>
                      <a:r>
                        <a:rPr lang="en-US" sz="1200" i="1" dirty="0"/>
                        <a:t/>
                      </a:r>
                      <a:br>
                        <a:rPr lang="en-US" sz="1200" i="1" dirty="0"/>
                      </a:br>
                      <a:r>
                        <a:rPr lang="en-US" sz="1200" i="1" dirty="0" err="1"/>
                        <a:t>Mercenaria</a:t>
                      </a:r>
                      <a:r>
                        <a:rPr lang="en-US" sz="1200" i="1" dirty="0"/>
                        <a:t> </a:t>
                      </a:r>
                      <a:r>
                        <a:rPr lang="en-US" sz="1200" i="1" dirty="0" err="1"/>
                        <a:t>mercenaria</a:t>
                      </a:r>
                      <a:r>
                        <a:rPr lang="en-US" sz="1200" i="1" dirty="0"/>
                        <a:t/>
                      </a:r>
                      <a:br>
                        <a:rPr lang="en-US" sz="1200" i="1" dirty="0"/>
                      </a:br>
                      <a:r>
                        <a:rPr lang="en-US" sz="1200" i="1" dirty="0"/>
                        <a:t>Tapes </a:t>
                      </a:r>
                      <a:r>
                        <a:rPr lang="en-US" sz="1200" i="1" dirty="0" err="1"/>
                        <a:t>decussata</a:t>
                      </a:r>
                      <a:r>
                        <a:rPr lang="en-US" sz="1200" i="1" dirty="0"/>
                        <a:t/>
                      </a:r>
                      <a:br>
                        <a:rPr lang="en-US" sz="1200" i="1" dirty="0"/>
                      </a:br>
                      <a:r>
                        <a:rPr lang="en-US" sz="1200" i="1" dirty="0"/>
                        <a:t>Tapes </a:t>
                      </a:r>
                      <a:r>
                        <a:rPr lang="en-US" sz="1200" i="1" dirty="0" err="1"/>
                        <a:t>semidecussata</a:t>
                      </a:r>
                      <a:endParaRPr lang="el-GR" sz="1200" i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33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/>
                        <a:t>Irlande</a:t>
                      </a:r>
                      <a:r>
                        <a:rPr lang="en-US" sz="1200"/>
                        <a:t> (7)</a:t>
                      </a:r>
                      <a:endParaRPr lang="el-GR" sz="120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 err="1"/>
                        <a:t>Cartron</a:t>
                      </a:r>
                      <a:r>
                        <a:rPr lang="el-GR" sz="1200" dirty="0"/>
                        <a:t> </a:t>
                      </a:r>
                      <a:r>
                        <a:rPr lang="el-GR" sz="1200" dirty="0" err="1"/>
                        <a:t>Point</a:t>
                      </a:r>
                      <a:r>
                        <a:rPr lang="el-GR" sz="1200" dirty="0"/>
                        <a:t> </a:t>
                      </a:r>
                      <a:r>
                        <a:rPr lang="el-GR" sz="1200" dirty="0" err="1"/>
                        <a:t>Shellfish</a:t>
                      </a:r>
                      <a:r>
                        <a:rPr lang="el-GR" sz="1200" dirty="0"/>
                        <a:t> </a:t>
                      </a:r>
                      <a:r>
                        <a:rPr lang="el-GR" sz="1200" dirty="0" err="1"/>
                        <a:t>Ltd</a:t>
                      </a:r>
                      <a:endParaRPr lang="el-GR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/>
                        <a:t>Burren</a:t>
                      </a:r>
                      <a:endParaRPr lang="el-GR" sz="120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/>
                        <a:t>Oysters</a:t>
                      </a:r>
                      <a:br>
                        <a:rPr lang="en-US" sz="1200" i="1" dirty="0"/>
                      </a:br>
                      <a:r>
                        <a:rPr lang="en-US" sz="1200" i="1" dirty="0"/>
                        <a:t>P. </a:t>
                      </a:r>
                      <a:r>
                        <a:rPr lang="en-US" sz="1200" i="1" dirty="0" err="1"/>
                        <a:t>maximus</a:t>
                      </a:r>
                      <a:r>
                        <a:rPr lang="en-US" sz="1200" i="1" dirty="0"/>
                        <a:t/>
                      </a:r>
                      <a:br>
                        <a:rPr lang="en-US" sz="1200" i="1" dirty="0"/>
                      </a:br>
                      <a:r>
                        <a:rPr lang="en-US" sz="1200" i="1" dirty="0"/>
                        <a:t>Clams</a:t>
                      </a:r>
                      <a:endParaRPr lang="el-GR" sz="1200" i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33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 err="1"/>
                        <a:t>The</a:t>
                      </a:r>
                      <a:r>
                        <a:rPr lang="el-GR" sz="1200" dirty="0"/>
                        <a:t> </a:t>
                      </a:r>
                      <a:r>
                        <a:rPr lang="el-GR" sz="1200" dirty="0" err="1" smtClean="0"/>
                        <a:t>Netherland</a:t>
                      </a:r>
                      <a:r>
                        <a:rPr lang="en-US" sz="1200" dirty="0" smtClean="0"/>
                        <a:t> (1)</a:t>
                      </a:r>
                      <a:endParaRPr lang="el-GR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u="sng" dirty="0" err="1">
                          <a:hlinkClick r:id="rId7"/>
                        </a:rPr>
                        <a:t>Stichting</a:t>
                      </a:r>
                      <a:r>
                        <a:rPr lang="el-GR" sz="1200" u="sng" dirty="0">
                          <a:hlinkClick r:id="rId7"/>
                        </a:rPr>
                        <a:t> </a:t>
                      </a:r>
                      <a:r>
                        <a:rPr lang="el-GR" sz="1200" u="sng" dirty="0" err="1">
                          <a:hlinkClick r:id="rId7"/>
                        </a:rPr>
                        <a:t>Zeeschelp</a:t>
                      </a:r>
                      <a:endParaRPr lang="el-GR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/>
                        <a:t>Kamperland</a:t>
                      </a:r>
                      <a:endParaRPr lang="el-GR" sz="120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/>
                        <a:t>M. </a:t>
                      </a:r>
                      <a:r>
                        <a:rPr lang="en-US" sz="1200" i="1" dirty="0" err="1"/>
                        <a:t>edulis</a:t>
                      </a:r>
                      <a:r>
                        <a:rPr lang="en-US" sz="1200" i="1" dirty="0"/>
                        <a:t/>
                      </a:r>
                      <a:br>
                        <a:rPr lang="en-US" sz="1200" i="1" dirty="0"/>
                      </a:br>
                      <a:r>
                        <a:rPr lang="en-US" sz="1200" i="1" dirty="0"/>
                        <a:t>C. </a:t>
                      </a:r>
                      <a:r>
                        <a:rPr lang="en-US" sz="1200" i="1" dirty="0" err="1"/>
                        <a:t>edule</a:t>
                      </a:r>
                      <a:r>
                        <a:rPr lang="en-US" sz="1200" i="1" dirty="0"/>
                        <a:t/>
                      </a:r>
                      <a:br>
                        <a:rPr lang="en-US" sz="1200" i="1" dirty="0"/>
                      </a:br>
                      <a:r>
                        <a:rPr lang="en-US" sz="1200" i="1" dirty="0"/>
                        <a:t>Tapes </a:t>
                      </a:r>
                      <a:r>
                        <a:rPr lang="en-US" sz="1200" i="1" dirty="0" err="1"/>
                        <a:t>philipinarum</a:t>
                      </a:r>
                      <a:endParaRPr lang="el-GR" sz="1200" i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12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/>
                        <a:t>France</a:t>
                      </a:r>
                      <a:r>
                        <a:rPr lang="en-US" sz="1200"/>
                        <a:t> (14)</a:t>
                      </a:r>
                      <a:endParaRPr lang="el-GR" sz="120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 err="1"/>
                        <a:t>Grainocéan</a:t>
                      </a:r>
                      <a:endParaRPr lang="el-GR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 err="1"/>
                        <a:t>St</a:t>
                      </a:r>
                      <a:r>
                        <a:rPr lang="el-GR" sz="1200" dirty="0"/>
                        <a:t> </a:t>
                      </a:r>
                      <a:r>
                        <a:rPr lang="el-GR" sz="1200" dirty="0" err="1"/>
                        <a:t>Martin</a:t>
                      </a:r>
                      <a:r>
                        <a:rPr lang="el-GR" sz="1200" dirty="0"/>
                        <a:t> </a:t>
                      </a:r>
                      <a:r>
                        <a:rPr lang="el-GR" sz="1200" dirty="0" err="1" smtClean="0"/>
                        <a:t>Ré</a:t>
                      </a:r>
                      <a:r>
                        <a:rPr lang="en-US" sz="1200" dirty="0" smtClean="0"/>
                        <a:t>ne</a:t>
                      </a:r>
                      <a:endParaRPr lang="el-GR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/>
                        <a:t>C. </a:t>
                      </a:r>
                      <a:r>
                        <a:rPr lang="en-US" sz="1200" i="1" dirty="0" err="1"/>
                        <a:t>gigas</a:t>
                      </a:r>
                      <a:endParaRPr lang="el-GR" sz="1200" i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163" marR="51163" marT="51168" marB="51168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2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l-GR" sz="120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l-GR" sz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l-GR" sz="120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1163" marR="51163" marT="51168" marB="5116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l-GR" sz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1163" marR="51163" marT="51168" marB="51168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www.reproseed.eu/var/storage/images/_aliases/fullsize/medias-ifremer/medias-reproseed/montage/global-view/467781-3-eng-GB/Global-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075" y="1785938"/>
            <a:ext cx="8369300" cy="471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2 - TextBox"/>
          <p:cNvSpPr txBox="1">
            <a:spLocks noChangeArrowheads="1"/>
          </p:cNvSpPr>
          <p:nvPr/>
        </p:nvSpPr>
        <p:spPr bwMode="auto">
          <a:xfrm>
            <a:off x="1214438" y="142875"/>
            <a:ext cx="67151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l-GR" b="1" dirty="0">
                <a:solidFill>
                  <a:srgbClr val="C00000"/>
                </a:solidFill>
                <a:latin typeface="+mn-lt"/>
                <a:cs typeface="Arial" charset="0"/>
              </a:rPr>
              <a:t>ΟΣΤΡΑΚΟΓΕΝΕΤΙΚΟΙ ΣΤΑΘΜΟΙ, ΠΑΡΑΓΩΓΗ ΓΟΝΟΥ</a:t>
            </a:r>
            <a:r>
              <a:rPr lang="en-US" b="1" dirty="0">
                <a:solidFill>
                  <a:srgbClr val="C00000"/>
                </a:solidFill>
                <a:latin typeface="+mn-lt"/>
                <a:cs typeface="Arial" charset="0"/>
              </a:rPr>
              <a:t>-HATCHERIES</a:t>
            </a:r>
            <a:endParaRPr lang="el-GR" b="1" dirty="0">
              <a:solidFill>
                <a:srgbClr val="C00000"/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r>
              <a:rPr lang="en-US" b="1" dirty="0">
                <a:solidFill>
                  <a:srgbClr val="C00000"/>
                </a:solidFill>
                <a:latin typeface="+mn-lt"/>
                <a:cs typeface="Arial" charset="0"/>
              </a:rPr>
              <a:t> REPROSEED</a:t>
            </a:r>
            <a:r>
              <a:rPr lang="el-GR" b="1" dirty="0">
                <a:solidFill>
                  <a:srgbClr val="C00000"/>
                </a:solidFill>
                <a:latin typeface="+mn-lt"/>
                <a:cs typeface="Arial" charset="0"/>
              </a:rPr>
              <a:t>-</a:t>
            </a:r>
            <a:r>
              <a:rPr lang="en-US" b="1" dirty="0">
                <a:solidFill>
                  <a:srgbClr val="C00000"/>
                </a:solidFill>
                <a:latin typeface="+mn-lt"/>
                <a:cs typeface="Arial" charset="0"/>
              </a:rPr>
              <a:t> «</a:t>
            </a:r>
            <a:r>
              <a:rPr lang="en-US" b="1" dirty="0" err="1">
                <a:solidFill>
                  <a:srgbClr val="C00000"/>
                </a:solidFill>
                <a:latin typeface="+mn-lt"/>
                <a:cs typeface="Arial" charset="0"/>
              </a:rPr>
              <a:t>REsearch</a:t>
            </a:r>
            <a:r>
              <a:rPr lang="en-US" b="1" dirty="0">
                <a:solidFill>
                  <a:srgbClr val="C00000"/>
                </a:solidFill>
                <a:latin typeface="+mn-lt"/>
                <a:cs typeface="Arial" charset="0"/>
              </a:rPr>
              <a:t> to improve </a:t>
            </a:r>
            <a:r>
              <a:rPr lang="en-US" b="1" dirty="0" err="1">
                <a:solidFill>
                  <a:srgbClr val="C00000"/>
                </a:solidFill>
                <a:latin typeface="+mn-lt"/>
                <a:cs typeface="Arial" charset="0"/>
              </a:rPr>
              <a:t>PROduction</a:t>
            </a:r>
            <a:r>
              <a:rPr lang="en-US" b="1" dirty="0">
                <a:solidFill>
                  <a:srgbClr val="C00000"/>
                </a:solidFill>
                <a:latin typeface="+mn-lt"/>
                <a:cs typeface="Arial" charset="0"/>
              </a:rPr>
              <a:t> of SEED»</a:t>
            </a:r>
            <a:endParaRPr lang="el-GR" b="1" dirty="0">
              <a:solidFill>
                <a:srgbClr val="C00000"/>
              </a:solidFill>
              <a:latin typeface="+mn-lt"/>
              <a:cs typeface="Arial" charset="0"/>
            </a:endParaRPr>
          </a:p>
        </p:txBody>
      </p:sp>
      <p:sp>
        <p:nvSpPr>
          <p:cNvPr id="4" name="3 - Ορθογώνιο"/>
          <p:cNvSpPr/>
          <p:nvPr/>
        </p:nvSpPr>
        <p:spPr>
          <a:xfrm>
            <a:off x="214313" y="928688"/>
            <a:ext cx="8643937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sz="1200" dirty="0">
                <a:latin typeface="+mn-lt"/>
                <a:cs typeface="Arial" charset="0"/>
              </a:rPr>
              <a:t>REPROSEED, «Research to improve Production of SEED », was a European project conducted from 2009 to 2014 by partners from several countries that aimed to promote the development of the </a:t>
            </a:r>
            <a:r>
              <a:rPr lang="en-US" sz="1200" dirty="0" err="1">
                <a:latin typeface="+mn-lt"/>
                <a:cs typeface="Arial" charset="0"/>
              </a:rPr>
              <a:t>mollusc</a:t>
            </a:r>
            <a:r>
              <a:rPr lang="en-US" sz="1200" dirty="0">
                <a:latin typeface="+mn-lt"/>
                <a:cs typeface="Arial" charset="0"/>
              </a:rPr>
              <a:t> aquaculture such as Spain, Portugal, France and Norway. </a:t>
            </a:r>
            <a:r>
              <a:rPr lang="en-US" sz="1200" dirty="0" err="1">
                <a:latin typeface="+mn-lt"/>
                <a:cs typeface="Arial" charset="0"/>
              </a:rPr>
              <a:t>Mollusc</a:t>
            </a:r>
            <a:r>
              <a:rPr lang="en-US" sz="1200" dirty="0">
                <a:latin typeface="+mn-lt"/>
                <a:cs typeface="Arial" charset="0"/>
              </a:rPr>
              <a:t> farming is important as this industry is expected to contribute significantly to the European economy in the coming years.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/>
          <p:cNvSpPr/>
          <p:nvPr/>
        </p:nvSpPr>
        <p:spPr>
          <a:xfrm>
            <a:off x="357188" y="500063"/>
            <a:ext cx="8572500" cy="61356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l-GR" b="1" dirty="0">
                <a:solidFill>
                  <a:srgbClr val="C00000"/>
                </a:solidFill>
                <a:latin typeface="+mn-lt"/>
                <a:cs typeface="Arial" charset="0"/>
              </a:rPr>
              <a:t>ΚΑΛΛΙΕΡΓΕΙΑ ΔΙΘΥΡΩΝ ΣΕ ΚΛΕΙΣΤΑ ΚΥΚΛΩΜΑΤΑ-</a:t>
            </a:r>
            <a:r>
              <a:rPr lang="en-US" b="1" dirty="0">
                <a:solidFill>
                  <a:srgbClr val="C00000"/>
                </a:solidFill>
                <a:latin typeface="+mn-lt"/>
                <a:cs typeface="Arial" charset="0"/>
              </a:rPr>
              <a:t>AQUACULTURE OF COMMERCIALLY IMPORTANT BIVALVES</a:t>
            </a:r>
          </a:p>
          <a:p>
            <a:pPr algn="ctr" eaLnBrk="1" hangingPunct="1">
              <a:defRPr/>
            </a:pPr>
            <a:endParaRPr lang="el-GR" b="1" dirty="0">
              <a:solidFill>
                <a:srgbClr val="C00000"/>
              </a:solidFill>
              <a:latin typeface="+mn-lt"/>
              <a:cs typeface="Arial" charset="0"/>
            </a:endParaRPr>
          </a:p>
          <a:p>
            <a:pPr algn="just" eaLnBrk="1" hangingPunct="1">
              <a:defRPr/>
            </a:pPr>
            <a:r>
              <a:rPr lang="el-GR" dirty="0">
                <a:latin typeface="+mn-lt"/>
                <a:cs typeface="Arial" charset="0"/>
              </a:rPr>
              <a:t>Στην Ευρώπη εξετάζονται σήμερα λόγω της οικονομικής τους σημασίας τα εξής είδη δίθυρων για παραγωγή γόνου:</a:t>
            </a:r>
          </a:p>
          <a:p>
            <a:pPr algn="just" eaLnBrk="1" hangingPunct="1">
              <a:defRPr/>
            </a:pPr>
            <a:endParaRPr lang="el-GR" dirty="0">
              <a:latin typeface="+mn-lt"/>
              <a:cs typeface="Arial" charset="0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el-GR" dirty="0">
                <a:latin typeface="+mn-lt"/>
                <a:cs typeface="Arial" charset="0"/>
              </a:rPr>
              <a:t> Ένα είδος με «καθιερωμένη» παραγωγή εκκολαπτηρίου: </a:t>
            </a:r>
            <a:endParaRPr lang="en-US" dirty="0">
              <a:latin typeface="+mn-lt"/>
              <a:cs typeface="Arial" charset="0"/>
            </a:endParaRPr>
          </a:p>
          <a:p>
            <a:pPr algn="just" eaLnBrk="1" hangingPunct="1">
              <a:defRPr/>
            </a:pPr>
            <a:r>
              <a:rPr lang="el-GR" b="1" i="1" dirty="0" err="1">
                <a:latin typeface="+mn-lt"/>
                <a:cs typeface="Arial" charset="0"/>
              </a:rPr>
              <a:t>Crassostrea</a:t>
            </a:r>
            <a:r>
              <a:rPr lang="el-GR" b="1" i="1" dirty="0">
                <a:latin typeface="+mn-lt"/>
                <a:cs typeface="Arial" charset="0"/>
              </a:rPr>
              <a:t> </a:t>
            </a:r>
            <a:r>
              <a:rPr lang="el-GR" b="1" i="1" dirty="0" err="1">
                <a:latin typeface="+mn-lt"/>
                <a:cs typeface="Arial" charset="0"/>
              </a:rPr>
              <a:t>gigas</a:t>
            </a:r>
            <a:r>
              <a:rPr lang="el-GR" dirty="0">
                <a:latin typeface="+mn-lt"/>
                <a:cs typeface="Arial" charset="0"/>
              </a:rPr>
              <a:t>, είναι το σημαντικότερο δίθυρο είδος που παράγεται στα ευρωπαϊκά εκκολαπτήρια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endParaRPr lang="el-GR" dirty="0">
              <a:latin typeface="+mn-lt"/>
              <a:cs typeface="Arial" charset="0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el-GR" dirty="0">
                <a:latin typeface="+mn-lt"/>
                <a:cs typeface="Arial" charset="0"/>
              </a:rPr>
              <a:t> Ένα είδος με «αναδυόμενη» παραγωγή εκκολαπτόμενου: </a:t>
            </a:r>
            <a:endParaRPr lang="en-US" dirty="0">
              <a:latin typeface="+mn-lt"/>
              <a:cs typeface="Arial" charset="0"/>
            </a:endParaRPr>
          </a:p>
          <a:p>
            <a:pPr algn="just" eaLnBrk="1" hangingPunct="1">
              <a:defRPr/>
            </a:pPr>
            <a:r>
              <a:rPr lang="el-GR" b="1" i="1" dirty="0" err="1">
                <a:latin typeface="+mn-lt"/>
                <a:cs typeface="Arial" charset="0"/>
              </a:rPr>
              <a:t>Pecten</a:t>
            </a:r>
            <a:r>
              <a:rPr lang="el-GR" b="1" i="1" dirty="0">
                <a:latin typeface="+mn-lt"/>
                <a:cs typeface="Arial" charset="0"/>
              </a:rPr>
              <a:t> </a:t>
            </a:r>
            <a:r>
              <a:rPr lang="el-GR" b="1" i="1" dirty="0" err="1">
                <a:latin typeface="+mn-lt"/>
                <a:cs typeface="Arial" charset="0"/>
              </a:rPr>
              <a:t>maximus</a:t>
            </a:r>
            <a:r>
              <a:rPr lang="el-GR" dirty="0">
                <a:latin typeface="+mn-lt"/>
                <a:cs typeface="Arial" charset="0"/>
              </a:rPr>
              <a:t>, επίσης γνωστό ως μεγάλο χτένι, παράγεται στην Γαλλία και τη Νορβηγία, αν και εξακολουθεί να παρουσιάζει δυσκολίες εκτροφής.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endParaRPr lang="el-GR" dirty="0">
              <a:latin typeface="+mn-lt"/>
              <a:cs typeface="Arial" charset="0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el-GR" dirty="0">
                <a:latin typeface="+mn-lt"/>
                <a:cs typeface="Arial" charset="0"/>
              </a:rPr>
              <a:t>Η καλλιέργεια μπλε μυδιών (</a:t>
            </a:r>
            <a:r>
              <a:rPr lang="el-GR" b="1" i="1" dirty="0" err="1">
                <a:latin typeface="+mn-lt"/>
                <a:cs typeface="Arial" charset="0"/>
              </a:rPr>
              <a:t>Mytilus</a:t>
            </a:r>
            <a:r>
              <a:rPr lang="el-GR" b="1" i="1" dirty="0">
                <a:latin typeface="+mn-lt"/>
                <a:cs typeface="Arial" charset="0"/>
              </a:rPr>
              <a:t> </a:t>
            </a:r>
            <a:r>
              <a:rPr lang="el-GR" b="1" i="1" dirty="0" err="1">
                <a:latin typeface="+mn-lt"/>
                <a:cs typeface="Arial" charset="0"/>
              </a:rPr>
              <a:t>edulis</a:t>
            </a:r>
            <a:r>
              <a:rPr lang="el-GR" b="1" i="1" dirty="0">
                <a:latin typeface="+mn-lt"/>
                <a:cs typeface="Arial" charset="0"/>
              </a:rPr>
              <a:t> </a:t>
            </a:r>
            <a:r>
              <a:rPr lang="el-GR" dirty="0">
                <a:latin typeface="+mn-lt"/>
                <a:cs typeface="Arial" charset="0"/>
              </a:rPr>
              <a:t>και </a:t>
            </a:r>
            <a:r>
              <a:rPr lang="el-GR" b="1" i="1" dirty="0">
                <a:latin typeface="+mn-lt"/>
                <a:cs typeface="Arial" charset="0"/>
              </a:rPr>
              <a:t>M. </a:t>
            </a:r>
            <a:r>
              <a:rPr lang="el-GR" b="1" i="1" dirty="0" err="1">
                <a:latin typeface="+mn-lt"/>
                <a:cs typeface="Arial" charset="0"/>
              </a:rPr>
              <a:t>galloprovincialis</a:t>
            </a:r>
            <a:r>
              <a:rPr lang="el-GR" dirty="0">
                <a:latin typeface="+mn-lt"/>
                <a:cs typeface="Arial" charset="0"/>
              </a:rPr>
              <a:t>) βασίζεται εξ ολοκλήρου σε άγριους σπόρους και υπάρχουν αυξανόμενες ανησυχίες σχετικά με τη διαθεσιμότητα των σπόρων ή τη διακύμανση της ποιότητας των σπόρων.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endParaRPr lang="el-GR" dirty="0">
              <a:latin typeface="+mn-lt"/>
              <a:cs typeface="Arial" charset="0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el-GR" dirty="0">
                <a:latin typeface="+mn-lt"/>
                <a:cs typeface="Arial" charset="0"/>
              </a:rPr>
              <a:t>Η ευρωπαϊκή αχιβάδα, το </a:t>
            </a:r>
            <a:r>
              <a:rPr lang="el-GR" b="1" i="1" dirty="0" err="1">
                <a:latin typeface="+mn-lt"/>
                <a:cs typeface="Arial" charset="0"/>
              </a:rPr>
              <a:t>Ruditapes</a:t>
            </a:r>
            <a:r>
              <a:rPr lang="el-GR" b="1" i="1" dirty="0">
                <a:latin typeface="+mn-lt"/>
                <a:cs typeface="Arial" charset="0"/>
              </a:rPr>
              <a:t> </a:t>
            </a:r>
            <a:r>
              <a:rPr lang="el-GR" b="1" i="1" dirty="0" err="1">
                <a:latin typeface="+mn-lt"/>
                <a:cs typeface="Arial" charset="0"/>
              </a:rPr>
              <a:t>decussatus</a:t>
            </a:r>
            <a:r>
              <a:rPr lang="el-GR" b="1" i="1" dirty="0">
                <a:latin typeface="+mn-lt"/>
                <a:cs typeface="Arial" charset="0"/>
              </a:rPr>
              <a:t> </a:t>
            </a:r>
            <a:endParaRPr lang="en-US" b="1" i="1" dirty="0">
              <a:latin typeface="+mn-lt"/>
              <a:cs typeface="Arial" charset="0"/>
            </a:endParaRPr>
          </a:p>
          <a:p>
            <a:pPr algn="just" eaLnBrk="1" hangingPunct="1">
              <a:defRPr/>
            </a:pPr>
            <a:r>
              <a:rPr lang="el-GR" dirty="0">
                <a:latin typeface="+mn-lt"/>
                <a:cs typeface="Arial" charset="0"/>
              </a:rPr>
              <a:t>είναι ένα αναδυόμενο είδος, αλλά υπάρχει ελάχιστη τεχνολογική εξέλιξη για την παραγωγή που ζητείται από τα εκκολαπτήρια (σε αντίθεση με την εισαχθείσα αχιβάδα της </a:t>
            </a:r>
            <a:r>
              <a:rPr lang="el-GR" dirty="0" err="1">
                <a:latin typeface="+mn-lt"/>
                <a:cs typeface="Arial" charset="0"/>
              </a:rPr>
              <a:t>Μανίλλας</a:t>
            </a:r>
            <a:r>
              <a:rPr lang="el-GR" dirty="0">
                <a:latin typeface="+mn-lt"/>
                <a:cs typeface="Arial" charset="0"/>
              </a:rPr>
              <a:t> </a:t>
            </a:r>
            <a:r>
              <a:rPr lang="el-GR" b="1" i="1" dirty="0">
                <a:latin typeface="+mn-lt"/>
                <a:cs typeface="Arial" charset="0"/>
              </a:rPr>
              <a:t>R. </a:t>
            </a:r>
            <a:r>
              <a:rPr lang="el-GR" b="1" i="1" dirty="0" err="1">
                <a:latin typeface="+mn-lt"/>
                <a:cs typeface="Arial" charset="0"/>
              </a:rPr>
              <a:t>philippinarum</a:t>
            </a:r>
            <a:r>
              <a:rPr lang="el-GR" dirty="0">
                <a:latin typeface="+mn-lt"/>
                <a:cs typeface="Arial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4 - Ομάδα"/>
          <p:cNvGrpSpPr>
            <a:grpSpLocks/>
          </p:cNvGrpSpPr>
          <p:nvPr/>
        </p:nvGrpSpPr>
        <p:grpSpPr bwMode="auto">
          <a:xfrm>
            <a:off x="357188" y="857250"/>
            <a:ext cx="8382000" cy="5807075"/>
            <a:chOff x="35593" y="166790"/>
            <a:chExt cx="9060751" cy="6640890"/>
          </a:xfrm>
        </p:grpSpPr>
        <p:grpSp>
          <p:nvGrpSpPr>
            <p:cNvPr id="3" name="42 - Ομάδα"/>
            <p:cNvGrpSpPr>
              <a:grpSpLocks/>
            </p:cNvGrpSpPr>
            <p:nvPr/>
          </p:nvGrpSpPr>
          <p:grpSpPr bwMode="auto">
            <a:xfrm>
              <a:off x="35593" y="166790"/>
              <a:ext cx="9060751" cy="6640890"/>
              <a:chOff x="35593" y="166790"/>
              <a:chExt cx="9060751" cy="6640890"/>
            </a:xfrm>
          </p:grpSpPr>
          <p:pic>
            <p:nvPicPr>
              <p:cNvPr id="19462" name="Picture 7" descr="Bivalve life stages and work packages"/>
              <p:cNvPicPr>
                <a:picLocks noChangeAspect="1" noChangeArrowheads="1"/>
              </p:cNvPicPr>
              <p:nvPr/>
            </p:nvPicPr>
            <p:blipFill>
              <a:blip r:embed="rId2">
                <a:lum contrast="8000"/>
              </a:blip>
              <a:srcRect l="17278" t="18750" r="23615"/>
              <a:stretch>
                <a:fillRect/>
              </a:stretch>
            </p:blipFill>
            <p:spPr bwMode="auto">
              <a:xfrm>
                <a:off x="1178601" y="523956"/>
                <a:ext cx="6072230" cy="6072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4" name="23 - Ορθογώνιο"/>
              <p:cNvSpPr/>
              <p:nvPr/>
            </p:nvSpPr>
            <p:spPr>
              <a:xfrm>
                <a:off x="2477533" y="2619454"/>
                <a:ext cx="499371" cy="35764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l-GR" sz="1200"/>
              </a:p>
            </p:txBody>
          </p:sp>
          <p:sp>
            <p:nvSpPr>
              <p:cNvPr id="5" name="4 - TextBox"/>
              <p:cNvSpPr txBox="1"/>
              <p:nvPr/>
            </p:nvSpPr>
            <p:spPr>
              <a:xfrm>
                <a:off x="35593" y="166790"/>
                <a:ext cx="2603249" cy="94947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b="1" dirty="0"/>
                  <a:t>Στάδιο 2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-Μελέτη των ενεργειακών αναγκών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-Είδος </a:t>
                </a:r>
                <a:r>
                  <a:rPr lang="el-GR" sz="1200" dirty="0" err="1"/>
                  <a:t>φυτοπλαγκτού</a:t>
                </a:r>
                <a:r>
                  <a:rPr lang="el-GR" sz="1200" dirty="0"/>
                  <a:t> και αύξηση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-Χρήση </a:t>
                </a:r>
                <a:r>
                  <a:rPr lang="el-GR" sz="1200" dirty="0" err="1"/>
                  <a:t>προβιοτικών</a:t>
                </a:r>
                <a:endParaRPr lang="el-GR" sz="1200" dirty="0"/>
              </a:p>
            </p:txBody>
          </p:sp>
          <p:sp>
            <p:nvSpPr>
              <p:cNvPr id="6" name="5 - TextBox"/>
              <p:cNvSpPr txBox="1"/>
              <p:nvPr/>
            </p:nvSpPr>
            <p:spPr>
              <a:xfrm>
                <a:off x="1583471" y="5952607"/>
                <a:ext cx="1988903" cy="528293"/>
              </a:xfrm>
              <a:prstGeom prst="rect">
                <a:avLst/>
              </a:prstGeom>
              <a:ln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b="1" dirty="0"/>
                  <a:t>Επιλογή γεννητόρων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-Επιλεκτική αναπαραγωγή</a:t>
                </a:r>
              </a:p>
            </p:txBody>
          </p:sp>
          <p:sp>
            <p:nvSpPr>
              <p:cNvPr id="7" name="6 - TextBox"/>
              <p:cNvSpPr txBox="1"/>
              <p:nvPr/>
            </p:nvSpPr>
            <p:spPr>
              <a:xfrm>
                <a:off x="1535422" y="4750784"/>
                <a:ext cx="739618" cy="317702"/>
              </a:xfrm>
              <a:prstGeom prst="rect">
                <a:avLst/>
              </a:prstGeom>
              <a:ln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Γαμέτες</a:t>
                </a:r>
              </a:p>
            </p:txBody>
          </p:sp>
          <p:sp>
            <p:nvSpPr>
              <p:cNvPr id="8" name="7 - TextBox"/>
              <p:cNvSpPr txBox="1"/>
              <p:nvPr/>
            </p:nvSpPr>
            <p:spPr>
              <a:xfrm>
                <a:off x="1236829" y="3214919"/>
                <a:ext cx="1149754" cy="315887"/>
              </a:xfrm>
              <a:prstGeom prst="rect">
                <a:avLst/>
              </a:prstGeom>
              <a:ln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Γονιμοποίηση</a:t>
                </a:r>
              </a:p>
            </p:txBody>
          </p:sp>
          <p:sp>
            <p:nvSpPr>
              <p:cNvPr id="9" name="8 - TextBox"/>
              <p:cNvSpPr txBox="1"/>
              <p:nvPr/>
            </p:nvSpPr>
            <p:spPr>
              <a:xfrm>
                <a:off x="107667" y="5095718"/>
                <a:ext cx="1535865" cy="738885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b="1" dirty="0"/>
                  <a:t>Στάδιο 1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Απελευθέρωση  και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Ποιότητα γαμετών</a:t>
                </a:r>
              </a:p>
            </p:txBody>
          </p:sp>
          <p:sp>
            <p:nvSpPr>
              <p:cNvPr id="10" name="9 - TextBox"/>
              <p:cNvSpPr txBox="1"/>
              <p:nvPr/>
            </p:nvSpPr>
            <p:spPr>
              <a:xfrm>
                <a:off x="6668131" y="4309631"/>
                <a:ext cx="2428213" cy="158306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Στάδιο 4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Α. Ποιότητα γόνου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-Γενετικά χαρακτηριστικά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-Φυσιολογικά χαρακτηριστικά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-Ανοσολογικά χαρακτηριστικά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Β. Ποσότητα γόνου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-Ποσοστά θνησιμότητας</a:t>
                </a:r>
              </a:p>
            </p:txBody>
          </p:sp>
          <p:sp>
            <p:nvSpPr>
              <p:cNvPr id="11" name="10 - TextBox"/>
              <p:cNvSpPr txBox="1"/>
              <p:nvPr/>
            </p:nvSpPr>
            <p:spPr>
              <a:xfrm>
                <a:off x="5549265" y="2047589"/>
                <a:ext cx="1242421" cy="317703"/>
              </a:xfrm>
              <a:prstGeom prst="rect">
                <a:avLst/>
              </a:prstGeom>
              <a:ln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Μεταμόρφωση</a:t>
                </a:r>
              </a:p>
            </p:txBody>
          </p:sp>
          <p:sp>
            <p:nvSpPr>
              <p:cNvPr id="16" name="15 - Ορθογώνιο"/>
              <p:cNvSpPr/>
              <p:nvPr/>
            </p:nvSpPr>
            <p:spPr>
              <a:xfrm>
                <a:off x="3963634" y="1595544"/>
                <a:ext cx="214507" cy="35764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l-GR" sz="1200"/>
              </a:p>
            </p:txBody>
          </p:sp>
          <p:sp>
            <p:nvSpPr>
              <p:cNvPr id="14" name="13 - TextBox"/>
              <p:cNvSpPr txBox="1"/>
              <p:nvPr/>
            </p:nvSpPr>
            <p:spPr>
              <a:xfrm>
                <a:off x="2738373" y="1591913"/>
                <a:ext cx="1324792" cy="738885"/>
              </a:xfrm>
              <a:prstGeom prst="rect">
                <a:avLst/>
              </a:prstGeom>
              <a:ln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 err="1"/>
                  <a:t>Λάρβες</a:t>
                </a:r>
                <a:r>
                  <a:rPr lang="el-GR" sz="1200" dirty="0"/>
                  <a:t> στην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/>
                  <a:t>D-</a:t>
                </a:r>
                <a:r>
                  <a:rPr lang="el-GR" sz="1200" dirty="0"/>
                  <a:t>φάση, </a:t>
                </a:r>
                <a:endParaRPr lang="en-US" sz="1200" dirty="0"/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περίπου </a:t>
                </a:r>
                <a:r>
                  <a:rPr lang="en-US" sz="1200" dirty="0"/>
                  <a:t>230</a:t>
                </a:r>
                <a:r>
                  <a:rPr lang="el-GR" sz="1200" dirty="0"/>
                  <a:t> μ</a:t>
                </a:r>
                <a:r>
                  <a:rPr lang="en-US" sz="1200" dirty="0"/>
                  <a:t>m</a:t>
                </a:r>
                <a:endParaRPr lang="el-GR" sz="1200" dirty="0"/>
              </a:p>
            </p:txBody>
          </p:sp>
          <p:sp>
            <p:nvSpPr>
              <p:cNvPr id="15" name="14 - TextBox"/>
              <p:cNvSpPr txBox="1"/>
              <p:nvPr/>
            </p:nvSpPr>
            <p:spPr>
              <a:xfrm>
                <a:off x="4190153" y="1595544"/>
                <a:ext cx="1328224" cy="738885"/>
              </a:xfrm>
              <a:prstGeom prst="rect">
                <a:avLst/>
              </a:prstGeom>
              <a:ln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 err="1"/>
                  <a:t>Λάρβες</a:t>
                </a:r>
                <a:r>
                  <a:rPr lang="el-GR" sz="1200" dirty="0"/>
                  <a:t> στην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/>
                  <a:t>D-</a:t>
                </a:r>
                <a:r>
                  <a:rPr lang="el-GR" sz="1200" dirty="0"/>
                  <a:t>φάση, </a:t>
                </a:r>
                <a:endParaRPr lang="en-US" sz="1200" dirty="0"/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περίπου </a:t>
                </a:r>
                <a:r>
                  <a:rPr lang="en-US" sz="1200" dirty="0"/>
                  <a:t>300</a:t>
                </a:r>
                <a:r>
                  <a:rPr lang="el-GR" sz="1200" dirty="0"/>
                  <a:t> μ</a:t>
                </a:r>
                <a:r>
                  <a:rPr lang="en-US" sz="1200" dirty="0"/>
                  <a:t>m</a:t>
                </a:r>
                <a:endParaRPr lang="el-GR" sz="1200" dirty="0"/>
              </a:p>
            </p:txBody>
          </p:sp>
          <p:sp>
            <p:nvSpPr>
              <p:cNvPr id="17" name="16 - TextBox"/>
              <p:cNvSpPr txBox="1"/>
              <p:nvPr/>
            </p:nvSpPr>
            <p:spPr>
              <a:xfrm>
                <a:off x="5858155" y="3930204"/>
                <a:ext cx="1321360" cy="317702"/>
              </a:xfrm>
              <a:prstGeom prst="rect">
                <a:avLst/>
              </a:prstGeom>
              <a:ln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Πρώιμο άτομο</a:t>
                </a:r>
              </a:p>
            </p:txBody>
          </p:sp>
          <p:sp>
            <p:nvSpPr>
              <p:cNvPr id="18" name="17 - TextBox"/>
              <p:cNvSpPr txBox="1"/>
              <p:nvPr/>
            </p:nvSpPr>
            <p:spPr>
              <a:xfrm>
                <a:off x="3870967" y="6068795"/>
                <a:ext cx="4798080" cy="738885"/>
              </a:xfrm>
              <a:prstGeom prst="rect">
                <a:avLst/>
              </a:prstGeom>
              <a:ln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b="1" dirty="0"/>
                  <a:t>Νεαρά άτομα, δείκτες ευρωστίας, γενετικοί δείκτες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-Ποιότητα σάρκας και  σχέση σάρκας προς κέλυφος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-Πιστοποίηση μεθοδολογιών παραγωγής και ονομασία προέλευσης</a:t>
                </a:r>
              </a:p>
            </p:txBody>
          </p:sp>
          <p:sp>
            <p:nvSpPr>
              <p:cNvPr id="19" name="18 - Ορθογώνιο"/>
              <p:cNvSpPr/>
              <p:nvPr/>
            </p:nvSpPr>
            <p:spPr>
              <a:xfrm>
                <a:off x="7215552" y="1452124"/>
                <a:ext cx="142432" cy="14287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l-GR" sz="1200"/>
              </a:p>
            </p:txBody>
          </p:sp>
          <p:pic>
            <p:nvPicPr>
              <p:cNvPr id="23" name="1 - Εικόνα" descr="Χάβαρα δεξαμενές 1.jp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786050" y="2285992"/>
                <a:ext cx="2952191" cy="22145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27" name="26 - TextBox"/>
              <p:cNvSpPr txBox="1"/>
              <p:nvPr/>
            </p:nvSpPr>
            <p:spPr>
              <a:xfrm>
                <a:off x="3476275" y="4500253"/>
                <a:ext cx="1254434" cy="317702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Συστήματα </a:t>
                </a:r>
                <a:r>
                  <a:rPr lang="en-US" sz="1200" dirty="0"/>
                  <a:t>RAS</a:t>
                </a:r>
                <a:endParaRPr lang="el-GR" sz="1200" dirty="0"/>
              </a:p>
            </p:txBody>
          </p:sp>
          <p:sp>
            <p:nvSpPr>
              <p:cNvPr id="29" name="28 - Ορθογώνιο"/>
              <p:cNvSpPr/>
              <p:nvPr/>
            </p:nvSpPr>
            <p:spPr>
              <a:xfrm>
                <a:off x="4071746" y="4999499"/>
                <a:ext cx="1175495" cy="100031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l-GR" sz="1200"/>
              </a:p>
            </p:txBody>
          </p:sp>
          <p:sp>
            <p:nvSpPr>
              <p:cNvPr id="30" name="29 - TextBox"/>
              <p:cNvSpPr txBox="1"/>
              <p:nvPr/>
            </p:nvSpPr>
            <p:spPr>
              <a:xfrm>
                <a:off x="6928971" y="1357721"/>
                <a:ext cx="1740076" cy="9494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b="1" dirty="0"/>
                  <a:t>Στάδιο 3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Έλεγχος σταδίων 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μεταμόρφωσης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/>
                  <a:t>Ανοσολογικές μελέτες </a:t>
                </a:r>
              </a:p>
            </p:txBody>
          </p:sp>
          <p:pic>
            <p:nvPicPr>
              <p:cNvPr id="32" name="Picture 8" descr="Related image"/>
              <p:cNvPicPr>
                <a:picLocks noChangeAspect="1" noChangeArrowheads="1"/>
              </p:cNvPicPr>
              <p:nvPr/>
            </p:nvPicPr>
            <p:blipFill>
              <a:blip r:embed="rId4"/>
              <a:srcRect l="53621" t="44702" r="17506"/>
              <a:stretch>
                <a:fillRect/>
              </a:stretch>
            </p:blipFill>
            <p:spPr bwMode="auto">
              <a:xfrm>
                <a:off x="4071746" y="4999499"/>
                <a:ext cx="1214964" cy="100031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33" name="Picture 12" descr="Image result for pictures of mussels spats"/>
              <p:cNvPicPr>
                <a:picLocks noChangeAspect="1" noChangeArrowheads="1"/>
              </p:cNvPicPr>
              <p:nvPr/>
            </p:nvPicPr>
            <p:blipFill>
              <a:blip r:embed="rId5"/>
              <a:srcRect l="10000" t="12857" r="15000"/>
              <a:stretch>
                <a:fillRect/>
              </a:stretch>
            </p:blipFill>
            <p:spPr bwMode="auto">
              <a:xfrm>
                <a:off x="2582213" y="4785277"/>
                <a:ext cx="813408" cy="1103789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</p:pic>
          <p:sp>
            <p:nvSpPr>
              <p:cNvPr id="13" name="12 - TextBox"/>
              <p:cNvSpPr txBox="1"/>
              <p:nvPr/>
            </p:nvSpPr>
            <p:spPr>
              <a:xfrm>
                <a:off x="787223" y="2595853"/>
                <a:ext cx="1851619" cy="528294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200" dirty="0" err="1"/>
                  <a:t>Λάρβες</a:t>
                </a:r>
                <a:r>
                  <a:rPr lang="el-GR" sz="1200" dirty="0"/>
                  <a:t> στην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/>
                  <a:t>D-</a:t>
                </a:r>
                <a:r>
                  <a:rPr lang="el-GR" sz="1200" dirty="0"/>
                  <a:t>φάση, περίπου 80 μ</a:t>
                </a:r>
                <a:r>
                  <a:rPr lang="en-US" sz="1200" dirty="0"/>
                  <a:t>m</a:t>
                </a:r>
                <a:endParaRPr lang="el-GR" sz="1200" dirty="0"/>
              </a:p>
            </p:txBody>
          </p:sp>
        </p:grpSp>
        <p:sp>
          <p:nvSpPr>
            <p:cNvPr id="44" name="43 - Ορθογώνιο"/>
            <p:cNvSpPr/>
            <p:nvPr/>
          </p:nvSpPr>
          <p:spPr>
            <a:xfrm>
              <a:off x="3469411" y="5571364"/>
              <a:ext cx="214507" cy="286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sz="1200"/>
            </a:p>
          </p:txBody>
        </p:sp>
      </p:grpSp>
      <p:sp>
        <p:nvSpPr>
          <p:cNvPr id="28" name="27 - TextBox"/>
          <p:cNvSpPr txBox="1"/>
          <p:nvPr/>
        </p:nvSpPr>
        <p:spPr>
          <a:xfrm>
            <a:off x="1476375" y="0"/>
            <a:ext cx="6167438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l-GR" sz="1600" b="1" dirty="0">
                <a:solidFill>
                  <a:srgbClr val="C00000"/>
                </a:solidFill>
                <a:latin typeface="+mn-lt"/>
                <a:cs typeface="Arial" charset="0"/>
              </a:rPr>
              <a:t>ΠΡΟΟΠΤΙΚΕΣ ΚΑΛΛΙΕΡΓΕΙΑΣ ΝΕΩΝ ΕΙΔΩΝ</a:t>
            </a:r>
          </a:p>
          <a:p>
            <a:pPr algn="ctr" eaLnBrk="1" hangingPunct="1">
              <a:defRPr/>
            </a:pPr>
            <a:r>
              <a:rPr lang="el-GR" sz="1600" b="1" dirty="0">
                <a:solidFill>
                  <a:srgbClr val="C00000"/>
                </a:solidFill>
                <a:latin typeface="+mn-lt"/>
                <a:cs typeface="Arial" charset="0"/>
              </a:rPr>
              <a:t>ΚΛΕΙΣΤΑ ΚΥΚΛΩΜΑΤΑ  ΠΑΡΑΓΩΓΗΣ ΓΟΝΟΥ ΔΙΘΥΡΩΝ –ΣΥΣΤΗΜΑΤΑ </a:t>
            </a:r>
            <a:r>
              <a:rPr lang="en-US" sz="1600" b="1" dirty="0">
                <a:solidFill>
                  <a:srgbClr val="C00000"/>
                </a:solidFill>
                <a:latin typeface="+mn-lt"/>
                <a:cs typeface="Arial" charset="0"/>
              </a:rPr>
              <a:t>RAS</a:t>
            </a:r>
          </a:p>
          <a:p>
            <a:pPr algn="ctr" eaLnBrk="1" hangingPunct="1">
              <a:defRPr/>
            </a:pPr>
            <a:r>
              <a:rPr lang="en-US" sz="1600" b="1" dirty="0">
                <a:solidFill>
                  <a:srgbClr val="C00000"/>
                </a:solidFill>
                <a:latin typeface="+mn-lt"/>
                <a:cs typeface="Arial" charset="0"/>
              </a:rPr>
              <a:t>(RECIRCULATION AQUACULTURE SYSTEMS AND SEED PRODUCTION)</a:t>
            </a:r>
            <a:endParaRPr lang="el-GR" sz="1600" b="1" dirty="0">
              <a:solidFill>
                <a:srgbClr val="C00000"/>
              </a:solidFill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ChangeArrowheads="1"/>
          </p:cNvSpPr>
          <p:nvPr/>
        </p:nvSpPr>
        <p:spPr bwMode="auto">
          <a:xfrm>
            <a:off x="214313" y="993775"/>
            <a:ext cx="8715375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l-GR" altLang="el-GR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n-US" altLang="el-GR">
              <a:solidFill>
                <a:srgbClr val="000000"/>
              </a:solidFill>
              <a:latin typeface="Calibri" pitchFamily="34" charset="0"/>
            </a:endParaRPr>
          </a:p>
          <a:p>
            <a:pPr algn="just"/>
            <a:r>
              <a:rPr lang="en-US" altLang="el-GR" b="1">
                <a:solidFill>
                  <a:srgbClr val="000000"/>
                </a:solidFill>
                <a:latin typeface="Calibri" pitchFamily="34" charset="0"/>
              </a:rPr>
              <a:t>T</a:t>
            </a:r>
            <a:r>
              <a:rPr lang="el-GR" altLang="el-GR" b="1">
                <a:solidFill>
                  <a:srgbClr val="000000"/>
                </a:solidFill>
                <a:latin typeface="Calibri" pitchFamily="34" charset="0"/>
              </a:rPr>
              <a:t>α  συστήματα </a:t>
            </a:r>
            <a:r>
              <a:rPr lang="en-US" altLang="el-GR" b="1">
                <a:solidFill>
                  <a:srgbClr val="000000"/>
                </a:solidFill>
                <a:latin typeface="Calibri" pitchFamily="34" charset="0"/>
              </a:rPr>
              <a:t>RAS-</a:t>
            </a:r>
            <a:r>
              <a:rPr lang="el-GR" altLang="el-GR" b="1">
                <a:solidFill>
                  <a:srgbClr val="000000"/>
                </a:solidFill>
                <a:latin typeface="Calibri" pitchFamily="34" charset="0"/>
              </a:rPr>
              <a:t>Πλεονεκτήματα </a:t>
            </a:r>
            <a:endParaRPr lang="en-US" altLang="el-GR" b="1">
              <a:solidFill>
                <a:srgbClr val="000000"/>
              </a:solidFill>
              <a:latin typeface="Calibri" pitchFamily="34" charset="0"/>
            </a:endParaRPr>
          </a:p>
          <a:p>
            <a:pPr algn="just"/>
            <a:endParaRPr lang="en-US" altLang="el-GR" b="1">
              <a:solidFill>
                <a:srgbClr val="000000"/>
              </a:solidFill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l-GR" altLang="el-GR" i="1">
                <a:solidFill>
                  <a:srgbClr val="000000"/>
                </a:solidFill>
                <a:latin typeface="Calibri" pitchFamily="34" charset="0"/>
              </a:rPr>
              <a:t>Συμβάλλουν στην αύξηση της επιβίωσης των προνυμφών των δίθυρων κατά τα στάδια ανάπτυξης. </a:t>
            </a:r>
            <a:endParaRPr lang="en-US" altLang="el-GR" i="1">
              <a:solidFill>
                <a:srgbClr val="000000"/>
              </a:solidFill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en-US" altLang="el-GR" i="1">
              <a:solidFill>
                <a:srgbClr val="000000"/>
              </a:solidFill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l-GR" altLang="el-GR" i="1">
                <a:solidFill>
                  <a:srgbClr val="000000"/>
                </a:solidFill>
                <a:latin typeface="Calibri" pitchFamily="34" charset="0"/>
              </a:rPr>
              <a:t>Μειώνουν την καταπόνηση (</a:t>
            </a:r>
            <a:r>
              <a:rPr lang="en-US" altLang="el-GR" i="1">
                <a:solidFill>
                  <a:srgbClr val="000000"/>
                </a:solidFill>
                <a:latin typeface="Calibri" pitchFamily="34" charset="0"/>
              </a:rPr>
              <a:t>stress</a:t>
            </a:r>
            <a:r>
              <a:rPr lang="el-GR" altLang="el-GR" i="1">
                <a:solidFill>
                  <a:srgbClr val="000000"/>
                </a:solidFill>
                <a:latin typeface="Calibri" pitchFamily="34" charset="0"/>
              </a:rPr>
              <a:t>) και βελτιώνουν την ευζωία των καλλιεργούμενων ειδών</a:t>
            </a:r>
            <a:endParaRPr lang="en-US" altLang="el-GR" i="1">
              <a:solidFill>
                <a:srgbClr val="000000"/>
              </a:solidFill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el-GR" altLang="el-GR" i="1"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l-GR" altLang="el-GR" i="1">
                <a:solidFill>
                  <a:srgbClr val="000000"/>
                </a:solidFill>
                <a:latin typeface="Calibri" pitchFamily="34" charset="0"/>
              </a:rPr>
              <a:t>Χαμηλές απαιτήσεις έκτασης για υποδομ</a:t>
            </a:r>
            <a:r>
              <a:rPr lang="el-GR" altLang="el-GR" i="1">
                <a:latin typeface="Calibri" pitchFamily="34" charset="0"/>
              </a:rPr>
              <a:t>ές (υψηλές πυκνότητες του είδους που καλλιεργείται με αποτέλεσμα ένα οικονομικά αποδοτικό σύστημα παραγωγής).</a:t>
            </a:r>
            <a:endParaRPr lang="en-US" altLang="el-GR" i="1"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el-GR" altLang="el-GR" i="1"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l-GR" altLang="el-GR" i="1">
                <a:solidFill>
                  <a:srgbClr val="000000"/>
                </a:solidFill>
                <a:latin typeface="Calibri" pitchFamily="34" charset="0"/>
              </a:rPr>
              <a:t>Μείωση του όγκου νερού σε σχέση με την παραγωγή</a:t>
            </a:r>
            <a:r>
              <a:rPr lang="el-GR" altLang="el-GR" i="1">
                <a:latin typeface="Calibri" pitchFamily="34" charset="0"/>
              </a:rPr>
              <a:t> </a:t>
            </a:r>
            <a:endParaRPr lang="en-US" altLang="el-GR" i="1"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el-GR" altLang="el-GR" i="1"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l-GR" altLang="el-GR" i="1">
                <a:latin typeface="Calibri" pitchFamily="34" charset="0"/>
              </a:rPr>
              <a:t>Έλεγχος της θερμοκρασίας του νερού (η βέλτιστη θερμοκρασία μεγιστοποιεί την παραγωγή και επιτρέπει την ταχεία εναλλαγή του προϊόντος)· </a:t>
            </a:r>
            <a:endParaRPr lang="en-US" altLang="el-GR" i="1"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el-GR" altLang="el-GR" i="1"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l-GR" altLang="el-GR" i="1">
                <a:latin typeface="Calibri" pitchFamily="34" charset="0"/>
              </a:rPr>
              <a:t>Ανεξαρτησία από τις καιρικές συνθήκες</a:t>
            </a:r>
            <a:endParaRPr lang="en-US" altLang="el-GR" i="1"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el-GR" altLang="el-GR" i="1"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l-GR" altLang="el-GR" i="1">
                <a:latin typeface="Calibri" pitchFamily="34" charset="0"/>
              </a:rPr>
              <a:t>Μείωση του χρόνου απασχόλησης</a:t>
            </a:r>
          </a:p>
        </p:txBody>
      </p:sp>
      <p:sp>
        <p:nvSpPr>
          <p:cNvPr id="20483" name="2 - TextBox"/>
          <p:cNvSpPr txBox="1">
            <a:spLocks noChangeArrowheads="1"/>
          </p:cNvSpPr>
          <p:nvPr/>
        </p:nvSpPr>
        <p:spPr bwMode="auto">
          <a:xfrm>
            <a:off x="1893888" y="142875"/>
            <a:ext cx="52498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l-GR" altLang="el-GR" b="1">
                <a:solidFill>
                  <a:srgbClr val="C00000"/>
                </a:solidFill>
              </a:rPr>
              <a:t>ΠΑΡΑΓΩΓΗ ΓΟΝΟΥ</a:t>
            </a:r>
            <a:r>
              <a:rPr lang="en-US" altLang="el-GR" b="1">
                <a:solidFill>
                  <a:srgbClr val="C00000"/>
                </a:solidFill>
              </a:rPr>
              <a:t>- REPROSEED, </a:t>
            </a:r>
          </a:p>
          <a:p>
            <a:pPr algn="ctr" eaLnBrk="1" hangingPunct="1"/>
            <a:r>
              <a:rPr lang="en-US" altLang="el-GR" b="1">
                <a:solidFill>
                  <a:srgbClr val="C00000"/>
                </a:solidFill>
              </a:rPr>
              <a:t>« REsearch to improve PROduction of SEED »</a:t>
            </a:r>
            <a:endParaRPr lang="el-GR" altLang="el-GR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- Εικόνα" descr="κΑΝΟΝΙΣΜΟς_Page_1.jpg"/>
          <p:cNvPicPr>
            <a:picLocks noChangeAspect="1"/>
          </p:cNvPicPr>
          <p:nvPr/>
        </p:nvPicPr>
        <p:blipFill>
          <a:blip r:embed="rId2"/>
          <a:srcRect b="19791"/>
          <a:stretch>
            <a:fillRect/>
          </a:stretch>
        </p:blipFill>
        <p:spPr bwMode="auto">
          <a:xfrm>
            <a:off x="107950" y="84138"/>
            <a:ext cx="5929313" cy="672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Ορθογώνιο 1"/>
          <p:cNvSpPr/>
          <p:nvPr/>
        </p:nvSpPr>
        <p:spPr>
          <a:xfrm>
            <a:off x="6037263" y="66675"/>
            <a:ext cx="2951162" cy="39100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l-GR" sz="1000" dirty="0" err="1">
                <a:latin typeface="+mn-lt"/>
              </a:rPr>
              <a:t>Οξύρυγχος</a:t>
            </a:r>
            <a:r>
              <a:rPr lang="el-GR" sz="1000" dirty="0">
                <a:latin typeface="+mn-lt"/>
              </a:rPr>
              <a:t> Σιβηρίας, </a:t>
            </a:r>
            <a:r>
              <a:rPr lang="en-US" sz="1000" dirty="0" err="1">
                <a:latin typeface="+mn-lt"/>
              </a:rPr>
              <a:t>Acipenser</a:t>
            </a:r>
            <a:r>
              <a:rPr lang="en-US" sz="1000" dirty="0">
                <a:latin typeface="+mn-lt"/>
              </a:rPr>
              <a:t> </a:t>
            </a:r>
            <a:r>
              <a:rPr lang="en-US" sz="1000" dirty="0" err="1">
                <a:latin typeface="+mn-lt"/>
              </a:rPr>
              <a:t>baeri</a:t>
            </a:r>
            <a:r>
              <a:rPr lang="en-US" sz="1000" dirty="0">
                <a:latin typeface="+mn-lt"/>
              </a:rPr>
              <a:t> 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000" dirty="0" err="1">
                <a:latin typeface="+mn-lt"/>
              </a:rPr>
              <a:t>Οξύρυγχος</a:t>
            </a:r>
            <a:r>
              <a:rPr lang="el-GR" sz="1000" dirty="0">
                <a:latin typeface="+mn-lt"/>
              </a:rPr>
              <a:t> Ρωσίας, </a:t>
            </a:r>
            <a:r>
              <a:rPr lang="en-US" sz="1000" dirty="0">
                <a:latin typeface="+mn-lt"/>
              </a:rPr>
              <a:t>A. </a:t>
            </a:r>
            <a:r>
              <a:rPr lang="en-US" sz="1000" dirty="0" err="1">
                <a:latin typeface="+mn-lt"/>
              </a:rPr>
              <a:t>gueldenstaeti</a:t>
            </a:r>
            <a:r>
              <a:rPr lang="en-US" sz="1000" dirty="0">
                <a:latin typeface="+mn-lt"/>
              </a:rPr>
              <a:t>  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000" dirty="0" err="1">
                <a:latin typeface="+mn-lt"/>
              </a:rPr>
              <a:t>Οξύρυγχος</a:t>
            </a:r>
            <a:r>
              <a:rPr lang="el-GR" sz="1000" dirty="0">
                <a:latin typeface="+mn-lt"/>
              </a:rPr>
              <a:t> </a:t>
            </a:r>
            <a:r>
              <a:rPr lang="en-US" sz="1000" dirty="0" err="1">
                <a:latin typeface="+mn-lt"/>
              </a:rPr>
              <a:t>Fringebarbel</a:t>
            </a:r>
            <a:r>
              <a:rPr lang="en-US" sz="1000" dirty="0">
                <a:latin typeface="+mn-lt"/>
              </a:rPr>
              <a:t>, A. </a:t>
            </a:r>
            <a:r>
              <a:rPr lang="en-US" sz="1000" dirty="0" err="1">
                <a:latin typeface="+mn-lt"/>
              </a:rPr>
              <a:t>nudiventris</a:t>
            </a:r>
            <a:r>
              <a:rPr lang="en-US" sz="1000" dirty="0">
                <a:latin typeface="+mn-lt"/>
              </a:rPr>
              <a:t> 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000" dirty="0" err="1">
                <a:latin typeface="+mn-lt"/>
              </a:rPr>
              <a:t>Οξύρυγχος</a:t>
            </a:r>
            <a:r>
              <a:rPr lang="el-GR" sz="1000" dirty="0">
                <a:latin typeface="+mn-lt"/>
              </a:rPr>
              <a:t> </a:t>
            </a:r>
            <a:r>
              <a:rPr lang="en-US" sz="1000" dirty="0" err="1">
                <a:latin typeface="+mn-lt"/>
              </a:rPr>
              <a:t>Sterlet</a:t>
            </a:r>
            <a:r>
              <a:rPr lang="en-US" sz="1000" dirty="0">
                <a:latin typeface="+mn-lt"/>
              </a:rPr>
              <a:t>, A. </a:t>
            </a:r>
            <a:r>
              <a:rPr lang="en-US" sz="1000" dirty="0" err="1">
                <a:latin typeface="+mn-lt"/>
              </a:rPr>
              <a:t>ruthenus</a:t>
            </a:r>
            <a:r>
              <a:rPr lang="en-US" sz="1000" dirty="0">
                <a:latin typeface="+mn-lt"/>
              </a:rPr>
              <a:t> 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000" dirty="0" err="1">
                <a:latin typeface="+mn-lt"/>
              </a:rPr>
              <a:t>Οξύρυγχος</a:t>
            </a:r>
            <a:r>
              <a:rPr lang="el-GR" sz="1000" dirty="0">
                <a:latin typeface="+mn-lt"/>
              </a:rPr>
              <a:t> </a:t>
            </a:r>
            <a:r>
              <a:rPr lang="en-US" sz="1000" dirty="0">
                <a:latin typeface="+mn-lt"/>
              </a:rPr>
              <a:t>Starry, A. </a:t>
            </a:r>
            <a:r>
              <a:rPr lang="en-US" sz="1000" dirty="0" err="1">
                <a:latin typeface="+mn-lt"/>
              </a:rPr>
              <a:t>stellatus</a:t>
            </a:r>
            <a:r>
              <a:rPr lang="en-US" sz="1000" dirty="0">
                <a:latin typeface="+mn-lt"/>
              </a:rPr>
              <a:t> 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000" dirty="0" err="1">
                <a:latin typeface="+mn-lt"/>
              </a:rPr>
              <a:t>Οξύρυγχος</a:t>
            </a:r>
            <a:r>
              <a:rPr lang="el-GR" sz="1000" dirty="0">
                <a:latin typeface="+mn-lt"/>
              </a:rPr>
              <a:t> του Ατλαντικού, </a:t>
            </a:r>
            <a:r>
              <a:rPr lang="en-US" sz="1000" dirty="0">
                <a:latin typeface="+mn-lt"/>
              </a:rPr>
              <a:t>A. </a:t>
            </a:r>
            <a:r>
              <a:rPr lang="en-US" sz="1000" dirty="0" err="1">
                <a:latin typeface="+mn-lt"/>
              </a:rPr>
              <a:t>sturio</a:t>
            </a:r>
            <a:r>
              <a:rPr lang="en-US" sz="1000" dirty="0">
                <a:latin typeface="+mn-lt"/>
              </a:rPr>
              <a:t> </a:t>
            </a:r>
            <a:r>
              <a:rPr lang="el-GR" sz="1000" dirty="0">
                <a:latin typeface="+mn-lt"/>
              </a:rPr>
              <a:t>Μεγαλοκέφαλος κυπρίνος, </a:t>
            </a:r>
            <a:r>
              <a:rPr lang="en-US" sz="1000" dirty="0" err="1">
                <a:latin typeface="+mn-lt"/>
              </a:rPr>
              <a:t>Aristichthys</a:t>
            </a:r>
            <a:r>
              <a:rPr lang="en-US" sz="1000" dirty="0">
                <a:latin typeface="+mn-lt"/>
              </a:rPr>
              <a:t> </a:t>
            </a:r>
            <a:r>
              <a:rPr lang="en-US" sz="1000" dirty="0" err="1">
                <a:latin typeface="+mn-lt"/>
              </a:rPr>
              <a:t>nobilis</a:t>
            </a:r>
            <a:r>
              <a:rPr lang="en-US" sz="1000" dirty="0">
                <a:latin typeface="+mn-lt"/>
              </a:rPr>
              <a:t> 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000" dirty="0">
                <a:latin typeface="+mn-lt"/>
              </a:rPr>
              <a:t>Χρυσόψαρο, </a:t>
            </a:r>
            <a:r>
              <a:rPr lang="en-US" sz="1000" dirty="0" err="1">
                <a:latin typeface="+mn-lt"/>
              </a:rPr>
              <a:t>Carassius</a:t>
            </a:r>
            <a:r>
              <a:rPr lang="en-US" sz="1000" dirty="0">
                <a:latin typeface="+mn-lt"/>
              </a:rPr>
              <a:t> </a:t>
            </a:r>
            <a:r>
              <a:rPr lang="en-US" sz="1000" dirty="0" err="1">
                <a:latin typeface="+mn-lt"/>
              </a:rPr>
              <a:t>auratus</a:t>
            </a:r>
            <a:r>
              <a:rPr lang="en-US" sz="1000" dirty="0">
                <a:latin typeface="+mn-lt"/>
              </a:rPr>
              <a:t> 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000" dirty="0">
                <a:latin typeface="+mn-lt"/>
              </a:rPr>
              <a:t>Γατόψαρο Αφρικής, </a:t>
            </a:r>
            <a:r>
              <a:rPr lang="en-US" sz="1000" dirty="0" err="1">
                <a:latin typeface="+mn-lt"/>
              </a:rPr>
              <a:t>Clarias</a:t>
            </a:r>
            <a:r>
              <a:rPr lang="en-US" sz="1000" dirty="0">
                <a:latin typeface="+mn-lt"/>
              </a:rPr>
              <a:t> </a:t>
            </a:r>
            <a:r>
              <a:rPr lang="en-US" sz="1000" dirty="0" err="1">
                <a:latin typeface="+mn-lt"/>
              </a:rPr>
              <a:t>gariepinus</a:t>
            </a:r>
            <a:r>
              <a:rPr lang="en-US" sz="1000" dirty="0">
                <a:latin typeface="+mn-lt"/>
              </a:rPr>
              <a:t> 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000" dirty="0" err="1">
                <a:latin typeface="+mn-lt"/>
              </a:rPr>
              <a:t>Κορέγονος</a:t>
            </a:r>
            <a:r>
              <a:rPr lang="el-GR" sz="1000" dirty="0">
                <a:latin typeface="+mn-lt"/>
              </a:rPr>
              <a:t> του Βορρά, </a:t>
            </a:r>
            <a:r>
              <a:rPr lang="en-US" sz="1000" dirty="0" err="1">
                <a:latin typeface="+mn-lt"/>
              </a:rPr>
              <a:t>Coregonus</a:t>
            </a:r>
            <a:r>
              <a:rPr lang="en-US" sz="1000" dirty="0">
                <a:latin typeface="+mn-lt"/>
              </a:rPr>
              <a:t> </a:t>
            </a:r>
            <a:r>
              <a:rPr lang="en-US" sz="1000" dirty="0" err="1">
                <a:latin typeface="+mn-lt"/>
              </a:rPr>
              <a:t>peled</a:t>
            </a:r>
            <a:r>
              <a:rPr lang="en-US" sz="1000" dirty="0">
                <a:latin typeface="+mn-lt"/>
              </a:rPr>
              <a:t> 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100" b="1" dirty="0">
                <a:solidFill>
                  <a:srgbClr val="FF0000"/>
                </a:solidFill>
                <a:latin typeface="+mn-lt"/>
              </a:rPr>
              <a:t>Στρείδι του Ειρηνικού, </a:t>
            </a:r>
            <a:r>
              <a:rPr lang="en-US" sz="1100" b="1" i="1" dirty="0" err="1">
                <a:solidFill>
                  <a:srgbClr val="FF0000"/>
                </a:solidFill>
                <a:latin typeface="+mn-lt"/>
              </a:rPr>
              <a:t>Crassostrea</a:t>
            </a:r>
            <a:r>
              <a:rPr lang="en-US" sz="1100" b="1" i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100" b="1" i="1" dirty="0" err="1">
                <a:solidFill>
                  <a:srgbClr val="FF0000"/>
                </a:solidFill>
                <a:latin typeface="+mn-lt"/>
              </a:rPr>
              <a:t>gigas</a:t>
            </a:r>
            <a:r>
              <a:rPr lang="en-US" sz="1100" b="1" i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l-GR" sz="1000" dirty="0" err="1">
                <a:latin typeface="+mn-lt"/>
              </a:rPr>
              <a:t>Χορτοκυπρίνος</a:t>
            </a:r>
            <a:r>
              <a:rPr lang="el-GR" sz="1000" dirty="0">
                <a:latin typeface="+mn-lt"/>
              </a:rPr>
              <a:t>, </a:t>
            </a:r>
            <a:r>
              <a:rPr lang="en-US" sz="1000" dirty="0" err="1">
                <a:latin typeface="+mn-lt"/>
              </a:rPr>
              <a:t>Ctenopharyngodon</a:t>
            </a:r>
            <a:r>
              <a:rPr lang="en-US" sz="1000" dirty="0">
                <a:latin typeface="+mn-lt"/>
              </a:rPr>
              <a:t> </a:t>
            </a:r>
            <a:r>
              <a:rPr lang="en-US" sz="1000" dirty="0" err="1">
                <a:latin typeface="+mn-lt"/>
              </a:rPr>
              <a:t>idella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000" dirty="0">
                <a:latin typeface="+mn-lt"/>
              </a:rPr>
              <a:t>Κυπρίνος, </a:t>
            </a:r>
            <a:r>
              <a:rPr lang="en-US" sz="1000" dirty="0" err="1">
                <a:latin typeface="+mn-lt"/>
              </a:rPr>
              <a:t>Cyprinus</a:t>
            </a:r>
            <a:r>
              <a:rPr lang="en-US" sz="1000" dirty="0">
                <a:latin typeface="+mn-lt"/>
              </a:rPr>
              <a:t> </a:t>
            </a:r>
            <a:r>
              <a:rPr lang="en-US" sz="1000" dirty="0" err="1">
                <a:latin typeface="+mn-lt"/>
              </a:rPr>
              <a:t>carpio</a:t>
            </a:r>
            <a:r>
              <a:rPr lang="en-US" sz="1000" dirty="0">
                <a:latin typeface="+mn-lt"/>
              </a:rPr>
              <a:t> 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000" dirty="0" err="1">
                <a:latin typeface="+mn-lt"/>
              </a:rPr>
              <a:t>Οξύρυγχος</a:t>
            </a:r>
            <a:r>
              <a:rPr lang="el-GR" sz="1000" dirty="0">
                <a:latin typeface="+mn-lt"/>
              </a:rPr>
              <a:t> </a:t>
            </a:r>
            <a:r>
              <a:rPr lang="en-US" sz="1000" dirty="0">
                <a:latin typeface="+mn-lt"/>
              </a:rPr>
              <a:t>Beluga, </a:t>
            </a:r>
            <a:r>
              <a:rPr lang="en-US" sz="1000" dirty="0" err="1">
                <a:latin typeface="+mn-lt"/>
              </a:rPr>
              <a:t>Huso</a:t>
            </a:r>
            <a:r>
              <a:rPr lang="en-US" sz="1000" dirty="0">
                <a:latin typeface="+mn-lt"/>
              </a:rPr>
              <a:t> </a:t>
            </a:r>
            <a:r>
              <a:rPr lang="en-US" sz="1000" dirty="0" err="1">
                <a:latin typeface="+mn-lt"/>
              </a:rPr>
              <a:t>huso</a:t>
            </a:r>
            <a:r>
              <a:rPr lang="en-US" sz="1000" dirty="0">
                <a:latin typeface="+mn-lt"/>
              </a:rPr>
              <a:t> 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000" dirty="0" err="1">
                <a:latin typeface="+mn-lt"/>
              </a:rPr>
              <a:t>Ασημοκυπρίνος</a:t>
            </a:r>
            <a:r>
              <a:rPr lang="el-GR" sz="1000" dirty="0">
                <a:latin typeface="+mn-lt"/>
              </a:rPr>
              <a:t>, </a:t>
            </a:r>
            <a:r>
              <a:rPr lang="en-US" sz="1000" dirty="0" err="1">
                <a:latin typeface="+mn-lt"/>
              </a:rPr>
              <a:t>Hypophthalmichthys</a:t>
            </a:r>
            <a:r>
              <a:rPr lang="en-US" sz="1000" dirty="0">
                <a:latin typeface="+mn-lt"/>
              </a:rPr>
              <a:t> molitrix </a:t>
            </a:r>
            <a:r>
              <a:rPr lang="el-GR" sz="1000" dirty="0">
                <a:latin typeface="+mn-lt"/>
              </a:rPr>
              <a:t>Γατόψαρο, </a:t>
            </a:r>
            <a:r>
              <a:rPr lang="en-US" sz="1000" dirty="0" err="1">
                <a:latin typeface="+mn-lt"/>
              </a:rPr>
              <a:t>Ictalurus</a:t>
            </a:r>
            <a:r>
              <a:rPr lang="en-US" sz="1000" dirty="0">
                <a:latin typeface="+mn-lt"/>
              </a:rPr>
              <a:t> punctatus 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000" dirty="0">
                <a:latin typeface="+mn-lt"/>
              </a:rPr>
              <a:t>Μεγαλόστομη πέρκα, </a:t>
            </a:r>
            <a:r>
              <a:rPr lang="en-US" sz="1000" dirty="0" err="1">
                <a:latin typeface="+mn-lt"/>
              </a:rPr>
              <a:t>Micropterus</a:t>
            </a:r>
            <a:r>
              <a:rPr lang="en-US" sz="1000" dirty="0">
                <a:latin typeface="+mn-lt"/>
              </a:rPr>
              <a:t> </a:t>
            </a:r>
            <a:r>
              <a:rPr lang="en-US" sz="1000" dirty="0" err="1">
                <a:latin typeface="+mn-lt"/>
              </a:rPr>
              <a:t>salmoides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000" dirty="0">
                <a:latin typeface="+mn-lt"/>
              </a:rPr>
              <a:t>Ιριδίζουσα πέστροφα, </a:t>
            </a:r>
            <a:r>
              <a:rPr lang="en-US" sz="1000" dirty="0" err="1">
                <a:latin typeface="+mn-lt"/>
              </a:rPr>
              <a:t>Oncorhynchus</a:t>
            </a:r>
            <a:r>
              <a:rPr lang="en-US" sz="1000" dirty="0">
                <a:latin typeface="+mn-lt"/>
              </a:rPr>
              <a:t> mykiss 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100" b="1" dirty="0">
                <a:solidFill>
                  <a:srgbClr val="FF0000"/>
                </a:solidFill>
                <a:latin typeface="+mn-lt"/>
              </a:rPr>
              <a:t>Κυδώνι της Ιαπωνίας, </a:t>
            </a:r>
            <a:r>
              <a:rPr lang="en-US" sz="1100" b="1" i="1" dirty="0" err="1">
                <a:solidFill>
                  <a:srgbClr val="FF0000"/>
                </a:solidFill>
                <a:latin typeface="+mn-lt"/>
              </a:rPr>
              <a:t>Ruditapes</a:t>
            </a:r>
            <a:r>
              <a:rPr lang="en-US" sz="1100" b="1" i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100" b="1" i="1" dirty="0" err="1">
                <a:solidFill>
                  <a:srgbClr val="FF0000"/>
                </a:solidFill>
                <a:latin typeface="+mn-lt"/>
              </a:rPr>
              <a:t>philippinarum</a:t>
            </a:r>
            <a:r>
              <a:rPr lang="en-US" sz="1100" b="1" i="1" dirty="0">
                <a:solidFill>
                  <a:srgbClr val="FF0000"/>
                </a:solidFill>
                <a:latin typeface="+mn-lt"/>
              </a:rPr>
              <a:t> </a:t>
            </a:r>
            <a:endParaRPr lang="el-GR" sz="1100" b="1" i="1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el-GR" sz="1000" dirty="0" err="1">
                <a:latin typeface="+mn-lt"/>
              </a:rPr>
              <a:t>Αρκτοσαλβελίνος</a:t>
            </a:r>
            <a:r>
              <a:rPr lang="el-GR" sz="1000" dirty="0">
                <a:latin typeface="+mn-lt"/>
              </a:rPr>
              <a:t>, </a:t>
            </a:r>
            <a:r>
              <a:rPr lang="en-US" sz="1000" dirty="0" err="1">
                <a:latin typeface="+mn-lt"/>
              </a:rPr>
              <a:t>Salvelinus</a:t>
            </a:r>
            <a:r>
              <a:rPr lang="en-US" sz="1000" dirty="0">
                <a:latin typeface="+mn-lt"/>
              </a:rPr>
              <a:t> </a:t>
            </a:r>
            <a:r>
              <a:rPr lang="en-US" sz="1000" dirty="0" err="1">
                <a:latin typeface="+mn-lt"/>
              </a:rPr>
              <a:t>alpinus</a:t>
            </a:r>
            <a:r>
              <a:rPr lang="en-US" sz="1000" dirty="0">
                <a:latin typeface="+mn-lt"/>
              </a:rPr>
              <a:t> 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000" dirty="0">
                <a:latin typeface="+mn-lt"/>
              </a:rPr>
              <a:t>Ποταμίσια πέστροφα, </a:t>
            </a:r>
            <a:r>
              <a:rPr lang="en-US" sz="1000" dirty="0" err="1">
                <a:latin typeface="+mn-lt"/>
              </a:rPr>
              <a:t>Salvelinus</a:t>
            </a:r>
            <a:r>
              <a:rPr lang="en-US" sz="1000" dirty="0">
                <a:latin typeface="+mn-lt"/>
              </a:rPr>
              <a:t> </a:t>
            </a:r>
            <a:r>
              <a:rPr lang="en-US" sz="1000" dirty="0" err="1">
                <a:latin typeface="+mn-lt"/>
              </a:rPr>
              <a:t>fontinalis</a:t>
            </a:r>
            <a:r>
              <a:rPr lang="en-US" sz="1000" dirty="0">
                <a:latin typeface="+mn-lt"/>
              </a:rPr>
              <a:t> </a:t>
            </a:r>
            <a:r>
              <a:rPr lang="el-GR" sz="1000" dirty="0" err="1">
                <a:latin typeface="+mn-lt"/>
              </a:rPr>
              <a:t>Λιμνοπέστροφα</a:t>
            </a:r>
            <a:r>
              <a:rPr lang="el-GR" sz="1000" dirty="0">
                <a:latin typeface="+mn-lt"/>
              </a:rPr>
              <a:t> της Αμερικής, </a:t>
            </a:r>
            <a:r>
              <a:rPr lang="en-US" sz="1000" dirty="0" err="1">
                <a:latin typeface="+mn-lt"/>
              </a:rPr>
              <a:t>Salvelinus</a:t>
            </a:r>
            <a:r>
              <a:rPr lang="en-US" sz="1000" dirty="0">
                <a:latin typeface="+mn-lt"/>
              </a:rPr>
              <a:t> </a:t>
            </a:r>
            <a:r>
              <a:rPr lang="en-US" sz="1000" dirty="0" err="1">
                <a:latin typeface="+mn-lt"/>
              </a:rPr>
              <a:t>namaycush</a:t>
            </a:r>
            <a:r>
              <a:rPr lang="en-US" sz="1000" dirty="0">
                <a:latin typeface="+mn-lt"/>
              </a:rPr>
              <a:t> 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000" dirty="0" err="1">
                <a:latin typeface="+mn-lt"/>
              </a:rPr>
              <a:t>Ποταμολάβρακο</a:t>
            </a:r>
            <a:r>
              <a:rPr lang="el-GR" sz="1000" dirty="0">
                <a:latin typeface="+mn-lt"/>
              </a:rPr>
              <a:t>, </a:t>
            </a:r>
            <a:r>
              <a:rPr lang="en-US" sz="1000" dirty="0">
                <a:latin typeface="+mn-lt"/>
              </a:rPr>
              <a:t>Sander </a:t>
            </a:r>
            <a:r>
              <a:rPr lang="en-US" sz="1000" dirty="0" err="1">
                <a:latin typeface="+mn-lt"/>
              </a:rPr>
              <a:t>lucioperca</a:t>
            </a:r>
            <a:r>
              <a:rPr lang="en-US" sz="1000" dirty="0">
                <a:latin typeface="+mn-lt"/>
              </a:rPr>
              <a:t> </a:t>
            </a:r>
            <a:endParaRPr lang="el-GR" sz="1000" dirty="0">
              <a:latin typeface="+mn-lt"/>
            </a:endParaRPr>
          </a:p>
          <a:p>
            <a:pPr>
              <a:defRPr/>
            </a:pPr>
            <a:r>
              <a:rPr lang="el-GR" sz="1000" dirty="0">
                <a:latin typeface="+mn-lt"/>
              </a:rPr>
              <a:t>Γουλιανός, </a:t>
            </a:r>
            <a:r>
              <a:rPr lang="en-US" sz="1000" dirty="0" err="1">
                <a:latin typeface="+mn-lt"/>
              </a:rPr>
              <a:t>Silurus</a:t>
            </a:r>
            <a:r>
              <a:rPr lang="en-US" sz="1000" dirty="0">
                <a:latin typeface="+mn-lt"/>
              </a:rPr>
              <a:t> </a:t>
            </a:r>
            <a:r>
              <a:rPr lang="en-US" sz="1000" dirty="0" err="1">
                <a:latin typeface="+mn-lt"/>
              </a:rPr>
              <a:t>glanis</a:t>
            </a:r>
            <a:endParaRPr lang="el-GR" sz="1000" dirty="0">
              <a:latin typeface="+mn-lt"/>
            </a:endParaRPr>
          </a:p>
        </p:txBody>
      </p:sp>
      <p:pic>
        <p:nvPicPr>
          <p:cNvPr id="23556" name="Picture 4" descr="http://www.kellyoysters.com/userfiles/images/Large%20Giga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4894263"/>
            <a:ext cx="2871788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759575" y="4508500"/>
            <a:ext cx="150653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i="1" dirty="0" err="1">
                <a:solidFill>
                  <a:srgbClr val="FF0000"/>
                </a:solidFill>
                <a:latin typeface="+mn-lt"/>
              </a:rPr>
              <a:t>Grassostrea</a:t>
            </a:r>
            <a:r>
              <a:rPr lang="en-US" sz="1400" b="1" i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400" b="1" i="1" dirty="0" err="1">
                <a:solidFill>
                  <a:srgbClr val="FF0000"/>
                </a:solidFill>
                <a:latin typeface="+mn-lt"/>
              </a:rPr>
              <a:t>gigas</a:t>
            </a:r>
            <a:endParaRPr lang="el-GR" sz="14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1763713" y="127000"/>
            <a:ext cx="2447925" cy="27781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l-GR" sz="1200" b="1" dirty="0">
                <a:solidFill>
                  <a:schemeClr val="bg1"/>
                </a:solidFill>
                <a:latin typeface="+mn-lt"/>
              </a:rPr>
              <a:t>ΚΑΝΟΝΙΣΜΟΣ (ΕΚ) αριθ. 708/2007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AMD\Downloads\IMG_20220222_151027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27" t="11539" r="2981"/>
          <a:stretch/>
        </p:blipFill>
        <p:spPr>
          <a:xfrm>
            <a:off x="611560" y="476672"/>
            <a:ext cx="8247184" cy="60666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4559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643050"/>
            <a:ext cx="6319837" cy="474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1187450" y="304800"/>
            <a:ext cx="7099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rgbClr val="C00000"/>
                </a:solidFill>
              </a:rPr>
              <a:t>ΕΡΕΥΝΑ ΠΟΥ </a:t>
            </a:r>
            <a:r>
              <a:rPr lang="el-GR" b="1" dirty="0" smtClean="0">
                <a:solidFill>
                  <a:srgbClr val="C00000"/>
                </a:solidFill>
              </a:rPr>
              <a:t>ΔΙΕΞΑΓΕΤΑΙ </a:t>
            </a:r>
            <a:r>
              <a:rPr lang="el-GR" b="1" dirty="0">
                <a:solidFill>
                  <a:srgbClr val="C00000"/>
                </a:solidFill>
              </a:rPr>
              <a:t>ΓΙΑ ΤΗΝ </a:t>
            </a:r>
            <a:r>
              <a:rPr lang="el-GR" b="1" dirty="0" smtClean="0">
                <a:solidFill>
                  <a:srgbClr val="C00000"/>
                </a:solidFill>
              </a:rPr>
              <a:t>ΚΑΛΛΙΕΡΓΕΙΑ ΑΥΞΗΣΗ </a:t>
            </a:r>
            <a:r>
              <a:rPr lang="el-GR" b="1" dirty="0">
                <a:solidFill>
                  <a:srgbClr val="C00000"/>
                </a:solidFill>
              </a:rPr>
              <a:t>ΤΟΥ ΣΤΡΕΙΔΙΟΥ </a:t>
            </a:r>
          </a:p>
        </p:txBody>
      </p:sp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1643042" y="785794"/>
            <a:ext cx="54311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="1" dirty="0" smtClean="0">
                <a:solidFill>
                  <a:srgbClr val="C00000"/>
                </a:solidFill>
              </a:rPr>
              <a:t>ΑΓΟΡΑ ΤΡΙΠΛΟΕΙΔΩΝ ΜΗ ΑΝΑΠΑΡΑΓΩΓΙΚΩΝ ΑΤΟΜΩΝ</a:t>
            </a:r>
            <a:endParaRPr lang="el-GR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Ομάδα 4"/>
          <p:cNvGrpSpPr/>
          <p:nvPr/>
        </p:nvGrpSpPr>
        <p:grpSpPr>
          <a:xfrm>
            <a:off x="179512" y="116632"/>
            <a:ext cx="8902944" cy="6600691"/>
            <a:chOff x="179512" y="116632"/>
            <a:chExt cx="8902944" cy="6600691"/>
          </a:xfrm>
        </p:grpSpPr>
        <p:pic>
          <p:nvPicPr>
            <p:cNvPr id="2" name="Εικόνα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3174" t="3462" r="2788" b="2052"/>
            <a:stretch/>
          </p:blipFill>
          <p:spPr>
            <a:xfrm>
              <a:off x="290146" y="237392"/>
              <a:ext cx="8598877" cy="6479931"/>
            </a:xfrm>
            <a:prstGeom prst="rect">
              <a:avLst/>
            </a:prstGeom>
          </p:spPr>
        </p:pic>
        <p:sp>
          <p:nvSpPr>
            <p:cNvPr id="3" name="Ορθογώνιο 2"/>
            <p:cNvSpPr/>
            <p:nvPr/>
          </p:nvSpPr>
          <p:spPr>
            <a:xfrm>
              <a:off x="179512" y="116632"/>
              <a:ext cx="2304256" cy="33123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4" name="Ορθογώνιο 3"/>
            <p:cNvSpPr/>
            <p:nvPr/>
          </p:nvSpPr>
          <p:spPr>
            <a:xfrm>
              <a:off x="6778200" y="143008"/>
              <a:ext cx="2304256" cy="33123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</p:spTree>
    <p:extLst>
      <p:ext uri="{BB962C8B-B14F-4D97-AF65-F5344CB8AC3E}">
        <p14:creationId xmlns="" xmlns:p14="http://schemas.microsoft.com/office/powerpoint/2010/main" val="311496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765175"/>
            <a:ext cx="7596188" cy="569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1490522" y="211138"/>
            <a:ext cx="59389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="1" smtClean="0">
                <a:solidFill>
                  <a:srgbClr val="C00000"/>
                </a:solidFill>
              </a:rPr>
              <a:t> Διαχωρισμός των ατόμων σε ομάδες μεγέθους και βάρους</a:t>
            </a:r>
            <a:endParaRPr lang="el-GR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596" t="11539" r="3846" b="2308"/>
          <a:stretch/>
        </p:blipFill>
        <p:spPr>
          <a:xfrm>
            <a:off x="683568" y="548680"/>
            <a:ext cx="8097716" cy="59084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1719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177925"/>
            <a:ext cx="7237412" cy="542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785786" y="188913"/>
            <a:ext cx="73152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l-GR" sz="1600" b="1" dirty="0" smtClean="0">
                <a:solidFill>
                  <a:srgbClr val="C00000"/>
                </a:solidFill>
              </a:rPr>
              <a:t>Τοποθέτηση </a:t>
            </a:r>
            <a:r>
              <a:rPr lang="el-GR" sz="1600" b="1" dirty="0">
                <a:solidFill>
                  <a:srgbClr val="C00000"/>
                </a:solidFill>
              </a:rPr>
              <a:t>των ατόμων σε καλάθια μέσα σε </a:t>
            </a:r>
            <a:r>
              <a:rPr lang="el-GR" sz="1600" b="1" dirty="0" smtClean="0">
                <a:solidFill>
                  <a:srgbClr val="C00000"/>
                </a:solidFill>
              </a:rPr>
              <a:t>συστήματα </a:t>
            </a:r>
            <a:r>
              <a:rPr lang="el-GR" sz="1600" b="1" dirty="0">
                <a:solidFill>
                  <a:srgbClr val="C00000"/>
                </a:solidFill>
              </a:rPr>
              <a:t>ανακυκλούμενου θαλασσινού νερού για την προσαρμογή τους</a:t>
            </a:r>
          </a:p>
          <a:p>
            <a:pPr algn="ctr"/>
            <a:r>
              <a:rPr lang="el-GR" sz="1600" b="1" dirty="0">
                <a:solidFill>
                  <a:srgbClr val="C00000"/>
                </a:solidFill>
              </a:rPr>
              <a:t> στις τοπικές φυσικές συνθήκες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357298"/>
            <a:ext cx="7058025" cy="52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Box 3"/>
          <p:cNvSpPr txBox="1">
            <a:spLocks noChangeArrowheads="1"/>
          </p:cNvSpPr>
          <p:nvPr/>
        </p:nvSpPr>
        <p:spPr bwMode="auto">
          <a:xfrm>
            <a:off x="1357290" y="357166"/>
            <a:ext cx="693869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l-GR" b="1" dirty="0" smtClean="0">
                <a:solidFill>
                  <a:srgbClr val="C00000"/>
                </a:solidFill>
              </a:rPr>
              <a:t>ΕΛΕΓΧΟΣ ΓΙΑ ΤΗΝ ΠΑΡΟΥΣΙΑ Η ΟΧΙ ΠΑΘΟΓΟΝΩΝ ΜΙΚΡΟΟΡΓΑΝΙΣΜΩΝ </a:t>
            </a:r>
          </a:p>
          <a:p>
            <a:pPr algn="ctr"/>
            <a:r>
              <a:rPr lang="el-GR" b="1" dirty="0" smtClean="0">
                <a:solidFill>
                  <a:srgbClr val="C00000"/>
                </a:solidFill>
              </a:rPr>
              <a:t>ΜΕ ΤΗΝ ΕΦΑΡΜΟΓΗ ΜΟΡΙΑΚΩΝ ΜΕΘΟΔΩΝ</a:t>
            </a:r>
            <a:endParaRPr lang="el-GR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04" t="9872" r="4711"/>
          <a:stretch/>
        </p:blipFill>
        <p:spPr>
          <a:xfrm>
            <a:off x="467544" y="404664"/>
            <a:ext cx="8264769" cy="61809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6449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92" t="11924" r="1827" b="3333"/>
          <a:stretch/>
        </p:blipFill>
        <p:spPr>
          <a:xfrm>
            <a:off x="251520" y="476672"/>
            <a:ext cx="8730761" cy="58117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3774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Ομάδα 3"/>
          <p:cNvGrpSpPr/>
          <p:nvPr/>
        </p:nvGrpSpPr>
        <p:grpSpPr>
          <a:xfrm>
            <a:off x="395536" y="620688"/>
            <a:ext cx="8208912" cy="3888432"/>
            <a:chOff x="323528" y="1340768"/>
            <a:chExt cx="6264696" cy="2880320"/>
          </a:xfrm>
        </p:grpSpPr>
        <p:pic>
          <p:nvPicPr>
            <p:cNvPr id="2" name="Εικόνα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040" t="17564" r="17701" b="69149"/>
            <a:stretch/>
          </p:blipFill>
          <p:spPr>
            <a:xfrm>
              <a:off x="323528" y="1340768"/>
              <a:ext cx="5903068" cy="2854134"/>
            </a:xfrm>
            <a:prstGeom prst="rect">
              <a:avLst/>
            </a:prstGeom>
          </p:spPr>
        </p:pic>
        <p:sp>
          <p:nvSpPr>
            <p:cNvPr id="3" name="Ορθογώνιο 2"/>
            <p:cNvSpPr/>
            <p:nvPr/>
          </p:nvSpPr>
          <p:spPr>
            <a:xfrm>
              <a:off x="323528" y="3501008"/>
              <a:ext cx="6264696" cy="7200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pic>
        <p:nvPicPr>
          <p:cNvPr id="6" name="Εικόνα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2112" t="17564" r="2191" b="69149"/>
          <a:stretch/>
        </p:blipFill>
        <p:spPr>
          <a:xfrm>
            <a:off x="3419872" y="3689648"/>
            <a:ext cx="2543199" cy="31683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1949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1155" t="2692" r="5094" b="53463"/>
          <a:stretch/>
        </p:blipFill>
        <p:spPr>
          <a:xfrm>
            <a:off x="4932040" y="404664"/>
            <a:ext cx="4000500" cy="3006971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1155" t="49914" r="5094" b="5984"/>
          <a:stretch/>
        </p:blipFill>
        <p:spPr>
          <a:xfrm>
            <a:off x="755576" y="404664"/>
            <a:ext cx="4032448" cy="3024554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230"/>
          <a:stretch/>
        </p:blipFill>
        <p:spPr>
          <a:xfrm>
            <a:off x="755577" y="3573016"/>
            <a:ext cx="4032448" cy="309634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563634"/>
            <a:ext cx="4032448" cy="31057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7838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621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https://darmouslis.gr/wp-content/uploads/2018/05/DARMOUSLIS_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2749550"/>
            <a:ext cx="3748087" cy="248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27650" name="1 - Εικόνα" descr="Δαρμουσλής 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928688"/>
            <a:ext cx="3095625" cy="2273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2 - TextBox"/>
          <p:cNvSpPr txBox="1"/>
          <p:nvPr/>
        </p:nvSpPr>
        <p:spPr>
          <a:xfrm>
            <a:off x="179388" y="457200"/>
            <a:ext cx="291306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l-GR" sz="1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Arial" charset="0"/>
              </a:rPr>
              <a:t>ΟΡΓΑΝΩΣΗ ΜΟΝΑΔΩΝ ΕΞΥΓΙΑΝΣΗΣ</a:t>
            </a: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Arial" charset="0"/>
              </a:rPr>
              <a:t>-</a:t>
            </a:r>
            <a:endParaRPr lang="el-GR" sz="1400" b="1" dirty="0">
              <a:solidFill>
                <a:schemeClr val="accent3">
                  <a:lumMod val="50000"/>
                </a:schemeClr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Arial" charset="0"/>
              </a:rPr>
              <a:t>CENTERS FOR DEPURATION</a:t>
            </a:r>
            <a:endParaRPr lang="el-GR" sz="1400" b="1" dirty="0">
              <a:solidFill>
                <a:schemeClr val="accent3">
                  <a:lumMod val="50000"/>
                </a:schemeClr>
              </a:solidFill>
              <a:latin typeface="+mn-lt"/>
              <a:cs typeface="Arial" charset="0"/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179388" y="3843338"/>
            <a:ext cx="2813050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l-GR" sz="1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Arial" charset="0"/>
              </a:rPr>
              <a:t>ΟΡΓΑΝΩΣΗ ΚΕΝΤΡΩΝ ΑΠΟΣΤΟΛΗΣ </a:t>
            </a:r>
          </a:p>
          <a:p>
            <a:pPr algn="ctr" eaLnBrk="1" hangingPunct="1">
              <a:defRPr/>
            </a:pPr>
            <a:r>
              <a:rPr lang="el-GR" sz="1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Arial" charset="0"/>
              </a:rPr>
              <a:t>ΟΣΤΡΑΚΟΕΙΔΩΝ-ΚΑΟ</a:t>
            </a:r>
          </a:p>
        </p:txBody>
      </p:sp>
      <p:pic>
        <p:nvPicPr>
          <p:cNvPr id="6" name="Picture 4" descr="Image result for images for shellfish marke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42000" y="857250"/>
            <a:ext cx="3194050" cy="2347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Image result for images for shellfish marke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42000" y="4549775"/>
            <a:ext cx="3194050" cy="2119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7 - TextBox"/>
          <p:cNvSpPr txBox="1"/>
          <p:nvPr/>
        </p:nvSpPr>
        <p:spPr>
          <a:xfrm>
            <a:off x="5970588" y="549275"/>
            <a:ext cx="27781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sz="1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Arial" charset="0"/>
              </a:rPr>
              <a:t>ΔΙΑΘΕΣΙΜΟΤΗΤΑ-ΑΓΟΡΑ-</a:t>
            </a: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Arial" charset="0"/>
              </a:rPr>
              <a:t>MARKETS</a:t>
            </a:r>
            <a:endParaRPr lang="el-GR" sz="1400" b="1" dirty="0">
              <a:solidFill>
                <a:schemeClr val="accent3">
                  <a:lumMod val="50000"/>
                </a:schemeClr>
              </a:solidFill>
              <a:latin typeface="+mn-lt"/>
              <a:cs typeface="Arial" charset="0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6335713" y="3990975"/>
            <a:ext cx="270033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l-GR" sz="1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Arial" charset="0"/>
              </a:rPr>
              <a:t>ΕΜΠΙΣΤΟΣΥΝΗ, ΚΑΤΑΝΑΛΩΣΗ-</a:t>
            </a:r>
            <a:endParaRPr lang="en-US" sz="1400" b="1" dirty="0">
              <a:solidFill>
                <a:schemeClr val="accent3">
                  <a:lumMod val="50000"/>
                </a:schemeClr>
              </a:solidFill>
              <a:latin typeface="+mn-lt"/>
              <a:cs typeface="Arial" charset="0"/>
            </a:endParaRPr>
          </a:p>
          <a:p>
            <a:pPr algn="ctr">
              <a:defRPr/>
            </a:pP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Arial" charset="0"/>
              </a:rPr>
              <a:t>CONFIDENCE FOR CONSUMPTION</a:t>
            </a:r>
            <a:endParaRPr lang="el-GR" sz="1400" b="1" dirty="0">
              <a:solidFill>
                <a:schemeClr val="accent3">
                  <a:lumMod val="50000"/>
                </a:schemeClr>
              </a:solidFill>
              <a:latin typeface="+mn-lt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8888" y="26988"/>
            <a:ext cx="6921500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sz="1600" b="1" dirty="0">
                <a:solidFill>
                  <a:srgbClr val="C00000"/>
                </a:solidFill>
                <a:latin typeface="+mn-lt"/>
              </a:rPr>
              <a:t>ΠΡΟΪΟΝΤΑ ΜΕ ΟΝΟΜΑΣΙΑ ΠΡΟ</a:t>
            </a:r>
            <a:r>
              <a:rPr lang="en-US" sz="1600" b="1" dirty="0">
                <a:solidFill>
                  <a:srgbClr val="C00000"/>
                </a:solidFill>
                <a:latin typeface="+mn-lt"/>
              </a:rPr>
              <a:t>E</a:t>
            </a:r>
            <a:r>
              <a:rPr lang="el-GR" sz="1600" b="1" dirty="0">
                <a:solidFill>
                  <a:srgbClr val="C00000"/>
                </a:solidFill>
                <a:latin typeface="+mn-lt"/>
              </a:rPr>
              <a:t>ΛΕΥΣΗΣ</a:t>
            </a:r>
            <a:r>
              <a:rPr lang="en-US" sz="1600" b="1" dirty="0">
                <a:solidFill>
                  <a:srgbClr val="C00000"/>
                </a:solidFill>
                <a:latin typeface="+mn-lt"/>
              </a:rPr>
              <a:t>, </a:t>
            </a:r>
            <a:r>
              <a:rPr lang="el-GR" sz="1600" b="1" dirty="0">
                <a:solidFill>
                  <a:srgbClr val="C00000"/>
                </a:solidFill>
                <a:latin typeface="+mn-lt"/>
              </a:rPr>
              <a:t>ΠΡΟΣΤΙΘΕΜΕΝΗ ΑΞΙΑ-</a:t>
            </a:r>
            <a:r>
              <a:rPr lang="en-US" sz="1600" b="1" dirty="0">
                <a:solidFill>
                  <a:srgbClr val="C00000"/>
                </a:solidFill>
                <a:latin typeface="+mn-lt"/>
              </a:rPr>
              <a:t> BRAND NAME</a:t>
            </a:r>
            <a:endParaRPr lang="el-GR" sz="16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3" name="Picture 2" descr="https://darmouslis.gr/wp-content/uploads/2018/03/DSC_6803-our-company-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950" y="4451350"/>
            <a:ext cx="3095625" cy="2146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TextBox"/>
          <p:cNvSpPr txBox="1"/>
          <p:nvPr/>
        </p:nvSpPr>
        <p:spPr>
          <a:xfrm>
            <a:off x="714375" y="142875"/>
            <a:ext cx="8215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l-GR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charset="0"/>
              </a:rPr>
              <a:t>ΠΡΟΤΕΙΝΟΜΕΝΕΣ ΔΡΑΣΕΙΣ-ΟΡΓΑΝΩΣΗ  ΚΑΙ ΙΔΡΥΣΗ ΕΚΚΟΛΑΠΤΗΡΙΟΥ ΔΙΘΥΡΩΝ</a:t>
            </a:r>
          </a:p>
        </p:txBody>
      </p:sp>
      <p:grpSp>
        <p:nvGrpSpPr>
          <p:cNvPr id="2" name="11 - Ομάδα"/>
          <p:cNvGrpSpPr>
            <a:grpSpLocks/>
          </p:cNvGrpSpPr>
          <p:nvPr/>
        </p:nvGrpSpPr>
        <p:grpSpPr bwMode="auto">
          <a:xfrm>
            <a:off x="112713" y="2571750"/>
            <a:ext cx="8883650" cy="4000500"/>
            <a:chOff x="71406" y="1500174"/>
            <a:chExt cx="8883448" cy="4000528"/>
          </a:xfrm>
        </p:grpSpPr>
        <p:pic>
          <p:nvPicPr>
            <p:cNvPr id="54274" name="Picture 2" descr="BIVALGAE_flowchart_v2"/>
            <p:cNvPicPr>
              <a:picLocks noChangeAspect="1" noChangeArrowheads="1"/>
            </p:cNvPicPr>
            <p:nvPr/>
          </p:nvPicPr>
          <p:blipFill>
            <a:blip r:embed="rId2"/>
            <a:srcRect t="9007" r="798" b="11581"/>
            <a:stretch>
              <a:fillRect/>
            </a:stretch>
          </p:blipFill>
          <p:spPr bwMode="auto">
            <a:xfrm>
              <a:off x="71406" y="1500174"/>
              <a:ext cx="8883448" cy="40005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" name="2 - TextBox"/>
            <p:cNvSpPr txBox="1"/>
            <p:nvPr/>
          </p:nvSpPr>
          <p:spPr>
            <a:xfrm>
              <a:off x="4143250" y="1738301"/>
              <a:ext cx="1984330" cy="26194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l-GR" sz="1100" b="1" dirty="0">
                  <a:solidFill>
                    <a:srgbClr val="0070C0"/>
                  </a:solidFill>
                  <a:latin typeface="+mn-lt"/>
                  <a:cs typeface="Arial" charset="0"/>
                </a:rPr>
                <a:t>Προπαρασκευαστικές δράσεις</a:t>
              </a:r>
            </a:p>
          </p:txBody>
        </p:sp>
        <p:sp>
          <p:nvSpPr>
            <p:cNvPr id="4" name="3 - TextBox"/>
            <p:cNvSpPr txBox="1"/>
            <p:nvPr/>
          </p:nvSpPr>
          <p:spPr>
            <a:xfrm>
              <a:off x="3771784" y="2309805"/>
              <a:ext cx="4606820" cy="26194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l-GR" sz="1100" b="1" dirty="0">
                  <a:solidFill>
                    <a:schemeClr val="accent3"/>
                  </a:solidFill>
                  <a:latin typeface="+mn-lt"/>
                  <a:cs typeface="Arial" charset="0"/>
                </a:rPr>
                <a:t>Καλλιέργεια </a:t>
              </a:r>
              <a:r>
                <a:rPr lang="el-GR" sz="1100" b="1" dirty="0" err="1">
                  <a:solidFill>
                    <a:schemeClr val="accent3"/>
                  </a:solidFill>
                  <a:latin typeface="+mn-lt"/>
                  <a:cs typeface="Arial" charset="0"/>
                </a:rPr>
                <a:t>Μικροφυκών</a:t>
              </a:r>
              <a:r>
                <a:rPr lang="el-GR" sz="1100" b="1" dirty="0">
                  <a:solidFill>
                    <a:schemeClr val="accent3"/>
                  </a:solidFill>
                  <a:latin typeface="+mn-lt"/>
                  <a:cs typeface="Arial" charset="0"/>
                </a:rPr>
                <a:t>-Ανάπτυξη διατροφικών Πρωτοκόλλων</a:t>
              </a:r>
            </a:p>
          </p:txBody>
        </p:sp>
        <p:sp>
          <p:nvSpPr>
            <p:cNvPr id="5" name="4 - Έλλειψη"/>
            <p:cNvSpPr/>
            <p:nvPr/>
          </p:nvSpPr>
          <p:spPr>
            <a:xfrm>
              <a:off x="8367492" y="2366955"/>
              <a:ext cx="142872" cy="142876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  <p:sp>
          <p:nvSpPr>
            <p:cNvPr id="7" name="6 - TextBox"/>
            <p:cNvSpPr txBox="1"/>
            <p:nvPr/>
          </p:nvSpPr>
          <p:spPr>
            <a:xfrm>
              <a:off x="3428892" y="2890834"/>
              <a:ext cx="2578041" cy="260352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l-GR" sz="1100" b="1" dirty="0">
                  <a:solidFill>
                    <a:srgbClr val="FFC000"/>
                  </a:solidFill>
                  <a:latin typeface="+mn-lt"/>
                  <a:cs typeface="Arial" charset="0"/>
                </a:rPr>
                <a:t>Πιλοτική Λειτουργία του Εκκολαπτηρίου</a:t>
              </a:r>
            </a:p>
          </p:txBody>
        </p:sp>
        <p:sp>
          <p:nvSpPr>
            <p:cNvPr id="8" name="7 - TextBox"/>
            <p:cNvSpPr txBox="1"/>
            <p:nvPr/>
          </p:nvSpPr>
          <p:spPr>
            <a:xfrm>
              <a:off x="3057425" y="3452813"/>
              <a:ext cx="2012904" cy="26194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l-GR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charset="0"/>
                </a:rPr>
                <a:t>Πιλοτική Καλλιέργεια Δίθυρων</a:t>
              </a:r>
            </a:p>
          </p:txBody>
        </p:sp>
        <p:sp>
          <p:nvSpPr>
            <p:cNvPr id="10" name="9 - TextBox"/>
            <p:cNvSpPr txBox="1"/>
            <p:nvPr/>
          </p:nvSpPr>
          <p:spPr>
            <a:xfrm>
              <a:off x="2714533" y="4024317"/>
              <a:ext cx="2790762" cy="26194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l-GR" sz="1100" b="1" dirty="0">
                  <a:solidFill>
                    <a:srgbClr val="C00000"/>
                  </a:solidFill>
                  <a:latin typeface="+mn-lt"/>
                  <a:cs typeface="Arial" charset="0"/>
                </a:rPr>
                <a:t>Πιστοποίηση Ποιότητας και </a:t>
              </a:r>
              <a:r>
                <a:rPr lang="el-GR" sz="1100" b="1" dirty="0" err="1">
                  <a:solidFill>
                    <a:srgbClr val="C00000"/>
                  </a:solidFill>
                  <a:latin typeface="+mn-lt"/>
                  <a:cs typeface="Arial" charset="0"/>
                </a:rPr>
                <a:t>Ιχνηλασιμότητα</a:t>
              </a:r>
              <a:endParaRPr lang="el-GR" sz="1100" b="1" dirty="0">
                <a:solidFill>
                  <a:srgbClr val="C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1" name="10 - TextBox"/>
            <p:cNvSpPr txBox="1"/>
            <p:nvPr/>
          </p:nvSpPr>
          <p:spPr>
            <a:xfrm>
              <a:off x="2285918" y="4686309"/>
              <a:ext cx="4643332" cy="600079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>
              <a:spAutoFit/>
            </a:bodyPr>
            <a:lstStyle/>
            <a:p>
              <a:pPr algn="just" eaLnBrk="1" hangingPunct="1">
                <a:defRPr/>
              </a:pPr>
              <a:r>
                <a:rPr lang="el-GR" sz="1100" b="1" dirty="0">
                  <a:solidFill>
                    <a:schemeClr val="accent6">
                      <a:lumMod val="50000"/>
                    </a:schemeClr>
                  </a:solidFill>
                  <a:latin typeface="+mn-lt"/>
                  <a:cs typeface="Arial" charset="0"/>
                </a:rPr>
                <a:t>Δημιουργία και λειτουργία κέντρου ενημέρωσης, διασύνδεσης και υποστήριξης Επιχειρηματικών δράσεων στον τομέα της υδατοκαλλιέργειας των οστρακοειδών</a:t>
              </a:r>
            </a:p>
          </p:txBody>
        </p:sp>
      </p:grpSp>
      <p:pic>
        <p:nvPicPr>
          <p:cNvPr id="13" name="Picture 11" descr="Snapshot 2007-04-04 23-16-56"/>
          <p:cNvPicPr>
            <a:picLocks noChangeAspect="1" noChangeArrowheads="1"/>
          </p:cNvPicPr>
          <p:nvPr/>
        </p:nvPicPr>
        <p:blipFill>
          <a:blip r:embed="rId3"/>
          <a:srcRect l="2153" t="50671" r="21"/>
          <a:stretch>
            <a:fillRect/>
          </a:stretch>
        </p:blipFill>
        <p:spPr bwMode="auto">
          <a:xfrm>
            <a:off x="95250" y="642938"/>
            <a:ext cx="8905875" cy="1643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E99DB7F57E1EEA449CED69A3C73E62E5" ma:contentTypeVersion="14" ma:contentTypeDescription="Δημιουργία νέου εγγράφου" ma:contentTypeScope="" ma:versionID="a82a9f5ff28bcc976d953b9c2b752ed6">
  <xsd:schema xmlns:xsd="http://www.w3.org/2001/XMLSchema" xmlns:xs="http://www.w3.org/2001/XMLSchema" xmlns:p="http://schemas.microsoft.com/office/2006/metadata/properties" xmlns:ns2="3ecd1078-138c-43fb-a741-bd65204cd2cd" xmlns:ns3="e483d0ea-396e-4f61-acbc-a3e2eeaec88d" targetNamespace="http://schemas.microsoft.com/office/2006/metadata/properties" ma:root="true" ma:fieldsID="e98babe6a6931efe839e95a2e8467967" ns2:_="" ns3:_="">
    <xsd:import namespace="3ecd1078-138c-43fb-a741-bd65204cd2cd"/>
    <xsd:import namespace="e483d0ea-396e-4f61-acbc-a3e2eeaec8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1078-138c-43fb-a741-bd65204cd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d346ff95-fc5f-4731-a034-4745909bdd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3d0ea-396e-4f61-acbc-a3e2eeaec8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f54c344-0e81-4c7d-aee7-8fec02f69b33}" ma:internalName="TaxCatchAll" ma:showField="CatchAllData" ma:web="e483d0ea-396e-4f61-acbc-a3e2eeaec8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cd1078-138c-43fb-a741-bd65204cd2cd">
      <Terms xmlns="http://schemas.microsoft.com/office/infopath/2007/PartnerControls"/>
    </lcf76f155ced4ddcb4097134ff3c332f>
    <TaxCatchAll xmlns="e483d0ea-396e-4f61-acbc-a3e2eeaec88d" xsi:nil="true"/>
  </documentManagement>
</p:properties>
</file>

<file path=customXml/itemProps1.xml><?xml version="1.0" encoding="utf-8"?>
<ds:datastoreItem xmlns:ds="http://schemas.openxmlformats.org/officeDocument/2006/customXml" ds:itemID="{4157DAFE-FF24-4DAC-828D-A8283416D1D7}"/>
</file>

<file path=customXml/itemProps2.xml><?xml version="1.0" encoding="utf-8"?>
<ds:datastoreItem xmlns:ds="http://schemas.openxmlformats.org/officeDocument/2006/customXml" ds:itemID="{BF320919-3E8D-4CDD-904B-F1B59AA88537}"/>
</file>

<file path=customXml/itemProps3.xml><?xml version="1.0" encoding="utf-8"?>
<ds:datastoreItem xmlns:ds="http://schemas.openxmlformats.org/officeDocument/2006/customXml" ds:itemID="{CEFB787E-56BC-4E6A-91BC-2DD062F5A0B0}"/>
</file>

<file path=docProps/app.xml><?xml version="1.0" encoding="utf-8"?>
<Properties xmlns="http://schemas.openxmlformats.org/officeDocument/2006/extended-properties" xmlns:vt="http://schemas.openxmlformats.org/officeDocument/2006/docPropsVTypes">
  <TotalTime>2744</TotalTime>
  <Words>2247</Words>
  <Application>Microsoft Office PowerPoint</Application>
  <PresentationFormat>Προβολή στην οθόνη (4:3)</PresentationFormat>
  <Paragraphs>535</Paragraphs>
  <Slides>39</Slides>
  <Notes>1</Notes>
  <HiddenSlides>0</HiddenSlides>
  <MMClips>0</MMClips>
  <ScaleCrop>false</ScaleCrop>
  <HeadingPairs>
    <vt:vector size="6" baseType="variant"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2</vt:i4>
      </vt:variant>
      <vt:variant>
        <vt:lpstr>Τίτλοι διαφανειών</vt:lpstr>
      </vt:variant>
      <vt:variant>
        <vt:i4>39</vt:i4>
      </vt:variant>
    </vt:vector>
  </HeadingPairs>
  <TitlesOfParts>
    <vt:vector size="42" baseType="lpstr">
      <vt:lpstr>Θέμα του Office</vt:lpstr>
      <vt:lpstr>SPW 10.0 Graph</vt:lpstr>
      <vt:lpstr>SPW 12.0 Graph</vt:lpstr>
      <vt:lpstr>ΑΡΙΣΤΟΤΕΛΕΙΟ ΠΑΝΕΠΙΣΤΗΜΙΟ ΘΕΣΣΑΛΟΝΙΚΗΣ, ΣΧΟΛΗ ΘΕΤΙΚΩΝ ΕΠΙΣΤΗΜΩΝ, ΤΜΗΜΑ ΒΙΟΛΟΓΙΑΣ   «ΒΙΩΣΙΜΟΤΗΤΑ ΚΑΙ ΠΡΟΟΠΤΙΚΕΣ ΚΑΛΛΙΕΡΓΕΙΑΣ ΝΕΩΝ ΕΙΔΩΝ ΘΑΛΑΣΣΙΩΝ ΔΙΘΥΡΩΝ ΜΑΛΑΚΙΩΝ» 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  <vt:lpstr>Διαφάνεια 24</vt:lpstr>
      <vt:lpstr>Διαφάνεια 25</vt:lpstr>
      <vt:lpstr>Διαφάνεια 26</vt:lpstr>
      <vt:lpstr>Διαφάνεια 27</vt:lpstr>
      <vt:lpstr>Διαφάνεια 28</vt:lpstr>
      <vt:lpstr>Διαφάνεια 29</vt:lpstr>
      <vt:lpstr>Διαφάνεια 30</vt:lpstr>
      <vt:lpstr>Διαφάνεια 31</vt:lpstr>
      <vt:lpstr>Διαφάνεια 32</vt:lpstr>
      <vt:lpstr>Διαφάνεια 33</vt:lpstr>
      <vt:lpstr>Διαφάνεια 34</vt:lpstr>
      <vt:lpstr>Διαφάνεια 35</vt:lpstr>
      <vt:lpstr>Διαφάνεια 36</vt:lpstr>
      <vt:lpstr>Διαφάνεια 37</vt:lpstr>
      <vt:lpstr>Διαφάνεια 38</vt:lpstr>
      <vt:lpstr>Διαφάνεια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AMD</dc:creator>
  <cp:lastModifiedBy>AMD</cp:lastModifiedBy>
  <cp:revision>25</cp:revision>
  <dcterms:created xsi:type="dcterms:W3CDTF">2023-05-23T12:49:38Z</dcterms:created>
  <dcterms:modified xsi:type="dcterms:W3CDTF">2023-05-30T05:07:52Z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0x010100E99DB7F57E1EEA449CED69A3C73E62E5</vt:lpwstr>
  </property>
</Properties>
</file>