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1" r:id="rId5"/>
    <p:sldId id="274" r:id="rId6"/>
    <p:sldId id="265" r:id="rId7"/>
    <p:sldId id="290" r:id="rId8"/>
    <p:sldId id="264" r:id="rId9"/>
    <p:sldId id="266" r:id="rId10"/>
    <p:sldId id="283" r:id="rId11"/>
    <p:sldId id="291" r:id="rId12"/>
    <p:sldId id="292" r:id="rId13"/>
    <p:sldId id="293" r:id="rId14"/>
    <p:sldId id="263" r:id="rId15"/>
    <p:sldId id="289" r:id="rId16"/>
    <p:sldId id="267" r:id="rId17"/>
    <p:sldId id="268" r:id="rId18"/>
    <p:sldId id="269" r:id="rId19"/>
    <p:sldId id="256" r:id="rId20"/>
    <p:sldId id="270" r:id="rId21"/>
    <p:sldId id="284" r:id="rId22"/>
    <p:sldId id="271" r:id="rId23"/>
    <p:sldId id="272" r:id="rId24"/>
    <p:sldId id="275" r:id="rId25"/>
    <p:sldId id="277" r:id="rId26"/>
    <p:sldId id="279" r:id="rId27"/>
    <p:sldId id="280" r:id="rId28"/>
    <p:sldId id="281" r:id="rId29"/>
    <p:sldId id="286" r:id="rId30"/>
    <p:sldId id="287" r:id="rId31"/>
    <p:sldId id="282" r:id="rId32"/>
    <p:sldId id="288" r:id="rId33"/>
    <p:sldId id="278" r:id="rId34"/>
    <p:sldId id="273" r:id="rId3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BAC0"/>
    <a:srgbClr val="C3D7E9"/>
    <a:srgbClr val="176547"/>
    <a:srgbClr val="295741"/>
    <a:srgbClr val="314F47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78" d="100"/>
          <a:sy n="78" d="100"/>
        </p:scale>
        <p:origin x="1140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914;&#953;&#946;&#955;&#943;&#959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914;&#953;&#946;&#955;&#943;&#959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914;&#953;&#946;&#955;&#943;&#959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2400" dirty="0"/>
              <a:t>ΠΟΣΟΤΗΤΕΣ ΑΛΙΕΥΜΑΤΩΝ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9.8710839244257526E-2"/>
          <c:w val="0.93888888888888888"/>
          <c:h val="0.78170687548366236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26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1D-46C8-B14E-690F579961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1D-46C8-B14E-690F5799611D}"/>
              </c:ext>
            </c:extLst>
          </c:dPt>
          <c:dLbls>
            <c:dLbl>
              <c:idx val="0"/>
              <c:layout>
                <c:manualLayout>
                  <c:x val="2.0956811367062577E-2"/>
                  <c:y val="-9.960992139086458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34.691,6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0281506998257"/>
                      <c:h val="7.613254195373553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A1D-46C8-B14E-690F5799611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23.673,5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94574587730197"/>
                      <c:h val="7.613254195373553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A1D-46C8-B14E-690F579961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Φύλλο1!$A$1:$B$1</c:f>
              <c:numCache>
                <c:formatCode>#,##0.00</c:formatCode>
                <c:ptCount val="2"/>
                <c:pt idx="0">
                  <c:v>34691.599999999999</c:v>
                </c:pt>
                <c:pt idx="1">
                  <c:v>23673.5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1D-46C8-B14E-690F57996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>
          <a:softEdge rad="1270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2400" dirty="0"/>
              <a:t>ΑΞΙΑ</a:t>
            </a:r>
            <a:r>
              <a:rPr lang="el-GR" sz="2400" baseline="0" dirty="0"/>
              <a:t> ΑΛΙΕΥΜΑΤΩΝ 2021</a:t>
            </a:r>
            <a:endParaRPr lang="el-GR" sz="2400" dirty="0"/>
          </a:p>
        </c:rich>
      </c:tx>
      <c:layout>
        <c:manualLayout>
          <c:xMode val="edge"/>
          <c:yMode val="edge"/>
          <c:x val="0.29899999999999999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chemeClr val="accent1"/>
            </a:solidFill>
          </c:spPr>
          <c:explosion val="17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83E-4505-8826-CA2DBDE88863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83E-4505-8826-CA2DBDE88863}"/>
              </c:ext>
            </c:extLst>
          </c:dPt>
          <c:dLbls>
            <c:dLbl>
              <c:idx val="0"/>
              <c:layout>
                <c:manualLayout>
                  <c:x val="-9.9416666666666681E-2"/>
                  <c:y val="-5.52053258967629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24999999999998"/>
                      <c:h val="0.146041666666666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83E-4505-8826-CA2DBDE88863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05555555555555"/>
                      <c:h val="0.145833333333333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83E-4505-8826-CA2DBDE88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Φύλλο1!$A$3:$B$3</c:f>
              <c:numCache>
                <c:formatCode>#,##0.00</c:formatCode>
                <c:ptCount val="2"/>
                <c:pt idx="0">
                  <c:v>133300.70000000001</c:v>
                </c:pt>
                <c:pt idx="1">
                  <c:v>101116.4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3E-4505-8826-CA2DBDE8886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2000" dirty="0"/>
              <a:t>ΥΔΑΤΟΚΑΛΛΙΕΡΓΕΙΕΣ</a:t>
            </a:r>
            <a:r>
              <a:rPr lang="el-GR" sz="2000" baseline="0" dirty="0"/>
              <a:t>  2021</a:t>
            </a:r>
          </a:p>
          <a:p>
            <a:pPr>
              <a:defRPr sz="2000"/>
            </a:pPr>
            <a:r>
              <a:rPr lang="el-GR" sz="2000" baseline="0" dirty="0"/>
              <a:t>ΠΟΣΟΤΗΤΕΣ </a:t>
            </a:r>
            <a:r>
              <a:rPr lang="en-US" sz="2000" baseline="0" dirty="0" err="1"/>
              <a:t>tn</a:t>
            </a:r>
            <a:endParaRPr lang="el-GR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75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AB6-4E6F-9578-5010F63A60D5}"/>
              </c:ext>
            </c:extLst>
          </c:dPt>
          <c:dPt>
            <c:idx val="1"/>
            <c:bubble3D val="0"/>
            <c:explosion val="27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AB6-4E6F-9578-5010F63A60D5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133.377,4.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6-4E6F-9578-5010F63A60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Φύλλο1!$A$2:$B$2</c:f>
              <c:numCache>
                <c:formatCode>#,##0.00</c:formatCode>
                <c:ptCount val="2"/>
                <c:pt idx="0">
                  <c:v>13684.3</c:v>
                </c:pt>
                <c:pt idx="1">
                  <c:v>143864.79999999999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6-4E6F-9578-5010F63A6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A1BE78-A75B-7C0D-F19B-E9DF68F73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C83764B-6862-1295-D7C2-4320D48DF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4450CEF-49C3-BED4-AC4F-8D8950BF1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6BACD22-6412-863E-B8D7-B963D51F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A925567-5D01-8925-72CC-30E12D0F7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220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F38077-2A69-B83B-EFA0-0FD5288C0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7F4866-72AD-84FD-363B-47113336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6438E8B-B925-3FAC-5994-1A1B17056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6104AF2-6258-1834-0636-AF407538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5A58750-4864-342E-45E8-9B8919DC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4325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AE2129-4050-7107-2DDC-CCFC19D1B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60377C-EFCC-DB52-9602-577FB6C6F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500D6CE-89DB-5674-722A-F7794104C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69FEAD-6755-8532-D696-435B7B6D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A220F42-3F49-AC47-874C-C14C44AA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88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05AA10-FAE4-AF03-BAF1-099BA6B06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CE10D4-3A73-9AA8-7B81-DF07B0E84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585E042-6813-28B1-7101-CDCC5DF2F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16C9097-7858-94F2-29EA-0D468342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5D41E53-87E9-E4E8-2935-4CA134468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81B6D33-6255-3D20-E70A-AC13DF73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80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FE3A37-C4A0-2763-505E-7840E1AF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82F1CBC-B314-9AC4-0DC1-6756E6660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53F1318-D004-92C8-7C21-7EF41EAA4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002983C-ABEF-1D0A-6003-D0DD8DC1E4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314CE8D-3F82-6696-3A80-B1F5FE121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BBE8C44-AAE9-036C-5424-B41D4F02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768A394-BB81-BD9B-E17B-4618E8828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01428D8-3146-426D-E22C-3065B1EC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803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50FD77-DBD4-F46C-AE19-20CA1A7D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1870A86-09C0-A0EB-3B31-B98D974DA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962AF07-855A-879B-0FF3-974177563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26CF24A-0429-8F59-CC96-56D9B05D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129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3800748-CBB9-5E3B-1C38-97469F4F8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F52A2C7-6910-3568-95B6-5EE7208B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781FD31-7E57-B03D-37A9-4BE5DBA3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5369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4913A0-8341-8A5A-A060-F7C3498D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2CA442-FAF5-AC80-FB66-7A4DFEC62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97D3323-22CE-5794-A639-88A177236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0C63049-38B5-04A4-671B-D8DB3824E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B71E518-629A-FE92-C07C-DA514DFE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D5CC7C7-AC7E-D8D9-12B5-4651EDB8C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017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F53B82-DFA2-DDCD-796C-B2DDAE3B7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60F370F-A134-5C60-9FA0-37BB7FC25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D524165-8A2C-68DA-2E84-FE75B2CFF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2211D8E-513D-7201-66D1-2D5D3DBB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F68F0C2-5AFD-FCDF-68D0-A5EAC977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E692DE5-8786-BC8E-879B-A5106918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225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E70560-988E-42FA-5AD5-F0C32D5C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CB97E31-06B5-04C2-9BCA-73B44C896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93DE32-75F8-F80E-77F6-19F6C993F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80C13A-16A5-18C0-A955-7CD0196A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4BDBD5-E56C-72F6-AD60-67E83CBC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313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C3974AF-4CC0-7D32-C12C-908D69B0C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3F8CEFC-386D-B54D-2F1D-A4B839337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68C2B2-DF4B-A381-A617-3FF3C810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911C095-26C0-A948-8778-536088D0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1244DCC-21C0-9447-D056-71809E2B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703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26B4625-53A4-339A-E6C5-FA5E9DE3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F31AD2D-367F-43EC-9D15-F35B0EF13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70F093-E417-2F6A-4F98-2FE48BA656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13D2A-F679-4B08-9415-550A6B42307A}" type="datetimeFigureOut">
              <a:rPr lang="el-GR" smtClean="0"/>
              <a:t>22/5/2023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8F6406-E2BA-9597-E668-40F8CA9FC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81392B2-183C-E3E1-EA71-0A2C6EAC1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E2D25-CDC0-459B-B46E-D6989E8E27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67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ieia.minagric.g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57E7D4-D347-60A0-38FD-BF3320860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36" y="1433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l-GR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Η ΑΛΙΕΙΑ ΣΗΜΕΡΑ ΣΤΗΝ ΕΛΛΑΔΑ</a:t>
            </a:r>
            <a:br>
              <a:rPr lang="el-GR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l-G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ΑΠΕΙΛΕΣ</a:t>
            </a:r>
            <a:r>
              <a:rPr lang="el-GR" sz="40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-ΠΡΟΟΠΤΙΚΕΣ</a:t>
            </a:r>
            <a:br>
              <a:rPr lang="el-GR" sz="4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l-GR" dirty="0"/>
          </a:p>
        </p:txBody>
      </p:sp>
      <p:pic>
        <p:nvPicPr>
          <p:cNvPr id="4098" name="Picture 2" descr="Tapety : moře, voda, Příroda, Ryba, Pod vodou, korál, měsíční svit, hejno  ryb, počasí, oceán, vlna, tma, atmosférický jev, počítač tapeta, Atmosféra  Země 1920x1080 - amit123jain - 101237 - Tapety - WallHere">
            <a:extLst>
              <a:ext uri="{FF2B5EF4-FFF2-40B4-BE49-F238E27FC236}">
                <a16:creationId xmlns:a16="http://schemas.microsoft.com/office/drawing/2014/main" id="{C36EE613-C8B1-837E-8A24-19C563F36F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071851"/>
            <a:ext cx="8368145" cy="432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86540F-5E4B-775F-F292-747A29BB5B1D}"/>
              </a:ext>
            </a:extLst>
          </p:cNvPr>
          <p:cNvSpPr txBox="1"/>
          <p:nvPr/>
        </p:nvSpPr>
        <p:spPr>
          <a:xfrm>
            <a:off x="669636" y="5321430"/>
            <a:ext cx="113145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MSc, PhD </a:t>
            </a:r>
            <a:r>
              <a:rPr lang="el-G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Νικολέττα </a:t>
            </a:r>
            <a:r>
              <a:rPr lang="el-G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Κράββα</a:t>
            </a:r>
            <a:r>
              <a:rPr lang="el-G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ΠΕ Βιολόγος-Ιχθυολόγος</a:t>
            </a:r>
            <a:endParaRPr lang="el-GR" sz="3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Αν. Προϊσταμένη της Διεύθυνσης Αγροτικής Οικονομίας &amp; Κτηνιατρικής της ΠΕ Χαλκιδικής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Μέλος του ΔΣ του Γεωτεχνικού Επιμελητηρίου Ελλάδας, Εκπρόσωπος των Ιχθυολόγων</a:t>
            </a:r>
            <a:endParaRPr lang="el-GR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33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856">
              <a:srgbClr val="A4AEBF"/>
            </a:gs>
            <a:gs pos="56000">
              <a:schemeClr val="accent1">
                <a:lumMod val="40000"/>
                <a:lumOff val="60000"/>
              </a:schemeClr>
            </a:gs>
            <a:gs pos="23000">
              <a:schemeClr val="accent3">
                <a:lumMod val="89000"/>
              </a:schemeClr>
            </a:gs>
            <a:gs pos="43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99DA7A-D7D2-487C-E2E3-7B9AA92C2420}"/>
              </a:ext>
            </a:extLst>
          </p:cNvPr>
          <p:cNvSpPr txBox="1"/>
          <p:nvPr/>
        </p:nvSpPr>
        <p:spPr>
          <a:xfrm>
            <a:off x="1311565" y="549671"/>
            <a:ext cx="9901382" cy="4555093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l-G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ΕΛΛΗΝΙΚΗ ΑΛΙΕΙΑ</a:t>
            </a:r>
          </a:p>
          <a:p>
            <a:pPr algn="ctr"/>
            <a:br>
              <a:rPr lang="el-G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4400" b="1" dirty="0">
                <a:latin typeface="Arial" panose="020B0604020202020204" pitchFamily="34" charset="0"/>
                <a:cs typeface="Arial" panose="020B0604020202020204" pitchFamily="34" charset="0"/>
              </a:rPr>
              <a:t>ΠΑΡΑΚΤΙΑ-ΜΕΣΗ-ΥΠΕΡΠΟΝΤΙΑ</a:t>
            </a:r>
            <a:r>
              <a:rPr lang="el-G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l-G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l-G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6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12.148   ΣΚΑΦΗ</a:t>
            </a:r>
          </a:p>
        </p:txBody>
      </p:sp>
    </p:spTree>
    <p:extLst>
      <p:ext uri="{BB962C8B-B14F-4D97-AF65-F5344CB8AC3E}">
        <p14:creationId xmlns:p14="http://schemas.microsoft.com/office/powerpoint/2010/main" val="411353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89A6E4-CE64-804C-9B47-9C27BB81BE90}"/>
              </a:ext>
            </a:extLst>
          </p:cNvPr>
          <p:cNvSpPr txBox="1"/>
          <p:nvPr/>
        </p:nvSpPr>
        <p:spPr>
          <a:xfrm>
            <a:off x="1006764" y="595945"/>
            <a:ext cx="11028218" cy="4893647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l-GR" sz="5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Παράκτια  11.689</a:t>
            </a:r>
            <a:r>
              <a:rPr lang="en-US" sz="5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5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σκάφη (96%)</a:t>
            </a:r>
          </a:p>
          <a:p>
            <a:pPr algn="ctr"/>
            <a:endParaRPr lang="el-GR" sz="5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</a:p>
          <a:p>
            <a:pPr algn="ctr"/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&lt; 12 μ        5%</a:t>
            </a:r>
          </a:p>
          <a:p>
            <a:pPr algn="ctr"/>
            <a:r>
              <a:rPr lang="el-GR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&gt;12 μ        95%</a:t>
            </a:r>
            <a:endParaRPr lang="el-GR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Δύσκολη εξίσωση η προστασία των ιχθυαποθεμάτων και η στήριξη του  εισοδήματος των αλιέων | Κοινή Γνώμη">
            <a:extLst>
              <a:ext uri="{FF2B5EF4-FFF2-40B4-BE49-F238E27FC236}">
                <a16:creationId xmlns:a16="http://schemas.microsoft.com/office/drawing/2014/main" id="{BECF13E9-9F08-9069-236C-46E1298D6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8" y="1885375"/>
            <a:ext cx="7302500" cy="407670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08089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E2C8D-33C6-B917-39BC-AAED681C28AD}"/>
              </a:ext>
            </a:extLst>
          </p:cNvPr>
          <p:cNvSpPr txBox="1"/>
          <p:nvPr/>
        </p:nvSpPr>
        <p:spPr>
          <a:xfrm>
            <a:off x="1052944" y="876059"/>
            <a:ext cx="104370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l-GR" sz="6000" b="1" dirty="0">
                <a:solidFill>
                  <a:srgbClr val="314F47"/>
                </a:solidFill>
              </a:rPr>
              <a:t>ΜΕΣΗ ΑΛΙΕΙΑ  459 ΣΚΑΦΗ</a:t>
            </a:r>
          </a:p>
          <a:p>
            <a:pPr algn="ctr">
              <a:buNone/>
            </a:pPr>
            <a:endParaRPr lang="el-GR" sz="5400" b="1" dirty="0">
              <a:solidFill>
                <a:srgbClr val="295741"/>
              </a:solidFill>
            </a:endParaRP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l-GR" sz="6000" b="1" dirty="0">
                <a:solidFill>
                  <a:schemeClr val="accent2">
                    <a:lumMod val="50000"/>
                  </a:schemeClr>
                </a:solidFill>
              </a:rPr>
              <a:t>                                  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PS   2</a:t>
            </a:r>
            <a:r>
              <a:rPr lang="el-GR" sz="6000" b="1" dirty="0">
                <a:solidFill>
                  <a:schemeClr val="accent2">
                    <a:lumMod val="50000"/>
                  </a:schemeClr>
                </a:solidFill>
              </a:rPr>
              <a:t>24</a:t>
            </a:r>
            <a:endParaRPr lang="en-US" sz="6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l-GR" sz="6000" b="1" dirty="0">
                <a:solidFill>
                  <a:schemeClr val="accent2">
                    <a:lumMod val="50000"/>
                  </a:schemeClr>
                </a:solidFill>
              </a:rPr>
              <a:t>                                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OTB  </a:t>
            </a:r>
            <a:r>
              <a:rPr lang="el-GR" sz="6000" b="1" dirty="0">
                <a:solidFill>
                  <a:schemeClr val="accent2">
                    <a:lumMod val="50000"/>
                  </a:schemeClr>
                </a:solidFill>
              </a:rPr>
              <a:t>235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4B634B7-421A-F770-9955-746A4C35F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" y="2390209"/>
            <a:ext cx="6631708" cy="413528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Η μέση αλιεία δεν μπορεί να φτιάξει Κλαδικό Αγροτικό Σύλλογο, υποστηρίζει η  Ένωση Παράκτιων | agro24.gr">
            <a:extLst>
              <a:ext uri="{FF2B5EF4-FFF2-40B4-BE49-F238E27FC236}">
                <a16:creationId xmlns:a16="http://schemas.microsoft.com/office/drawing/2014/main" id="{263F5FBB-C448-373A-4136-96674A1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59" y="4748646"/>
            <a:ext cx="4438650" cy="20193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30039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Ευροστατ&#10;">
            <a:extLst>
              <a:ext uri="{FF2B5EF4-FFF2-40B4-BE49-F238E27FC236}">
                <a16:creationId xmlns:a16="http://schemas.microsoft.com/office/drawing/2014/main" id="{8EA3C9B8-C01E-728C-2C94-21085498C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219" y="300755"/>
            <a:ext cx="9217891" cy="607233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74F867-2136-5CB4-E69C-CE62D0452088}"/>
              </a:ext>
            </a:extLst>
          </p:cNvPr>
          <p:cNvSpPr txBox="1"/>
          <p:nvPr/>
        </p:nvSpPr>
        <p:spPr>
          <a:xfrm>
            <a:off x="10002983" y="6373090"/>
            <a:ext cx="1810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Eurostat, 2005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60516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9981B0-0E52-4933-88EC-110BB5B3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5400" dirty="0"/>
              <a:t>Αλιευτικά αποθέματα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8299E6-9533-7BEC-1523-ABA54BC8D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 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el-GR" sz="3600" dirty="0"/>
              <a:t>Οι ωκεανοί αποτελούν το μεγαλύτερο εργοστάσιο οργανικής ύλης του πλανήτη.</a:t>
            </a:r>
          </a:p>
          <a:p>
            <a:pPr marL="0" indent="0">
              <a:buNone/>
            </a:pPr>
            <a:r>
              <a:rPr lang="el-GR" sz="3600" dirty="0"/>
              <a:t> 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el-GR" sz="3600" dirty="0"/>
              <a:t> Το μεγαλύτερο τμήμα των θαλάσσιων αλιευμάτων αποτελείται από ψάρια (84% των συνολικών αλιευμάτων παγκοσμίως). </a:t>
            </a:r>
          </a:p>
          <a:p>
            <a:pPr marL="0" indent="0">
              <a:buNone/>
            </a:pP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el-GR" sz="3600" dirty="0"/>
              <a:t> Τα ψάρια παρέχουν το 16% της ζωικής πρωτεΐνης που οι άνθρωποι καταναλώνουν παγκοσμίως. </a:t>
            </a:r>
          </a:p>
          <a:p>
            <a:pPr marL="0" indent="0">
              <a:buNone/>
            </a:pPr>
            <a:endParaRPr lang="el-GR" sz="3600" dirty="0"/>
          </a:p>
          <a:p>
            <a:pPr marL="0" indent="0">
              <a:buNone/>
            </a:pPr>
            <a:r>
              <a:rPr lang="el-GR" sz="3600" dirty="0"/>
              <a:t>                                                                                         </a:t>
            </a:r>
            <a:r>
              <a:rPr lang="el-GR" sz="1300" dirty="0"/>
              <a:t>(Δ. Κλαουδάτος, Βόλος 2021)</a:t>
            </a:r>
          </a:p>
        </p:txBody>
      </p:sp>
    </p:spTree>
    <p:extLst>
      <p:ext uri="{BB962C8B-B14F-4D97-AF65-F5344CB8AC3E}">
        <p14:creationId xmlns:p14="http://schemas.microsoft.com/office/powerpoint/2010/main" val="44330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1957FB-D51F-2362-7BDF-381C775C6BC5}"/>
              </a:ext>
            </a:extLst>
          </p:cNvPr>
          <p:cNvSpPr txBox="1"/>
          <p:nvPr/>
        </p:nvSpPr>
        <p:spPr>
          <a:xfrm>
            <a:off x="698500" y="1267936"/>
            <a:ext cx="106045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b="0" i="0" dirty="0">
                <a:solidFill>
                  <a:srgbClr val="3F4A52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l-GR" sz="3600" b="0" i="0" dirty="0">
                <a:solidFill>
                  <a:srgbClr val="3F4A5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► </a:t>
            </a:r>
            <a:r>
              <a:rPr lang="el-GR" sz="3600" dirty="0">
                <a:solidFill>
                  <a:srgbClr val="3F4A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600" b="0" i="0" dirty="0">
                <a:solidFill>
                  <a:srgbClr val="3F4A52"/>
                </a:solidFill>
                <a:effectLst/>
                <a:latin typeface="+mj-lt"/>
              </a:rPr>
              <a:t>Η ΕΕ είναι η </a:t>
            </a:r>
            <a:r>
              <a:rPr lang="el-GR" sz="3600" b="1" i="0" dirty="0">
                <a:solidFill>
                  <a:srgbClr val="3F4A52"/>
                </a:solidFill>
                <a:effectLst/>
                <a:latin typeface="+mj-lt"/>
              </a:rPr>
              <a:t>μεγαλύτερη αγορά αλιευμάτων στον κόσμο</a:t>
            </a:r>
            <a:r>
              <a:rPr lang="el-GR" sz="3600" b="0" i="0" dirty="0">
                <a:solidFill>
                  <a:srgbClr val="3F4A52"/>
                </a:solidFill>
                <a:effectLst/>
                <a:latin typeface="+mj-lt"/>
              </a:rPr>
              <a:t>. Κάθε χρόνο καταναλώνονται στην ΕΕ, κατά μέσο όρο, 24,4 κιλά ψαριών ή θαλασσινών ανά πολίτη. </a:t>
            </a:r>
            <a:endParaRPr lang="en-US" sz="3600" b="0" i="0" dirty="0">
              <a:solidFill>
                <a:srgbClr val="3F4A52"/>
              </a:solidFill>
              <a:effectLst/>
              <a:latin typeface="+mj-lt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3F4A52"/>
              </a:solidFill>
              <a:latin typeface="+mj-lt"/>
            </a:endParaRPr>
          </a:p>
          <a:p>
            <a:pPr algn="just"/>
            <a:r>
              <a:rPr lang="el-GR" sz="3600" b="0" i="0" dirty="0">
                <a:solidFill>
                  <a:srgbClr val="3F4A5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el-GR" sz="3600" b="0" i="0" dirty="0">
                <a:solidFill>
                  <a:srgbClr val="3F4A52"/>
                </a:solidFill>
                <a:effectLst/>
                <a:latin typeface="+mj-lt"/>
              </a:rPr>
              <a:t>75% των ψαριών και θαλασσινών που καταναλώνονται προέρχονται από </a:t>
            </a:r>
            <a:r>
              <a:rPr lang="el-GR" sz="3600" dirty="0">
                <a:solidFill>
                  <a:srgbClr val="3F4A52"/>
                </a:solidFill>
                <a:latin typeface="+mj-lt"/>
              </a:rPr>
              <a:t>συλλεκτική</a:t>
            </a:r>
            <a:r>
              <a:rPr lang="el-GR" sz="3600" b="0" i="0" dirty="0">
                <a:solidFill>
                  <a:srgbClr val="3F4A52"/>
                </a:solidFill>
                <a:effectLst/>
                <a:latin typeface="+mj-lt"/>
              </a:rPr>
              <a:t> αλιεία.</a:t>
            </a:r>
            <a:endParaRPr lang="el-GR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97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39A6526-A04C-68D0-CB43-31B35A869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726" y="882361"/>
            <a:ext cx="6592220" cy="597563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0988E8-E44E-EDAC-C221-9D4AB2457F47}"/>
              </a:ext>
            </a:extLst>
          </p:cNvPr>
          <p:cNvSpPr txBox="1"/>
          <p:nvPr/>
        </p:nvSpPr>
        <p:spPr>
          <a:xfrm>
            <a:off x="2313709" y="133988"/>
            <a:ext cx="85805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ΠΟΣΟΤΗΤΑ ΑΛΙΕΥΜΑΤΩΝ ΚΑΤΑ ΠΕΡΙΟΧΗ ΑΛΙΕΙΑΣ 2021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A34BA-BDC9-7E27-0447-F28AD8B0BF85}"/>
              </a:ext>
            </a:extLst>
          </p:cNvPr>
          <p:cNvSpPr txBox="1"/>
          <p:nvPr/>
        </p:nvSpPr>
        <p:spPr>
          <a:xfrm>
            <a:off x="240145" y="6086476"/>
            <a:ext cx="1653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 </a:t>
            </a:r>
            <a:r>
              <a:rPr lang="el-GR" dirty="0"/>
              <a:t>ΣΥΝΟΛΟ 58.365,1 </a:t>
            </a:r>
            <a:r>
              <a:rPr lang="en-US" dirty="0" err="1"/>
              <a:t>tn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825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67E285D-B8CA-3882-0B77-AD614A46A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032" y="110836"/>
            <a:ext cx="9548735" cy="6858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973440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Γράφημα 1">
            <a:extLst>
              <a:ext uri="{FF2B5EF4-FFF2-40B4-BE49-F238E27FC236}">
                <a16:creationId xmlns:a16="http://schemas.microsoft.com/office/drawing/2014/main" id="{8BFA3C59-B367-9ECF-703A-794A69EE51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441382"/>
              </p:ext>
            </p:extLst>
          </p:nvPr>
        </p:nvGraphicFramePr>
        <p:xfrm>
          <a:off x="351995" y="1274618"/>
          <a:ext cx="5454074" cy="412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23687F0-C3A6-72D5-5D00-6A2B1CB44DD1}"/>
              </a:ext>
            </a:extLst>
          </p:cNvPr>
          <p:cNvSpPr txBox="1"/>
          <p:nvPr/>
        </p:nvSpPr>
        <p:spPr>
          <a:xfrm>
            <a:off x="259266" y="6043291"/>
            <a:ext cx="2338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ΣΥΝΟΛΟ 58.365,1</a:t>
            </a:r>
            <a:r>
              <a:rPr lang="en-US" dirty="0"/>
              <a:t> </a:t>
            </a:r>
            <a:r>
              <a:rPr lang="en-US" dirty="0" err="1"/>
              <a:t>tn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7CACF-3F82-0BC2-4EEB-FC82543CBD9E}"/>
              </a:ext>
            </a:extLst>
          </p:cNvPr>
          <p:cNvSpPr txBox="1"/>
          <p:nvPr/>
        </p:nvSpPr>
        <p:spPr>
          <a:xfrm>
            <a:off x="8986954" y="6071170"/>
            <a:ext cx="2688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234.417,1 </a:t>
            </a:r>
            <a:r>
              <a:rPr lang="el-GR" dirty="0"/>
              <a:t>εκ. ευρώ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7830FC6C-F127-B3CA-5308-66B062D768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475938"/>
              </p:ext>
            </p:extLst>
          </p:nvPr>
        </p:nvGraphicFramePr>
        <p:xfrm>
          <a:off x="6385932" y="1295400"/>
          <a:ext cx="5289395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020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Γράφημα 1">
            <a:extLst>
              <a:ext uri="{FF2B5EF4-FFF2-40B4-BE49-F238E27FC236}">
                <a16:creationId xmlns:a16="http://schemas.microsoft.com/office/drawing/2014/main" id="{86135DBA-BCB2-B3D0-13B6-96DC699100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13267"/>
              </p:ext>
            </p:extLst>
          </p:nvPr>
        </p:nvGraphicFramePr>
        <p:xfrm>
          <a:off x="596900" y="762000"/>
          <a:ext cx="5651500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D5FBDBB-0033-395E-2DF1-4F4C0AB7C75A}"/>
              </a:ext>
            </a:extLst>
          </p:cNvPr>
          <p:cNvSpPr txBox="1"/>
          <p:nvPr/>
        </p:nvSpPr>
        <p:spPr>
          <a:xfrm>
            <a:off x="1473200" y="5911334"/>
            <a:ext cx="2882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ΣΥΝΟΛΟ 143.864,8 </a:t>
            </a:r>
            <a:r>
              <a:rPr lang="en-US" dirty="0" err="1"/>
              <a:t>tn</a:t>
            </a:r>
            <a:endParaRPr lang="en-US" dirty="0"/>
          </a:p>
          <a:p>
            <a:r>
              <a:rPr lang="el-GR" dirty="0"/>
              <a:t>ΑΞΙΑ 641.962,2 εκ. ευρώ</a:t>
            </a:r>
          </a:p>
        </p:txBody>
      </p:sp>
      <p:pic>
        <p:nvPicPr>
          <p:cNvPr id="21506" name="Picture 2" descr="μύδια | Voria">
            <a:extLst>
              <a:ext uri="{FF2B5EF4-FFF2-40B4-BE49-F238E27FC236}">
                <a16:creationId xmlns:a16="http://schemas.microsoft.com/office/drawing/2014/main" id="{C2E4B8DF-93E1-CF84-4DA1-29A68B09E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8125"/>
            <a:ext cx="4614863" cy="33559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Μυδοκαλλιέργεια – Εθνικό Πάρκο Δέλτα Αξιού">
            <a:extLst>
              <a:ext uri="{FF2B5EF4-FFF2-40B4-BE49-F238E27FC236}">
                <a16:creationId xmlns:a16="http://schemas.microsoft.com/office/drawing/2014/main" id="{BE7C79F3-E08C-6E5C-A7F7-AACC8D367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5" y="2557462"/>
            <a:ext cx="2619375" cy="17430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Ιχθυοκαλλιέργειες: Οι προσδοκίες για «ολική επαναφορά» και πως η Ελλάδα  «πριμοδοτεί» τους Τούρκους παραγωγούς | Ρεπορτάζ και ειδήσεις για την  Οικονομία, τις Επιχειρήσεις, το Χρηματιστήριο, την Πολιτική">
            <a:extLst>
              <a:ext uri="{FF2B5EF4-FFF2-40B4-BE49-F238E27FC236}">
                <a16:creationId xmlns:a16="http://schemas.microsoft.com/office/drawing/2014/main" id="{5A8AB249-A3C2-3CA5-DD9B-2D62ACDA3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821" y="3428999"/>
            <a:ext cx="2882108" cy="3128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>
            <a:extLst>
              <a:ext uri="{FF2B5EF4-FFF2-40B4-BE49-F238E27FC236}">
                <a16:creationId xmlns:a16="http://schemas.microsoft.com/office/drawing/2014/main" id="{7A36A32A-9B36-AD01-5780-06A6B2C4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831" y="4357687"/>
            <a:ext cx="3452812" cy="226218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38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46ABB7F-F551-941C-CDC7-0EF591F4F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05"/>
            <a:ext cx="7199870" cy="616437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0DBDC5-39AE-BD02-C53B-18398C5484AE}"/>
              </a:ext>
            </a:extLst>
          </p:cNvPr>
          <p:cNvSpPr txBox="1"/>
          <p:nvPr/>
        </p:nvSpPr>
        <p:spPr>
          <a:xfrm>
            <a:off x="4831492" y="1071601"/>
            <a:ext cx="70804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000000"/>
                </a:solidFill>
                <a:latin typeface="+mj-lt"/>
              </a:rPr>
              <a:t>Το </a:t>
            </a:r>
            <a:r>
              <a:rPr lang="el-GR" sz="2800" b="0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+mj-lt"/>
              </a:rPr>
              <a:t>80% της συνολικής παραγωγής</a:t>
            </a:r>
            <a:r>
              <a:rPr lang="el-GR" sz="2800" b="0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el-GR" sz="2800" dirty="0">
                <a:solidFill>
                  <a:srgbClr val="000000"/>
                </a:solidFill>
                <a:latin typeface="+mj-lt"/>
              </a:rPr>
              <a:t>εξάγεται.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800" b="0" i="0" dirty="0">
                <a:solidFill>
                  <a:srgbClr val="000000"/>
                </a:solidFill>
                <a:effectLst/>
                <a:latin typeface="+mj-lt"/>
              </a:rPr>
              <a:t>Το 58% των εξαγωγών </a:t>
            </a:r>
            <a:r>
              <a:rPr lang="el-GR" sz="2800" dirty="0">
                <a:solidFill>
                  <a:srgbClr val="000000"/>
                </a:solidFill>
                <a:latin typeface="+mj-lt"/>
              </a:rPr>
              <a:t>είναι</a:t>
            </a:r>
            <a:r>
              <a:rPr lang="el-GR" sz="2800" b="0" i="0" dirty="0">
                <a:solidFill>
                  <a:srgbClr val="000000"/>
                </a:solidFill>
                <a:effectLst/>
                <a:latin typeface="+mj-lt"/>
              </a:rPr>
              <a:t> τσιπούρα και το 42% λαβράκι.</a:t>
            </a:r>
            <a:endParaRPr lang="el-GR" sz="2800" dirty="0">
              <a:latin typeface="+mj-lt"/>
            </a:endParaRPr>
          </a:p>
        </p:txBody>
      </p:sp>
      <p:pic>
        <p:nvPicPr>
          <p:cNvPr id="22530" name="Picture 2" descr="Η ελληνική ιχθυοκαλλιέργεια με αριθμούς">
            <a:extLst>
              <a:ext uri="{FF2B5EF4-FFF2-40B4-BE49-F238E27FC236}">
                <a16:creationId xmlns:a16="http://schemas.microsoft.com/office/drawing/2014/main" id="{90060713-DB76-4A2F-46B8-F8B1D58E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772" y="3427692"/>
            <a:ext cx="3658630" cy="302109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07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Μυδοκαλλιέργειες">
            <a:extLst>
              <a:ext uri="{FF2B5EF4-FFF2-40B4-BE49-F238E27FC236}">
                <a16:creationId xmlns:a16="http://schemas.microsoft.com/office/drawing/2014/main" id="{FF2092F4-D9E8-2D27-6066-88C988F7F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46955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id="{EB42F7A3-E3C0-3F18-3FA5-C416BCBF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179" y="0"/>
            <a:ext cx="4087641" cy="278863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Οι επιπτώσεις που έχουν οι θαλάσσιες φούσκες στις μυδοκαλλιέργειες του  Θερμαϊκού Κόλπου">
            <a:extLst>
              <a:ext uri="{FF2B5EF4-FFF2-40B4-BE49-F238E27FC236}">
                <a16:creationId xmlns:a16="http://schemas.microsoft.com/office/drawing/2014/main" id="{678BE189-3F84-EB05-0476-1D1DC4BA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099748"/>
            <a:ext cx="4646999" cy="39418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Μύδια Αναστασίου - Ολυμπιάδα">
            <a:extLst>
              <a:ext uri="{FF2B5EF4-FFF2-40B4-BE49-F238E27FC236}">
                <a16:creationId xmlns:a16="http://schemas.microsoft.com/office/drawing/2014/main" id="{E7FDE849-A931-AEEE-8E1B-63FB504C8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21" y="1315995"/>
            <a:ext cx="4052179" cy="3200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Θεσσαλονίκη: Στήριξη ζητούν οι μυδοκαλλιεργητές του Θερμαϊκού Κόλπου |  Typosthes">
            <a:extLst>
              <a:ext uri="{FF2B5EF4-FFF2-40B4-BE49-F238E27FC236}">
                <a16:creationId xmlns:a16="http://schemas.microsoft.com/office/drawing/2014/main" id="{F7C9B028-DB39-15C2-3617-A9693A18E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08" y="4478038"/>
            <a:ext cx="2780699" cy="234199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204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7848C9D-C9FC-010F-9F70-3405DC934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07" y="0"/>
            <a:ext cx="7192149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A953B-1149-298C-56DE-9344FE098B5B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Α</a:t>
            </a: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32C3E-2C28-79A7-AAFA-DAE88C007A0F}"/>
              </a:ext>
            </a:extLst>
          </p:cNvPr>
          <p:cNvSpPr txBox="1"/>
          <p:nvPr/>
        </p:nvSpPr>
        <p:spPr>
          <a:xfrm>
            <a:off x="9919856" y="6433189"/>
            <a:ext cx="20504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Δ. Κλαουδάτος, Βόλος 2021</a:t>
            </a:r>
          </a:p>
        </p:txBody>
      </p:sp>
    </p:spTree>
    <p:extLst>
      <p:ext uri="{BB962C8B-B14F-4D97-AF65-F5344CB8AC3E}">
        <p14:creationId xmlns:p14="http://schemas.microsoft.com/office/powerpoint/2010/main" val="324357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049E720-1D78-E991-9373-C5ABA224B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645850"/>
            <a:ext cx="11429999" cy="65169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F26A91-ADFD-C10B-037F-9B20499E2B92}"/>
              </a:ext>
            </a:extLst>
          </p:cNvPr>
          <p:cNvSpPr txBox="1"/>
          <p:nvPr/>
        </p:nvSpPr>
        <p:spPr>
          <a:xfrm>
            <a:off x="2387600" y="151884"/>
            <a:ext cx="8509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/>
              <a:t>ΑΛΙΕΥΤΙΚΗ ΠΑΡΑΓΩΓΗ ΣΤΗΝ ΜΕΣΟΓΕΙΟ ΚΑΙ ΣΤΗΝ ΕΛΛΑΔΑ ΑΠΟ ΤΟ 1950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1E093-7FD2-E177-3E16-EED8CD7926E0}"/>
              </a:ext>
            </a:extLst>
          </p:cNvPr>
          <p:cNvSpPr txBox="1"/>
          <p:nvPr/>
        </p:nvSpPr>
        <p:spPr>
          <a:xfrm>
            <a:off x="9461500" y="6211669"/>
            <a:ext cx="2730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Κ. </a:t>
            </a:r>
            <a:r>
              <a:rPr lang="el-GR" sz="1200" dirty="0" err="1"/>
              <a:t>Στεργιου</a:t>
            </a:r>
            <a:r>
              <a:rPr lang="el-GR" sz="1200" dirty="0"/>
              <a:t> και άλλοι, 2011</a:t>
            </a:r>
          </a:p>
          <a:p>
            <a:r>
              <a:rPr lang="en-US" sz="1200" dirty="0"/>
              <a:t>FAO 2004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465686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EF8486-9936-E8AB-390C-A81C6942A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5400" b="1" dirty="0"/>
              <a:t>ΜΕΙΩΣΗ ΤΩΝ ΙΧΘΥΑΠΟΘΕΜΑΤΩΝ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CDFFC3C-45C5-B514-27BD-5BEAC28FB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5771"/>
            <a:ext cx="10515600" cy="4351338"/>
          </a:xfrm>
        </p:spPr>
        <p:txBody>
          <a:bodyPr>
            <a:normAutofit/>
          </a:bodyPr>
          <a:lstStyle/>
          <a:p>
            <a:r>
              <a:rPr lang="el-GR" sz="4400" dirty="0" err="1"/>
              <a:t>Υπεραλίευση</a:t>
            </a:r>
            <a:endParaRPr lang="el-GR" sz="4400" dirty="0"/>
          </a:p>
          <a:p>
            <a:r>
              <a:rPr lang="el-GR" sz="4400" dirty="0"/>
              <a:t>Παράνομη Αλιεία</a:t>
            </a:r>
          </a:p>
          <a:p>
            <a:r>
              <a:rPr lang="el-GR" sz="4400" dirty="0"/>
              <a:t>Κλιματική Αλλαγή</a:t>
            </a:r>
          </a:p>
          <a:p>
            <a:r>
              <a:rPr lang="el-GR" sz="4400" dirty="0"/>
              <a:t>Αθέμιτος Ανταγωνισμός</a:t>
            </a:r>
          </a:p>
          <a:p>
            <a:r>
              <a:rPr lang="el-GR" sz="4400" dirty="0"/>
              <a:t>Ρύπανση</a:t>
            </a:r>
          </a:p>
        </p:txBody>
      </p:sp>
    </p:spTree>
    <p:extLst>
      <p:ext uri="{BB962C8B-B14F-4D97-AF65-F5344CB8AC3E}">
        <p14:creationId xmlns:p14="http://schemas.microsoft.com/office/powerpoint/2010/main" val="347548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414919-1B30-C831-C819-E8D3C40D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9136" y="272761"/>
            <a:ext cx="3613727" cy="1325563"/>
          </a:xfrm>
        </p:spPr>
        <p:txBody>
          <a:bodyPr>
            <a:normAutofit/>
          </a:bodyPr>
          <a:lstStyle/>
          <a:p>
            <a:r>
              <a:rPr lang="el-GR" sz="4800" b="1" dirty="0" err="1">
                <a:solidFill>
                  <a:schemeClr val="accent1">
                    <a:lumMod val="75000"/>
                  </a:schemeClr>
                </a:solidFill>
              </a:rPr>
              <a:t>Υπεραλίευση</a:t>
            </a:r>
            <a:endParaRPr lang="el-GR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34CE7E-8237-5E90-5C6C-31501B86F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l-GR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Το 80% των αλιευμάτων  στην Μεσόγειο θεωρείται </a:t>
            </a:r>
            <a:r>
              <a:rPr lang="el-GR" sz="40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υπεραλιευμένο</a:t>
            </a:r>
            <a:r>
              <a:rPr lang="el-GR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 algn="ctr">
              <a:buNone/>
            </a:pPr>
            <a:endParaRPr lang="el-GR" sz="4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l-GR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Καν(ΕΕ) 90/2021</a:t>
            </a:r>
          </a:p>
          <a:p>
            <a:pPr marL="0" indent="0" algn="ctr">
              <a:buNone/>
            </a:pPr>
            <a:r>
              <a:rPr lang="el-GR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Αλιευτικές δυνατότητες στη Μεσόγειο και Εύξεινο Πόντο</a:t>
            </a:r>
          </a:p>
          <a:p>
            <a:pPr marL="0" indent="0">
              <a:buNone/>
            </a:pPr>
            <a:r>
              <a:rPr lang="el-GR" sz="4000" dirty="0"/>
              <a:t>                                                              </a:t>
            </a:r>
            <a:r>
              <a:rPr lang="el-GR" sz="2400" dirty="0"/>
              <a:t>(Ν. </a:t>
            </a:r>
            <a:r>
              <a:rPr lang="el-GR" sz="2400" dirty="0" err="1"/>
              <a:t>Κράββα</a:t>
            </a:r>
            <a:r>
              <a:rPr lang="el-GR" sz="2400" dirty="0"/>
              <a:t>, Βόλος 2021)</a:t>
            </a:r>
          </a:p>
        </p:txBody>
      </p:sp>
    </p:spTree>
    <p:extLst>
      <p:ext uri="{BB962C8B-B14F-4D97-AF65-F5344CB8AC3E}">
        <p14:creationId xmlns:p14="http://schemas.microsoft.com/office/powerpoint/2010/main" val="331265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0F859E-B3DB-56FB-8A72-4890BAD21069}"/>
              </a:ext>
            </a:extLst>
          </p:cNvPr>
          <p:cNvSpPr txBox="1"/>
          <p:nvPr/>
        </p:nvSpPr>
        <p:spPr>
          <a:xfrm>
            <a:off x="2042869" y="0"/>
            <a:ext cx="736318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  </a:t>
            </a:r>
            <a:r>
              <a:rPr lang="el-GR" sz="48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Παράνομη Αλιεία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Δημιουργεί συνθήκες Αθέμιτου Ανταγωνισμού </a:t>
            </a:r>
            <a:endParaRPr lang="el-GR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l-GR" sz="4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264E9-B290-6E3B-5706-A32AE4D723DA}"/>
              </a:ext>
            </a:extLst>
          </p:cNvPr>
          <p:cNvSpPr txBox="1"/>
          <p:nvPr/>
        </p:nvSpPr>
        <p:spPr>
          <a:xfrm>
            <a:off x="554182" y="1394198"/>
            <a:ext cx="10340559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Άσκηση αλιευτικής δραστηριότητας χωρίς τις σχετικές άδειες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Χρήση αλιευτικών εργαλείων από ερασιτέχνες-υπέρβαση χρήσης από επαγγελματίες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Άσκηση αλιευτικής δραστηριότητας σε απαγορευμένες περιοχές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Άσκηση αλιευτικής δραστηριότητας σε απαγορευμένες περιόδους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Πώληση  αλιευμάτων ακατάλληλων ως προς την διάσταση και το βάρος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Πώληση αλιευμάτων από ερασιτέχνες</a:t>
            </a:r>
          </a:p>
          <a:p>
            <a:endParaRPr lang="el-GR" sz="1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6CD81D-944E-320C-E534-5E86A39F0F6B}"/>
              </a:ext>
            </a:extLst>
          </p:cNvPr>
          <p:cNvSpPr txBox="1"/>
          <p:nvPr/>
        </p:nvSpPr>
        <p:spPr>
          <a:xfrm>
            <a:off x="554182" y="5903893"/>
            <a:ext cx="5107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92507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 descr="Εικόνα που περιέχει χάρτης">
            <a:extLst>
              <a:ext uri="{FF2B5EF4-FFF2-40B4-BE49-F238E27FC236}">
                <a16:creationId xmlns:a16="http://schemas.microsoft.com/office/drawing/2014/main" id="{DF8D1219-5986-EABA-4275-14426AB6E6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2" r="3" b="3"/>
          <a:stretch/>
        </p:blipFill>
        <p:spPr>
          <a:xfrm>
            <a:off x="9495369" y="3793836"/>
            <a:ext cx="2810931" cy="307096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tx2">
                <a:lumMod val="75000"/>
              </a:schemeClr>
            </a:outerShdw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2FC3CE-DD61-B790-A306-D0557463C24C}"/>
              </a:ext>
            </a:extLst>
          </p:cNvPr>
          <p:cNvSpPr txBox="1"/>
          <p:nvPr/>
        </p:nvSpPr>
        <p:spPr>
          <a:xfrm>
            <a:off x="3759201" y="3741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Κλιματική Αλλαγή</a:t>
            </a:r>
            <a:endParaRPr lang="el-GR" sz="4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3A4E1-50C4-8F24-CE7A-57368FBB46F8}"/>
              </a:ext>
            </a:extLst>
          </p:cNvPr>
          <p:cNvSpPr txBox="1"/>
          <p:nvPr/>
        </p:nvSpPr>
        <p:spPr>
          <a:xfrm>
            <a:off x="1385454" y="1528680"/>
            <a:ext cx="964276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Αύξηση της θερμοκρασίας του θαλασσινού νερού (Μεσόγειος = ένα καζάνι που βράζει)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Επηρεάζονται όλες  οι </a:t>
            </a:r>
            <a:r>
              <a:rPr lang="el-GR" sz="3600" b="1" dirty="0" err="1">
                <a:latin typeface="+mj-lt"/>
              </a:rPr>
              <a:t>φυτοπλαγκτονικές</a:t>
            </a:r>
            <a:r>
              <a:rPr lang="el-GR" sz="3600" b="1" dirty="0">
                <a:latin typeface="+mj-lt"/>
              </a:rPr>
              <a:t> και μικροβιακές κοινότητες του νερού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Τα οικοσυστήματα μεταβάλλονται (</a:t>
            </a:r>
            <a:r>
              <a:rPr lang="el-GR" sz="2800" b="1" dirty="0">
                <a:latin typeface="+mj-lt"/>
              </a:rPr>
              <a:t>κάποια είδη μεταναστεύουν στα βαθύτερα νερά-κάποια δεν καταφέρνουν να επιβιώσουν</a:t>
            </a:r>
            <a:r>
              <a:rPr lang="el-GR" sz="3600" b="1" dirty="0">
                <a:latin typeface="+mj-lt"/>
              </a:rPr>
              <a:t>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Εμφάνιση </a:t>
            </a:r>
            <a:r>
              <a:rPr lang="el-GR" sz="3600" b="1" dirty="0" err="1">
                <a:latin typeface="+mj-lt"/>
              </a:rPr>
              <a:t>εισβολικών</a:t>
            </a:r>
            <a:r>
              <a:rPr lang="el-GR" sz="3600" b="1" dirty="0">
                <a:latin typeface="+mj-lt"/>
              </a:rPr>
              <a:t> ειδών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Εμποδίζεται η βιώσιμη διαχείριση </a:t>
            </a:r>
          </a:p>
          <a:p>
            <a:pPr algn="just"/>
            <a:r>
              <a:rPr lang="el-GR" sz="3600" b="1" dirty="0">
                <a:latin typeface="+mj-lt"/>
              </a:rPr>
              <a:t> 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754521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5B4B6E5A-CCDE-B207-B19C-E4AB8633D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836" y="603034"/>
            <a:ext cx="3893164" cy="3496163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A4E9A488-7190-F5C9-0AE6-5D11A799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ΕΠΙΠΤΩΣΕΙΣ ΤΗΣ ΥΠΕΡΑΛΙΕΥΣΗΣ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829331C-281A-0D44-24CE-56DC7D345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4000" dirty="0"/>
              <a:t>Εξαντλεί τα </a:t>
            </a:r>
            <a:r>
              <a:rPr lang="el-GR" sz="4000" dirty="0" err="1"/>
              <a:t>ιχθυαποθέματα</a:t>
            </a:r>
            <a:endParaRPr lang="el-GR" sz="4000" dirty="0"/>
          </a:p>
          <a:p>
            <a:r>
              <a:rPr lang="el-GR" sz="4000" dirty="0"/>
              <a:t>Καταστρέφει τα θαλάσσια ενδιαιτήματα</a:t>
            </a:r>
          </a:p>
          <a:p>
            <a:r>
              <a:rPr lang="el-GR" sz="4000" dirty="0"/>
              <a:t>Διαταράζει το Τροφικό Πλέγμα </a:t>
            </a:r>
          </a:p>
          <a:p>
            <a:r>
              <a:rPr lang="el-GR" sz="4000" dirty="0"/>
              <a:t>Ζημιώνει την οικονομία των παράκτιων κοινοτήτων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B667F4F-EC40-9966-6497-B34C56870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498" y="4578083"/>
            <a:ext cx="4915586" cy="191479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0BE6B2-585E-1D82-A12B-F4FD939038C5}"/>
              </a:ext>
            </a:extLst>
          </p:cNvPr>
          <p:cNvSpPr txBox="1"/>
          <p:nvPr/>
        </p:nvSpPr>
        <p:spPr>
          <a:xfrm>
            <a:off x="8968509" y="6471183"/>
            <a:ext cx="2964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(Κ. Στεργίου, 2002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93920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eenpeace Greece - Η υπεραλίευση καταστρέφει μαζικά τους ωκεανούς μας. Tο  ελληνικό ψάρι έγινε είδος πολυτελείας και κινδυνεύει να χαθεί από τις  θάλασσες και τη διατροφή μας. Η προστασία των θαλασσών όμως">
            <a:extLst>
              <a:ext uri="{FF2B5EF4-FFF2-40B4-BE49-F238E27FC236}">
                <a16:creationId xmlns:a16="http://schemas.microsoft.com/office/drawing/2014/main" id="{13F1F03B-B7B1-4F7F-B0CA-F928B83E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2594"/>
            <a:ext cx="9144000" cy="661281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2ECD3E-BA94-9429-A76E-DE66D510A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436" y="281998"/>
            <a:ext cx="8164945" cy="1325563"/>
          </a:xfrm>
        </p:spPr>
        <p:txBody>
          <a:bodyPr>
            <a:noAutofit/>
          </a:bodyPr>
          <a:lstStyle/>
          <a:p>
            <a:pPr algn="just"/>
            <a:r>
              <a:rPr lang="el-GR" sz="6000" dirty="0">
                <a:solidFill>
                  <a:schemeClr val="accent1"/>
                </a:solidFill>
              </a:rPr>
              <a:t>Αθέμιτος Ανταγωνισμός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F2EF02-C8B9-274C-24A2-47ECD9ECE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152"/>
            <a:ext cx="10515600" cy="4351338"/>
          </a:xfrm>
        </p:spPr>
        <p:txBody>
          <a:bodyPr/>
          <a:lstStyle/>
          <a:p>
            <a:r>
              <a:rPr lang="el-GR" sz="6000" dirty="0"/>
              <a:t>Παράνομη  και άναρχη αλιεία </a:t>
            </a:r>
          </a:p>
          <a:p>
            <a:r>
              <a:rPr lang="el-GR" sz="6000" dirty="0"/>
              <a:t>Ερασιτεχνική αλιεία</a:t>
            </a:r>
          </a:p>
          <a:p>
            <a:r>
              <a:rPr lang="el-GR" sz="6000" dirty="0"/>
              <a:t>Με τρίτες χώρες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2040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7E4468E8-DAE7-EA04-F52C-A2663F8E2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13"/>
            <a:ext cx="7816850" cy="682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5CA437-9F05-1D92-4830-71F50104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0" y="157019"/>
            <a:ext cx="2540000" cy="1325563"/>
          </a:xfrm>
        </p:spPr>
        <p:txBody>
          <a:bodyPr>
            <a:noAutofit/>
          </a:bodyPr>
          <a:lstStyle/>
          <a:p>
            <a:r>
              <a:rPr lang="el-GR" sz="4800" b="1" dirty="0">
                <a:solidFill>
                  <a:schemeClr val="accent1"/>
                </a:solidFill>
              </a:rPr>
              <a:t>Ρύπανση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A43663-83BB-410E-1718-D39C19892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927" y="16072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b="1" dirty="0"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►</a:t>
            </a:r>
            <a:r>
              <a:rPr lang="el-G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Χημική ρύπανση</a:t>
            </a:r>
          </a:p>
          <a:p>
            <a:pPr marL="0" indent="0">
              <a:buNone/>
            </a:pPr>
            <a:endParaRPr lang="el-GR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►</a:t>
            </a:r>
            <a:r>
              <a:rPr lang="el-G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Πλαστική ρύπανση</a:t>
            </a:r>
          </a:p>
          <a:p>
            <a:pPr marL="0" indent="0">
              <a:buNone/>
            </a:pPr>
            <a:endParaRPr lang="el-GR" sz="4000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l-G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► </a:t>
            </a:r>
            <a:r>
              <a:rPr lang="el-G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Ευτροφισμός</a:t>
            </a: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82FADBB8-3141-9AF3-18AB-0DFB6011C3E4}"/>
              </a:ext>
            </a:extLst>
          </p:cNvPr>
          <p:cNvSpPr/>
          <p:nvPr/>
        </p:nvSpPr>
        <p:spPr>
          <a:xfrm>
            <a:off x="1062182" y="2198255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194" name="Picture 2" descr="Θαλάσσια ρύπανση | CITY Status">
            <a:extLst>
              <a:ext uri="{FF2B5EF4-FFF2-40B4-BE49-F238E27FC236}">
                <a16:creationId xmlns:a16="http://schemas.microsoft.com/office/drawing/2014/main" id="{1DC94708-E7F8-B41E-F2B1-E2483F37C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99798"/>
            <a:ext cx="4838700" cy="32289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31659599-6221-4FA2-964C-37B4D8D68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3412843"/>
            <a:ext cx="4876223" cy="331008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57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Γόνος, πίνες και πετροσωλήνες -Ολες οι θαλασσινές λιχουδιές που φθάνουν ...">
            <a:extLst>
              <a:ext uri="{FF2B5EF4-FFF2-40B4-BE49-F238E27FC236}">
                <a16:creationId xmlns:a16="http://schemas.microsoft.com/office/drawing/2014/main" id="{98F9EF5E-9246-1995-F2AB-2194C346F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162" y="4119418"/>
            <a:ext cx="3574473" cy="264621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8B5E1C13-88C0-FA2C-7A67-C06DEF191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5727" y="189635"/>
            <a:ext cx="2828636" cy="1084983"/>
          </a:xfrm>
        </p:spPr>
        <p:txBody>
          <a:bodyPr/>
          <a:lstStyle/>
          <a:p>
            <a:r>
              <a:rPr lang="el-GR" dirty="0">
                <a:solidFill>
                  <a:srgbClr val="C00000"/>
                </a:solidFill>
              </a:rPr>
              <a:t>Προτάσεις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DA187C3-ED81-4515-B60F-7F5D7E15E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27" y="1239982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l-GR" sz="3600" dirty="0">
                <a:latin typeface="+mj-lt"/>
              </a:rPr>
              <a:t>Σωστή χρήση των αλιευτικών δεδομένων</a:t>
            </a:r>
          </a:p>
          <a:p>
            <a:r>
              <a:rPr lang="el-GR" sz="3600" dirty="0">
                <a:latin typeface="+mj-lt"/>
              </a:rPr>
              <a:t>Συνεχής παρακολούθηση των αποθεμάτων και της αλιευτικής προσπάθειας =διαχειριστική απόφαση</a:t>
            </a:r>
          </a:p>
          <a:p>
            <a:r>
              <a:rPr lang="el-GR" sz="3600" dirty="0">
                <a:latin typeface="+mj-lt"/>
              </a:rPr>
              <a:t>Χρηματοδότηση βιώσιμων σχεδίων έρευνας και διαχείρισης των αλιευτικών αποθεμάτων</a:t>
            </a:r>
          </a:p>
          <a:p>
            <a:r>
              <a:rPr lang="el-GR" sz="3600" dirty="0">
                <a:latin typeface="+mj-lt"/>
              </a:rPr>
              <a:t>Ενημέρωση των αλιέων–ευαισθητοποίηση</a:t>
            </a:r>
          </a:p>
          <a:p>
            <a:r>
              <a:rPr lang="el-GR" sz="3600" dirty="0">
                <a:latin typeface="+mj-lt"/>
              </a:rPr>
              <a:t>Ενημέρωση όλων των φορέων για τα αποτελέσματα των διαχειριστικών σχεδίων</a:t>
            </a:r>
          </a:p>
          <a:p>
            <a:r>
              <a:rPr lang="el-GR" sz="3600" dirty="0">
                <a:latin typeface="+mj-lt"/>
              </a:rPr>
              <a:t>Ενημέρωση των καταναλωτών </a:t>
            </a:r>
          </a:p>
        </p:txBody>
      </p:sp>
      <p:pic>
        <p:nvPicPr>
          <p:cNvPr id="10244" name="Picture 4" descr="Αποτελέσματα εικόνων για γόνος στο πιάτο">
            <a:extLst>
              <a:ext uri="{FF2B5EF4-FFF2-40B4-BE49-F238E27FC236}">
                <a16:creationId xmlns:a16="http://schemas.microsoft.com/office/drawing/2014/main" id="{0A1BD3DF-30B6-611A-CF85-52F0873FE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82" y="4842236"/>
            <a:ext cx="2078181" cy="19234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93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08FE5C-BF97-22CA-B6F3-DF9F0536B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091" y="273916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Ανάσχεση της κλιματικής αλλαγής-Μείωση της εκπομπής του άνθρακα (</a:t>
            </a:r>
            <a:r>
              <a:rPr lang="el-GR" sz="39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αύξηση κατά 34% των </a:t>
            </a:r>
            <a:r>
              <a:rPr lang="el-GR" sz="3900" i="1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ιχθυαποθεμάτων</a:t>
            </a:r>
            <a:r>
              <a:rPr lang="el-GR" sz="39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έως το 2100</a:t>
            </a:r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</a:t>
            </a:r>
            <a:b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Πάταξη της παράνομης αλιείας στο Αιγαίο</a:t>
            </a:r>
            <a:b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Προσαρμογή της Κοινοτικής Νομοθεσίας στα ελληνικά δεδομένα</a:t>
            </a:r>
          </a:p>
          <a:p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Δυνατότητα ελέγχου της ιχνηλασιμότητας της αλυσίδας εφοδιασμού</a:t>
            </a:r>
          </a:p>
          <a:p>
            <a:r>
              <a:rPr lang="el-GR" sz="39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Στοχευμένη</a:t>
            </a:r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αλιεία στα μη εμπορικά-</a:t>
            </a:r>
            <a:r>
              <a:rPr lang="el-GR" sz="39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εισβολικά</a:t>
            </a:r>
            <a: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είδη</a:t>
            </a:r>
            <a:br>
              <a:rPr lang="el-GR" sz="39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el-GR" sz="39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12290" name="Picture 2" descr="Λαγοκέφαλος Archives - Boat &amp; Fishing">
            <a:extLst>
              <a:ext uri="{FF2B5EF4-FFF2-40B4-BE49-F238E27FC236}">
                <a16:creationId xmlns:a16="http://schemas.microsoft.com/office/drawing/2014/main" id="{14081402-066A-2927-E22E-735F7F8D7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0" y="4363604"/>
            <a:ext cx="3431309" cy="212955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Αγριοσαλπα (ή Γερμανoς) | Fish Guide - ΟΔΗΓΟΣ ΥΠΕΥΘΥΝΗΣ ΚΑΤΑΝΑΛΩΣΗΣ ΨΑΡΙΚΩΝ">
            <a:extLst>
              <a:ext uri="{FF2B5EF4-FFF2-40B4-BE49-F238E27FC236}">
                <a16:creationId xmlns:a16="http://schemas.microsoft.com/office/drawing/2014/main" id="{2C8C32A8-FE8B-7009-B1CC-FA2A95B7C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678" y="4363604"/>
            <a:ext cx="4482522" cy="212955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80B9C14B-DD2E-3C64-33AE-6AB7C2679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346" y="4363604"/>
            <a:ext cx="3826164" cy="212955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31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6" name="Picture 14" descr="Αφήνουν ίχνη τα ψάρια;">
            <a:extLst>
              <a:ext uri="{FF2B5EF4-FFF2-40B4-BE49-F238E27FC236}">
                <a16:creationId xmlns:a16="http://schemas.microsoft.com/office/drawing/2014/main" id="{276AB37B-2901-FCCF-ADC1-C4DE25848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098405"/>
            <a:ext cx="8623300" cy="476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Τεχνητοί ύφαλοι στο Κίτρος Πιερίας: Σύνθετο τεχνικό έργο περιβαλλοντικής  προστασίας - ECOPRESS">
            <a:extLst>
              <a:ext uri="{FF2B5EF4-FFF2-40B4-BE49-F238E27FC236}">
                <a16:creationId xmlns:a16="http://schemas.microsoft.com/office/drawing/2014/main" id="{6D6B73A5-5C1D-38BE-C8EF-58DDA120C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73" y="1447800"/>
            <a:ext cx="5518727" cy="54102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F8E3A-994D-12B4-3248-FCF44967B9B2}"/>
              </a:ext>
            </a:extLst>
          </p:cNvPr>
          <p:cNvSpPr txBox="1"/>
          <p:nvPr/>
        </p:nvSpPr>
        <p:spPr>
          <a:xfrm>
            <a:off x="215900" y="443886"/>
            <a:ext cx="11569700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4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Προστασία περιοχών αναπαραγωγής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4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Δημιουργία Τεχνικών Υφάλων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4000" dirty="0">
                <a:solidFill>
                  <a:srgbClr val="C00000"/>
                </a:solidFill>
                <a:latin typeface="+mj-lt"/>
              </a:rPr>
              <a:t>Αντισταθμιστικές ενέργειες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l-GR" sz="4000" dirty="0">
              <a:solidFill>
                <a:srgbClr val="C00000"/>
              </a:solidFill>
              <a:latin typeface="+mj-lt"/>
            </a:endParaRPr>
          </a:p>
          <a:p>
            <a:endParaRPr lang="el-GR" sz="4000" dirty="0">
              <a:solidFill>
                <a:srgbClr val="C00000"/>
              </a:solidFill>
              <a:latin typeface="+mj-lt"/>
            </a:endParaRPr>
          </a:p>
          <a:p>
            <a:pPr marL="0" indent="0">
              <a:buNone/>
            </a:pPr>
            <a:endParaRPr lang="el-GR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973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9AF612-1C48-2DD7-78DE-C3D0065B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4" descr="Υποθαλάσσια καταφύγια ζωής: οι τεχνητοί ύφαλοι στην Ελλάδα Υποθαλάσσ">
            <a:extLst>
              <a:ext uri="{FF2B5EF4-FFF2-40B4-BE49-F238E27FC236}">
                <a16:creationId xmlns:a16="http://schemas.microsoft.com/office/drawing/2014/main" id="{09912A3D-C51D-9CDD-7DD8-57326A3767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10287000" cy="6658769"/>
          </a:xfrm>
          <a:prstGeom prst="rect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30957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Αλιευτικός Τουρισμός: Εκδήλωση στην Εύβοια για κινητοποίηση ...">
            <a:extLst>
              <a:ext uri="{FF2B5EF4-FFF2-40B4-BE49-F238E27FC236}">
                <a16:creationId xmlns:a16="http://schemas.microsoft.com/office/drawing/2014/main" id="{A0078948-A9B9-8F74-B1E5-8353D65CC4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82562"/>
            <a:ext cx="9575800" cy="6492875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5660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Μπορεί να αναπτυχθεί ο αλιευτικός τουρισμός στην Καβάλα; - Κ-ΤΥΠΟΣ">
            <a:extLst>
              <a:ext uri="{FF2B5EF4-FFF2-40B4-BE49-F238E27FC236}">
                <a16:creationId xmlns:a16="http://schemas.microsoft.com/office/drawing/2014/main" id="{247D77A2-A652-4A61-0567-1F661AB4E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647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20000"/>
                <a:lumOff val="8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Μπορούμε να γίνουμε διεθνής αλιευτικός προορισμός - ITNnews">
            <a:extLst>
              <a:ext uri="{FF2B5EF4-FFF2-40B4-BE49-F238E27FC236}">
                <a16:creationId xmlns:a16="http://schemas.microsoft.com/office/drawing/2014/main" id="{C56C7463-4848-18C3-A9BB-47F0A6C50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2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4AF84DA-2873-2590-825E-B691DD4B75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81" y="67975"/>
            <a:ext cx="6918037" cy="670228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67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2CE2DE-CB42-B149-C11B-DD327FAEE40B}"/>
              </a:ext>
            </a:extLst>
          </p:cNvPr>
          <p:cNvSpPr txBox="1"/>
          <p:nvPr/>
        </p:nvSpPr>
        <p:spPr>
          <a:xfrm>
            <a:off x="622300" y="1012954"/>
            <a:ext cx="115697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dirty="0">
                <a:solidFill>
                  <a:srgbClr val="C00000"/>
                </a:solidFill>
                <a:latin typeface="+mj-lt"/>
              </a:rPr>
              <a:t>                 </a:t>
            </a:r>
            <a:r>
              <a:rPr lang="el-GR" sz="4800" b="1" dirty="0">
                <a:solidFill>
                  <a:srgbClr val="C00000"/>
                </a:solidFill>
                <a:latin typeface="+mj-lt"/>
              </a:rPr>
              <a:t>Αντισταθμιστικές ενέργειες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l-GR" sz="3600" dirty="0">
              <a:solidFill>
                <a:srgbClr val="C00000"/>
              </a:solidFill>
              <a:latin typeface="+mj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Χρηματοδότηση για την χρήση αλιευτικών εργαλείων με υλικά φιλικά προς το περιβάλλον (ιχθυοπαγίδες-</a:t>
            </a:r>
            <a:r>
              <a:rPr lang="el-GR" sz="3600" b="1" dirty="0" err="1">
                <a:latin typeface="+mj-lt"/>
              </a:rPr>
              <a:t>δύχτια</a:t>
            </a:r>
            <a:r>
              <a:rPr lang="el-GR" sz="3600" b="1" dirty="0">
                <a:latin typeface="+mj-lt"/>
              </a:rPr>
              <a:t>)</a:t>
            </a:r>
          </a:p>
          <a:p>
            <a:endParaRPr lang="el-GR" sz="3600" b="1" dirty="0">
              <a:latin typeface="+mj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3600" b="1" dirty="0">
                <a:latin typeface="+mj-lt"/>
              </a:rPr>
              <a:t>Επιδοτούμενη ενημέρωση νέων αλιέων-αλιεργατών</a:t>
            </a:r>
          </a:p>
          <a:p>
            <a:endParaRPr lang="el-GR" sz="3600" b="1" dirty="0">
              <a:solidFill>
                <a:srgbClr val="C00000"/>
              </a:solidFill>
              <a:latin typeface="+mj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l-GR" sz="4800" b="1" dirty="0">
                <a:solidFill>
                  <a:srgbClr val="C00000"/>
                </a:solidFill>
                <a:latin typeface="+mj-lt"/>
              </a:rPr>
              <a:t>Συνεργασία των εμπλεκόμενων φορέων</a:t>
            </a:r>
          </a:p>
        </p:txBody>
      </p:sp>
    </p:spTree>
    <p:extLst>
      <p:ext uri="{BB962C8B-B14F-4D97-AF65-F5344CB8AC3E}">
        <p14:creationId xmlns:p14="http://schemas.microsoft.com/office/powerpoint/2010/main" val="40074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8708D5-F209-A3EC-E556-F2DFA023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273" y="148387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5400" i="1" dirty="0">
                <a:latin typeface="+mj-lt"/>
              </a:rPr>
              <a:t>Σας ευχαριστώ πολύ</a:t>
            </a:r>
          </a:p>
        </p:txBody>
      </p:sp>
    </p:spTree>
    <p:extLst>
      <p:ext uri="{BB962C8B-B14F-4D97-AF65-F5344CB8AC3E}">
        <p14:creationId xmlns:p14="http://schemas.microsoft.com/office/powerpoint/2010/main" val="1747485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1B1E1F-5EA0-D11B-11AF-F2152738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492" y="306098"/>
            <a:ext cx="3872345" cy="1325563"/>
          </a:xfrm>
        </p:spPr>
        <p:txBody>
          <a:bodyPr/>
          <a:lstStyle/>
          <a:p>
            <a:r>
              <a:rPr lang="el-GR" dirty="0"/>
              <a:t>Βιβλιογραφία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0AC86C-ADDB-EE41-D8CD-5FB112858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3" y="1631661"/>
            <a:ext cx="11002818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Δ. Κλαουδάτος, Βόλος 2021. 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Διαχείριση θαλάσσιων προστατευόμενων περιοχών Διάλεξη στο πλαίσιο του μαθήματος «Οικοσυστήματα και θαλάσσιες προστατευόμενες περιοχές» του μεταπτυχιακού τίτλου σπουδών: «</a:t>
            </a:r>
            <a:r>
              <a:rPr lang="el-GR" sz="1800" dirty="0" err="1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Αειφορική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Διαχείριση Υδατικού Περιβάλλοντος»</a:t>
            </a:r>
          </a:p>
          <a:p>
            <a:r>
              <a:rPr lang="el-GR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ΕΛΣΤΑΤ, 2021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 Ελληνική Στατιστική Αρχή</a:t>
            </a:r>
          </a:p>
          <a:p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Ν. </a:t>
            </a:r>
            <a:r>
              <a:rPr lang="el-GR" sz="1800" dirty="0" err="1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Κράββα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 Βόλος 2021. </a:t>
            </a:r>
            <a:r>
              <a:rPr lang="el-GR" sz="18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«Η επίδραση της αλιείας στα αλιευτικά αποθέματα». Βόλος 2021.</a:t>
            </a:r>
          </a:p>
          <a:p>
            <a:r>
              <a:rPr lang="el-GR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  Κ. Στεργίου, 2014. 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(Ελληνική) αλιεία και περιβάλλον - Πρότυπα, τάσεις και προοπτικές. Η μεγάλη εικόνα Κωνσταντίνος. ΕΛΚΕΘΕ 2014 </a:t>
            </a:r>
            <a:endParaRPr lang="en-US" sz="1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l-GR" sz="1800" dirty="0">
                <a:latin typeface="+mj-lt"/>
              </a:rPr>
              <a:t>Στεργίου Κ., Π. </a:t>
            </a:r>
            <a:r>
              <a:rPr lang="el-GR" sz="1800" dirty="0" err="1">
                <a:latin typeface="+mj-lt"/>
              </a:rPr>
              <a:t>Καραχλέ</a:t>
            </a:r>
            <a:r>
              <a:rPr lang="el-GR" sz="1800" dirty="0">
                <a:latin typeface="+mj-lt"/>
              </a:rPr>
              <a:t>, Α. </a:t>
            </a:r>
            <a:r>
              <a:rPr lang="el-GR" sz="1800" dirty="0" err="1">
                <a:latin typeface="+mj-lt"/>
              </a:rPr>
              <a:t>Τσίκληρας</a:t>
            </a:r>
            <a:r>
              <a:rPr lang="el-GR" sz="1800" dirty="0">
                <a:latin typeface="+mj-lt"/>
              </a:rPr>
              <a:t>, Η. Μαμαλάκης 2011. Κραυγή ιχθύος: Ψάρια των Ελληνικών Θαλασσών –Βιολογία-Αλιεία-Διαχείριση </a:t>
            </a:r>
            <a:r>
              <a:rPr lang="el-GR" sz="1800" dirty="0" err="1">
                <a:latin typeface="+mj-lt"/>
              </a:rPr>
              <a:t>Εκδ</a:t>
            </a:r>
            <a:r>
              <a:rPr lang="el-GR" sz="1800" dirty="0">
                <a:latin typeface="+mj-lt"/>
              </a:rPr>
              <a:t>. Πατάκη </a:t>
            </a:r>
            <a:r>
              <a:rPr lang="el-GR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en-US" sz="1800" b="1" u="sng" dirty="0">
                <a:solidFill>
                  <a:srgbClr val="0563C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www</a:t>
            </a:r>
            <a:r>
              <a:rPr lang="el-GR" sz="1800" b="1" u="sng" dirty="0">
                <a:solidFill>
                  <a:srgbClr val="0563C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.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alieia</a:t>
            </a:r>
            <a:r>
              <a:rPr lang="el-GR" sz="18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.</a:t>
            </a:r>
            <a:r>
              <a:rPr lang="en-US" sz="1800" b="1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minagric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.</a:t>
            </a:r>
            <a:r>
              <a:rPr lang="en-US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gr</a:t>
            </a:r>
            <a:endParaRPr lang="el-GR" sz="1800" b="1" dirty="0"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1800" dirty="0">
                <a:latin typeface="+mj-lt"/>
              </a:rPr>
              <a:t>FAO (Food and Agriculture Organization, www.fao.org) </a:t>
            </a:r>
            <a:r>
              <a:rPr lang="en-US" sz="1800" dirty="0" err="1">
                <a:latin typeface="+mj-lt"/>
              </a:rPr>
              <a:t>των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Ηνωμένων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Εθνών</a:t>
            </a:r>
            <a:br>
              <a:rPr lang="el-GR" sz="18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1800" dirty="0"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www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en-US" sz="1800" b="1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ec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en-US" sz="1800" b="1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europa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en-US" sz="1800" b="1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fisheries</a:t>
            </a:r>
            <a:r>
              <a:rPr lang="el-GR" sz="1800" b="1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l-GR" sz="18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 </a:t>
            </a:r>
          </a:p>
          <a:p>
            <a:r>
              <a:rPr lang="en-US" sz="18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https://www.consilium.europa.eu/el/policies/eu-fish-stocks/</a:t>
            </a:r>
            <a:endParaRPr lang="el-GR" sz="1800" dirty="0"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506537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6A4DA62D-FC21-4B9A-A522-BDC2BDBFA1CD}"/>
</file>

<file path=customXml/itemProps2.xml><?xml version="1.0" encoding="utf-8"?>
<ds:datastoreItem xmlns:ds="http://schemas.openxmlformats.org/officeDocument/2006/customXml" ds:itemID="{3868EC6C-B294-4876-B1E6-3C9260D90B81}"/>
</file>

<file path=customXml/itemProps3.xml><?xml version="1.0" encoding="utf-8"?>
<ds:datastoreItem xmlns:ds="http://schemas.openxmlformats.org/officeDocument/2006/customXml" ds:itemID="{B2EA030A-D115-4436-94BD-0BCBBE8439F1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10077</TotalTime>
  <Words>753</Words>
  <Application>Microsoft Office PowerPoint</Application>
  <PresentationFormat>Ευρεία οθόνη</PresentationFormat>
  <Paragraphs>126</Paragraphs>
  <Slides>34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Open Sans</vt:lpstr>
      <vt:lpstr>Times New Roman</vt:lpstr>
      <vt:lpstr>Θέμα του Office</vt:lpstr>
      <vt:lpstr>   Η ΑΛΙΕΙΑ ΣΗΜΕΡΑ ΣΤΗΝ ΕΛΛΑΔΑ ΑΠΕΙΛΕΣ-ΠΡΟΟΠΤΙΚΕΣ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Αλιευτικά αποθέματα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ΜΕΙΩΣΗ ΤΩΝ ΙΧΘΥΑΠΟΘΕΜΑΤΩΝ</vt:lpstr>
      <vt:lpstr>Υπεραλίευση</vt:lpstr>
      <vt:lpstr>Παρουσίαση του PowerPoint</vt:lpstr>
      <vt:lpstr>Παρουσίαση του PowerPoint</vt:lpstr>
      <vt:lpstr>ΕΠΙΠΤΩΣΕΙΣ ΤΗΣ ΥΠΕΡΑΛΙΕΥΣΗΣ</vt:lpstr>
      <vt:lpstr>Παρουσίαση του PowerPoint</vt:lpstr>
      <vt:lpstr>Αθέμιτος Ανταγωνισμός</vt:lpstr>
      <vt:lpstr>Ρύπανση</vt:lpstr>
      <vt:lpstr>Προτάσεις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Βιβλιογραφία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61</cp:revision>
  <dcterms:created xsi:type="dcterms:W3CDTF">2023-05-22T19:29:41Z</dcterms:created>
  <dcterms:modified xsi:type="dcterms:W3CDTF">2023-05-29T19:27:04Z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