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7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6.xml" ContentType="application/vnd.openxmlformats-officedocument.theme+xml"/>
  <Override PartName="/ppt/theme/theme5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  <p:sldMasterId id="2147483708" r:id="rId5"/>
  </p:sldMasterIdLst>
  <p:notesMasterIdLst>
    <p:notesMasterId r:id="rId30"/>
  </p:notesMasterIdLst>
  <p:sldIdLst>
    <p:sldId id="284" r:id="rId6"/>
    <p:sldId id="337" r:id="rId7"/>
    <p:sldId id="348" r:id="rId8"/>
    <p:sldId id="338" r:id="rId9"/>
    <p:sldId id="340" r:id="rId10"/>
    <p:sldId id="347" r:id="rId11"/>
    <p:sldId id="341" r:id="rId12"/>
    <p:sldId id="344" r:id="rId13"/>
    <p:sldId id="345" r:id="rId14"/>
    <p:sldId id="349" r:id="rId15"/>
    <p:sldId id="350" r:id="rId16"/>
    <p:sldId id="323" r:id="rId17"/>
    <p:sldId id="324" r:id="rId18"/>
    <p:sldId id="310" r:id="rId19"/>
    <p:sldId id="335" r:id="rId20"/>
    <p:sldId id="336" r:id="rId21"/>
    <p:sldId id="311" r:id="rId22"/>
    <p:sldId id="331" r:id="rId23"/>
    <p:sldId id="327" r:id="rId24"/>
    <p:sldId id="326" r:id="rId25"/>
    <p:sldId id="329" r:id="rId26"/>
    <p:sldId id="332" r:id="rId27"/>
    <p:sldId id="351" r:id="rId28"/>
    <p:sldId id="333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90"/>
  </p:normalViewPr>
  <p:slideViewPr>
    <p:cSldViewPr snapToObjects="1">
      <p:cViewPr varScale="1">
        <p:scale>
          <a:sx n="105" d="100"/>
          <a:sy n="105" d="100"/>
        </p:scale>
        <p:origin x="184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customXml" Target="../customXml/item2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customXml" Target="../customXml/item1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290A46-0EE9-1F46-B621-975BAAF2B5C4}" type="datetimeFigureOut">
              <a:rPr lang="en-US" smtClean="0"/>
              <a:t>5/30/23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129E62-C97D-3B46-80F7-E871DE2C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754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29E62-C97D-3B46-80F7-E871DE2CACF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46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Ας</a:t>
            </a:r>
            <a:r>
              <a:rPr lang="el-GR" baseline="0" dirty="0"/>
              <a:t> δούμε κι ένα άλλο είδος σήμανσης</a:t>
            </a:r>
            <a:endParaRPr lang="en-US" dirty="0"/>
          </a:p>
          <a:p>
            <a:r>
              <a:rPr lang="el-GR" dirty="0"/>
              <a:t>Σήμανση προϊόντος,</a:t>
            </a:r>
            <a:r>
              <a:rPr lang="el-GR" baseline="0" dirty="0"/>
              <a:t> προς το παρόν όχι στα βιολογικά, αλλά συζητείται για το μέλλον</a:t>
            </a: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BDFAE-965F-AB4A-A7F2-77CAF77EC947}" type="slidenum">
              <a:rPr lang="it-IT" smtClean="0"/>
              <a:pPr/>
              <a:t>8</a:t>
            </a:fld>
            <a:endParaRPr lang="it-IT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4400" b="0" i="0" dirty="0">
                <a:solidFill>
                  <a:schemeClr val="accent6"/>
                </a:solidFill>
              </a:rPr>
              <a:t>Ενώ θα το δείτε και για το νερό</a:t>
            </a:r>
          </a:p>
          <a:p>
            <a:r>
              <a:rPr lang="el-GR" sz="4400" b="0" i="0" dirty="0">
                <a:solidFill>
                  <a:schemeClr val="accent6"/>
                </a:solidFill>
              </a:rPr>
              <a:t>Την επόμενη φορά θα μιλήσουμε για τις προδιαγραφές κάθε είδου κτηνοτρ εκμετάλλευσης και μπορεί και θέματα</a:t>
            </a:r>
            <a:r>
              <a:rPr lang="el-GR" sz="4400" b="0" i="0" baseline="0" dirty="0">
                <a:solidFill>
                  <a:schemeClr val="accent6"/>
                </a:solidFill>
              </a:rPr>
              <a:t> εργασίας</a:t>
            </a:r>
            <a:endParaRPr lang="en-US" sz="4400" b="0" i="0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BDFAE-965F-AB4A-A7F2-77CAF77EC947}" type="slidenum">
              <a:rPr lang="it-IT" smtClean="0"/>
              <a:pPr/>
              <a:t>9</a:t>
            </a:fld>
            <a:endParaRPr lang="it-IT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GillSans" charset="0"/>
                <a:ea typeface="ＭＳ Ｐゴシック" charset="0"/>
                <a:cs typeface="ＭＳ Ｐゴシック" charset="0"/>
              </a:rPr>
              <a:t>Γίνεται εύκολα αντιληπτή λοιπόν, η τεράστια σημασία του κλάδου στο νομό Θεσσαλονίκης και στους γύρω νομούς, καθώς επίσης και η ανάγκη διατήρησής του σε υψηλά επίπεδα ειδικότερα στις δύσκολες συνθήκες που αντιμετωπίζει η ελληνική οικονομία στις μέρες μας</a:t>
            </a: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37931725" indent="-37474525" eaLnBrk="0" hangingPunct="0"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eaLnBrk="0" hangingPunct="0"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eaLnBrk="0" hangingPunct="0"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eaLnBrk="0" hangingPunct="0"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fld id="{14B5DDB2-37EE-7C4D-9636-5EFC3ADF79C0}" type="slidenum">
              <a:rPr lang="en-US" sz="1200"/>
              <a:pPr eaLnBrk="1" hangingPunct="1"/>
              <a:t>12</a:t>
            </a:fld>
            <a:endParaRPr 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GillSans" charset="0"/>
                <a:ea typeface="ＭＳ Ｐゴシック" charset="0"/>
                <a:cs typeface="ＭＳ Ｐゴシック" charset="0"/>
              </a:rPr>
              <a:t>Γίνεται εύκολα αντιληπτή λοιπόν, η τεράστια σημασία του κλάδου στο νομό Θεσσαλονίκης και στους γύρω νομούς, καθώς επίσης και η ανάγκη διατήρησής του σε υψηλά επίπεδα ειδικότερα στις δύσκολες συνθήκες που αντιμετωπίζει η ελληνική οικονομία στις μέρες μας</a:t>
            </a: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37931725" indent="-37474525" eaLnBrk="0" hangingPunct="0"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 eaLnBrk="0" hangingPunct="0"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 eaLnBrk="0" hangingPunct="0"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 eaLnBrk="0" hangingPunct="0"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pPr eaLnBrk="1" hangingPunct="1"/>
            <a:fld id="{14B5DDB2-37EE-7C4D-9636-5EFC3ADF79C0}" type="slidenum">
              <a:rPr lang="en-US" sz="1200"/>
              <a:pPr eaLnBrk="1" hangingPunct="1"/>
              <a:t>13</a:t>
            </a:fld>
            <a:endParaRPr 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1pPr>
            <a:lvl2pPr marL="37931725" indent="-37474525"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2pPr>
            <a:lvl3pPr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3pPr>
            <a:lvl4pPr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4pPr>
            <a:lvl5pPr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Helvetica Neue Light" charset="0"/>
                <a:ea typeface="ヒラギノ角ゴ ProN W3" charset="0"/>
                <a:cs typeface="ヒラギノ角ゴ ProN W3" charset="0"/>
                <a:sym typeface="Helvetica Neue Light" charset="0"/>
              </a:defRPr>
            </a:lvl9pPr>
          </a:lstStyle>
          <a:p>
            <a:fld id="{122C3679-331D-744F-A0B3-2AECCB6B7FAA}" type="slidenum">
              <a:rPr lang="en-US" sz="1200"/>
              <a:pPr/>
              <a:t>14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55886-111C-2E47-B740-259BE7CADBF9}" type="datetimeFigureOut">
              <a:rPr lang="en-US" smtClean="0"/>
              <a:pPr/>
              <a:t>5/30/23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80547-B068-8A41-A496-EC45341E9E86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55886-111C-2E47-B740-259BE7CADBF9}" type="datetimeFigureOut">
              <a:rPr lang="en-US" smtClean="0"/>
              <a:pPr/>
              <a:t>5/30/23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80547-B068-8A41-A496-EC45341E9E86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55886-111C-2E47-B740-259BE7CADBF9}" type="datetimeFigureOut">
              <a:rPr lang="en-US" smtClean="0"/>
              <a:pPr/>
              <a:t>5/30/23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80547-B068-8A41-A496-EC45341E9E86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55886-111C-2E47-B740-259BE7CADBF9}" type="datetimeFigureOut">
              <a:rPr lang="en-US" smtClean="0"/>
              <a:pPr/>
              <a:t>5/30/23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80547-B068-8A41-A496-EC45341E9E86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55886-111C-2E47-B740-259BE7CADBF9}" type="datetimeFigureOut">
              <a:rPr lang="en-US" smtClean="0"/>
              <a:pPr/>
              <a:t>5/30/23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80547-B068-8A41-A496-EC45341E9E86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55886-111C-2E47-B740-259BE7CADBF9}" type="datetimeFigureOut">
              <a:rPr lang="en-US" smtClean="0"/>
              <a:pPr/>
              <a:t>5/30/23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80547-B068-8A41-A496-EC45341E9E86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55886-111C-2E47-B740-259BE7CADBF9}" type="datetimeFigureOut">
              <a:rPr lang="en-US" smtClean="0"/>
              <a:pPr/>
              <a:t>5/30/23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80547-B068-8A41-A496-EC45341E9E86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55886-111C-2E47-B740-259BE7CADBF9}" type="datetimeFigureOut">
              <a:rPr lang="en-US" smtClean="0"/>
              <a:pPr/>
              <a:t>5/30/23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80547-B068-8A41-A496-EC45341E9E86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55886-111C-2E47-B740-259BE7CADBF9}" type="datetimeFigureOut">
              <a:rPr lang="en-US" smtClean="0"/>
              <a:pPr/>
              <a:t>5/30/23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80547-B068-8A41-A496-EC45341E9E86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55886-111C-2E47-B740-259BE7CADBF9}" type="datetimeFigureOut">
              <a:rPr lang="en-US" smtClean="0"/>
              <a:pPr/>
              <a:t>5/30/23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80547-B068-8A41-A496-EC45341E9E86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55886-111C-2E47-B740-259BE7CADBF9}" type="datetimeFigureOut">
              <a:rPr lang="en-US" smtClean="0"/>
              <a:pPr/>
              <a:t>5/30/23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80547-B068-8A41-A496-EC45341E9E86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7" y="2130854"/>
            <a:ext cx="7773293" cy="14700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7" y="3886653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1906038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042287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92" y="4406807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92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640526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3644" y="3420070"/>
            <a:ext cx="3920133" cy="211633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80933" y="3420070"/>
            <a:ext cx="3920133" cy="211633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8898209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82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8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8" y="2174382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320193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91736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633817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273479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0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379774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30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pPr lvl="0"/>
            <a:endParaRPr lang="en-US" noProof="0">
              <a:sym typeface="Helvetica Neue Light" pitchFamily="-65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7142155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593291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4207" y="964406"/>
            <a:ext cx="1986855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3641" y="964406"/>
            <a:ext cx="5853410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115527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66314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3243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9536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28437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52589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51497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38704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02876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07052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39569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92976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28347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819150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4116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14537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8058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45761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8166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16988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10144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83360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41361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30/5/23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35249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30/5/23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21933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30/5/23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2685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30/5/23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876025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30/5/23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190537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30/5/23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617140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30/5/23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575958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30/5/23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30825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30/5/23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35161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30/5/23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544959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30/5/23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707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55886-111C-2E47-B740-259BE7CADBF9}" type="datetimeFigureOut">
              <a:rPr lang="en-US" smtClean="0"/>
              <a:pPr/>
              <a:t>5/30/23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80547-B068-8A41-A496-EC45341E9E86}" type="slidenum">
              <a:rPr lang="it-IT" smtClean="0"/>
              <a:pPr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53643" y="964406"/>
            <a:ext cx="7947422" cy="24645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3643" y="3420070"/>
            <a:ext cx="7947422" cy="211633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text styles</a:t>
            </a:r>
          </a:p>
          <a:p>
            <a:pPr lvl="1"/>
            <a:r>
              <a:rPr lang="en-US">
                <a:sym typeface="Helvetica Neue Light" charset="0"/>
              </a:rPr>
              <a:t>Second level</a:t>
            </a:r>
          </a:p>
          <a:p>
            <a:pPr lvl="2"/>
            <a:r>
              <a:rPr lang="en-US">
                <a:sym typeface="Helvetica Neue Light" charset="0"/>
              </a:rPr>
              <a:t>Third level</a:t>
            </a:r>
          </a:p>
          <a:p>
            <a:pPr lvl="3"/>
            <a:r>
              <a:rPr lang="en-US">
                <a:sym typeface="Helvetica Neue Light" charset="0"/>
              </a:rPr>
              <a:t>Fourth level</a:t>
            </a:r>
          </a:p>
          <a:p>
            <a:pPr lvl="4"/>
            <a:r>
              <a:rPr lang="en-US">
                <a:sym typeface="Helvetica Neue Light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779354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51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1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pitchFamily="-65" charset="0"/>
          <a:ea typeface="ヒラギノ角ゴ ProN W3" pitchFamily="-65" charset="-128"/>
          <a:cs typeface="ヒラギノ角ゴ ProN W3" pitchFamily="-65" charset="-128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1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pitchFamily="-65" charset="0"/>
          <a:ea typeface="ヒラギノ角ゴ ProN W3" pitchFamily="-65" charset="-128"/>
          <a:cs typeface="ヒラギノ角ゴ ProN W3" pitchFamily="-65" charset="-128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1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pitchFamily="-65" charset="0"/>
          <a:ea typeface="ヒラギノ角ゴ ProN W3" pitchFamily="-65" charset="-128"/>
          <a:cs typeface="ヒラギノ角ゴ ProN W3" pitchFamily="-65" charset="-128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1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pitchFamily="-65" charset="0"/>
          <a:ea typeface="ヒラギノ角ゴ ProN W3" pitchFamily="-65" charset="-128"/>
          <a:cs typeface="ヒラギノ角ゴ ProN W3" pitchFamily="-65" charset="-128"/>
          <a:sym typeface="Helvetica Neue Light" charset="0"/>
        </a:defRPr>
      </a:lvl5pPr>
      <a:lvl6pPr marL="321457" algn="l" rtl="0" fontAlgn="base">
        <a:spcBef>
          <a:spcPct val="0"/>
        </a:spcBef>
        <a:spcAft>
          <a:spcPct val="0"/>
        </a:spcAft>
        <a:defRPr sz="51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pitchFamily="-65" charset="0"/>
          <a:ea typeface="ヒラギノ角ゴ ProN W3" pitchFamily="-65" charset="-128"/>
          <a:cs typeface="ヒラギノ角ゴ ProN W3" pitchFamily="-65" charset="-128"/>
          <a:sym typeface="Helvetica Neue Light" pitchFamily="-65" charset="0"/>
        </a:defRPr>
      </a:lvl6pPr>
      <a:lvl7pPr marL="642915" algn="l" rtl="0" fontAlgn="base">
        <a:spcBef>
          <a:spcPct val="0"/>
        </a:spcBef>
        <a:spcAft>
          <a:spcPct val="0"/>
        </a:spcAft>
        <a:defRPr sz="51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pitchFamily="-65" charset="0"/>
          <a:ea typeface="ヒラギノ角ゴ ProN W3" pitchFamily="-65" charset="-128"/>
          <a:cs typeface="ヒラギノ角ゴ ProN W3" pitchFamily="-65" charset="-128"/>
          <a:sym typeface="Helvetica Neue Light" pitchFamily="-65" charset="0"/>
        </a:defRPr>
      </a:lvl7pPr>
      <a:lvl8pPr marL="964372" algn="l" rtl="0" fontAlgn="base">
        <a:spcBef>
          <a:spcPct val="0"/>
        </a:spcBef>
        <a:spcAft>
          <a:spcPct val="0"/>
        </a:spcAft>
        <a:defRPr sz="51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pitchFamily="-65" charset="0"/>
          <a:ea typeface="ヒラギノ角ゴ ProN W3" pitchFamily="-65" charset="-128"/>
          <a:cs typeface="ヒラギノ角ゴ ProN W3" pitchFamily="-65" charset="-128"/>
          <a:sym typeface="Helvetica Neue Light" pitchFamily="-65" charset="0"/>
        </a:defRPr>
      </a:lvl8pPr>
      <a:lvl9pPr marL="1285829" algn="l" rtl="0" fontAlgn="base">
        <a:spcBef>
          <a:spcPct val="0"/>
        </a:spcBef>
        <a:spcAft>
          <a:spcPct val="0"/>
        </a:spcAft>
        <a:defRPr sz="51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pitchFamily="-65" charset="0"/>
          <a:ea typeface="ヒラギノ角ゴ ProN W3" pitchFamily="-65" charset="-128"/>
          <a:cs typeface="ヒラギノ角ゴ ProN W3" pitchFamily="-65" charset="-128"/>
          <a:sym typeface="Helvetica Neue Light" pitchFamily="-65" charset="0"/>
        </a:defRPr>
      </a:lvl9pPr>
    </p:titleStyle>
    <p:bodyStyle>
      <a:lvl1pPr marL="241093" indent="-241093" algn="l" rtl="0" eaLnBrk="0" fontAlgn="base" hangingPunct="0">
        <a:spcBef>
          <a:spcPts val="844"/>
        </a:spcBef>
        <a:spcAft>
          <a:spcPct val="0"/>
        </a:spcAft>
        <a:buChar char="•"/>
        <a:defRPr sz="30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1pPr>
      <a:lvl2pPr marL="522368" indent="-200911" algn="l" rtl="0" eaLnBrk="0" fontAlgn="base" hangingPunct="0">
        <a:spcBef>
          <a:spcPts val="844"/>
        </a:spcBef>
        <a:spcAft>
          <a:spcPct val="0"/>
        </a:spcAft>
        <a:buChar char="–"/>
        <a:defRPr sz="30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2pPr>
      <a:lvl3pPr marL="803643" indent="-160729" algn="l" rtl="0" eaLnBrk="0" fontAlgn="base" hangingPunct="0">
        <a:spcBef>
          <a:spcPts val="844"/>
        </a:spcBef>
        <a:spcAft>
          <a:spcPct val="0"/>
        </a:spcAft>
        <a:buChar char="•"/>
        <a:defRPr sz="30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3pPr>
      <a:lvl4pPr marL="1125101" indent="-160729" algn="l" rtl="0" eaLnBrk="0" fontAlgn="base" hangingPunct="0">
        <a:spcBef>
          <a:spcPts val="844"/>
        </a:spcBef>
        <a:spcAft>
          <a:spcPct val="0"/>
        </a:spcAft>
        <a:buChar char="–"/>
        <a:defRPr sz="30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4pPr>
      <a:lvl5pPr marL="1446558" indent="-160729" algn="l" rtl="0" eaLnBrk="0" fontAlgn="base" hangingPunct="0">
        <a:spcBef>
          <a:spcPts val="844"/>
        </a:spcBef>
        <a:spcAft>
          <a:spcPct val="0"/>
        </a:spcAft>
        <a:buChar char="»"/>
        <a:defRPr sz="30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5pPr>
      <a:lvl6pPr marL="321457" algn="l" rtl="0" fontAlgn="base">
        <a:spcBef>
          <a:spcPts val="844"/>
        </a:spcBef>
        <a:spcAft>
          <a:spcPct val="0"/>
        </a:spcAft>
        <a:defRPr sz="30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pitchFamily="-65" charset="0"/>
        </a:defRPr>
      </a:lvl6pPr>
      <a:lvl7pPr marL="642915" algn="l" rtl="0" fontAlgn="base">
        <a:spcBef>
          <a:spcPts val="844"/>
        </a:spcBef>
        <a:spcAft>
          <a:spcPct val="0"/>
        </a:spcAft>
        <a:defRPr sz="30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pitchFamily="-65" charset="0"/>
        </a:defRPr>
      </a:lvl7pPr>
      <a:lvl8pPr marL="964372" algn="l" rtl="0" fontAlgn="base">
        <a:spcBef>
          <a:spcPts val="844"/>
        </a:spcBef>
        <a:spcAft>
          <a:spcPct val="0"/>
        </a:spcAft>
        <a:defRPr sz="30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pitchFamily="-65" charset="0"/>
        </a:defRPr>
      </a:lvl8pPr>
      <a:lvl9pPr marL="1285829" algn="l" rtl="0" fontAlgn="base">
        <a:spcBef>
          <a:spcPts val="844"/>
        </a:spcBef>
        <a:spcAft>
          <a:spcPct val="0"/>
        </a:spcAft>
        <a:defRPr sz="30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pitchFamily="-65" charset="0"/>
        </a:defRPr>
      </a:lvl9pPr>
    </p:bodyStyle>
    <p:otherStyle>
      <a:defPPr>
        <a:defRPr lang="en-US"/>
      </a:defPPr>
      <a:lvl1pPr marL="0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59335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68DF3-0B43-AE40-A0F2-7BCA81FF6CE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5/30/23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005AD-3269-6A45-8B49-4B73E4C1452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6984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F2853615-BFDE-46DE-814C-47EC6EF6D371}" type="datetimeFigureOut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30/5/23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3DF53439-851E-44AD-84B1-B6BFC3D0C743}" type="slidenum">
              <a:rPr lang="el-G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‹#›</a:t>
            </a:fld>
            <a:endParaRPr lang="el-G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3583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jpe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381000" y="4648200"/>
            <a:ext cx="8458200" cy="182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l-GR" sz="32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79667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￼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765" y="3657600"/>
            <a:ext cx="9144000" cy="1981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l-GR" sz="3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/>
                <a:cs typeface="Arial"/>
              </a:rPr>
              <a:t>Ιωάννης</a:t>
            </a:r>
            <a:r>
              <a:rPr lang="en-US" sz="3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/>
                <a:cs typeface="Arial"/>
              </a:rPr>
              <a:t> A. </a:t>
            </a:r>
            <a:r>
              <a:rPr lang="el-GR" sz="3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/>
                <a:cs typeface="Arial"/>
              </a:rPr>
              <a:t>Γιάντσης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l-GR" sz="3000" b="1" i="0" u="none" strike="noStrike" kern="1200" spc="50" normalizeH="0" baseline="0" noProof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uLnTx/>
                <a:uFillTx/>
                <a:latin typeface="Arial"/>
                <a:cs typeface="Arial"/>
              </a:rPr>
              <a:t>Επίκουρος Καθηγητής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l-GR" sz="3000" b="1" i="0" u="none" strike="noStrike" kern="1200" spc="50" normalizeH="0" baseline="0" noProof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uLnTx/>
                <a:uFillTx/>
                <a:latin typeface="Arial"/>
                <a:cs typeface="Arial"/>
              </a:rPr>
              <a:t>Γενετικής Βελτίωσης Ζωικών Οργανισμών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l-GR" sz="3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/>
                <a:cs typeface="Arial"/>
              </a:rPr>
              <a:t>Σχολή Γεωπονικών Επιστημών,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l-GR" sz="3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/>
                <a:cs typeface="Arial"/>
              </a:rPr>
              <a:t>Πανεπιστήμιο Δυτικής Μακεδονίας</a:t>
            </a:r>
            <a:endParaRPr kumimoji="0" lang="it-IT" sz="3000" b="1" i="0" u="none" strike="noStrike" kern="1200" spc="50" normalizeH="0" baseline="0" noProof="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Picture 10" descr="Screen Shot 2021-09-11 at 13.18.2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6"/>
            <a:ext cx="9144000" cy="1238865"/>
          </a:xfrm>
          <a:prstGeom prst="rect">
            <a:avLst/>
          </a:prstGeom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0" y="0"/>
            <a:ext cx="91440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l-GR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Κλιματική αλλαγή και υδρόβιοι οργανισμοί εμπορικής και οικολογικής σημασίας. 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el-GR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Αρνητικές συνέπειες του φαινομένου, προβλέψεις και προτεινόμενες λύσεις</a:t>
            </a:r>
          </a:p>
        </p:txBody>
      </p:sp>
      <p:pic>
        <p:nvPicPr>
          <p:cNvPr id="14" name="3 - Εικόνα" descr="Εικόνα 2 ασκίδια σε αρμαθό στην Κομοτηνή.png"/>
          <p:cNvPicPr/>
          <p:nvPr/>
        </p:nvPicPr>
        <p:blipFill rotWithShape="1">
          <a:blip r:embed="rId5"/>
          <a:srcRect t="17179" r="40111" b="20241"/>
          <a:stretch/>
        </p:blipFill>
        <p:spPr>
          <a:xfrm>
            <a:off x="1143000" y="1676400"/>
            <a:ext cx="6400800" cy="1912251"/>
          </a:xfrm>
          <a:prstGeom prst="rect">
            <a:avLst/>
          </a:prstGeom>
          <a:ln w="38100" cmpd="dbl">
            <a:solidFill>
              <a:schemeClr val="bg2"/>
            </a:solidFill>
            <a:prstDash val="solid"/>
          </a:ln>
        </p:spPr>
      </p:pic>
    </p:spTree>
    <p:extLst>
      <p:ext uri="{BB962C8B-B14F-4D97-AF65-F5344CB8AC3E}">
        <p14:creationId xmlns:p14="http://schemas.microsoft.com/office/powerpoint/2010/main" val="3292307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3F57BB9-16D6-4024-9C4C-EA37DCF0B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ΚΛΙΜΑΤΙΚΗ ΑΛΛΑΓΗ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8DF434D-E42F-487E-A0A3-8F316EA31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" y="685800"/>
            <a:ext cx="6072031" cy="60198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sz="2400" dirty="0"/>
              <a:t>O</a:t>
            </a:r>
            <a:r>
              <a:rPr lang="el-GR" sz="2400" dirty="0"/>
              <a:t> όρος «Κλιματική Αλλαγή» σύμφωνα με τη Διακυβερνητική Επιτροπή για την Κλιματική αλλαγή (IPCC), </a:t>
            </a:r>
            <a:r>
              <a:rPr lang="el-GR" sz="2400" b="1" dirty="0"/>
              <a:t>αναφέρεται σε </a:t>
            </a:r>
            <a:r>
              <a:rPr lang="el-GR" sz="2400" b="1" dirty="0">
                <a:solidFill>
                  <a:srgbClr val="FFFF00"/>
                </a:solidFill>
              </a:rPr>
              <a:t>κάθε αλλαγή του κλίματος με την πάροδο του χρόνου</a:t>
            </a:r>
            <a:r>
              <a:rPr lang="el-GR" sz="2400" b="1" dirty="0"/>
              <a:t>, είτε αυτή οφείλεται σε φυσική μεταβλητότητα, είτε είναι αποτέλεσμα της ανθρώπινης δραστηριότητας</a:t>
            </a:r>
            <a:endParaRPr lang="en-US" sz="2400" b="1" dirty="0"/>
          </a:p>
          <a:p>
            <a:pPr algn="just">
              <a:lnSpc>
                <a:spcPct val="120000"/>
              </a:lnSpc>
            </a:pPr>
            <a:endParaRPr lang="en-US" sz="2400" b="1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el-GR" sz="2400" dirty="0"/>
              <a:t>Το κλίμα </a:t>
            </a:r>
            <a:r>
              <a:rPr lang="el-GR" sz="2400" b="1" dirty="0">
                <a:solidFill>
                  <a:srgbClr val="FFFF00"/>
                </a:solidFill>
              </a:rPr>
              <a:t>δεν ήταν ποτέ σταθερό</a:t>
            </a:r>
            <a:r>
              <a:rPr lang="el-GR" sz="2400" dirty="0"/>
              <a:t>, ωστόσο όπως έχει αποδειχτεί πρόσφατα, </a:t>
            </a:r>
            <a:r>
              <a:rPr lang="el-GR" sz="2400" b="1" dirty="0">
                <a:solidFill>
                  <a:srgbClr val="FFFF00"/>
                </a:solidFill>
              </a:rPr>
              <a:t>υπάρχουν διαφοροποιήσεις πέραν του φυσιολογικού τις τελευταίες δεκαετίες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l-GR" sz="2400" b="1" dirty="0"/>
              <a:t>Γιατί, όμως, αλλάζει το κλίμα;</a:t>
            </a:r>
          </a:p>
          <a:p>
            <a:endParaRPr lang="el-GR" sz="2400" b="1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CB467DE9-3E81-4D48-B310-83D0DD31C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8231" y="914400"/>
            <a:ext cx="2897115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02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6B5AD95-C40B-4854-BAD7-14D50E073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Θερμοκρασία του Πλανήτη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91EB879F-D060-446C-A173-2742F1A34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81" y="1583141"/>
            <a:ext cx="6026675" cy="3971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5847D8-7D99-4F95-BE5A-419A00CBAD39}"/>
              </a:ext>
            </a:extLst>
          </p:cNvPr>
          <p:cNvSpPr txBox="1"/>
          <p:nvPr/>
        </p:nvSpPr>
        <p:spPr>
          <a:xfrm>
            <a:off x="782188" y="5721680"/>
            <a:ext cx="5396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/>
              <a:t>Εικόνα</a:t>
            </a:r>
            <a:r>
              <a:rPr lang="el-GR" sz="1600" dirty="0"/>
              <a:t>: Άνοδος της θερμοκρασίας του Πλανήτη, κατά μέσο όρο από το 1880-2020 </a:t>
            </a:r>
            <a:r>
              <a:rPr lang="el-GR" sz="1600" b="1" dirty="0"/>
              <a:t>Πηγή: </a:t>
            </a:r>
            <a:r>
              <a:rPr lang="en-US" sz="1600" dirty="0"/>
              <a:t>WMO </a:t>
            </a:r>
            <a:r>
              <a:rPr lang="el-GR" sz="1600" dirty="0"/>
              <a:t>από </a:t>
            </a:r>
            <a:r>
              <a:rPr lang="en-US" sz="1600" dirty="0"/>
              <a:t>NOAA, NASA, UK Met Office/CRU</a:t>
            </a:r>
            <a:endParaRPr lang="el-GR" sz="1600" b="1" dirty="0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765EF1C3-8635-415E-B77F-2D20D37009FD}"/>
              </a:ext>
            </a:extLst>
          </p:cNvPr>
          <p:cNvSpPr/>
          <p:nvPr/>
        </p:nvSpPr>
        <p:spPr>
          <a:xfrm>
            <a:off x="6520218" y="1295400"/>
            <a:ext cx="2285501" cy="5410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tx1"/>
                </a:solidFill>
              </a:rPr>
              <a:t>Η αύξηση της θερμοκρασίας σε παγκόσμιο επίπεδο την τελευταία 50ετία είναι η μεγαλύτερη της χιλιετίας</a:t>
            </a:r>
          </a:p>
          <a:p>
            <a:pPr algn="ctr"/>
            <a:endParaRPr lang="el-G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tx1"/>
                </a:solidFill>
              </a:rPr>
              <a:t>Τα τελευταία 150 χρόνια, η μέση θερμοκρασία έχει αυξηθεί κατά σχεδόν 0,8°C παγκοσμίως και κατά σχεδόν 1°C στην Ευρώπη</a:t>
            </a:r>
          </a:p>
        </p:txBody>
      </p:sp>
    </p:spTree>
    <p:extLst>
      <p:ext uri="{BB962C8B-B14F-4D97-AF65-F5344CB8AC3E}">
        <p14:creationId xmlns:p14="http://schemas.microsoft.com/office/powerpoint/2010/main" val="125156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6D6B9A-8AFA-4200-B9AF-A6CC4E09F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08760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Βασικά αίτια της αλλαγή του κλίματος στον πλανήτη μας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DABC8D3-073B-4F20-A545-E1D4A75FA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70182"/>
            <a:ext cx="7886700" cy="43513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l-GR" sz="2000" dirty="0"/>
              <a:t>Το φαινόμενο του θερμοκηπίου </a:t>
            </a:r>
          </a:p>
          <a:p>
            <a:pPr>
              <a:lnSpc>
                <a:spcPct val="100000"/>
              </a:lnSpc>
            </a:pPr>
            <a:r>
              <a:rPr lang="el-GR" sz="2000" dirty="0"/>
              <a:t>Η τρύπα του όζοντος </a:t>
            </a:r>
          </a:p>
          <a:p>
            <a:pPr>
              <a:lnSpc>
                <a:spcPct val="100000"/>
              </a:lnSpc>
            </a:pPr>
            <a:r>
              <a:rPr lang="el-GR" sz="2000" dirty="0"/>
              <a:t>Η ρύπανση της ατμόσφαιρας </a:t>
            </a:r>
          </a:p>
          <a:p>
            <a:pPr>
              <a:lnSpc>
                <a:spcPct val="100000"/>
              </a:lnSpc>
            </a:pPr>
            <a:r>
              <a:rPr lang="el-GR" sz="2000" dirty="0"/>
              <a:t>Η μόλυνση και ρύπανση του νερού</a:t>
            </a:r>
          </a:p>
          <a:p>
            <a:pPr>
              <a:lnSpc>
                <a:spcPct val="100000"/>
              </a:lnSpc>
            </a:pPr>
            <a:r>
              <a:rPr lang="el-GR" sz="2000" dirty="0"/>
              <a:t>Η ρύπανση του εδάφους </a:t>
            </a:r>
          </a:p>
          <a:p>
            <a:pPr>
              <a:lnSpc>
                <a:spcPct val="100000"/>
              </a:lnSpc>
            </a:pPr>
            <a:r>
              <a:rPr lang="el-GR" sz="2000" dirty="0"/>
              <a:t>Η όξινη βροχή </a:t>
            </a:r>
          </a:p>
          <a:p>
            <a:pPr>
              <a:lnSpc>
                <a:spcPct val="100000"/>
              </a:lnSpc>
            </a:pPr>
            <a:r>
              <a:rPr lang="el-GR" sz="2000" dirty="0"/>
              <a:t>Η ρύπανση του περιβάλλοντος </a:t>
            </a:r>
          </a:p>
          <a:p>
            <a:pPr>
              <a:lnSpc>
                <a:spcPct val="100000"/>
              </a:lnSpc>
            </a:pPr>
            <a:r>
              <a:rPr lang="el-GR" sz="2000" dirty="0"/>
              <a:t>Η ραδιενεργός ρύπανση</a:t>
            </a:r>
          </a:p>
          <a:p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1DF93062-8C71-47DE-B2C1-05CB472B3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95" y="2136225"/>
            <a:ext cx="1850231" cy="1857375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3D332014-AF52-4128-A8B7-51280398D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94" y="4115560"/>
            <a:ext cx="1971675" cy="2056640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2EC87EE7-8E6E-42DD-B47D-1642D2225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7766" y="4055186"/>
            <a:ext cx="1875234" cy="2056640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26C10CC1-C392-4F1F-B08F-A9826C4987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5986" y="2067167"/>
            <a:ext cx="1778794" cy="193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55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2081F3-C63A-4EE2-B8D9-473EB6A07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Αέρια του θερμοκηπίου (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GHGs)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78D3639-8C22-47B4-B429-FB4CCFEA6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3549316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l-GR" sz="1800" dirty="0"/>
              <a:t>Τα έξι αέρια που αναφέρονται στο Πρωτόκολλο του Κιότο είναι:</a:t>
            </a:r>
          </a:p>
          <a:p>
            <a:pPr marL="0" indent="0">
              <a:lnSpc>
                <a:spcPct val="100000"/>
              </a:lnSpc>
              <a:buNone/>
            </a:pPr>
            <a:endParaRPr lang="el-GR" sz="2000" dirty="0"/>
          </a:p>
          <a:p>
            <a:pPr>
              <a:lnSpc>
                <a:spcPct val="100000"/>
              </a:lnSpc>
            </a:pPr>
            <a:r>
              <a:rPr lang="el-GR" sz="1600" i="1" dirty="0"/>
              <a:t>∆</a:t>
            </a:r>
            <a:r>
              <a:rPr lang="el-GR" sz="1600" i="1" dirty="0" err="1"/>
              <a:t>ιοξείδιο</a:t>
            </a:r>
            <a:r>
              <a:rPr lang="el-GR" sz="1600" i="1" dirty="0"/>
              <a:t> το άνθρακα (CO</a:t>
            </a:r>
            <a:r>
              <a:rPr lang="el-GR" sz="1200" i="1" dirty="0"/>
              <a:t>2</a:t>
            </a:r>
            <a:r>
              <a:rPr lang="el-GR" sz="1600" i="1" dirty="0"/>
              <a:t>) </a:t>
            </a:r>
          </a:p>
          <a:p>
            <a:pPr>
              <a:lnSpc>
                <a:spcPct val="100000"/>
              </a:lnSpc>
            </a:pPr>
            <a:r>
              <a:rPr lang="el-GR" sz="1600" i="1" dirty="0"/>
              <a:t>Μεθάνιο (CH</a:t>
            </a:r>
            <a:r>
              <a:rPr lang="el-GR" sz="1200" i="1" dirty="0"/>
              <a:t>4</a:t>
            </a:r>
            <a:r>
              <a:rPr lang="el-GR" sz="1600" i="1" dirty="0"/>
              <a:t>) </a:t>
            </a:r>
          </a:p>
          <a:p>
            <a:pPr>
              <a:lnSpc>
                <a:spcPct val="100000"/>
              </a:lnSpc>
            </a:pPr>
            <a:r>
              <a:rPr lang="el-GR" sz="1600" i="1" dirty="0" err="1"/>
              <a:t>Υποξείδιο</a:t>
            </a:r>
            <a:r>
              <a:rPr lang="el-GR" sz="1600" i="1" dirty="0"/>
              <a:t> του αζώτου (Ν</a:t>
            </a:r>
            <a:r>
              <a:rPr lang="el-GR" sz="1200" i="1" dirty="0"/>
              <a:t>2</a:t>
            </a:r>
            <a:r>
              <a:rPr lang="el-GR" sz="1600" i="1" dirty="0"/>
              <a:t>Ο) </a:t>
            </a:r>
          </a:p>
          <a:p>
            <a:pPr>
              <a:lnSpc>
                <a:spcPct val="100000"/>
              </a:lnSpc>
            </a:pPr>
            <a:r>
              <a:rPr lang="el-GR" sz="1600" i="1" dirty="0" err="1"/>
              <a:t>Υδροφθοράνθρακες</a:t>
            </a:r>
            <a:r>
              <a:rPr lang="el-GR" sz="1600" i="1" dirty="0"/>
              <a:t> (HFC) </a:t>
            </a:r>
          </a:p>
          <a:p>
            <a:pPr>
              <a:lnSpc>
                <a:spcPct val="100000"/>
              </a:lnSpc>
            </a:pPr>
            <a:r>
              <a:rPr lang="el-GR" sz="1600" i="1" dirty="0" err="1"/>
              <a:t>Υπερφθοριωµένοι</a:t>
            </a:r>
            <a:r>
              <a:rPr lang="el-GR" sz="1600" i="1" dirty="0"/>
              <a:t> υδρογονάνθρακες (PFC)</a:t>
            </a:r>
          </a:p>
          <a:p>
            <a:pPr>
              <a:lnSpc>
                <a:spcPct val="100000"/>
              </a:lnSpc>
            </a:pPr>
            <a:r>
              <a:rPr lang="el-GR" sz="1600" i="1" dirty="0" err="1"/>
              <a:t>Εξαφθοριούχο</a:t>
            </a:r>
            <a:r>
              <a:rPr lang="el-GR" sz="1600" i="1" dirty="0"/>
              <a:t> θείο (SF</a:t>
            </a:r>
            <a:r>
              <a:rPr lang="el-GR" sz="1200" i="1" dirty="0"/>
              <a:t>6</a:t>
            </a:r>
            <a:r>
              <a:rPr lang="el-GR" sz="1600" i="1" dirty="0"/>
              <a:t>)</a:t>
            </a:r>
          </a:p>
          <a:p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D792E0EF-D1C3-458F-A34E-5D49A1791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7966" y="1534279"/>
            <a:ext cx="4520866" cy="4351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83824E-F09F-450C-BB2D-90327387232C}"/>
              </a:ext>
            </a:extLst>
          </p:cNvPr>
          <p:cNvSpPr txBox="1"/>
          <p:nvPr/>
        </p:nvSpPr>
        <p:spPr>
          <a:xfrm>
            <a:off x="4060657" y="5946131"/>
            <a:ext cx="4674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/>
              <a:t>Εικόνα :  </a:t>
            </a:r>
            <a:r>
              <a:rPr lang="el-GR" sz="1200" dirty="0"/>
              <a:t>Αέρια του Θερμοκηπίου </a:t>
            </a:r>
          </a:p>
          <a:p>
            <a:pPr algn="ctr"/>
            <a:r>
              <a:rPr lang="el-GR" sz="1200" b="1" dirty="0"/>
              <a:t>Πηγή: </a:t>
            </a:r>
            <a:r>
              <a:rPr lang="el-GR" sz="1200" dirty="0"/>
              <a:t>https://www.greenandgrowing.org/what-are-greenhouse-gases/</a:t>
            </a:r>
          </a:p>
        </p:txBody>
      </p:sp>
    </p:spTree>
    <p:extLst>
      <p:ext uri="{BB962C8B-B14F-4D97-AF65-F5344CB8AC3E}">
        <p14:creationId xmlns:p14="http://schemas.microsoft.com/office/powerpoint/2010/main" val="185959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FB9A911-F5E0-41DB-89EE-B47AFAA0F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Διοξείδιο του άνθρακα</a:t>
            </a:r>
          </a:p>
        </p:txBody>
      </p:sp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8899D293-45FC-4A8F-9FA1-29BF64B5A9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1" y="1501254"/>
            <a:ext cx="7662365" cy="39305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D1E984-952B-46FF-8717-54F6BABAEC17}"/>
              </a:ext>
            </a:extLst>
          </p:cNvPr>
          <p:cNvSpPr txBox="1"/>
          <p:nvPr/>
        </p:nvSpPr>
        <p:spPr>
          <a:xfrm>
            <a:off x="1360699" y="5569545"/>
            <a:ext cx="6223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/>
              <a:t>Εικόνα: </a:t>
            </a:r>
            <a:r>
              <a:rPr lang="el-GR" sz="1600" dirty="0"/>
              <a:t>Άνοδος του διοξειδίου του άνθρακα (αέριο του θερμοκηπίου) από το 2016-2020. Το διοξείδιο του άνθρακα ανέβηκε περίπου από 380 στα 405 </a:t>
            </a:r>
            <a:r>
              <a:rPr lang="en-US" sz="1600" dirty="0"/>
              <a:t>ppm</a:t>
            </a:r>
            <a:r>
              <a:rPr lang="el-GR" sz="1600" dirty="0"/>
              <a:t>, δηλαδή αύξηση 25 </a:t>
            </a:r>
            <a:r>
              <a:rPr lang="en-US" sz="1600" dirty="0"/>
              <a:t>ppm. </a:t>
            </a:r>
            <a:r>
              <a:rPr lang="el-GR" sz="1600" b="1" dirty="0"/>
              <a:t>Πηγή : </a:t>
            </a:r>
            <a:r>
              <a:rPr lang="en-US" sz="1600" dirty="0" err="1"/>
              <a:t>climate.nasa.cov</a:t>
            </a:r>
            <a:endParaRPr lang="el-GR" sz="1600" dirty="0"/>
          </a:p>
        </p:txBody>
      </p:sp>
    </p:spTree>
    <p:extLst>
      <p:ext uri="{BB962C8B-B14F-4D97-AF65-F5344CB8AC3E}">
        <p14:creationId xmlns:p14="http://schemas.microsoft.com/office/powerpoint/2010/main" val="536914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Box 1"/>
          <p:cNvSpPr txBox="1">
            <a:spLocks noChangeArrowheads="1"/>
          </p:cNvSpPr>
          <p:nvPr/>
        </p:nvSpPr>
        <p:spPr bwMode="auto">
          <a:xfrm>
            <a:off x="228600" y="741982"/>
            <a:ext cx="8534400" cy="6001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32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32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32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2400" dirty="0">
              <a:cs typeface="Comic Sans MS" charset="0"/>
            </a:endParaRPr>
          </a:p>
          <a:p>
            <a:endParaRPr lang="en-US" sz="2400" i="0" dirty="0">
              <a:latin typeface="Comic Sans MS" charset="0"/>
              <a:cs typeface="Comic Sans MS" charset="0"/>
            </a:endParaRPr>
          </a:p>
          <a:p>
            <a:r>
              <a:rPr lang="el-GR" sz="2400" i="0" dirty="0">
                <a:latin typeface="Comic Sans MS" charset="0"/>
                <a:cs typeface="Comic Sans MS" charset="0"/>
              </a:rPr>
              <a:t>Το </a:t>
            </a:r>
            <a:r>
              <a:rPr lang="en-US" sz="2400" i="0" dirty="0">
                <a:latin typeface="Comic Sans MS" charset="0"/>
                <a:cs typeface="Comic Sans MS" charset="0"/>
              </a:rPr>
              <a:t>CO</a:t>
            </a:r>
            <a:r>
              <a:rPr lang="en-US" sz="2400" i="0" baseline="-25000" dirty="0">
                <a:latin typeface="Comic Sans MS" charset="0"/>
                <a:cs typeface="Comic Sans MS" charset="0"/>
              </a:rPr>
              <a:t>2</a:t>
            </a:r>
            <a:r>
              <a:rPr lang="en-US" sz="2400" i="0" dirty="0">
                <a:latin typeface="Comic Sans MS" charset="0"/>
                <a:cs typeface="Comic Sans MS" charset="0"/>
              </a:rPr>
              <a:t> </a:t>
            </a:r>
            <a:r>
              <a:rPr lang="el-GR" sz="2400" i="0" dirty="0">
                <a:latin typeface="Comic Sans MS" charset="0"/>
                <a:cs typeface="Comic Sans MS" charset="0"/>
              </a:rPr>
              <a:t>συνισφέρει τα μέγιστα στην ικανότητα του πλανήτη να απορροφήσει και να διατηρεί την ηλιακή ενέργεια</a:t>
            </a:r>
          </a:p>
          <a:p>
            <a:endParaRPr lang="en-US" sz="2400" i="0" dirty="0">
              <a:latin typeface="Comic Sans MS" charset="0"/>
              <a:cs typeface="Comic Sans MS" charset="0"/>
            </a:endParaRPr>
          </a:p>
          <a:p>
            <a:r>
              <a:rPr lang="el-GR" sz="2400" i="0" dirty="0">
                <a:latin typeface="Comic Sans MS" charset="0"/>
                <a:cs typeface="Comic Sans MS" charset="0"/>
              </a:rPr>
              <a:t>Δεδομένα από τους πυρήνες των πάγων καταδεικνύουν πως το </a:t>
            </a:r>
            <a:r>
              <a:rPr lang="en-US" sz="2400" i="0" dirty="0">
                <a:latin typeface="Comic Sans MS" charset="0"/>
                <a:cs typeface="Comic Sans MS" charset="0"/>
              </a:rPr>
              <a:t>CO</a:t>
            </a:r>
            <a:r>
              <a:rPr lang="en-US" sz="2400" i="0" baseline="-25000" dirty="0">
                <a:latin typeface="Comic Sans MS" charset="0"/>
                <a:cs typeface="Comic Sans MS" charset="0"/>
              </a:rPr>
              <a:t>2</a:t>
            </a:r>
            <a:r>
              <a:rPr lang="en-US" sz="2400" i="0" dirty="0">
                <a:latin typeface="Comic Sans MS" charset="0"/>
                <a:cs typeface="Comic Sans MS" charset="0"/>
              </a:rPr>
              <a:t> </a:t>
            </a:r>
            <a:r>
              <a:rPr lang="el-GR" sz="2400" i="0" dirty="0">
                <a:latin typeface="Comic Sans MS" charset="0"/>
                <a:cs typeface="Comic Sans MS" charset="0"/>
              </a:rPr>
              <a:t>και η παγκόσμια θερμοκρασία έχουν ανέβει τα τελευταία 100 χρόνια</a:t>
            </a:r>
            <a:endParaRPr lang="en-US" sz="2400" i="0" dirty="0">
              <a:latin typeface="Comic Sans MS" charset="0"/>
              <a:cs typeface="Comic Sans MS" charset="0"/>
            </a:endParaRPr>
          </a:p>
          <a:p>
            <a:endParaRPr lang="en-US" sz="2400" i="0" dirty="0">
              <a:latin typeface="Comic Sans MS" charset="0"/>
              <a:cs typeface="Comic Sans MS" charset="0"/>
            </a:endParaRPr>
          </a:p>
          <a:p>
            <a:r>
              <a:rPr lang="el-GR" sz="2400" i="0" dirty="0">
                <a:latin typeface="Comic Sans MS" charset="0"/>
                <a:cs typeface="Comic Sans MS" charset="0"/>
              </a:rPr>
              <a:t>Όλα τα διατυπωμένα σενάρια από την </a:t>
            </a:r>
            <a:r>
              <a:rPr lang="en-US" sz="2400" i="0" dirty="0">
                <a:latin typeface="Comic Sans MS" charset="0"/>
                <a:cs typeface="Comic Sans MS" charset="0"/>
              </a:rPr>
              <a:t>IPCC </a:t>
            </a:r>
            <a:r>
              <a:rPr lang="el-GR" sz="2400" i="0" dirty="0">
                <a:latin typeface="Comic Sans MS" charset="0"/>
                <a:cs typeface="Comic Sans MS" charset="0"/>
              </a:rPr>
              <a:t>προτείνουν πως τα επίπεδα </a:t>
            </a:r>
            <a:r>
              <a:rPr lang="en-US" sz="2400" i="0" dirty="0">
                <a:latin typeface="Comic Sans MS" charset="0"/>
                <a:cs typeface="Comic Sans MS" charset="0"/>
              </a:rPr>
              <a:t>CO</a:t>
            </a:r>
            <a:r>
              <a:rPr lang="en-US" sz="2400" i="0" baseline="-25000" dirty="0">
                <a:latin typeface="Comic Sans MS" charset="0"/>
                <a:cs typeface="Comic Sans MS" charset="0"/>
              </a:rPr>
              <a:t>2</a:t>
            </a:r>
            <a:r>
              <a:rPr lang="en-US" sz="2400" i="0" dirty="0">
                <a:latin typeface="Comic Sans MS" charset="0"/>
                <a:cs typeface="Comic Sans MS" charset="0"/>
              </a:rPr>
              <a:t> </a:t>
            </a:r>
            <a:r>
              <a:rPr lang="el-GR" sz="2400" i="0" dirty="0">
                <a:latin typeface="Comic Sans MS" charset="0"/>
                <a:cs typeface="Comic Sans MS" charset="0"/>
              </a:rPr>
              <a:t>και η παγκόσμια αύξηση θερμοκρασίας θα συνεχίσουν να αυξάνονται</a:t>
            </a:r>
            <a:endParaRPr lang="en-US" sz="2400" i="0" dirty="0">
              <a:latin typeface="Comic Sans MS" charset="0"/>
              <a:cs typeface="Comic Sans MS" charset="0"/>
            </a:endParaRPr>
          </a:p>
          <a:p>
            <a:endParaRPr lang="en-US" sz="2400" i="0" dirty="0">
              <a:latin typeface="Comic Sans MS" charset="0"/>
              <a:cs typeface="Comic Sans MS" charset="0"/>
            </a:endParaRPr>
          </a:p>
          <a:p>
            <a:r>
              <a:rPr lang="el-GR" sz="2400" i="0" dirty="0">
                <a:latin typeface="Comic Sans MS" charset="0"/>
                <a:cs typeface="Comic Sans MS" charset="0"/>
              </a:rPr>
              <a:t>Συγκεκριμένα το </a:t>
            </a:r>
            <a:r>
              <a:rPr lang="en-US" sz="2400" i="0" dirty="0">
                <a:latin typeface="Comic Sans MS" charset="0"/>
                <a:cs typeface="Comic Sans MS" charset="0"/>
              </a:rPr>
              <a:t>IPCC </a:t>
            </a:r>
            <a:r>
              <a:rPr lang="el-GR" sz="2400" i="0" dirty="0">
                <a:latin typeface="Comic Sans MS" charset="0"/>
                <a:cs typeface="Comic Sans MS" charset="0"/>
              </a:rPr>
              <a:t>υπολογίζει μια μέση αύξηση </a:t>
            </a:r>
            <a:r>
              <a:rPr lang="en-US" sz="2400" i="0" dirty="0">
                <a:latin typeface="Comic Sans MS" charset="0"/>
                <a:cs typeface="Comic Sans MS" charset="0"/>
              </a:rPr>
              <a:t>4</a:t>
            </a:r>
            <a:r>
              <a:rPr lang="el-GR" sz="2400" i="0" dirty="0">
                <a:latin typeface="Comic Sans MS" charset="0"/>
                <a:cs typeface="Comic Sans MS" charset="0"/>
              </a:rPr>
              <a:t>°</a:t>
            </a:r>
            <a:r>
              <a:rPr lang="en-US" sz="2400" i="0" dirty="0">
                <a:latin typeface="Comic Sans MS" charset="0"/>
                <a:cs typeface="Comic Sans MS" charset="0"/>
              </a:rPr>
              <a:t>C </a:t>
            </a:r>
            <a:r>
              <a:rPr lang="el-GR" sz="2400" i="0" dirty="0">
                <a:latin typeface="Comic Sans MS" charset="0"/>
                <a:cs typeface="Comic Sans MS" charset="0"/>
              </a:rPr>
              <a:t>ως το</a:t>
            </a:r>
            <a:r>
              <a:rPr lang="en-US" sz="2400" i="0" dirty="0">
                <a:latin typeface="Comic Sans MS" charset="0"/>
                <a:cs typeface="Comic Sans MS" charset="0"/>
              </a:rPr>
              <a:t> 2100  </a:t>
            </a:r>
            <a:endParaRPr lang="en-US" sz="2400" dirty="0">
              <a:cs typeface="Comic Sans MS" charset="0"/>
            </a:endParaRPr>
          </a:p>
          <a:p>
            <a:endParaRPr lang="en-US" sz="2400" dirty="0"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24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400"/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1400"/>
                                        <p:tgtEl>
                                          <p:spTgt spid="163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400"/>
                                        <p:tgtEl>
                                          <p:spTgt spid="163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1400"/>
                                        <p:tgtEl>
                                          <p:spTgt spid="163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581126-Store-cattle-ecology-background-organic-farming-vector-concept-Stock-Vector.jpg"/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851" b="1"/>
          <a:stretch/>
        </p:blipFill>
        <p:spPr>
          <a:xfrm>
            <a:off x="-9497" y="2"/>
            <a:ext cx="9144001" cy="6857999"/>
          </a:xfrm>
          <a:prstGeom prst="rect">
            <a:avLst/>
          </a:prstGeom>
        </p:spPr>
      </p:pic>
      <p:pic>
        <p:nvPicPr>
          <p:cNvPr id="3" name="Picture 2" descr="carbontrustgarmentlogo2.67dnm6yv5ako8sswgkg8g4wws.5r15frdicg4kos40gwk400wsw.th.jpe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3" t="21852" r="19928" b="10728"/>
          <a:stretch/>
        </p:blipFill>
        <p:spPr>
          <a:xfrm>
            <a:off x="609601" y="381000"/>
            <a:ext cx="1758461" cy="267677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2590801" y="185615"/>
            <a:ext cx="6394939" cy="3124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lvl="0">
              <a:spcBef>
                <a:spcPct val="20000"/>
              </a:spcBef>
              <a:defRPr/>
            </a:pPr>
            <a:r>
              <a:rPr lang="el-GR" sz="3800" dirty="0">
                <a:latin typeface="Athelas Regular"/>
                <a:cs typeface="Athelas Regular"/>
              </a:rPr>
              <a:t>Η γεωργία</a:t>
            </a:r>
            <a:r>
              <a:rPr lang="en-US" sz="3800" dirty="0">
                <a:latin typeface="Athelas Regular"/>
                <a:cs typeface="Athelas Regular"/>
              </a:rPr>
              <a:t>,</a:t>
            </a:r>
            <a:r>
              <a:rPr lang="el-GR" sz="3800" dirty="0">
                <a:latin typeface="Athelas Regular"/>
                <a:cs typeface="Athelas Regular"/>
              </a:rPr>
              <a:t> κτηνοτροφία</a:t>
            </a:r>
            <a:r>
              <a:rPr lang="en-US" sz="3800" dirty="0">
                <a:latin typeface="Athelas Regular"/>
                <a:cs typeface="Athelas Regular"/>
              </a:rPr>
              <a:t> </a:t>
            </a:r>
            <a:r>
              <a:rPr lang="el-GR" sz="3800" dirty="0">
                <a:latin typeface="Athelas Regular"/>
                <a:cs typeface="Athelas Regular"/>
              </a:rPr>
              <a:t>και αλιεία συμβάλλουν στην ατμοσφαιρική ρύπανση μέσω των αερίων του θερμοκηπίου </a:t>
            </a:r>
            <a:r>
              <a:rPr lang="en-US" sz="3800" dirty="0">
                <a:latin typeface="Athelas Regular"/>
                <a:cs typeface="Athelas Regular"/>
              </a:rPr>
              <a:t>CO2, CH4, N2O</a:t>
            </a:r>
          </a:p>
          <a:p>
            <a:pPr lvl="0">
              <a:spcBef>
                <a:spcPct val="20000"/>
              </a:spcBef>
              <a:defRPr/>
            </a:pPr>
            <a:endParaRPr lang="en-US" sz="3800" dirty="0">
              <a:latin typeface="Athelas Regular"/>
              <a:cs typeface="Athelas Regular"/>
            </a:endParaRPr>
          </a:p>
          <a:p>
            <a:pPr lvl="0">
              <a:spcBef>
                <a:spcPct val="20000"/>
              </a:spcBef>
              <a:defRPr/>
            </a:pPr>
            <a:r>
              <a:rPr lang="el-GR" sz="3800" dirty="0">
                <a:latin typeface="Athelas Regular"/>
                <a:cs typeface="Athelas Regular"/>
              </a:rPr>
              <a:t>Για τη σύγκριση των εκπομπών αερίων, όλα τα αέρια μετατρέπονται σε </a:t>
            </a:r>
            <a:r>
              <a:rPr lang="en-US" sz="3800" dirty="0">
                <a:latin typeface="Athelas Regular"/>
                <a:cs typeface="Athelas Regular"/>
              </a:rPr>
              <a:t>CO2-</a:t>
            </a:r>
            <a:r>
              <a:rPr lang="el-GR" sz="3800" dirty="0">
                <a:latin typeface="Athelas Regular"/>
                <a:cs typeface="Athelas Regular"/>
              </a:rPr>
              <a:t>ισοδύναμα</a:t>
            </a:r>
            <a:r>
              <a:rPr lang="en-US" sz="3800" dirty="0">
                <a:latin typeface="Athelas Regular"/>
                <a:cs typeface="Athelas Regular"/>
              </a:rPr>
              <a:t> </a:t>
            </a:r>
            <a:r>
              <a:rPr lang="el-GR" sz="3800" dirty="0">
                <a:latin typeface="Athelas Regular"/>
                <a:cs typeface="Athelas Regular"/>
              </a:rPr>
              <a:t>βάσει του δυναμικού στη θέρμανση της ατμόσφαιρας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609600" y="3352800"/>
            <a:ext cx="7162800" cy="3124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lvl="0">
              <a:spcBef>
                <a:spcPct val="20000"/>
              </a:spcBef>
              <a:defRPr/>
            </a:pPr>
            <a:r>
              <a:rPr lang="el-GR" sz="3800" dirty="0">
                <a:latin typeface="Athelas Regular"/>
                <a:cs typeface="Athelas Regular"/>
              </a:rPr>
              <a:t>Το αποτύπωμα άνθρακα περιγράφει το άθροισμα των εκπομπών κατά τη διάρκεια της ζωής ενός προϊόντος</a:t>
            </a:r>
            <a:endParaRPr lang="en-US" sz="3800" dirty="0">
              <a:latin typeface="Athelas Regular"/>
              <a:cs typeface="Athelas Regular"/>
            </a:endParaRPr>
          </a:p>
          <a:p>
            <a:pPr lvl="0">
              <a:spcBef>
                <a:spcPct val="20000"/>
              </a:spcBef>
              <a:defRPr/>
            </a:pPr>
            <a:endParaRPr lang="en-US" sz="3800" dirty="0">
              <a:latin typeface="Athelas Regular"/>
              <a:cs typeface="Athelas Regular"/>
            </a:endParaRPr>
          </a:p>
          <a:p>
            <a:pPr lvl="0">
              <a:spcBef>
                <a:spcPct val="20000"/>
              </a:spcBef>
              <a:defRPr/>
            </a:pPr>
            <a:r>
              <a:rPr lang="el-GR" sz="3800" dirty="0">
                <a:latin typeface="Athelas Regular"/>
                <a:cs typeface="Athelas Regular"/>
              </a:rPr>
              <a:t>Θεωρητικά μετράει τις εκπομπές κατά την καλλιέργεια-εκτροφή, τη μεταποίηση, τη μεταφορά, την αποθήκευση, τη μαγειρική και τη διάθεση των τροφίμων </a:t>
            </a:r>
          </a:p>
        </p:txBody>
      </p:sp>
    </p:spTree>
    <p:extLst>
      <p:ext uri="{BB962C8B-B14F-4D97-AF65-F5344CB8AC3E}">
        <p14:creationId xmlns:p14="http://schemas.microsoft.com/office/powerpoint/2010/main" val="162653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581126-Store-cattle-ecology-background-organic-farming-vector-concept-Stock-Vector.jpg"/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851" b="1"/>
          <a:stretch/>
        </p:blipFill>
        <p:spPr>
          <a:xfrm>
            <a:off x="1" y="2"/>
            <a:ext cx="9144001" cy="6857999"/>
          </a:xfrm>
          <a:prstGeom prst="rect">
            <a:avLst/>
          </a:prstGeom>
        </p:spPr>
      </p:pic>
      <p:pic>
        <p:nvPicPr>
          <p:cNvPr id="4" name="Picture 3" descr="313885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0" y="76202"/>
            <a:ext cx="4720020" cy="3540017"/>
          </a:xfrm>
          <a:prstGeom prst="rect">
            <a:avLst/>
          </a:prstGeom>
        </p:spPr>
      </p:pic>
      <p:pic>
        <p:nvPicPr>
          <p:cNvPr id="6" name="Picture 5" descr="tesco-carbon-footprint-sign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657600"/>
            <a:ext cx="4876800" cy="3143250"/>
          </a:xfrm>
          <a:prstGeom prst="rect">
            <a:avLst/>
          </a:prstGeom>
        </p:spPr>
      </p:pic>
      <p:pic>
        <p:nvPicPr>
          <p:cNvPr id="7" name="Picture 6" descr="1829_water_label_raisio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76200"/>
            <a:ext cx="3175000" cy="3556000"/>
          </a:xfrm>
          <a:prstGeom prst="rect">
            <a:avLst/>
          </a:prstGeom>
        </p:spPr>
      </p:pic>
      <p:pic>
        <p:nvPicPr>
          <p:cNvPr id="5" name="Picture 4" descr="tesco-carbon-label-2-orange-juice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292" y="2362200"/>
            <a:ext cx="2989707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31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DDAEC3B-C2C0-4CC9-AD63-C227F121C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Επιπτώσεις της κλιματικής αλλαγής 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769EC2C3-2861-4647-8986-D6975F339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836" y="1690688"/>
            <a:ext cx="3572582" cy="40854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A10EA9-7901-4D36-ACCC-8467C73EF431}"/>
              </a:ext>
            </a:extLst>
          </p:cNvPr>
          <p:cNvSpPr txBox="1"/>
          <p:nvPr/>
        </p:nvSpPr>
        <p:spPr>
          <a:xfrm>
            <a:off x="152400" y="2333695"/>
            <a:ext cx="2652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Άνοδος της θερμοκρασίας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73BA51-7C98-464E-860D-FD210E9B0688}"/>
              </a:ext>
            </a:extLst>
          </p:cNvPr>
          <p:cNvSpPr txBox="1"/>
          <p:nvPr/>
        </p:nvSpPr>
        <p:spPr>
          <a:xfrm>
            <a:off x="464671" y="3932811"/>
            <a:ext cx="22679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/>
              <a:t>Λιώσιμο των πάγων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3249CE-0AB8-4FBC-ADA4-D472878B5D28}"/>
              </a:ext>
            </a:extLst>
          </p:cNvPr>
          <p:cNvSpPr txBox="1"/>
          <p:nvPr/>
        </p:nvSpPr>
        <p:spPr>
          <a:xfrm>
            <a:off x="352639" y="5376038"/>
            <a:ext cx="3846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/>
              <a:t>Άνοδος της στάθμης της θάλασσας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FD4361-ED7E-4279-B0EA-763314D6AFCF}"/>
              </a:ext>
            </a:extLst>
          </p:cNvPr>
          <p:cNvSpPr txBox="1"/>
          <p:nvPr/>
        </p:nvSpPr>
        <p:spPr>
          <a:xfrm>
            <a:off x="5211192" y="1812136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/>
              <a:t>Ακραία καιρικά φαινόμενα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23F2CD-454C-4C1C-AA35-5BA400829638}"/>
              </a:ext>
            </a:extLst>
          </p:cNvPr>
          <p:cNvSpPr txBox="1"/>
          <p:nvPr/>
        </p:nvSpPr>
        <p:spPr>
          <a:xfrm>
            <a:off x="5684417" y="3483666"/>
            <a:ext cx="3280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/>
              <a:t>Απώλεια της βιοποικιλότητας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6C787E-E1F8-4464-9543-67EC340E4A3B}"/>
              </a:ext>
            </a:extLst>
          </p:cNvPr>
          <p:cNvSpPr txBox="1"/>
          <p:nvPr/>
        </p:nvSpPr>
        <p:spPr>
          <a:xfrm>
            <a:off x="4939614" y="5155196"/>
            <a:ext cx="3954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/>
              <a:t>Προβλήματα στην ανθρώπινη υγεία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5887545" y="2207576"/>
            <a:ext cx="846743" cy="144720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3188871" y="3863433"/>
            <a:ext cx="2878520" cy="1738679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0" idx="3"/>
          </p:cNvCxnSpPr>
          <p:nvPr/>
        </p:nvCxnSpPr>
        <p:spPr>
          <a:xfrm flipV="1">
            <a:off x="2732615" y="3836122"/>
            <a:ext cx="3066102" cy="296744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6554371" y="3880556"/>
            <a:ext cx="254000" cy="1382888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342204" y="2652890"/>
            <a:ext cx="3342213" cy="103083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000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8E1EB1E-25B5-4C94-B6D7-46595BD52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Επίδραση Κλιματικής Αλλαγής στα υδρόβια οικοσυστήματα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4C9ADE6-71F9-4623-A440-C5A6E47FB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257800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endParaRPr lang="el-GR" sz="2000" dirty="0"/>
          </a:p>
          <a:p>
            <a:pPr algn="just">
              <a:lnSpc>
                <a:spcPct val="120000"/>
              </a:lnSpc>
            </a:pPr>
            <a:r>
              <a:rPr lang="el-GR" sz="2000" dirty="0"/>
              <a:t>Η ζέστη </a:t>
            </a:r>
            <a:r>
              <a:rPr lang="el-GR" sz="2000" b="1" u="sng" dirty="0">
                <a:solidFill>
                  <a:srgbClr val="FF0000"/>
                </a:solidFill>
              </a:rPr>
              <a:t>επιταχύνει τον μεταβολικό ρυθμό </a:t>
            </a:r>
            <a:r>
              <a:rPr lang="el-GR" sz="2000" dirty="0"/>
              <a:t>όλων των ζωικών οργανισμών, ενώ το κρύο τον επιβραδύνει</a:t>
            </a:r>
          </a:p>
          <a:p>
            <a:pPr algn="just">
              <a:lnSpc>
                <a:spcPct val="120000"/>
              </a:lnSpc>
            </a:pPr>
            <a:r>
              <a:rPr lang="el-GR" sz="2000" dirty="0"/>
              <a:t>Τα θερμότερα νερά συγκρατούν πολύ </a:t>
            </a:r>
            <a:r>
              <a:rPr lang="el-GR" sz="2000" b="1" u="sng" dirty="0">
                <a:solidFill>
                  <a:srgbClr val="FF0000"/>
                </a:solidFill>
              </a:rPr>
              <a:t>λιγότερο διαλυμένο οξυγόνο </a:t>
            </a:r>
            <a:r>
              <a:rPr lang="el-GR" sz="2000" dirty="0"/>
              <a:t>από ότι τα λιγότερο θερμά</a:t>
            </a:r>
          </a:p>
          <a:p>
            <a:pPr algn="just">
              <a:lnSpc>
                <a:spcPct val="120000"/>
              </a:lnSpc>
            </a:pPr>
            <a:r>
              <a:rPr lang="el-GR" sz="2000" dirty="0"/>
              <a:t>Μία πολύ μικρή θερμοκρασιακή αλλαγή μπορεί να προκαλέσει μία τεράστια </a:t>
            </a:r>
            <a:r>
              <a:rPr lang="el-GR" sz="2000" b="1" u="sng" dirty="0"/>
              <a:t>διαφοροποίηση</a:t>
            </a:r>
            <a:r>
              <a:rPr lang="el-GR" sz="2000" dirty="0"/>
              <a:t> στην υγεία αλλά και στην μακροβιότητα πολλών οργανισμών και πιο συγκεκριμένα στην </a:t>
            </a:r>
            <a:r>
              <a:rPr lang="el-GR" sz="2000" b="1" u="sng" dirty="0">
                <a:solidFill>
                  <a:srgbClr val="FF0000"/>
                </a:solidFill>
              </a:rPr>
              <a:t>ισορροπία του εκάστοτε οικοσυστήματος</a:t>
            </a:r>
          </a:p>
          <a:p>
            <a:pPr algn="just">
              <a:lnSpc>
                <a:spcPct val="120000"/>
              </a:lnSpc>
            </a:pPr>
            <a:r>
              <a:rPr lang="el-GR" sz="2000" dirty="0"/>
              <a:t>Οι οργανισμοί πρέπει να σπαταλούν </a:t>
            </a:r>
            <a:r>
              <a:rPr lang="el-GR" sz="2000" b="1" u="sng" dirty="0">
                <a:solidFill>
                  <a:srgbClr val="FF0000"/>
                </a:solidFill>
              </a:rPr>
              <a:t>περισσότερη ενέργεια </a:t>
            </a:r>
            <a:r>
              <a:rPr lang="el-GR" sz="2000" dirty="0"/>
              <a:t>για να λάβουν το οξυγόνο που χρειάζονται </a:t>
            </a:r>
          </a:p>
          <a:p>
            <a:pPr algn="just">
              <a:lnSpc>
                <a:spcPct val="120000"/>
              </a:lnSpc>
            </a:pPr>
            <a:r>
              <a:rPr lang="el-GR" sz="2000" dirty="0"/>
              <a:t>Συνεπώς, συμβαίνουν αναντιστοιχίες στην τροφικές αλυσίδες μεταξύ λείας και θηρευτή, τα ένζυμα των βιολογικών διαδικασιών λειτουργούν διαφορετικά και επικρατούν </a:t>
            </a:r>
            <a:r>
              <a:rPr lang="el-GR" sz="2000" b="1" u="sng" dirty="0">
                <a:solidFill>
                  <a:srgbClr val="FF0000"/>
                </a:solidFill>
              </a:rPr>
              <a:t>υψηλότερα ποσοστά θνησιμότητας</a:t>
            </a:r>
          </a:p>
        </p:txBody>
      </p:sp>
    </p:spTree>
    <p:extLst>
      <p:ext uri="{BB962C8B-B14F-4D97-AF65-F5344CB8AC3E}">
        <p14:creationId xmlns:p14="http://schemas.microsoft.com/office/powerpoint/2010/main" val="413551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1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4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14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14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95451"/>
            <a:ext cx="8763000" cy="2047753"/>
          </a:xfrm>
        </p:spPr>
        <p:txBody>
          <a:bodyPr>
            <a:normAutofit/>
          </a:bodyPr>
          <a:lstStyle/>
          <a:p>
            <a:pPr marL="0" indent="0"/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l-GR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Έ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ν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α</a:t>
            </a:r>
            <a:r>
              <a:rPr lang="el-GR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ς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απ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ό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τους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δυν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α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μικότερους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κ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α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ι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α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ντ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α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γωνιστικότερους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κλάδους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της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εθνικής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οικονομί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α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ς</a:t>
            </a:r>
            <a:r>
              <a:rPr lang="el-GR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τ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α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τελευτ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α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ί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α </a:t>
            </a:r>
            <a:r>
              <a:rPr lang="el-GR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4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0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χρόνι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α</a:t>
            </a:r>
            <a:endParaRPr lang="el-GR" sz="2000" dirty="0">
              <a:solidFill>
                <a:schemeClr val="bg2"/>
              </a:solidFill>
              <a:latin typeface="Helvetica" charset="0"/>
              <a:ea typeface="ヒラギノ角ゴ ProN W3" charset="0"/>
              <a:cs typeface="Helvetica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bg2"/>
              </a:solidFill>
              <a:latin typeface="Helvetica" charset="0"/>
              <a:ea typeface="ヒラギノ角ゴ ProN W3" charset="0"/>
              <a:cs typeface="Helvetica" charset="0"/>
            </a:endParaRPr>
          </a:p>
          <a:p>
            <a:pPr marL="0" indent="0"/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l-GR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Π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οσοστό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μεγ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α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λύτερο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του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90%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της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πα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ρ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α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γωγής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Helvetica" charset="0"/>
                <a:ea typeface="ヒラギノ角ゴ ProN W3" charset="0"/>
                <a:cs typeface="Helvetica" charset="0"/>
              </a:rPr>
              <a:t>εξάγετ</a:t>
            </a:r>
            <a:r>
              <a:rPr lang="en-US" sz="2000" b="1" dirty="0">
                <a:solidFill>
                  <a:srgbClr val="FFFF00"/>
                </a:solidFill>
                <a:latin typeface="Helvetica" charset="0"/>
                <a:ea typeface="ヒラギノ角ゴ ProN W3" charset="0"/>
                <a:cs typeface="Helvetica" charset="0"/>
              </a:rPr>
              <a:t>α</a:t>
            </a:r>
            <a:r>
              <a:rPr lang="en-US" sz="2000" b="1" dirty="0" err="1">
                <a:solidFill>
                  <a:srgbClr val="FFFF00"/>
                </a:solidFill>
                <a:latin typeface="Helvetica" charset="0"/>
                <a:ea typeface="ヒラギノ角ゴ ProN W3" charset="0"/>
                <a:cs typeface="Helvetica" charset="0"/>
              </a:rPr>
              <a:t>ι</a:t>
            </a:r>
            <a:r>
              <a:rPr lang="en-US" sz="2000" dirty="0">
                <a:solidFill>
                  <a:srgbClr val="FFFF00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σε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χώρες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ό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π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ως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η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Ιτ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α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λί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α,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η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Γ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α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λλί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α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κ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α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ι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η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Ισ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πα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νί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α, απ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οφέροντ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α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ς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Helvetica" charset="0"/>
                <a:ea typeface="ヒラギノ角ゴ ProN W3" charset="0"/>
                <a:cs typeface="Helvetica" charset="0"/>
              </a:rPr>
              <a:t>συνάλλ</a:t>
            </a:r>
            <a:r>
              <a:rPr lang="en-US" sz="2000" b="1" dirty="0">
                <a:solidFill>
                  <a:srgbClr val="FFFF00"/>
                </a:solidFill>
                <a:latin typeface="Helvetica" charset="0"/>
                <a:ea typeface="ヒラギノ角ゴ ProN W3" charset="0"/>
                <a:cs typeface="Helvetica" charset="0"/>
              </a:rPr>
              <a:t>α</a:t>
            </a:r>
            <a:r>
              <a:rPr lang="en-US" sz="2000" b="1" dirty="0" err="1">
                <a:solidFill>
                  <a:srgbClr val="FFFF00"/>
                </a:solidFill>
                <a:latin typeface="Helvetica" charset="0"/>
                <a:ea typeface="ヒラギノ角ゴ ProN W3" charset="0"/>
                <a:cs typeface="Helvetica" charset="0"/>
              </a:rPr>
              <a:t>γμ</a:t>
            </a:r>
            <a:r>
              <a:rPr lang="en-US" sz="2000" b="1" dirty="0">
                <a:solidFill>
                  <a:srgbClr val="FFFF00"/>
                </a:solidFill>
                <a:latin typeface="Helvetica" charset="0"/>
                <a:ea typeface="ヒラギノ角ゴ ProN W3" charset="0"/>
                <a:cs typeface="Helvetica" charset="0"/>
              </a:rPr>
              <a:t>α </a:t>
            </a:r>
            <a:r>
              <a:rPr lang="en-US" sz="2000" b="1" dirty="0" err="1">
                <a:solidFill>
                  <a:srgbClr val="FFFF00"/>
                </a:solidFill>
                <a:latin typeface="Helvetica" charset="0"/>
                <a:ea typeface="ヒラギノ角ゴ ProN W3" charset="0"/>
                <a:cs typeface="Helvetica" charset="0"/>
              </a:rPr>
              <a:t>της</a:t>
            </a:r>
            <a:r>
              <a:rPr lang="en-US" sz="2000" b="1" dirty="0">
                <a:solidFill>
                  <a:srgbClr val="FFFF00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Helvetica" charset="0"/>
                <a:ea typeface="ヒラギノ角ゴ ProN W3" charset="0"/>
                <a:cs typeface="Helvetica" charset="0"/>
              </a:rPr>
              <a:t>τάξης</a:t>
            </a:r>
            <a:r>
              <a:rPr lang="en-US" sz="2000" b="1" dirty="0">
                <a:solidFill>
                  <a:srgbClr val="FFFF00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Helvetica" charset="0"/>
                <a:ea typeface="ヒラギノ角ゴ ProN W3" charset="0"/>
                <a:cs typeface="Helvetica" charset="0"/>
              </a:rPr>
              <a:t>των</a:t>
            </a:r>
            <a:r>
              <a:rPr lang="en-US" sz="2000" b="1" dirty="0">
                <a:solidFill>
                  <a:srgbClr val="FFFF00"/>
                </a:solidFill>
                <a:latin typeface="Helvetica" charset="0"/>
                <a:ea typeface="ヒラギノ角ゴ ProN W3" charset="0"/>
                <a:cs typeface="Helvetica" charset="0"/>
              </a:rPr>
              <a:t> 25 </a:t>
            </a:r>
            <a:r>
              <a:rPr lang="en-US" sz="2000" b="1" dirty="0" err="1">
                <a:solidFill>
                  <a:srgbClr val="FFFF00"/>
                </a:solidFill>
                <a:latin typeface="Helvetica" charset="0"/>
                <a:ea typeface="ヒラギノ角ゴ ProN W3" charset="0"/>
                <a:cs typeface="Helvetica" charset="0"/>
              </a:rPr>
              <a:t>εκ</a:t>
            </a:r>
            <a:r>
              <a:rPr lang="en-US" sz="2000" b="1" dirty="0">
                <a:solidFill>
                  <a:srgbClr val="FFFF00"/>
                </a:solidFill>
                <a:latin typeface="Helvetica" charset="0"/>
                <a:ea typeface="ヒラギノ角ゴ ProN W3" charset="0"/>
                <a:cs typeface="Helvetica" charset="0"/>
              </a:rPr>
              <a:t>α</a:t>
            </a:r>
            <a:r>
              <a:rPr lang="en-US" sz="2000" b="1" dirty="0" err="1">
                <a:solidFill>
                  <a:srgbClr val="FFFF00"/>
                </a:solidFill>
                <a:latin typeface="Helvetica" charset="0"/>
                <a:ea typeface="ヒラギノ角ゴ ProN W3" charset="0"/>
                <a:cs typeface="Helvetica" charset="0"/>
              </a:rPr>
              <a:t>τομμυρίων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Ευρώ</a:t>
            </a:r>
            <a:r>
              <a:rPr lang="en-US" sz="2000" dirty="0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Helvetica" charset="0"/>
                <a:ea typeface="ヒラギノ角ゴ ProN W3" charset="0"/>
                <a:cs typeface="Helvetica" charset="0"/>
              </a:rPr>
              <a:t>ετησίως</a:t>
            </a:r>
            <a:endParaRPr lang="en-US" sz="2000" dirty="0">
              <a:solidFill>
                <a:schemeClr val="bg2"/>
              </a:solidFill>
              <a:latin typeface="Helvetica" charset="0"/>
              <a:ea typeface="ヒラギノ角ゴ ProN W3" charset="0"/>
              <a:cs typeface="Helvetica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53643" y="76206"/>
            <a:ext cx="7947422" cy="589359"/>
          </a:xfrm>
        </p:spPr>
        <p:txBody>
          <a:bodyPr/>
          <a:lstStyle/>
          <a:p>
            <a:pPr algn="ctr" eaLnBrk="1" hangingPunct="1"/>
            <a:r>
              <a:rPr lang="el-GR" sz="3100" b="1" i="1" dirty="0">
                <a:solidFill>
                  <a:srgbClr val="EEECE1"/>
                </a:solidFill>
                <a:latin typeface="FreeMono" charset="0"/>
                <a:ea typeface="ヒラギノ角ゴ ProN W3" charset="0"/>
                <a:cs typeface="ヒラギノ角ゴ ProN W3" charset="0"/>
              </a:rPr>
              <a:t>ΜΥΔΟΚΑΛΛΙΕΡΓΕΙΑ ΣΤΗΝ ΕΛΛΑΔΑ</a:t>
            </a:r>
            <a:endParaRPr lang="en-US" sz="3100" b="1" i="1" dirty="0">
              <a:solidFill>
                <a:srgbClr val="EEECE1"/>
              </a:solidFill>
              <a:latin typeface="FreeMono" charset="0"/>
              <a:ea typeface="ヒラギノ角ゴ ProN W3" charset="0"/>
              <a:cs typeface="ヒラギノ角ゴ ProN W3" charset="0"/>
            </a:endParaRPr>
          </a:p>
        </p:txBody>
      </p:sp>
      <p:pic>
        <p:nvPicPr>
          <p:cNvPr id="6" name="Picture 5" descr="IMG_0432.jpg"/>
          <p:cNvPicPr>
            <a:picLocks noChangeAspect="1"/>
          </p:cNvPicPr>
          <p:nvPr/>
        </p:nvPicPr>
        <p:blipFill>
          <a:blip r:embed="rId4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743200"/>
            <a:ext cx="5181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40451" y="3276600"/>
            <a:ext cx="3733800" cy="2895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l-GR" sz="3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merican Typewriter"/>
                <a:cs typeface="American Typewriter"/>
              </a:rPr>
              <a:t>Έξοδα διατροφής</a:t>
            </a:r>
          </a:p>
          <a:p>
            <a:pPr lvl="0" algn="ctr">
              <a:spcBef>
                <a:spcPct val="20000"/>
              </a:spcBef>
              <a:defRPr/>
            </a:pPr>
            <a:endParaRPr lang="el-GR" sz="3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merican Typewriter"/>
              <a:cs typeface="American Typewriter"/>
            </a:endParaRPr>
          </a:p>
          <a:p>
            <a:pPr lvl="0" algn="ctr">
              <a:spcBef>
                <a:spcPct val="20000"/>
              </a:spcBef>
              <a:defRPr/>
            </a:pPr>
            <a:r>
              <a:rPr lang="el-GR" sz="3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merican Typewriter"/>
                <a:cs typeface="American Typewriter"/>
              </a:rPr>
              <a:t>Περιβαλλοντική ρύπανση</a:t>
            </a:r>
          </a:p>
          <a:p>
            <a:pPr lvl="0" algn="ctr">
              <a:spcBef>
                <a:spcPct val="20000"/>
              </a:spcBef>
              <a:defRPr/>
            </a:pPr>
            <a:endParaRPr lang="el-GR" sz="3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merican Typewriter"/>
              <a:cs typeface="American Typewriter"/>
            </a:endParaRPr>
          </a:p>
          <a:p>
            <a:pPr lvl="0" algn="ctr">
              <a:spcBef>
                <a:spcPct val="20000"/>
              </a:spcBef>
              <a:defRPr/>
            </a:pPr>
            <a:r>
              <a:rPr lang="el-GR" sz="3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merican Typewriter"/>
                <a:cs typeface="American Typewriter"/>
              </a:rPr>
              <a:t>Χρήση γης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28600" y="3200400"/>
            <a:ext cx="3429000" cy="68580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28600" y="3200400"/>
            <a:ext cx="3429000" cy="68580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228600" y="4343400"/>
            <a:ext cx="3429000" cy="68580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28600" y="4343400"/>
            <a:ext cx="3429000" cy="68580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228600" y="5562600"/>
            <a:ext cx="3429000" cy="68580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28600" y="5562600"/>
            <a:ext cx="3429000" cy="68580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202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53643" y="-55959"/>
            <a:ext cx="7947422" cy="589359"/>
          </a:xfrm>
        </p:spPr>
        <p:txBody>
          <a:bodyPr/>
          <a:lstStyle/>
          <a:p>
            <a:pPr algn="ctr" eaLnBrk="1" hangingPunct="1"/>
            <a:r>
              <a:rPr lang="el-GR" sz="3100" b="1" i="1" dirty="0">
                <a:solidFill>
                  <a:srgbClr val="EEECE1"/>
                </a:solidFill>
                <a:latin typeface="FreeMono" charset="0"/>
                <a:ea typeface="ヒラギノ角ゴ ProN W3" charset="0"/>
                <a:cs typeface="ヒラギノ角ゴ ProN W3" charset="0"/>
              </a:rPr>
              <a:t>ΓΙΑΤΙ;</a:t>
            </a:r>
            <a:endParaRPr lang="en-US" sz="3100" b="1" i="1" dirty="0">
              <a:solidFill>
                <a:srgbClr val="EEECE1"/>
              </a:solidFill>
              <a:latin typeface="FreeMono" charset="0"/>
              <a:ea typeface="ヒラギノ角ゴ ProN W3" charset="0"/>
              <a:cs typeface="ヒラギノ角ゴ ProN W3" charset="0"/>
            </a:endParaRPr>
          </a:p>
        </p:txBody>
      </p:sp>
      <p:pic>
        <p:nvPicPr>
          <p:cNvPr id="13" name="Picture 12" descr="Screen Shot 2016-04-21 at 20.12.0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4" y="3512771"/>
            <a:ext cx="4571999" cy="32690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76938" y="457206"/>
            <a:ext cx="8965406" cy="3619735"/>
          </a:xfrm>
          <a:prstGeom prst="rect">
            <a:avLst/>
          </a:prstGeom>
          <a:noFill/>
        </p:spPr>
        <p:txBody>
          <a:bodyPr lIns="64288" tIns="32144" rIns="64288" bIns="32144">
            <a:spAutoFit/>
          </a:bodyPr>
          <a:lstStyle/>
          <a:p>
            <a:pPr marL="361621" indent="-361621" algn="ctr"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2100" b="1" u="sng" dirty="0">
                <a:ln w="17780" cmpd="sng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ea typeface="ヒラギノ角ゴ ProN W3" pitchFamily="-112" charset="-128"/>
                <a:cs typeface="Arial Narrow"/>
                <a:sym typeface="Helvetica Neue Light" pitchFamily="-112" charset="0"/>
              </a:rPr>
              <a:t>Στην Ελλάδα εφαρμόζεται το σύστημα πλωτών μονάδων μακράς γραμμής </a:t>
            </a:r>
          </a:p>
          <a:p>
            <a:pPr marL="361621" indent="-361621" algn="ctr"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2100" b="1" u="sng" dirty="0">
                <a:ln w="17780" cmpd="sng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ea typeface="ヒラギノ角ゴ ProN W3" pitchFamily="-112" charset="-128"/>
                <a:cs typeface="Arial Narrow"/>
                <a:sym typeface="Helvetica Neue Light" pitchFamily="-112" charset="0"/>
              </a:rPr>
              <a:t>(longline system)</a:t>
            </a:r>
          </a:p>
          <a:p>
            <a:pPr marL="361621" indent="-361621" defTabSz="642915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l-GR" sz="2100" b="1" dirty="0">
                <a:ln w="17780" cmpd="sng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ea typeface="ヒラギノ角ゴ ProN W3" pitchFamily="-112" charset="-128"/>
                <a:cs typeface="Arial Narrow"/>
                <a:sym typeface="Helvetica Neue Light" pitchFamily="-112" charset="0"/>
              </a:rPr>
              <a:t>Συλλογή γόνου από φυσικούς πληθυσμούς - γονοσυλλέκτες (σχοινιά, πάσσαλοι)</a:t>
            </a:r>
          </a:p>
          <a:p>
            <a:pPr marL="361621" indent="-361621" defTabSz="642915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l-GR" sz="2100" b="1" dirty="0">
                <a:ln w="17780" cmpd="sng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ea typeface="ヒラギノ角ゴ ProN W3" pitchFamily="-112" charset="-128"/>
                <a:cs typeface="Arial Narrow"/>
                <a:sym typeface="Helvetica Neue Light" pitchFamily="-112" charset="0"/>
              </a:rPr>
              <a:t>Τοποθέτηση σε μακρόστενες δράγες (αρμαθιές)</a:t>
            </a:r>
            <a:r>
              <a:rPr lang="el-GR" sz="2100" b="1" dirty="0">
                <a:ln w="17780" cmpd="sng">
                  <a:solidFill>
                    <a:srgbClr val="FFFF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ea typeface="ヒラギノ角ゴ ProN W3" pitchFamily="-112" charset="-128"/>
                <a:cs typeface="Arial Narrow"/>
                <a:sym typeface="Helvetica Neue Light" pitchFamily="-112" charset="0"/>
              </a:rPr>
              <a:t> </a:t>
            </a:r>
          </a:p>
          <a:p>
            <a:pPr marL="361621" indent="-361621" defTabSz="642915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l-GR" sz="2100" b="1" dirty="0">
                <a:ln w="17780" cmpd="sng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ea typeface="ヒラギノ角ゴ ProN W3" pitchFamily="-112" charset="-128"/>
                <a:cs typeface="Arial Narrow"/>
                <a:sym typeface="Helvetica Neue Light" pitchFamily="-112" charset="0"/>
              </a:rPr>
              <a:t>Αιώρηση των αρμαθιών σε σχοινιά συνδεδεμένα με πλωτήρες που βρίσκονται στην επιφάνεια της θάλασσας</a:t>
            </a:r>
          </a:p>
          <a:p>
            <a:pPr marL="361621" indent="-361621" defTabSz="642915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l-GR" sz="2100" b="1" dirty="0">
                <a:ln w="17780" cmpd="sng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ea typeface="ヒラギノ角ゴ ProN W3" pitchFamily="-112" charset="-128"/>
                <a:cs typeface="Arial Narrow"/>
                <a:sym typeface="Helvetica Neue Light" pitchFamily="-112" charset="0"/>
              </a:rPr>
              <a:t>Παραμονή για διάστημα μερικών μηνών έως δύο χρόνων</a:t>
            </a:r>
            <a:r>
              <a:rPr lang="en-US" sz="2100" b="1" dirty="0">
                <a:ln w="17780" cmpd="sng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ea typeface="ヒラギノ角ゴ ProN W3" pitchFamily="-112" charset="-128"/>
                <a:cs typeface="Arial Narrow"/>
                <a:sym typeface="Helvetica Neue Light" pitchFamily="-112" charset="0"/>
              </a:rPr>
              <a:t>,</a:t>
            </a:r>
            <a:r>
              <a:rPr lang="el-GR" sz="2100" b="1" dirty="0">
                <a:ln w="17780" cmpd="sng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ea typeface="ヒラギノ角ゴ ProN W3" pitchFamily="-112" charset="-128"/>
                <a:cs typeface="Arial Narrow"/>
                <a:sym typeface="Helvetica Neue Light" pitchFamily="-112" charset="0"/>
              </a:rPr>
              <a:t> περίοδος που εξαρτάται από το ρυθμό ανάπτυξης, τη συγκέντρωση της αιωρούμενης οργανικής ύλης και το επιθυμητό μέγεθος τελικού προϊόντος</a:t>
            </a:r>
          </a:p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2100" b="1" dirty="0">
              <a:ln w="17780" cmpd="sng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/>
              <a:ea typeface="ヒラギノ角ゴ ProN W3" pitchFamily="-112" charset="-128"/>
              <a:cs typeface="Arial Narrow"/>
              <a:sym typeface="Helvetica Neue Light" pitchFamily="-112" charset="0"/>
            </a:endParaRPr>
          </a:p>
          <a:p>
            <a:pPr algn="ctr" defTabSz="642915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100" b="1" dirty="0">
              <a:ln w="17780" cmpd="sng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/>
              <a:ea typeface="ヒラギノ角ゴ ProN W3" pitchFamily="-112" charset="-128"/>
              <a:cs typeface="Arial Narrow"/>
              <a:sym typeface="Helvetica Neue Light" pitchFamily="-112" charset="0"/>
            </a:endParaRPr>
          </a:p>
        </p:txBody>
      </p:sp>
      <p:pic>
        <p:nvPicPr>
          <p:cNvPr id="16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48" y="3741371"/>
            <a:ext cx="4303655" cy="2811835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92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2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2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2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2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4267200" cy="1676400"/>
          </a:xfrm>
        </p:spPr>
        <p:txBody>
          <a:bodyPr/>
          <a:lstStyle/>
          <a:p>
            <a:pPr algn="ctr" eaLnBrk="1" hangingPunct="1"/>
            <a:r>
              <a:rPr lang="el-GR" sz="2200" b="1" i="1" dirty="0">
                <a:solidFill>
                  <a:srgbClr val="FF6600"/>
                </a:solidFill>
                <a:latin typeface="FreeMono" charset="0"/>
                <a:ea typeface="ヒラギノ角ゴ ProN W3" charset="0"/>
                <a:cs typeface="ヒラギノ角ゴ ProN W3" charset="0"/>
              </a:rPr>
              <a:t>Καθώς διαβιούν πολύ κοντά στην επιφάνεια, είναι πολύ επιρρεπή σε </a:t>
            </a:r>
            <a:r>
              <a:rPr lang="el-GR" sz="2200" b="1" i="1" u="sng" dirty="0">
                <a:solidFill>
                  <a:srgbClr val="FF6600"/>
                </a:solidFill>
                <a:latin typeface="FreeMono" charset="0"/>
                <a:ea typeface="ヒラギノ角ゴ ProN W3" charset="0"/>
                <a:cs typeface="ヒラギノ角ゴ ProN W3" charset="0"/>
              </a:rPr>
              <a:t>αβιοτικούς παράγοντες </a:t>
            </a:r>
            <a:r>
              <a:rPr lang="el-GR" sz="2200" b="1" i="1" dirty="0">
                <a:solidFill>
                  <a:srgbClr val="FF6600"/>
                </a:solidFill>
                <a:latin typeface="FreeMono" charset="0"/>
                <a:ea typeface="ヒラギノ角ゴ ProN W3" charset="0"/>
                <a:cs typeface="ヒラギノ角ゴ ProN W3" charset="0"/>
              </a:rPr>
              <a:t>(φαινόμενο </a:t>
            </a:r>
            <a:r>
              <a:rPr lang="el-GR" sz="2200" b="1" i="1" u="sng" dirty="0">
                <a:solidFill>
                  <a:srgbClr val="FF6600"/>
                </a:solidFill>
                <a:latin typeface="FreeMono" charset="0"/>
                <a:ea typeface="ヒラギノ角ゴ ProN W3" charset="0"/>
                <a:cs typeface="ヒラギノ角ゴ ProN W3" charset="0"/>
              </a:rPr>
              <a:t>κλιματικής αλλαγής)</a:t>
            </a:r>
            <a:endParaRPr lang="en-US" sz="2200" b="1" i="1" u="sng" dirty="0">
              <a:solidFill>
                <a:srgbClr val="FF6600"/>
              </a:solidFill>
              <a:latin typeface="FreeMono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121026" y="6167438"/>
            <a:ext cx="6981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n-US" b="1">
                <a:cs typeface="Times New Roman" panose="02020603050405020304" pitchFamily="18" charset="0"/>
              </a:rPr>
              <a:t>1200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334125" y="6186488"/>
            <a:ext cx="6981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n-US" b="1">
                <a:cs typeface="Times New Roman" panose="02020603050405020304" pitchFamily="18" charset="0"/>
              </a:rPr>
              <a:t>1800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324725" y="6186488"/>
            <a:ext cx="6981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n-US" b="1">
                <a:cs typeface="Times New Roman" panose="02020603050405020304" pitchFamily="18" charset="0"/>
              </a:rPr>
              <a:t>2</a:t>
            </a:r>
            <a:r>
              <a:rPr lang="en-US" altLang="en-US" b="1">
                <a:cs typeface="Times New Roman" panose="02020603050405020304" pitchFamily="18" charset="0"/>
              </a:rPr>
              <a:t>0</a:t>
            </a:r>
            <a:r>
              <a:rPr lang="el-GR" altLang="en-US" b="1"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762125" y="4649788"/>
            <a:ext cx="58242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n-US" b="1">
                <a:cs typeface="Times New Roman" panose="02020603050405020304" pitchFamily="18" charset="0"/>
              </a:rPr>
              <a:t>-0.5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1838328" y="3640138"/>
            <a:ext cx="5055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n-US" b="1">
                <a:cs typeface="Times New Roman" panose="02020603050405020304" pitchFamily="18" charset="0"/>
              </a:rPr>
              <a:t>0.5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1838328" y="4173538"/>
            <a:ext cx="5055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n-US" b="1">
                <a:cs typeface="Times New Roman" panose="02020603050405020304" pitchFamily="18" charset="0"/>
              </a:rPr>
              <a:t>0.0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1762125" y="5151438"/>
            <a:ext cx="58242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n-US" b="1">
                <a:cs typeface="Times New Roman" panose="02020603050405020304" pitchFamily="18" charset="0"/>
              </a:rPr>
              <a:t>-1.0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4267200" y="6461131"/>
            <a:ext cx="1676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l-GR" altLang="en-US" sz="2000" b="1" dirty="0"/>
              <a:t>Έτη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 rot="16200000">
            <a:off x="-1010443" y="4152179"/>
            <a:ext cx="439896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l-GR" altLang="en-US" sz="2000" b="1"/>
              <a:t>Αποκλίσεις στη Θερμοκρασία </a:t>
            </a:r>
            <a:r>
              <a:rPr lang="en-US" altLang="en-US" sz="2000" b="1"/>
              <a:t>°C</a:t>
            </a:r>
            <a:r>
              <a:rPr lang="el-GR" altLang="en-US" sz="2000" b="1"/>
              <a:t> από το μέσο όρο του 1961-1990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38200" y="2209806"/>
            <a:ext cx="6705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l-GR" altLang="en-US" sz="2000" b="1" dirty="0"/>
              <a:t>Μεταβολές της παγκόσμιας θερμοκρασίας στο θαλασσινό νερό τα τελευταία 1000 χρόνια</a:t>
            </a:r>
          </a:p>
        </p:txBody>
      </p:sp>
      <p:pic>
        <p:nvPicPr>
          <p:cNvPr id="16" name="Picture 15" descr="fig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9" t="24301" r="4716" b="22235"/>
          <a:stretch/>
        </p:blipFill>
        <p:spPr bwMode="auto">
          <a:xfrm>
            <a:off x="2295528" y="3299579"/>
            <a:ext cx="5345113" cy="2491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978026" y="6154738"/>
            <a:ext cx="6981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n-US" b="1">
                <a:cs typeface="Times New Roman" panose="02020603050405020304" pitchFamily="18" charset="0"/>
              </a:rPr>
              <a:t>1000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4162425" y="6180138"/>
            <a:ext cx="6981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n-US" b="1">
                <a:cs typeface="Times New Roman" panose="02020603050405020304" pitchFamily="18" charset="0"/>
              </a:rPr>
              <a:t>1400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5267325" y="6180138"/>
            <a:ext cx="6981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n-US" b="1">
                <a:cs typeface="Times New Roman" panose="02020603050405020304" pitchFamily="18" charset="0"/>
              </a:rPr>
              <a:t>1600</a:t>
            </a:r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2260603" y="5768975"/>
            <a:ext cx="54006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 flipV="1">
            <a:off x="2286000" y="3032125"/>
            <a:ext cx="0" cy="3168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7073927" y="2435359"/>
            <a:ext cx="1223962" cy="4103687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0000"/>
              </a:solidFill>
            </a:endParaRPr>
          </a:p>
        </p:txBody>
      </p:sp>
      <p:pic>
        <p:nvPicPr>
          <p:cNvPr id="2" name="Picture 1" descr="Screen Shot 2021-09-11 at 14.41.5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52400"/>
            <a:ext cx="4896897" cy="2096642"/>
          </a:xfrm>
          <a:prstGeom prst="rect">
            <a:avLst/>
          </a:prstGeom>
          <a:ln w="25400">
            <a:solidFill>
              <a:schemeClr val="tx1">
                <a:lumMod val="95000"/>
              </a:schemeClr>
            </a:solidFill>
          </a:ln>
        </p:spPr>
      </p:pic>
      <p:cxnSp>
        <p:nvCxnSpPr>
          <p:cNvPr id="27" name="Straight Arrow Connector 26"/>
          <p:cNvCxnSpPr/>
          <p:nvPr/>
        </p:nvCxnSpPr>
        <p:spPr bwMode="auto">
          <a:xfrm>
            <a:off x="3813178" y="1066800"/>
            <a:ext cx="1454150" cy="762000"/>
          </a:xfrm>
          <a:prstGeom prst="straightConnector1">
            <a:avLst/>
          </a:prstGeom>
          <a:gradFill rotWithShape="0">
            <a:gsLst>
              <a:gs pos="0">
                <a:srgbClr val="0082E5">
                  <a:alpha val="75000"/>
                </a:srgbClr>
              </a:gs>
              <a:gs pos="100000">
                <a:srgbClr val="0057E5">
                  <a:alpha val="64999"/>
                </a:srgbClr>
              </a:gs>
            </a:gsLst>
            <a:lin ang="5400000" scaled="1"/>
          </a:gra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2" name="Straight Arrow Connector 31"/>
          <p:cNvCxnSpPr/>
          <p:nvPr/>
        </p:nvCxnSpPr>
        <p:spPr bwMode="auto">
          <a:xfrm>
            <a:off x="3813175" y="1066800"/>
            <a:ext cx="4035425" cy="152400"/>
          </a:xfrm>
          <a:prstGeom prst="straightConnector1">
            <a:avLst/>
          </a:prstGeom>
          <a:gradFill rotWithShape="0">
            <a:gsLst>
              <a:gs pos="0">
                <a:srgbClr val="0082E5">
                  <a:alpha val="75000"/>
                </a:srgbClr>
              </a:gs>
              <a:gs pos="100000">
                <a:srgbClr val="0057E5">
                  <a:alpha val="64999"/>
                </a:srgbClr>
              </a:gs>
            </a:gsLst>
            <a:lin ang="5400000" scaled="1"/>
          </a:gra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/>
          <p:nvPr/>
        </p:nvCxnSpPr>
        <p:spPr bwMode="auto">
          <a:xfrm>
            <a:off x="3813178" y="1066800"/>
            <a:ext cx="2520950" cy="533400"/>
          </a:xfrm>
          <a:prstGeom prst="straightConnector1">
            <a:avLst/>
          </a:prstGeom>
          <a:gradFill rotWithShape="0">
            <a:gsLst>
              <a:gs pos="0">
                <a:srgbClr val="0082E5">
                  <a:alpha val="75000"/>
                </a:srgbClr>
              </a:gs>
              <a:gs pos="100000">
                <a:srgbClr val="0057E5">
                  <a:alpha val="64999"/>
                </a:srgbClr>
              </a:gs>
            </a:gsLst>
            <a:lin ang="5400000" scaled="1"/>
          </a:gra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4713161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20" grpId="0"/>
      <p:bldP spid="21" grpId="0"/>
      <p:bldP spid="22" grpId="0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141823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u="sng" dirty="0">
                <a:solidFill>
                  <a:srgbClr val="FFFF00"/>
                </a:solidFill>
              </a:rPr>
              <a:t>Το πρόβλημα είναι ιδιαίτερα έντονο στα εκτρεφόμενα μύδια καθώς δεν έχουν τη δυνατότητα να προστευτούν όπως οι άγριοι πληθυσμοί εκμεταλλευόμενοι το φαινόμενο της παλίρροιας</a:t>
            </a:r>
            <a:endParaRPr lang="en-US" u="sng" dirty="0">
              <a:solidFill>
                <a:srgbClr val="FFFF00"/>
              </a:solidFill>
            </a:endParaRPr>
          </a:p>
        </p:txBody>
      </p:sp>
      <p:pic>
        <p:nvPicPr>
          <p:cNvPr id="7" name="Picture 6" descr="Freshwater-Pearl-Mussels-are-indicators-of-high-quality-water-in-rivers.-Copyright-NatureSco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19200"/>
            <a:ext cx="5257800" cy="2957513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rcRect t="26430" b="26430"/>
          <a:stretch>
            <a:fillRect/>
          </a:stretch>
        </p:blipFill>
        <p:spPr>
          <a:xfrm>
            <a:off x="2286000" y="3657600"/>
            <a:ext cx="6666187" cy="3018212"/>
          </a:xfrm>
        </p:spPr>
      </p:pic>
      <p:sp>
        <p:nvSpPr>
          <p:cNvPr id="8" name="TextBox 7"/>
          <p:cNvSpPr txBox="1"/>
          <p:nvPr/>
        </p:nvSpPr>
        <p:spPr>
          <a:xfrm>
            <a:off x="0" y="4648200"/>
            <a:ext cx="2453227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ΣΤΗ ΜΥΔΟΚΑΛΛΙΕΡΓΕΙΑ ΤΑ ΜΥΔΙΑ ΠΑΡΑΜΕΝΟΥΝ 24/24ΩΡΟ ΕΝΤΟΣ ΝΕΡΟΥ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486401" y="1524000"/>
            <a:ext cx="365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ΟΙ ΑΓΡΙΟΙ ΠΛΗΘΥΣΜΟΙ ΠΕΡΝΟΥΝ ΩΣ ΚΑΙ ΠΟΛΛΕΣ ΩΡΕΣ ΤΗΣ ΗΜΕΡΑΣ ΕΚΤΟΣ ΝΕΡΟΥ, ΣΕ ΠΙΟ ΗΠΙΑ ΘΕΡΜΟΚΡΑΣΙΑΚΑ ΟΡΙΑ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3931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909" y="126925"/>
            <a:ext cx="7947422" cy="657942"/>
          </a:xfrm>
        </p:spPr>
        <p:txBody>
          <a:bodyPr/>
          <a:lstStyle/>
          <a:p>
            <a:pPr marL="0" indent="0">
              <a:buNone/>
            </a:pPr>
            <a:r>
              <a:rPr lang="el-GR" dirty="0"/>
              <a:t>ΚΑΛΟΚΑΙΡΙ 2022</a:t>
            </a:r>
            <a:endParaRPr lang="en-US" dirty="0"/>
          </a:p>
        </p:txBody>
      </p:sp>
      <p:pic>
        <p:nvPicPr>
          <p:cNvPr id="5" name="Picture 4" descr="C:\Users\kosta\Desktop\Kostas\kostas\papers\Mussel Heatwave\Paper Photos\Slide1.TIF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4" t="1764"/>
          <a:stretch/>
        </p:blipFill>
        <p:spPr bwMode="auto">
          <a:xfrm>
            <a:off x="5044143" y="4038600"/>
            <a:ext cx="4074269" cy="272351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38686" y="4953000"/>
            <a:ext cx="2743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>
                <a:solidFill>
                  <a:srgbClr val="FF0000"/>
                </a:solidFill>
              </a:rPr>
              <a:t>Marteilia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i="1" dirty="0" err="1">
                <a:solidFill>
                  <a:srgbClr val="FF0000"/>
                </a:solidFill>
              </a:rPr>
              <a:t>refringens</a:t>
            </a:r>
            <a:endParaRPr lang="en-US" sz="2400" i="1" dirty="0">
              <a:solidFill>
                <a:srgbClr val="FF0000"/>
              </a:solidFill>
            </a:endParaRPr>
          </a:p>
        </p:txBody>
      </p:sp>
      <p:pic>
        <p:nvPicPr>
          <p:cNvPr id="8" name="Picture 7" descr="C:\Users\kosta\Desktop\Kostas\kostas\papers\Mussel Heatwave\Mussel heatwave\Slide2.TIF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0" t="3293" r="3456"/>
          <a:stretch/>
        </p:blipFill>
        <p:spPr bwMode="auto">
          <a:xfrm>
            <a:off x="133765" y="1138939"/>
            <a:ext cx="7162800" cy="28340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4006117"/>
            <a:ext cx="3583032" cy="3693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solidFill>
                  <a:srgbClr val="FF0000"/>
                </a:solidFill>
              </a:rPr>
              <a:t>ΘΕΡΜΙΚΟ </a:t>
            </a:r>
            <a:r>
              <a:rPr lang="mr-IN" dirty="0">
                <a:solidFill>
                  <a:srgbClr val="FF0000"/>
                </a:solidFill>
              </a:rPr>
              <a:t>–</a:t>
            </a:r>
            <a:r>
              <a:rPr lang="el-GR" dirty="0">
                <a:solidFill>
                  <a:srgbClr val="FF0000"/>
                </a:solidFill>
              </a:rPr>
              <a:t> ΟΞΕΙΔΩΤΙΚΟ ΣΤΡΕΣ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9" name="Picture 8" descr="Screen Shot 2022-09-07 at 23.54.3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02246"/>
            <a:ext cx="4102100" cy="5715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 bwMode="auto">
          <a:xfrm>
            <a:off x="6525824" y="76200"/>
            <a:ext cx="914400" cy="914400"/>
          </a:xfrm>
          <a:prstGeom prst="ellipse">
            <a:avLst/>
          </a:prstGeom>
          <a:noFill/>
          <a:ln w="127000" cap="flat" cmpd="dbl" algn="ctr">
            <a:solidFill>
              <a:srgbClr val="FF0000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Light" pitchFamily="-65" charset="0"/>
              <a:ea typeface="ヒラギノ角ゴ ProN W3" pitchFamily="-65" charset="-128"/>
              <a:cs typeface="ヒラギノ角ゴ ProN W3" pitchFamily="-65" charset="-128"/>
              <a:sym typeface="Helvetica Neue Light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488794" y="76200"/>
            <a:ext cx="914400" cy="914400"/>
          </a:xfrm>
          <a:prstGeom prst="ellipse">
            <a:avLst/>
          </a:prstGeom>
          <a:noFill/>
          <a:ln w="127000" cap="flat" cmpd="dbl" algn="ctr">
            <a:solidFill>
              <a:srgbClr val="FF0000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Light" pitchFamily="-65" charset="0"/>
              <a:ea typeface="ヒラギノ角ゴ ProN W3" pitchFamily="-65" charset="-128"/>
              <a:cs typeface="ヒラギノ角ゴ ProN W3" pitchFamily="-65" charset="-128"/>
              <a:sym typeface="Helvetica Neue Light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7391400" y="76200"/>
            <a:ext cx="914400" cy="914400"/>
          </a:xfrm>
          <a:prstGeom prst="ellipse">
            <a:avLst/>
          </a:prstGeom>
          <a:noFill/>
          <a:ln w="127000" cap="flat" cmpd="dbl" algn="ctr">
            <a:solidFill>
              <a:srgbClr val="FF0000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Light" pitchFamily="-65" charset="0"/>
              <a:ea typeface="ヒラギノ角ゴ ProN W3" pitchFamily="-65" charset="-128"/>
              <a:cs typeface="ヒラギノ角ゴ ProN W3" pitchFamily="-65" charset="-128"/>
              <a:sym typeface="Helvetica Neue Light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23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2" grpId="1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3260"/>
            <a:ext cx="8610600" cy="495803"/>
          </a:xfrm>
          <a:prstGeom prst="rect">
            <a:avLst/>
          </a:prstGeom>
          <a:noFill/>
        </p:spPr>
        <p:txBody>
          <a:bodyPr wrap="square" lIns="64288" tIns="32144" rIns="64288" bIns="32144">
            <a:spAutoFit/>
          </a:bodyPr>
          <a:lstStyle/>
          <a:p>
            <a:pPr algn="r"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2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Mono"/>
                <a:ea typeface="ヒラギノ角ゴ ProN W3" pitchFamily="-112" charset="-128"/>
                <a:cs typeface="FreeMono"/>
                <a:sym typeface="Helvetica Neue Light" pitchFamily="-65" charset="0"/>
              </a:rPr>
              <a:t>ΣΥΝΕΠΕΙΕΣ ΥΨΗΛΗΣ ΘΕΡΜΟΚΡΑΣΙΑΣ</a:t>
            </a:r>
            <a:endParaRPr lang="el-GR" sz="2800" b="1" dirty="0">
              <a:ln>
                <a:solidFill>
                  <a:srgbClr val="000000"/>
                </a:solidFill>
              </a:ln>
              <a:solidFill>
                <a:srgbClr val="FFFFFF"/>
              </a:solidFill>
              <a:latin typeface="Arial Narrow"/>
              <a:ea typeface="Adobe 明體 Std L"/>
              <a:cs typeface="Helvetica" pitchFamily="-65" charset="0"/>
              <a:sym typeface="Helvetica Neue Light" pitchFamily="-65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517822"/>
            <a:ext cx="8572500" cy="6343557"/>
          </a:xfrm>
          <a:prstGeom prst="rect">
            <a:avLst/>
          </a:prstGeom>
          <a:noFill/>
        </p:spPr>
        <p:txBody>
          <a:bodyPr lIns="64288" tIns="32144" rIns="64288" bIns="32144">
            <a:spAutoFit/>
          </a:bodyPr>
          <a:lstStyle/>
          <a:p>
            <a:pPr marL="342900" indent="-342900" defTabSz="642915" fontAlgn="base">
              <a:spcBef>
                <a:spcPct val="0"/>
              </a:spcBef>
              <a:spcAft>
                <a:spcPct val="0"/>
              </a:spcAft>
              <a:buFont typeface="Wingdings" charset="2"/>
              <a:buChar char="Ø"/>
              <a:defRPr/>
            </a:pPr>
            <a:r>
              <a:rPr lang="el-G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/>
                <a:latin typeface="Arial Narrow"/>
                <a:ea typeface="ヒラギノ角ゴ ProN W3" pitchFamily="-112" charset="-128"/>
                <a:cs typeface="Arial Narrow"/>
                <a:sym typeface="Helvetica Neue Light" pitchFamily="-112" charset="0"/>
              </a:rPr>
              <a:t>Θνησιμότητα</a:t>
            </a:r>
          </a:p>
          <a:p>
            <a:pPr marL="342900" indent="-342900" defTabSz="642915" fontAlgn="base">
              <a:spcBef>
                <a:spcPct val="0"/>
              </a:spcBef>
              <a:spcAft>
                <a:spcPct val="0"/>
              </a:spcAft>
              <a:buFont typeface="Wingdings" charset="2"/>
              <a:buChar char="Ø"/>
              <a:defRPr/>
            </a:pPr>
            <a:r>
              <a:rPr lang="el-G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/>
                <a:latin typeface="Arial Narrow"/>
                <a:ea typeface="ヒラギノ角ゴ ProN W3" pitchFamily="-112" charset="-128"/>
                <a:cs typeface="Arial Narrow"/>
                <a:sym typeface="Helvetica Neue Light" pitchFamily="-112" charset="0"/>
              </a:rPr>
              <a:t>Καταπόνηση</a:t>
            </a:r>
          </a:p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/>
                <a:latin typeface="Arial Narrow"/>
                <a:ea typeface="ヒラギノ角ゴ ProN W3" pitchFamily="-112" charset="-128"/>
                <a:cs typeface="Arial Narrow"/>
                <a:sym typeface="Helvetica Neue Light" pitchFamily="-112" charset="0"/>
              </a:rPr>
              <a:t>(θερμικό και </a:t>
            </a:r>
          </a:p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/>
                <a:latin typeface="Arial Narrow"/>
                <a:ea typeface="ヒラギノ角ゴ ProN W3" pitchFamily="-112" charset="-128"/>
                <a:cs typeface="Arial Narrow"/>
                <a:sym typeface="Helvetica Neue Light" pitchFamily="-112" charset="0"/>
              </a:rPr>
              <a:t>οξειδωτικό στρες)</a:t>
            </a:r>
          </a:p>
          <a:p>
            <a:pPr marL="342900" indent="-342900" defTabSz="642915" fontAlgn="base">
              <a:spcBef>
                <a:spcPct val="0"/>
              </a:spcBef>
              <a:spcAft>
                <a:spcPct val="0"/>
              </a:spcAft>
              <a:buFont typeface="Wingdings" charset="2"/>
              <a:buChar char="Ø"/>
              <a:defRPr/>
            </a:pPr>
            <a:endParaRPr lang="el-GR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/>
              <a:latin typeface="Arial Narrow"/>
              <a:ea typeface="ヒラギノ角ゴ ProN W3" pitchFamily="-112" charset="-128"/>
              <a:cs typeface="Arial Narrow"/>
              <a:sym typeface="Helvetica Neue Light" pitchFamily="-112" charset="0"/>
            </a:endParaRPr>
          </a:p>
          <a:p>
            <a:pPr marL="342900" indent="-342900" defTabSz="642915" fontAlgn="base">
              <a:spcBef>
                <a:spcPct val="0"/>
              </a:spcBef>
              <a:spcAft>
                <a:spcPct val="0"/>
              </a:spcAft>
              <a:buFont typeface="Wingdings" charset="2"/>
              <a:buChar char="Ø"/>
              <a:defRPr/>
            </a:pPr>
            <a:endParaRPr lang="el-GR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/>
              <a:latin typeface="Arial Narrow"/>
              <a:ea typeface="ヒラギノ角ゴ ProN W3" pitchFamily="-112" charset="-128"/>
              <a:cs typeface="Arial Narrow"/>
              <a:sym typeface="Helvetica Neue Light" pitchFamily="-112" charset="0"/>
            </a:endParaRPr>
          </a:p>
          <a:p>
            <a:pPr marL="342900" indent="-342900" defTabSz="642915" fontAlgn="base">
              <a:spcBef>
                <a:spcPct val="0"/>
              </a:spcBef>
              <a:spcAft>
                <a:spcPct val="0"/>
              </a:spcAft>
              <a:buFont typeface="Wingdings" charset="2"/>
              <a:buChar char="Ø"/>
              <a:defRPr/>
            </a:pPr>
            <a:endParaRPr lang="el-GR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/>
              <a:latin typeface="Arial Narrow"/>
              <a:ea typeface="ヒラギノ角ゴ ProN W3" pitchFamily="-112" charset="-128"/>
              <a:cs typeface="Arial Narrow"/>
              <a:sym typeface="Helvetica Neue Light" pitchFamily="-112" charset="0"/>
            </a:endParaRPr>
          </a:p>
          <a:p>
            <a:pPr marL="342900" indent="-342900" defTabSz="642915" fontAlgn="base">
              <a:spcBef>
                <a:spcPct val="0"/>
              </a:spcBef>
              <a:spcAft>
                <a:spcPct val="0"/>
              </a:spcAft>
              <a:buFont typeface="Wingdings" charset="2"/>
              <a:buChar char="Ø"/>
              <a:defRPr/>
            </a:pPr>
            <a:endParaRPr lang="el-GR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/>
              <a:latin typeface="Arial Narrow"/>
              <a:ea typeface="ヒラギノ角ゴ ProN W3" pitchFamily="-112" charset="-128"/>
              <a:cs typeface="Arial Narrow"/>
              <a:sym typeface="Helvetica Neue Light" pitchFamily="-112" charset="0"/>
            </a:endParaRPr>
          </a:p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/>
              <a:latin typeface="Arial Narrow"/>
              <a:ea typeface="ヒラギノ角ゴ ProN W3" pitchFamily="-112" charset="-128"/>
              <a:cs typeface="Arial Narrow"/>
              <a:sym typeface="Helvetica Neue Light" pitchFamily="-112" charset="0"/>
            </a:endParaRPr>
          </a:p>
          <a:p>
            <a:pPr marL="342900" indent="-342900" defTabSz="642915" fontAlgn="base">
              <a:spcBef>
                <a:spcPct val="0"/>
              </a:spcBef>
              <a:spcAft>
                <a:spcPct val="0"/>
              </a:spcAft>
              <a:buFont typeface="Wingdings" charset="2"/>
              <a:buChar char="Ø"/>
              <a:defRPr/>
            </a:pPr>
            <a:endParaRPr lang="el-GR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/>
              <a:latin typeface="Arial Narrow"/>
              <a:ea typeface="ヒラギノ角ゴ ProN W3" pitchFamily="-112" charset="-128"/>
              <a:cs typeface="Arial Narrow"/>
              <a:sym typeface="Helvetica Neue Light" pitchFamily="-112" charset="0"/>
            </a:endParaRPr>
          </a:p>
          <a:p>
            <a:pPr marL="342900" indent="-342900" defTabSz="642915" fontAlgn="base">
              <a:spcBef>
                <a:spcPct val="0"/>
              </a:spcBef>
              <a:spcAft>
                <a:spcPct val="0"/>
              </a:spcAft>
              <a:buFont typeface="Wingdings" charset="2"/>
              <a:buChar char="Ø"/>
              <a:defRPr/>
            </a:pPr>
            <a:endParaRPr lang="el-GR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/>
              <a:latin typeface="Arial Narrow"/>
              <a:ea typeface="ヒラギノ角ゴ ProN W3" pitchFamily="-112" charset="-128"/>
              <a:cs typeface="Arial Narrow"/>
              <a:sym typeface="Helvetica Neue Light" pitchFamily="-112" charset="0"/>
            </a:endParaRPr>
          </a:p>
          <a:p>
            <a:pPr marL="342900" indent="-342900" defTabSz="642915" fontAlgn="base">
              <a:spcBef>
                <a:spcPct val="0"/>
              </a:spcBef>
              <a:spcAft>
                <a:spcPct val="0"/>
              </a:spcAft>
              <a:buFont typeface="Wingdings" charset="2"/>
              <a:buChar char="Ø"/>
              <a:defRPr/>
            </a:pPr>
            <a:endParaRPr lang="el-GR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/>
              <a:latin typeface="Arial Narrow"/>
              <a:ea typeface="ヒラギノ角ゴ ProN W3" pitchFamily="-112" charset="-128"/>
              <a:cs typeface="Arial Narrow"/>
              <a:sym typeface="Helvetica Neue Light" pitchFamily="-112" charset="0"/>
            </a:endParaRPr>
          </a:p>
          <a:p>
            <a:pPr marL="342900" indent="-342900" defTabSz="642915" fontAlgn="base">
              <a:spcBef>
                <a:spcPct val="0"/>
              </a:spcBef>
              <a:spcAft>
                <a:spcPct val="0"/>
              </a:spcAft>
              <a:buFont typeface="Wingdings" charset="2"/>
              <a:buChar char="Ø"/>
              <a:defRPr/>
            </a:pPr>
            <a:endParaRPr lang="el-GR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/>
              <a:latin typeface="Arial Narrow"/>
              <a:ea typeface="ヒラギノ角ゴ ProN W3" pitchFamily="-112" charset="-128"/>
              <a:cs typeface="Arial Narrow"/>
              <a:sym typeface="Helvetica Neue Light" pitchFamily="-112" charset="0"/>
            </a:endParaRPr>
          </a:p>
          <a:p>
            <a:pPr marL="342900" indent="-342900" defTabSz="642915" fontAlgn="base">
              <a:spcBef>
                <a:spcPct val="0"/>
              </a:spcBef>
              <a:spcAft>
                <a:spcPct val="0"/>
              </a:spcAft>
              <a:buFont typeface="Wingdings" charset="2"/>
              <a:buChar char="Ø"/>
              <a:defRPr/>
            </a:pPr>
            <a:endParaRPr lang="el-GR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/>
              <a:latin typeface="Arial Narrow"/>
              <a:ea typeface="ヒラギノ角ゴ ProN W3" pitchFamily="-112" charset="-128"/>
              <a:cs typeface="Arial Narrow"/>
              <a:sym typeface="Helvetica Neue Light" pitchFamily="-112" charset="0"/>
            </a:endParaRPr>
          </a:p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/>
              <a:latin typeface="Arial Narrow"/>
              <a:ea typeface="ヒラギノ角ゴ ProN W3" pitchFamily="-112" charset="-128"/>
              <a:cs typeface="Arial Narrow"/>
              <a:sym typeface="Helvetica Neue Light" pitchFamily="-112" charset="0"/>
            </a:endParaRPr>
          </a:p>
          <a:p>
            <a:pPr marL="342900" indent="-342900" defTabSz="642915" fontAlgn="base">
              <a:spcBef>
                <a:spcPct val="0"/>
              </a:spcBef>
              <a:spcAft>
                <a:spcPct val="0"/>
              </a:spcAft>
              <a:buFont typeface="Wingdings" charset="2"/>
              <a:buChar char="Ø"/>
              <a:defRPr/>
            </a:pPr>
            <a:r>
              <a:rPr lang="el-G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/>
                <a:latin typeface="Arial Narrow"/>
                <a:ea typeface="ヒラギノ角ゴ ProN W3" pitchFamily="-112" charset="-128"/>
                <a:cs typeface="Arial Narrow"/>
                <a:sym typeface="Helvetica Neue Light" pitchFamily="-112" charset="0"/>
              </a:rPr>
              <a:t>Μείωση ρυθμού ανάπτυξης και παραγωγικότητας</a:t>
            </a:r>
          </a:p>
          <a:p>
            <a:pPr marL="342900" indent="-342900" defTabSz="642915" fontAlgn="base">
              <a:spcBef>
                <a:spcPct val="0"/>
              </a:spcBef>
              <a:spcAft>
                <a:spcPct val="0"/>
              </a:spcAft>
              <a:buFont typeface="Wingdings" charset="2"/>
              <a:buChar char="Ø"/>
              <a:defRPr/>
            </a:pPr>
            <a:r>
              <a:rPr lang="el-G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/>
                <a:latin typeface="Arial Narrow"/>
                <a:ea typeface="ヒラギノ角ゴ ProN W3" pitchFamily="-112" charset="-128"/>
                <a:cs typeface="Arial Narrow"/>
                <a:sym typeface="Helvetica Neue Light" pitchFamily="-112" charset="0"/>
              </a:rPr>
              <a:t>Βιοσυσσώρευση (</a:t>
            </a:r>
            <a:r>
              <a:rPr lang="en-US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/>
                <a:latin typeface="Arial Narrow"/>
                <a:ea typeface="ヒラギノ角ゴ ProN W3" pitchFamily="-112" charset="-128"/>
                <a:cs typeface="Arial Narrow"/>
                <a:sym typeface="Helvetica Neue Light" pitchFamily="-112" charset="0"/>
              </a:rPr>
              <a:t>biofouling</a:t>
            </a:r>
            <a:r>
              <a:rPr lang="el-G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/>
                <a:latin typeface="Arial Narrow"/>
                <a:ea typeface="ヒラギノ角ゴ ProN W3" pitchFamily="-112" charset="-128"/>
                <a:cs typeface="Arial Narrow"/>
                <a:sym typeface="Helvetica Neue Light" pitchFamily="-112" charset="0"/>
              </a:rPr>
              <a:t>)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/>
                <a:latin typeface="Arial Narrow"/>
                <a:ea typeface="ヒラギノ角ゴ ProN W3" pitchFamily="-112" charset="-128"/>
                <a:cs typeface="Arial Narrow"/>
                <a:sym typeface="Helvetica Neue Light" pitchFamily="-112" charset="0"/>
              </a:rPr>
              <a:t>, </a:t>
            </a:r>
            <a:r>
              <a:rPr lang="el-G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/>
                <a:latin typeface="Arial Narrow"/>
                <a:ea typeface="ヒラギノ角ゴ ProN W3" pitchFamily="-112" charset="-128"/>
                <a:cs typeface="Arial Narrow"/>
                <a:sym typeface="Helvetica Neue Light" pitchFamily="-112" charset="0"/>
              </a:rPr>
              <a:t>όπως τα ασκίδια</a:t>
            </a:r>
          </a:p>
        </p:txBody>
      </p:sp>
      <p:pic>
        <p:nvPicPr>
          <p:cNvPr id="4" name="Picture 3" descr="Screen Shot 2021-09-11 at 16.30.5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3" y="492097"/>
            <a:ext cx="6525221" cy="538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91607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1295400"/>
          </a:xfrm>
        </p:spPr>
        <p:txBody>
          <a:bodyPr/>
          <a:lstStyle/>
          <a:p>
            <a:r>
              <a:rPr lang="el-GR" sz="2000" dirty="0">
                <a:solidFill>
                  <a:srgbClr val="FFFF00"/>
                </a:solidFill>
              </a:rPr>
              <a:t>Τα μύδια επηρεάζονται από την έκθεση σε υψηλές θερμοκρασίες, φαινόμενο που αντικατοπτρίζεται ως θερμικό και οξειδωτικό στρες μέσω γονιδιακής έκφρασης ορισμένων γονιδίων, τόσο σε επίπεδο </a:t>
            </a:r>
            <a:r>
              <a:rPr lang="en-US" sz="2000" dirty="0">
                <a:solidFill>
                  <a:srgbClr val="FFFF00"/>
                </a:solidFill>
              </a:rPr>
              <a:t>mRNA </a:t>
            </a:r>
            <a:r>
              <a:rPr lang="el-GR" sz="2000" dirty="0">
                <a:solidFill>
                  <a:srgbClr val="FFFF00"/>
                </a:solidFill>
              </a:rPr>
              <a:t>όσο και πρωτεΐνης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4" name="Picture 3" descr="Screen Shot 2021-09-11 at 17.49.5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493409"/>
            <a:ext cx="3471776" cy="2635203"/>
          </a:xfrm>
          <a:prstGeom prst="rect">
            <a:avLst/>
          </a:prstGeom>
        </p:spPr>
      </p:pic>
      <p:pic>
        <p:nvPicPr>
          <p:cNvPr id="5" name="Picture 4" descr="Screen Shot 2021-09-11 at 17.50.1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191000"/>
            <a:ext cx="3471776" cy="2632901"/>
          </a:xfrm>
          <a:prstGeom prst="rect">
            <a:avLst/>
          </a:prstGeom>
        </p:spPr>
      </p:pic>
      <p:pic>
        <p:nvPicPr>
          <p:cNvPr id="6" name="Picture 5" descr="Screen Shot 2021-09-11 at 17.50.4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679670"/>
            <a:ext cx="4303655" cy="489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158254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55599" y="-464689"/>
            <a:ext cx="4228349" cy="1688362"/>
          </a:xfrm>
        </p:spPr>
        <p:txBody>
          <a:bodyPr>
            <a:normAutofit/>
          </a:bodyPr>
          <a:lstStyle/>
          <a:p>
            <a:r>
              <a:rPr lang="el-GR" b="1" u="sng" dirty="0">
                <a:solidFill>
                  <a:srgbClr val="FF0000"/>
                </a:solidFill>
              </a:rPr>
              <a:t>ΑΣΚΙΔΙΑ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23908" y="832283"/>
            <a:ext cx="9020092" cy="8441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>
                <a:solidFill>
                  <a:schemeClr val="bg1"/>
                </a:solidFill>
              </a:rPr>
              <a:t>Κοινό χαρακτηριστικό των ασκιδίων είναι ο </a:t>
            </a:r>
            <a:r>
              <a:rPr lang="el-GR" sz="2000" dirty="0">
                <a:solidFill>
                  <a:srgbClr val="FF0000"/>
                </a:solidFill>
              </a:rPr>
              <a:t>σκληρός εξωτερικός σωληνοειδής χιτώνας</a:t>
            </a:r>
            <a:r>
              <a:rPr lang="el-GR" sz="2000" dirty="0">
                <a:solidFill>
                  <a:schemeClr val="bg1"/>
                </a:solidFill>
              </a:rPr>
              <a:t> που θυμίζει </a:t>
            </a:r>
            <a:r>
              <a:rPr lang="el-GR" sz="2000" dirty="0">
                <a:solidFill>
                  <a:srgbClr val="FF0000"/>
                </a:solidFill>
              </a:rPr>
              <a:t>«ασκό»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6" name="Picture 5" descr="viber_image_2020-10-30_13-57-17β 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3" y="3083670"/>
            <a:ext cx="4060461" cy="369813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76203" y="1447806"/>
            <a:ext cx="3740173" cy="2521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Char char="è"/>
            </a:pPr>
            <a:r>
              <a:rPr lang="el-GR" sz="2000" dirty="0">
                <a:solidFill>
                  <a:srgbClr val="FFFFFF"/>
                </a:solidFill>
                <a:sym typeface="Wingdings"/>
              </a:rPr>
              <a:t>Καταλαμβάνουν χώρο από τις αρμαθιές</a:t>
            </a:r>
          </a:p>
          <a:p>
            <a:pPr>
              <a:buFont typeface="Wingdings" charset="0"/>
              <a:buChar char="è"/>
            </a:pPr>
            <a:r>
              <a:rPr lang="el-GR" sz="2000" dirty="0">
                <a:solidFill>
                  <a:srgbClr val="FFFFFF"/>
                </a:solidFill>
              </a:rPr>
              <a:t>Ο ίδιος ο εκτρεφόμενος οργανισμός αποτελεί υπόστρωμα επικάθισης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9" name="Picture 8" descr="viber_image_2020-10-30_13-57-17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85"/>
          <a:stretch/>
        </p:blipFill>
        <p:spPr>
          <a:xfrm>
            <a:off x="5486400" y="1905000"/>
            <a:ext cx="3581400" cy="48768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4643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912" y="1739610"/>
            <a:ext cx="8973627" cy="5838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b="1" dirty="0">
                <a:solidFill>
                  <a:schemeClr val="bg2"/>
                </a:solidFill>
              </a:rPr>
              <a:t>Καθυστέρηση συγκομιδής &amp; μη διάθεση παραγωγής λόγω </a:t>
            </a:r>
            <a:r>
              <a:rPr lang="en-US" sz="2400" b="1" dirty="0">
                <a:solidFill>
                  <a:schemeClr val="bg2"/>
                </a:solidFill>
              </a:rPr>
              <a:t>COVID-19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88246" y="61956"/>
            <a:ext cx="4228349" cy="1688362"/>
          </a:xfrm>
        </p:spPr>
        <p:txBody>
          <a:bodyPr>
            <a:normAutofit/>
          </a:bodyPr>
          <a:lstStyle/>
          <a:p>
            <a:r>
              <a:rPr lang="el-GR" sz="2800" b="1" u="sng" dirty="0">
                <a:solidFill>
                  <a:srgbClr val="FF0000"/>
                </a:solidFill>
              </a:rPr>
              <a:t>Καλοκαίρι 2020</a:t>
            </a:r>
            <a:r>
              <a:rPr lang="en-US" sz="2800" b="1" u="sng" dirty="0">
                <a:solidFill>
                  <a:srgbClr val="FF0000"/>
                </a:solidFill>
              </a:rPr>
              <a:t>  </a:t>
            </a:r>
            <a:r>
              <a:rPr lang="el-GR" sz="2800" b="1" u="sng" dirty="0">
                <a:solidFill>
                  <a:srgbClr val="FF0000"/>
                </a:solidFill>
              </a:rPr>
              <a:t>και 2022</a:t>
            </a:r>
            <a:br>
              <a:rPr lang="el-GR" sz="2800" b="1" u="sng" dirty="0">
                <a:solidFill>
                  <a:srgbClr val="FF0000"/>
                </a:solidFill>
              </a:rPr>
            </a:br>
            <a:r>
              <a:rPr lang="en-US" sz="2800" b="1" u="sng" dirty="0">
                <a:solidFill>
                  <a:srgbClr val="FF0000"/>
                </a:solidFill>
              </a:rPr>
              <a:t>COVID-19</a:t>
            </a:r>
          </a:p>
        </p:txBody>
      </p:sp>
      <p:pic>
        <p:nvPicPr>
          <p:cNvPr id="6" name="Picture 5" descr="20201113_14155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59" y="2176552"/>
            <a:ext cx="8694835" cy="4226656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23912" y="6385223"/>
            <a:ext cx="8973627" cy="583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l-GR" sz="2400" b="1" dirty="0">
                <a:solidFill>
                  <a:srgbClr val="CCFFCC"/>
                </a:solidFill>
                <a:latin typeface="Calibri"/>
              </a:rPr>
              <a:t>ΚΑΤΑΣΤΡΟΦΙΚΕΣ ΣΥΝΕΠΕΙΕΣ</a:t>
            </a:r>
            <a:endParaRPr lang="en-US" sz="2400" b="1" dirty="0">
              <a:solidFill>
                <a:srgbClr val="CCFFCC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1190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0"/>
            <a:ext cx="8572500" cy="5666450"/>
          </a:xfrm>
          <a:prstGeom prst="rect">
            <a:avLst/>
          </a:prstGeom>
          <a:noFill/>
        </p:spPr>
        <p:txBody>
          <a:bodyPr lIns="64288" tIns="32144" rIns="64288" bIns="32144">
            <a:spAutoFit/>
          </a:bodyPr>
          <a:lstStyle/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2800" dirty="0"/>
              <a:t>ΛΥΣΕΙΣ???</a:t>
            </a:r>
          </a:p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2800" dirty="0"/>
          </a:p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/>
              <a:t>Early warning</a:t>
            </a:r>
            <a:endParaRPr lang="el-GR" sz="2800" b="1" dirty="0"/>
          </a:p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2800" dirty="0"/>
          </a:p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2800" dirty="0"/>
          </a:p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2800" dirty="0"/>
          </a:p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2800" dirty="0"/>
          </a:p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2800" dirty="0"/>
          </a:p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2800" dirty="0"/>
          </a:p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2800" dirty="0"/>
          </a:p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2800" dirty="0"/>
          </a:p>
          <a:p>
            <a:r>
              <a:rPr lang="en-US" sz="2800" dirty="0"/>
              <a:t>M</a:t>
            </a:r>
            <a:r>
              <a:rPr lang="el-GR" sz="2800" dirty="0"/>
              <a:t>έτρηση και καταγραφή περιβαλλοντικών παραμέτρων και έγκαιρη προειδοποίηση</a:t>
            </a:r>
          </a:p>
        </p:txBody>
      </p:sp>
      <p:pic>
        <p:nvPicPr>
          <p:cNvPr id="6" name="Εικόνα 1"/>
          <p:cNvPicPr/>
          <p:nvPr/>
        </p:nvPicPr>
        <p:blipFill>
          <a:blip r:embed="rId2"/>
          <a:stretch>
            <a:fillRect/>
          </a:stretch>
        </p:blipFill>
        <p:spPr>
          <a:xfrm>
            <a:off x="228600" y="1600200"/>
            <a:ext cx="8686800" cy="31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8440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0873" y="495300"/>
            <a:ext cx="2743200" cy="1600200"/>
          </a:xfrm>
        </p:spPr>
        <p:txBody>
          <a:bodyPr/>
          <a:lstStyle/>
          <a:p>
            <a:r>
              <a:rPr lang="el-GR" sz="2800" dirty="0">
                <a:solidFill>
                  <a:srgbClr val="FFFF00"/>
                </a:solidFill>
              </a:rPr>
              <a:t>Γενετική βελτίωση</a:t>
            </a:r>
            <a:br>
              <a:rPr lang="el-GR" sz="2800" dirty="0">
                <a:solidFill>
                  <a:srgbClr val="FFFF00"/>
                </a:solidFill>
              </a:rPr>
            </a:br>
            <a:br>
              <a:rPr lang="el-GR" sz="2800" dirty="0">
                <a:solidFill>
                  <a:srgbClr val="FFFF00"/>
                </a:solidFill>
              </a:rPr>
            </a:br>
            <a:endParaRPr lang="en-US" sz="2800" dirty="0">
              <a:solidFill>
                <a:srgbClr val="FFFF00"/>
              </a:solidFill>
            </a:endParaRPr>
          </a:p>
        </p:txBody>
      </p:sp>
      <p:pic>
        <p:nvPicPr>
          <p:cNvPr id="6" name="Image 2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28"/>
          <a:stretch/>
        </p:blipFill>
        <p:spPr bwMode="auto">
          <a:xfrm>
            <a:off x="3276600" y="228600"/>
            <a:ext cx="5791200" cy="48074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170873" y="3124200"/>
            <a:ext cx="2743200" cy="3581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  <a:sym typeface="Helvetica Neue Light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 Neue Light" pitchFamily="-65" charset="0"/>
                <a:ea typeface="ヒラギノ角ゴ ProN W3" pitchFamily="-65" charset="-128"/>
                <a:cs typeface="ヒラギノ角ゴ ProN W3" pitchFamily="-65" charset="-128"/>
                <a:sym typeface="Helvetica Neue Light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 Neue Light" pitchFamily="-65" charset="0"/>
                <a:ea typeface="ヒラギノ角ゴ ProN W3" pitchFamily="-65" charset="-128"/>
                <a:cs typeface="ヒラギノ角ゴ ProN W3" pitchFamily="-65" charset="-128"/>
                <a:sym typeface="Helvetica Neue Light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 Neue Light" pitchFamily="-65" charset="0"/>
                <a:ea typeface="ヒラギノ角ゴ ProN W3" pitchFamily="-65" charset="-128"/>
                <a:cs typeface="ヒラギノ角ゴ ProN W3" pitchFamily="-65" charset="-128"/>
                <a:sym typeface="Helvetica Neue Light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 Neue Light" pitchFamily="-65" charset="0"/>
                <a:ea typeface="ヒラギノ角ゴ ProN W3" pitchFamily="-65" charset="-128"/>
                <a:cs typeface="ヒラギノ角ゴ ProN W3" pitchFamily="-65" charset="-128"/>
                <a:sym typeface="Helvetica Neue Light" charset="0"/>
              </a:defRPr>
            </a:lvl5pPr>
            <a:lvl6pPr marL="321457" algn="l" rtl="0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 Neue Light" pitchFamily="-65" charset="0"/>
                <a:ea typeface="ヒラギノ角ゴ ProN W3" pitchFamily="-65" charset="-128"/>
                <a:cs typeface="ヒラギノ角ゴ ProN W3" pitchFamily="-65" charset="-128"/>
                <a:sym typeface="Helvetica Neue Light" pitchFamily="-65" charset="0"/>
              </a:defRPr>
            </a:lvl6pPr>
            <a:lvl7pPr marL="642915" algn="l" rtl="0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 Neue Light" pitchFamily="-65" charset="0"/>
                <a:ea typeface="ヒラギノ角ゴ ProN W3" pitchFamily="-65" charset="-128"/>
                <a:cs typeface="ヒラギノ角ゴ ProN W3" pitchFamily="-65" charset="-128"/>
                <a:sym typeface="Helvetica Neue Light" pitchFamily="-65" charset="0"/>
              </a:defRPr>
            </a:lvl7pPr>
            <a:lvl8pPr marL="964372" algn="l" rtl="0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 Neue Light" pitchFamily="-65" charset="0"/>
                <a:ea typeface="ヒラギノ角ゴ ProN W3" pitchFamily="-65" charset="-128"/>
                <a:cs typeface="ヒラギノ角ゴ ProN W3" pitchFamily="-65" charset="-128"/>
                <a:sym typeface="Helvetica Neue Light" pitchFamily="-65" charset="0"/>
              </a:defRPr>
            </a:lvl8pPr>
            <a:lvl9pPr marL="1285829" algn="l" rtl="0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 Neue Light" pitchFamily="-65" charset="0"/>
                <a:ea typeface="ヒラギノ角ゴ ProN W3" pitchFamily="-65" charset="-128"/>
                <a:cs typeface="ヒラギノ角ゴ ProN W3" pitchFamily="-65" charset="-128"/>
                <a:sym typeface="Helvetica Neue Light" pitchFamily="-65" charset="0"/>
              </a:defRPr>
            </a:lvl9pPr>
          </a:lstStyle>
          <a:p>
            <a:br>
              <a:rPr lang="el-GR" sz="2800" dirty="0">
                <a:solidFill>
                  <a:srgbClr val="FFFF00"/>
                </a:solidFill>
              </a:rPr>
            </a:br>
            <a:r>
              <a:rPr lang="el-GR" sz="2800" dirty="0">
                <a:solidFill>
                  <a:srgbClr val="FFFF00"/>
                </a:solidFill>
              </a:rPr>
              <a:t>Νέα είδη</a:t>
            </a:r>
            <a:br>
              <a:rPr lang="el-GR" sz="2800" dirty="0">
                <a:solidFill>
                  <a:srgbClr val="FFFF00"/>
                </a:solidFill>
              </a:rPr>
            </a:br>
            <a:r>
              <a:rPr lang="el-GR" sz="2800" dirty="0">
                <a:solidFill>
                  <a:srgbClr val="FFFF00"/>
                </a:solidFill>
              </a:rPr>
              <a:t>	στρείδια</a:t>
            </a:r>
            <a:br>
              <a:rPr lang="el-GR" sz="2800" dirty="0">
                <a:solidFill>
                  <a:srgbClr val="FFFF00"/>
                </a:solidFill>
              </a:rPr>
            </a:br>
            <a:r>
              <a:rPr lang="el-GR" sz="2800" dirty="0">
                <a:solidFill>
                  <a:srgbClr val="FFFF00"/>
                </a:solidFill>
              </a:rPr>
              <a:t>	αχιβάδες</a:t>
            </a:r>
            <a:br>
              <a:rPr lang="el-GR" sz="2800" dirty="0">
                <a:solidFill>
                  <a:srgbClr val="FFFF00"/>
                </a:solidFill>
              </a:rPr>
            </a:br>
            <a:r>
              <a:rPr lang="el-GR" sz="2800" dirty="0">
                <a:solidFill>
                  <a:srgbClr val="FFFF00"/>
                </a:solidFill>
              </a:rPr>
              <a:t>	καραβίδες</a:t>
            </a:r>
            <a:br>
              <a:rPr lang="el-GR" sz="2800" dirty="0">
                <a:solidFill>
                  <a:srgbClr val="FFFF00"/>
                </a:solidFill>
              </a:rPr>
            </a:br>
            <a:r>
              <a:rPr lang="el-GR" sz="2800" dirty="0">
                <a:solidFill>
                  <a:srgbClr val="FFFF00"/>
                </a:solidFill>
              </a:rPr>
              <a:t>	γαρίδες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790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r>
              <a:rPr lang="el-GR" dirty="0"/>
              <a:t>ΠΟΙΑ ΕΪΔΗ ΚΑΙ ΓΙΑΤΙ;</a:t>
            </a:r>
            <a:br>
              <a:rPr lang="el-GR" dirty="0"/>
            </a:br>
            <a:br>
              <a:rPr lang="el-GR" dirty="0"/>
            </a:br>
            <a:r>
              <a:rPr lang="el-GR" dirty="0"/>
              <a:t>ΒΑΣΙΚΑ ΠΛΕΟΝΕΚΤΗΜΑΤΑ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20280"/>
            <a:ext cx="8229600" cy="4277072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Χρήση γης</a:t>
            </a:r>
          </a:p>
          <a:p>
            <a:endParaRPr lang="el-GR" dirty="0"/>
          </a:p>
          <a:p>
            <a:r>
              <a:rPr lang="el-GR" dirty="0"/>
              <a:t>Περιβαλλοντικό αποτύπωμα</a:t>
            </a:r>
          </a:p>
          <a:p>
            <a:endParaRPr lang="el-GR" dirty="0"/>
          </a:p>
          <a:p>
            <a:r>
              <a:rPr lang="el-GR" dirty="0"/>
              <a:t>Επιπτώσεις από την κλιματική αλλαγή</a:t>
            </a:r>
          </a:p>
          <a:p>
            <a:endParaRPr lang="el-GR" dirty="0"/>
          </a:p>
          <a:p>
            <a:r>
              <a:rPr lang="el-GR" dirty="0"/>
              <a:t>Ανελαστική ζήτηση</a:t>
            </a:r>
          </a:p>
          <a:p>
            <a:endParaRPr lang="el-GR" dirty="0"/>
          </a:p>
          <a:p>
            <a:r>
              <a:rPr lang="el-GR" dirty="0"/>
              <a:t>Εξαγωγικός χαρακτήρας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87624" y="1916832"/>
            <a:ext cx="10081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8000" dirty="0">
                <a:solidFill>
                  <a:srgbClr val="FF0000"/>
                </a:solidFill>
                <a:latin typeface="Andale Mono"/>
                <a:ea typeface="Zapf Dingbats"/>
                <a:cs typeface="Andale Mono"/>
                <a:sym typeface="Zapf Dingbats"/>
              </a:rPr>
              <a:t>✗</a:t>
            </a:r>
            <a:endParaRPr lang="en-US" sz="8000" dirty="0">
              <a:solidFill>
                <a:srgbClr val="FF0000"/>
              </a:solidFill>
              <a:latin typeface="Andale Mono"/>
              <a:cs typeface="Andale Mono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2852936"/>
            <a:ext cx="10081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8000" dirty="0">
                <a:solidFill>
                  <a:srgbClr val="FF0000"/>
                </a:solidFill>
                <a:latin typeface="Andale Mono"/>
                <a:ea typeface="Zapf Dingbats"/>
                <a:cs typeface="Andale Mono"/>
                <a:sym typeface="Zapf Dingbats"/>
              </a:rPr>
              <a:t>✗</a:t>
            </a:r>
            <a:endParaRPr lang="en-US" sz="8000" dirty="0">
              <a:solidFill>
                <a:srgbClr val="FF0000"/>
              </a:solidFill>
              <a:latin typeface="Andale Mono"/>
              <a:cs typeface="Andale Mon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5856" y="3645024"/>
            <a:ext cx="10081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8000" dirty="0">
                <a:solidFill>
                  <a:srgbClr val="FF0000"/>
                </a:solidFill>
                <a:latin typeface="Andale Mono"/>
                <a:ea typeface="Zapf Dingbats"/>
                <a:cs typeface="Andale Mono"/>
                <a:sym typeface="Zapf Dingbats"/>
              </a:rPr>
              <a:t>✗</a:t>
            </a:r>
            <a:endParaRPr lang="en-US" sz="8000" dirty="0">
              <a:solidFill>
                <a:srgbClr val="FF0000"/>
              </a:solidFill>
              <a:latin typeface="Andale Mono"/>
              <a:cs typeface="Andale Mon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3928" y="4509120"/>
            <a:ext cx="10081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8000" dirty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8000" dirty="0">
              <a:solidFill>
                <a:srgbClr val="008000"/>
              </a:solidFill>
              <a:latin typeface="Andale Mono"/>
              <a:cs typeface="Andale Mon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5417929"/>
            <a:ext cx="10081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8000" dirty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8000" dirty="0">
              <a:solidFill>
                <a:srgbClr val="008000"/>
              </a:solidFill>
              <a:latin typeface="Andale Mono"/>
              <a:cs typeface="Andale Mono"/>
            </a:endParaRPr>
          </a:p>
        </p:txBody>
      </p:sp>
    </p:spTree>
    <p:extLst>
      <p:ext uri="{BB962C8B-B14F-4D97-AF65-F5344CB8AC3E}">
        <p14:creationId xmlns:p14="http://schemas.microsoft.com/office/powerpoint/2010/main" val="273687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670" y="1566922"/>
            <a:ext cx="7947422" cy="1321594"/>
          </a:xfrm>
        </p:spPr>
        <p:txBody>
          <a:bodyPr/>
          <a:lstStyle/>
          <a:p>
            <a:pPr algn="ctr"/>
            <a:r>
              <a:rPr lang="el-GR" i="1" dirty="0"/>
              <a:t>Σας ευχαριστώ για την προσοσχή σας</a:t>
            </a:r>
            <a:endParaRPr lang="en-US" i="1" dirty="0"/>
          </a:p>
        </p:txBody>
      </p:sp>
      <p:pic>
        <p:nvPicPr>
          <p:cNvPr id="4" name="Picture 3" descr="Screen Shot 2021-09-11 at 13.38.56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70"/>
          <a:stretch/>
        </p:blipFill>
        <p:spPr>
          <a:xfrm>
            <a:off x="0" y="3429000"/>
            <a:ext cx="9144000" cy="256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89522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itle &amp; Sub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Helvetica Neue Light"/>
        <a:ea typeface="ヒラギノ角ゴ ProN W3"/>
        <a:cs typeface="ヒラギノ角ゴ ProN W3"/>
      </a:majorFont>
      <a:minorFont>
        <a:latin typeface="Helvetica Neue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pitchFamily="-65" charset="0"/>
            <a:ea typeface="ヒラギノ角ゴ ProN W3" pitchFamily="-65" charset="-128"/>
            <a:cs typeface="ヒラギノ角ゴ ProN W3" pitchFamily="-65" charset="-128"/>
            <a:sym typeface="Helvetica Neue Light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pitchFamily="-65" charset="0"/>
            <a:ea typeface="ヒラギノ角ゴ ProN W3" pitchFamily="-65" charset="-128"/>
            <a:cs typeface="ヒラギノ角ゴ ProN W3" pitchFamily="-65" charset="-128"/>
            <a:sym typeface="Helvetica Neue Light" pitchFamily="-65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E99DB7F57E1EEA449CED69A3C73E62E5" ma:contentTypeVersion="14" ma:contentTypeDescription="Δημιουργία νέου εγγράφου" ma:contentTypeScope="" ma:versionID="a82a9f5ff28bcc976d953b9c2b752ed6">
  <xsd:schema xmlns:xsd="http://www.w3.org/2001/XMLSchema" xmlns:xs="http://www.w3.org/2001/XMLSchema" xmlns:p="http://schemas.microsoft.com/office/2006/metadata/properties" xmlns:ns2="3ecd1078-138c-43fb-a741-bd65204cd2cd" xmlns:ns3="e483d0ea-396e-4f61-acbc-a3e2eeaec88d" targetNamespace="http://schemas.microsoft.com/office/2006/metadata/properties" ma:root="true" ma:fieldsID="e98babe6a6931efe839e95a2e8467967" ns2:_="" ns3:_="">
    <xsd:import namespace="3ecd1078-138c-43fb-a741-bd65204cd2cd"/>
    <xsd:import namespace="e483d0ea-396e-4f61-acbc-a3e2eeaec8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cd1078-138c-43fb-a741-bd65204cd2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d346ff95-fc5f-4731-a034-4745909bdd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83d0ea-396e-4f61-acbc-a3e2eeaec88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9f54c344-0e81-4c7d-aee7-8fec02f69b33}" ma:internalName="TaxCatchAll" ma:showField="CatchAllData" ma:web="e483d0ea-396e-4f61-acbc-a3e2eeaec8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0F3C7BD-6871-42B9-B3C5-A8E8DB837D8B}"/>
</file>

<file path=customXml/itemProps2.xml><?xml version="1.0" encoding="utf-8"?>
<ds:datastoreItem xmlns:ds="http://schemas.openxmlformats.org/officeDocument/2006/customXml" ds:itemID="{04E6A486-4614-42A3-BCAD-A816E3B9CE96}"/>
</file>

<file path=docProps/app.xml><?xml version="1.0" encoding="utf-8"?>
<Properties xmlns="http://schemas.openxmlformats.org/officeDocument/2006/extended-properties" xmlns:vt="http://schemas.openxmlformats.org/officeDocument/2006/docPropsVTypes">
  <TotalTime>2459</TotalTime>
  <Words>1151</Words>
  <Application>Microsoft Macintosh PowerPoint</Application>
  <PresentationFormat>Προβολή στην οθόνη (4:3)</PresentationFormat>
  <Paragraphs>173</Paragraphs>
  <Slides>24</Slides>
  <Notes>6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13</vt:i4>
      </vt:variant>
      <vt:variant>
        <vt:lpstr>Θέμα</vt:lpstr>
      </vt:variant>
      <vt:variant>
        <vt:i4>5</vt:i4>
      </vt:variant>
      <vt:variant>
        <vt:lpstr>Τίτλοι διαφανειών</vt:lpstr>
      </vt:variant>
      <vt:variant>
        <vt:i4>24</vt:i4>
      </vt:variant>
    </vt:vector>
  </HeadingPairs>
  <TitlesOfParts>
    <vt:vector size="42" baseType="lpstr">
      <vt:lpstr>American Typewriter</vt:lpstr>
      <vt:lpstr>Andale Mono</vt:lpstr>
      <vt:lpstr>Arial</vt:lpstr>
      <vt:lpstr>Arial Narrow</vt:lpstr>
      <vt:lpstr>Athelas Regular</vt:lpstr>
      <vt:lpstr>Calibri</vt:lpstr>
      <vt:lpstr>Comic Sans MS</vt:lpstr>
      <vt:lpstr>FreeMono</vt:lpstr>
      <vt:lpstr>GillSans</vt:lpstr>
      <vt:lpstr>Helvetica</vt:lpstr>
      <vt:lpstr>Helvetica Neue Light</vt:lpstr>
      <vt:lpstr>Wingdings</vt:lpstr>
      <vt:lpstr>Zapf Dingbats</vt:lpstr>
      <vt:lpstr>Office Theme</vt:lpstr>
      <vt:lpstr>Title &amp; Subtitle</vt:lpstr>
      <vt:lpstr>1_Office Theme</vt:lpstr>
      <vt:lpstr>2_Office Theme</vt:lpstr>
      <vt:lpstr>Θέμα του Office</vt:lpstr>
      <vt:lpstr>Παρουσίαση του PowerPoint</vt:lpstr>
      <vt:lpstr>ΚΛΙΜΑΤΙΚΗ ΑΛΛΑΓΗ</vt:lpstr>
      <vt:lpstr>Θερμοκρασία του Πλανήτη</vt:lpstr>
      <vt:lpstr>Βασικά αίτια της αλλαγή του κλίματος στον πλανήτη μας </vt:lpstr>
      <vt:lpstr>Αέρια του θερμοκηπίου (GHGs)</vt:lpstr>
      <vt:lpstr>Διοξείδιο του άνθρακα</vt:lpstr>
      <vt:lpstr>Παρουσίαση του PowerPoint</vt:lpstr>
      <vt:lpstr>Παρουσίαση του PowerPoint</vt:lpstr>
      <vt:lpstr>Παρουσίαση του PowerPoint</vt:lpstr>
      <vt:lpstr>Επιπτώσεις της κλιματικής αλλαγής </vt:lpstr>
      <vt:lpstr>Επίδραση Κλιματικής Αλλαγής στα υδρόβια οικοσυστήματα</vt:lpstr>
      <vt:lpstr>ΜΥΔΟΚΑΛΛΙΕΡΓΕΙΑ ΣΤΗΝ ΕΛΛΑΔΑ</vt:lpstr>
      <vt:lpstr>ΓΙΑΤΙ;</vt:lpstr>
      <vt:lpstr>Καθώς διαβιούν πολύ κοντά στην επιφάνεια, είναι πολύ επιρρεπή σε αβιοτικούς παράγοντες (φαινόμενο κλιματικής αλλαγής)</vt:lpstr>
      <vt:lpstr>Παρουσίαση του PowerPoint</vt:lpstr>
      <vt:lpstr>Παρουσίαση του PowerPoint</vt:lpstr>
      <vt:lpstr>Παρουσίαση του PowerPoint</vt:lpstr>
      <vt:lpstr>Τα μύδια επηρεάζονται από την έκθεση σε υψηλές θερμοκρασίες, φαινόμενο που αντικατοπτρίζεται ως θερμικό και οξειδωτικό στρες μέσω γονιδιακής έκφρασης ορισμένων γονιδίων, τόσο σε επίπεδο mRNA όσο και πρωτεΐνης</vt:lpstr>
      <vt:lpstr>ΑΣΚΙΔΙΑ</vt:lpstr>
      <vt:lpstr>Καλοκαίρι 2020  και 2022 COVID-19</vt:lpstr>
      <vt:lpstr>Παρουσίαση του PowerPoint</vt:lpstr>
      <vt:lpstr>Γενετική βελτίωση  </vt:lpstr>
      <vt:lpstr>ΠΟΙΑ ΕΪΔΗ ΚΑΙ ΓΙΑΤΙ;  ΒΑΣΙΚΑ ΠΛΕΟΝΕΚΤΗΜΑΤΑ</vt:lpstr>
      <vt:lpstr>Σας ευχαριστώ για την προσοσχή σας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giannis giantsis</dc:creator>
  <cp:lastModifiedBy>Aida NIKA</cp:lastModifiedBy>
  <cp:revision>420</cp:revision>
  <dcterms:created xsi:type="dcterms:W3CDTF">2015-10-22T22:00:09Z</dcterms:created>
  <dcterms:modified xsi:type="dcterms:W3CDTF">2023-05-30T05:16:12Z</dcterms:modified>
</cp:coreProperties>
</file>