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9"/>
  </p:notesMasterIdLst>
  <p:sldIdLst>
    <p:sldId id="327" r:id="rId5"/>
    <p:sldId id="279" r:id="rId6"/>
    <p:sldId id="261" r:id="rId7"/>
    <p:sldId id="328" r:id="rId8"/>
    <p:sldId id="269" r:id="rId9"/>
    <p:sldId id="258" r:id="rId10"/>
    <p:sldId id="277" r:id="rId11"/>
    <p:sldId id="289" r:id="rId12"/>
    <p:sldId id="290" r:id="rId13"/>
    <p:sldId id="291" r:id="rId14"/>
    <p:sldId id="332" r:id="rId15"/>
    <p:sldId id="260" r:id="rId16"/>
    <p:sldId id="304" r:id="rId17"/>
    <p:sldId id="334" r:id="rId18"/>
    <p:sldId id="302" r:id="rId19"/>
    <p:sldId id="295" r:id="rId20"/>
    <p:sldId id="268" r:id="rId21"/>
    <p:sldId id="335" r:id="rId22"/>
    <p:sldId id="276" r:id="rId23"/>
    <p:sldId id="293" r:id="rId24"/>
    <p:sldId id="292" r:id="rId25"/>
    <p:sldId id="263" r:id="rId26"/>
    <p:sldId id="329" r:id="rId27"/>
    <p:sldId id="330" r:id="rId28"/>
    <p:sldId id="322" r:id="rId29"/>
    <p:sldId id="336" r:id="rId30"/>
    <p:sldId id="337" r:id="rId31"/>
    <p:sldId id="325" r:id="rId32"/>
    <p:sldId id="326" r:id="rId33"/>
    <p:sldId id="270" r:id="rId34"/>
    <p:sldId id="262" r:id="rId35"/>
    <p:sldId id="331" r:id="rId36"/>
    <p:sldId id="274" r:id="rId37"/>
    <p:sldId id="275" r:id="rId38"/>
  </p:sldIdLst>
  <p:sldSz cx="9144000" cy="6858000" type="screen4x3"/>
  <p:notesSz cx="6858000" cy="9144000"/>
  <p:defaultTextStyle>
    <a:defPPr>
      <a:defRPr lang="el-G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2" autoAdjust="0"/>
    <p:restoredTop sz="94660"/>
  </p:normalViewPr>
  <p:slideViewPr>
    <p:cSldViewPr>
      <p:cViewPr varScale="1">
        <p:scale>
          <a:sx n="81" d="100"/>
          <a:sy n="81" d="100"/>
        </p:scale>
        <p:origin x="1536"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Θέση κεφαλίδας">
            <a:extLst>
              <a:ext uri="{FF2B5EF4-FFF2-40B4-BE49-F238E27FC236}">
                <a16:creationId xmlns:a16="http://schemas.microsoft.com/office/drawing/2014/main" id="{0E3E2CB6-8C06-4386-DE44-09CFB44ABBC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l-GR"/>
          </a:p>
        </p:txBody>
      </p:sp>
      <p:sp>
        <p:nvSpPr>
          <p:cNvPr id="3" name="2 - Θέση ημερομηνίας">
            <a:extLst>
              <a:ext uri="{FF2B5EF4-FFF2-40B4-BE49-F238E27FC236}">
                <a16:creationId xmlns:a16="http://schemas.microsoft.com/office/drawing/2014/main" id="{9361204C-B1A1-129B-0F1F-8AD1643D8692}"/>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E7849AF3-4AA5-4675-85BE-2D99B74F7C07}" type="datetimeFigureOut">
              <a:rPr lang="el-GR"/>
              <a:pPr>
                <a:defRPr/>
              </a:pPr>
              <a:t>9/7/2023</a:t>
            </a:fld>
            <a:endParaRPr lang="el-GR"/>
          </a:p>
        </p:txBody>
      </p:sp>
      <p:sp>
        <p:nvSpPr>
          <p:cNvPr id="4" name="3 - Θέση εικόνας διαφάνειας">
            <a:extLst>
              <a:ext uri="{FF2B5EF4-FFF2-40B4-BE49-F238E27FC236}">
                <a16:creationId xmlns:a16="http://schemas.microsoft.com/office/drawing/2014/main" id="{50A208A7-386B-4098-1CEC-7F95B83CBAA8}"/>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4 - Θέση σημειώσεων">
            <a:extLst>
              <a:ext uri="{FF2B5EF4-FFF2-40B4-BE49-F238E27FC236}">
                <a16:creationId xmlns:a16="http://schemas.microsoft.com/office/drawing/2014/main" id="{20E12B6B-B0E4-AD36-0926-125FBD57CBF9}"/>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a:t>Kλικ για επεξεργασία των στυλ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5 - Θέση υποσέλιδου">
            <a:extLst>
              <a:ext uri="{FF2B5EF4-FFF2-40B4-BE49-F238E27FC236}">
                <a16:creationId xmlns:a16="http://schemas.microsoft.com/office/drawing/2014/main" id="{A4B26B60-73C5-A294-89DA-8983136DEA44}"/>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l-GR"/>
          </a:p>
        </p:txBody>
      </p:sp>
      <p:sp>
        <p:nvSpPr>
          <p:cNvPr id="7" name="6 - Θέση αριθμού διαφάνειας">
            <a:extLst>
              <a:ext uri="{FF2B5EF4-FFF2-40B4-BE49-F238E27FC236}">
                <a16:creationId xmlns:a16="http://schemas.microsoft.com/office/drawing/2014/main" id="{CB200E10-B75B-E97C-87FE-9C0F1E7D2EE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8319109D-E284-4C3F-AB2A-EB8140DCA062}"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Θέση εικόνας διαφάνειας 1">
            <a:extLst>
              <a:ext uri="{FF2B5EF4-FFF2-40B4-BE49-F238E27FC236}">
                <a16:creationId xmlns:a16="http://schemas.microsoft.com/office/drawing/2014/main" id="{BE3B0C44-B22F-E3F6-FE15-951FF411369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Θέση σημειώσεων 2">
            <a:extLst>
              <a:ext uri="{FF2B5EF4-FFF2-40B4-BE49-F238E27FC236}">
                <a16:creationId xmlns:a16="http://schemas.microsoft.com/office/drawing/2014/main" id="{3E13A284-11A2-E33D-01F4-6DF76E7443E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21508" name="Θέση αριθμού διαφάνειας 3">
            <a:extLst>
              <a:ext uri="{FF2B5EF4-FFF2-40B4-BE49-F238E27FC236}">
                <a16:creationId xmlns:a16="http://schemas.microsoft.com/office/drawing/2014/main" id="{1077BE00-B4CB-7FE9-BB2C-43F94056DD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ACD1BB-97F0-4F85-8206-B8C6AB8019E2}" type="slidenum">
              <a:rPr lang="el-GR" altLang="el-GR" smtClean="0">
                <a:latin typeface="Calibri" panose="020F0502020204030204" pitchFamily="34" charset="0"/>
              </a:rPr>
              <a:pPr/>
              <a:t>13</a:t>
            </a:fld>
            <a:endParaRPr lang="el-GR" altLang="el-GR">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 Θέση εικόνας διαφάνειας">
            <a:extLst>
              <a:ext uri="{FF2B5EF4-FFF2-40B4-BE49-F238E27FC236}">
                <a16:creationId xmlns:a16="http://schemas.microsoft.com/office/drawing/2014/main" id="{819DFDBF-B38F-7021-5C23-BA4E67E1885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2 - Θέση σημειώσεων">
            <a:extLst>
              <a:ext uri="{FF2B5EF4-FFF2-40B4-BE49-F238E27FC236}">
                <a16:creationId xmlns:a16="http://schemas.microsoft.com/office/drawing/2014/main" id="{B5B9C02F-B1F0-6887-B744-00E4568B58C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l-GR"/>
              <a:t>Προσθήκη μονάδων αφυδάτωσης με στόχο την επίτευξη περιεκτικότητας στερεών στην αφυδατωμένη ιλύ άνω του 28 %  και προμήθεια και εγκατάσταση νέας (-ων)  μονάδας (-ων)  παρασκευής και δοσομέτρησης πολυηλεκτρολύτη στην αφυδάτωση ιλύος. </a:t>
            </a:r>
          </a:p>
        </p:txBody>
      </p:sp>
      <p:sp>
        <p:nvSpPr>
          <p:cNvPr id="23556" name="3 - Θέση αριθμού διαφάνειας">
            <a:extLst>
              <a:ext uri="{FF2B5EF4-FFF2-40B4-BE49-F238E27FC236}">
                <a16:creationId xmlns:a16="http://schemas.microsoft.com/office/drawing/2014/main" id="{ABDC8166-1287-8CBF-2CD4-D18A997E50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EB4FAF-BEDD-45D6-947B-103A923BD334}" type="slidenum">
              <a:rPr lang="el-GR" altLang="el-GR" smtClean="0">
                <a:latin typeface="Calibri" panose="020F0502020204030204" pitchFamily="34" charset="0"/>
              </a:rPr>
              <a:pPr/>
              <a:t>14</a:t>
            </a:fld>
            <a:endParaRPr lang="el-GR" altLang="el-GR">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Θέση εικόνας διαφάνειας 1">
            <a:extLst>
              <a:ext uri="{FF2B5EF4-FFF2-40B4-BE49-F238E27FC236}">
                <a16:creationId xmlns:a16="http://schemas.microsoft.com/office/drawing/2014/main" id="{075E8D25-19B2-64B5-54AB-6095A67B5A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Θέση σημειώσεων 2">
            <a:extLst>
              <a:ext uri="{FF2B5EF4-FFF2-40B4-BE49-F238E27FC236}">
                <a16:creationId xmlns:a16="http://schemas.microsoft.com/office/drawing/2014/main" id="{927C01A7-AE43-285F-C118-B86D6B2786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35844" name="Θέση αριθμού διαφάνειας 3">
            <a:extLst>
              <a:ext uri="{FF2B5EF4-FFF2-40B4-BE49-F238E27FC236}">
                <a16:creationId xmlns:a16="http://schemas.microsoft.com/office/drawing/2014/main" id="{E7B6F7AE-CC00-2063-6EDE-C89DEB1F77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B3BEDAE-BE58-432D-A7BE-1D549C5BFF0C}" type="slidenum">
              <a:rPr lang="el-GR" altLang="el-GR" smtClean="0">
                <a:latin typeface="Calibri" panose="020F0502020204030204" pitchFamily="34" charset="0"/>
              </a:rPr>
              <a:pPr/>
              <a:t>30</a:t>
            </a:fld>
            <a:endParaRPr lang="el-GR" altLang="el-GR">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8 - Τίτλος"/>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l-GR"/>
              <a:t>Kλικ για επεξεργασία του τίτλου</a:t>
            </a:r>
            <a:endParaRPr lang="en-US"/>
          </a:p>
        </p:txBody>
      </p:sp>
      <p:sp>
        <p:nvSpPr>
          <p:cNvPr id="17" name="16 - Υπότιτλος"/>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a:t>Κάντε κλικ για να επεξεργαστείτε τον υπότιτλο του υποδείγματος</a:t>
            </a:r>
            <a:endParaRPr lang="en-US"/>
          </a:p>
        </p:txBody>
      </p:sp>
      <p:sp>
        <p:nvSpPr>
          <p:cNvPr id="2" name="29 - Θέση ημερομηνίας">
            <a:extLst>
              <a:ext uri="{FF2B5EF4-FFF2-40B4-BE49-F238E27FC236}">
                <a16:creationId xmlns:a16="http://schemas.microsoft.com/office/drawing/2014/main" id="{F4BB5048-137E-129E-2B17-93F60D950256}"/>
              </a:ext>
            </a:extLst>
          </p:cNvPr>
          <p:cNvSpPr>
            <a:spLocks noGrp="1"/>
          </p:cNvSpPr>
          <p:nvPr>
            <p:ph type="dt" sz="half" idx="10"/>
          </p:nvPr>
        </p:nvSpPr>
        <p:spPr/>
        <p:txBody>
          <a:bodyPr/>
          <a:lstStyle>
            <a:lvl1pPr>
              <a:defRPr/>
            </a:lvl1pPr>
          </a:lstStyle>
          <a:p>
            <a:pPr>
              <a:defRPr/>
            </a:pPr>
            <a:fld id="{36F86ABC-61FB-4706-8541-B54E851D7AF6}" type="datetimeFigureOut">
              <a:rPr lang="el-GR"/>
              <a:pPr>
                <a:defRPr/>
              </a:pPr>
              <a:t>9/7/2023</a:t>
            </a:fld>
            <a:endParaRPr lang="el-GR"/>
          </a:p>
        </p:txBody>
      </p:sp>
      <p:sp>
        <p:nvSpPr>
          <p:cNvPr id="3" name="18 - Θέση υποσέλιδου">
            <a:extLst>
              <a:ext uri="{FF2B5EF4-FFF2-40B4-BE49-F238E27FC236}">
                <a16:creationId xmlns:a16="http://schemas.microsoft.com/office/drawing/2014/main" id="{B8BBAE9A-5B7D-AFA2-5E9B-2970C1D463E1}"/>
              </a:ext>
            </a:extLst>
          </p:cNvPr>
          <p:cNvSpPr>
            <a:spLocks noGrp="1"/>
          </p:cNvSpPr>
          <p:nvPr>
            <p:ph type="ftr" sz="quarter" idx="11"/>
          </p:nvPr>
        </p:nvSpPr>
        <p:spPr/>
        <p:txBody>
          <a:bodyPr/>
          <a:lstStyle>
            <a:lvl1pPr>
              <a:defRPr/>
            </a:lvl1pPr>
          </a:lstStyle>
          <a:p>
            <a:pPr>
              <a:defRPr/>
            </a:pPr>
            <a:endParaRPr lang="el-GR"/>
          </a:p>
        </p:txBody>
      </p:sp>
      <p:sp>
        <p:nvSpPr>
          <p:cNvPr id="4" name="26 - Θέση αριθμού διαφάνειας">
            <a:extLst>
              <a:ext uri="{FF2B5EF4-FFF2-40B4-BE49-F238E27FC236}">
                <a16:creationId xmlns:a16="http://schemas.microsoft.com/office/drawing/2014/main" id="{903802C9-B26F-5677-E3CF-FB72295B8D49}"/>
              </a:ext>
            </a:extLst>
          </p:cNvPr>
          <p:cNvSpPr>
            <a:spLocks noGrp="1"/>
          </p:cNvSpPr>
          <p:nvPr>
            <p:ph type="sldNum" sz="quarter" idx="12"/>
          </p:nvPr>
        </p:nvSpPr>
        <p:spPr/>
        <p:txBody>
          <a:bodyPr/>
          <a:lstStyle>
            <a:lvl1pPr>
              <a:defRPr>
                <a:solidFill>
                  <a:srgbClr val="D1EAEE"/>
                </a:solidFill>
              </a:defRPr>
            </a:lvl1pPr>
          </a:lstStyle>
          <a:p>
            <a:pPr>
              <a:defRPr/>
            </a:pPr>
            <a:fld id="{FF0F560C-CC2A-4377-ADBF-545C4F27EDE2}" type="slidenum">
              <a:rPr lang="el-GR" altLang="el-GR"/>
              <a:pPr>
                <a:defRPr/>
              </a:pPr>
              <a:t>‹#›</a:t>
            </a:fld>
            <a:endParaRPr lang="el-GR" altLang="el-GR"/>
          </a:p>
        </p:txBody>
      </p:sp>
    </p:spTree>
    <p:extLst>
      <p:ext uri="{BB962C8B-B14F-4D97-AF65-F5344CB8AC3E}">
        <p14:creationId xmlns:p14="http://schemas.microsoft.com/office/powerpoint/2010/main" val="75410746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9 - Θέση ημερομηνίας">
            <a:extLst>
              <a:ext uri="{FF2B5EF4-FFF2-40B4-BE49-F238E27FC236}">
                <a16:creationId xmlns:a16="http://schemas.microsoft.com/office/drawing/2014/main" id="{F591ADB7-445A-E2D5-6F6A-0D75267941B1}"/>
              </a:ext>
            </a:extLst>
          </p:cNvPr>
          <p:cNvSpPr>
            <a:spLocks noGrp="1"/>
          </p:cNvSpPr>
          <p:nvPr>
            <p:ph type="dt" sz="half" idx="10"/>
          </p:nvPr>
        </p:nvSpPr>
        <p:spPr/>
        <p:txBody>
          <a:bodyPr/>
          <a:lstStyle>
            <a:lvl1pPr>
              <a:defRPr/>
            </a:lvl1pPr>
          </a:lstStyle>
          <a:p>
            <a:pPr>
              <a:defRPr/>
            </a:pPr>
            <a:fld id="{95DC7AD6-5429-4C78-9D75-DB2382CE6ADD}" type="datetimeFigureOut">
              <a:rPr lang="el-GR"/>
              <a:pPr>
                <a:defRPr/>
              </a:pPr>
              <a:t>9/7/2023</a:t>
            </a:fld>
            <a:endParaRPr lang="el-GR"/>
          </a:p>
        </p:txBody>
      </p:sp>
      <p:sp>
        <p:nvSpPr>
          <p:cNvPr id="5" name="21 - Θέση υποσέλιδου">
            <a:extLst>
              <a:ext uri="{FF2B5EF4-FFF2-40B4-BE49-F238E27FC236}">
                <a16:creationId xmlns:a16="http://schemas.microsoft.com/office/drawing/2014/main" id="{37580647-5742-18C2-7594-70ACF23F630C}"/>
              </a:ext>
            </a:extLst>
          </p:cNvPr>
          <p:cNvSpPr>
            <a:spLocks noGrp="1"/>
          </p:cNvSpPr>
          <p:nvPr>
            <p:ph type="ftr" sz="quarter" idx="11"/>
          </p:nvPr>
        </p:nvSpPr>
        <p:spPr/>
        <p:txBody>
          <a:bodyPr/>
          <a:lstStyle>
            <a:lvl1pPr>
              <a:defRPr/>
            </a:lvl1pPr>
          </a:lstStyle>
          <a:p>
            <a:pPr>
              <a:defRPr/>
            </a:pPr>
            <a:endParaRPr lang="el-GR"/>
          </a:p>
        </p:txBody>
      </p:sp>
      <p:sp>
        <p:nvSpPr>
          <p:cNvPr id="6" name="17 - Θέση αριθμού διαφάνειας">
            <a:extLst>
              <a:ext uri="{FF2B5EF4-FFF2-40B4-BE49-F238E27FC236}">
                <a16:creationId xmlns:a16="http://schemas.microsoft.com/office/drawing/2014/main" id="{1985DA85-C9F0-866F-AD46-B189920F9C7C}"/>
              </a:ext>
            </a:extLst>
          </p:cNvPr>
          <p:cNvSpPr>
            <a:spLocks noGrp="1"/>
          </p:cNvSpPr>
          <p:nvPr>
            <p:ph type="sldNum" sz="quarter" idx="12"/>
          </p:nvPr>
        </p:nvSpPr>
        <p:spPr/>
        <p:txBody>
          <a:bodyPr/>
          <a:lstStyle>
            <a:lvl1pPr>
              <a:defRPr/>
            </a:lvl1pPr>
          </a:lstStyle>
          <a:p>
            <a:pPr>
              <a:defRPr/>
            </a:pPr>
            <a:fld id="{DF4C9E95-1713-48DB-B5C3-5DEDB562A71A}" type="slidenum">
              <a:rPr lang="el-GR" altLang="el-GR"/>
              <a:pPr>
                <a:defRPr/>
              </a:pPr>
              <a:t>‹#›</a:t>
            </a:fld>
            <a:endParaRPr lang="el-GR" altLang="el-GR"/>
          </a:p>
        </p:txBody>
      </p:sp>
    </p:spTree>
    <p:extLst>
      <p:ext uri="{BB962C8B-B14F-4D97-AF65-F5344CB8AC3E}">
        <p14:creationId xmlns:p14="http://schemas.microsoft.com/office/powerpoint/2010/main" val="1742709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a:t>Kλικ για επεξεργασία των στυλ του υποδείγματος</a:t>
            </a:r>
          </a:p>
        </p:txBody>
      </p:sp>
      <p:sp>
        <p:nvSpPr>
          <p:cNvPr id="4" name="3 - Θέση ημερομηνίας">
            <a:extLst>
              <a:ext uri="{FF2B5EF4-FFF2-40B4-BE49-F238E27FC236}">
                <a16:creationId xmlns:a16="http://schemas.microsoft.com/office/drawing/2014/main" id="{39B07528-EAF3-A5B6-D4F3-383BB13CEA69}"/>
              </a:ext>
            </a:extLst>
          </p:cNvPr>
          <p:cNvSpPr>
            <a:spLocks noGrp="1"/>
          </p:cNvSpPr>
          <p:nvPr>
            <p:ph type="dt" sz="half" idx="10"/>
          </p:nvPr>
        </p:nvSpPr>
        <p:spPr/>
        <p:txBody>
          <a:bodyPr/>
          <a:lstStyle>
            <a:lvl1pPr>
              <a:defRPr/>
            </a:lvl1pPr>
          </a:lstStyle>
          <a:p>
            <a:pPr>
              <a:defRPr/>
            </a:pPr>
            <a:fld id="{5C1DB837-8E22-4EDD-8C2F-55E589F2D37A}" type="datetimeFigureOut">
              <a:rPr lang="el-GR"/>
              <a:pPr>
                <a:defRPr/>
              </a:pPr>
              <a:t>9/7/2023</a:t>
            </a:fld>
            <a:endParaRPr lang="el-GR"/>
          </a:p>
        </p:txBody>
      </p:sp>
      <p:sp>
        <p:nvSpPr>
          <p:cNvPr id="5" name="4 - Θέση υποσέλιδου">
            <a:extLst>
              <a:ext uri="{FF2B5EF4-FFF2-40B4-BE49-F238E27FC236}">
                <a16:creationId xmlns:a16="http://schemas.microsoft.com/office/drawing/2014/main" id="{C091C47A-52E4-13F6-1EF1-5AFFB18B85FF}"/>
              </a:ext>
            </a:extLst>
          </p:cNvPr>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a:extLst>
              <a:ext uri="{FF2B5EF4-FFF2-40B4-BE49-F238E27FC236}">
                <a16:creationId xmlns:a16="http://schemas.microsoft.com/office/drawing/2014/main" id="{745B00CF-7E01-437B-C083-4E90C7438DC7}"/>
              </a:ext>
            </a:extLst>
          </p:cNvPr>
          <p:cNvSpPr>
            <a:spLocks noGrp="1"/>
          </p:cNvSpPr>
          <p:nvPr>
            <p:ph type="sldNum" sz="quarter" idx="12"/>
          </p:nvPr>
        </p:nvSpPr>
        <p:spPr/>
        <p:txBody>
          <a:bodyPr/>
          <a:lstStyle>
            <a:lvl1pPr>
              <a:defRPr>
                <a:solidFill>
                  <a:srgbClr val="D1EAEE"/>
                </a:solidFill>
              </a:defRPr>
            </a:lvl1pPr>
          </a:lstStyle>
          <a:p>
            <a:pPr>
              <a:defRPr/>
            </a:pPr>
            <a:fld id="{18D44C36-3C54-4490-8EE7-4B0A86CC29B4}" type="slidenum">
              <a:rPr lang="el-GR" altLang="el-GR"/>
              <a:pPr>
                <a:defRPr/>
              </a:pPr>
              <a:t>‹#›</a:t>
            </a:fld>
            <a:endParaRPr lang="el-GR" altLang="el-GR"/>
          </a:p>
        </p:txBody>
      </p:sp>
    </p:spTree>
    <p:extLst>
      <p:ext uri="{BB962C8B-B14F-4D97-AF65-F5344CB8AC3E}">
        <p14:creationId xmlns:p14="http://schemas.microsoft.com/office/powerpoint/2010/main" val="21842102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9 - Θέση ημερομηνίας">
            <a:extLst>
              <a:ext uri="{FF2B5EF4-FFF2-40B4-BE49-F238E27FC236}">
                <a16:creationId xmlns:a16="http://schemas.microsoft.com/office/drawing/2014/main" id="{1819395E-4036-6580-9BF2-1CDEC9A58CD2}"/>
              </a:ext>
            </a:extLst>
          </p:cNvPr>
          <p:cNvSpPr>
            <a:spLocks noGrp="1"/>
          </p:cNvSpPr>
          <p:nvPr>
            <p:ph type="dt" sz="half" idx="10"/>
          </p:nvPr>
        </p:nvSpPr>
        <p:spPr/>
        <p:txBody>
          <a:bodyPr/>
          <a:lstStyle>
            <a:lvl1pPr>
              <a:defRPr/>
            </a:lvl1pPr>
          </a:lstStyle>
          <a:p>
            <a:pPr>
              <a:defRPr/>
            </a:pPr>
            <a:fld id="{FEAA4CB1-0A8D-4891-88FB-69CB7B2C85CE}" type="datetimeFigureOut">
              <a:rPr lang="el-GR"/>
              <a:pPr>
                <a:defRPr/>
              </a:pPr>
              <a:t>9/7/2023</a:t>
            </a:fld>
            <a:endParaRPr lang="el-GR"/>
          </a:p>
        </p:txBody>
      </p:sp>
      <p:sp>
        <p:nvSpPr>
          <p:cNvPr id="6" name="21 - Θέση υποσέλιδου">
            <a:extLst>
              <a:ext uri="{FF2B5EF4-FFF2-40B4-BE49-F238E27FC236}">
                <a16:creationId xmlns:a16="http://schemas.microsoft.com/office/drawing/2014/main" id="{65741C4F-FD3D-0DDC-40C1-3501CBB3EA42}"/>
              </a:ext>
            </a:extLst>
          </p:cNvPr>
          <p:cNvSpPr>
            <a:spLocks noGrp="1"/>
          </p:cNvSpPr>
          <p:nvPr>
            <p:ph type="ftr" sz="quarter" idx="11"/>
          </p:nvPr>
        </p:nvSpPr>
        <p:spPr/>
        <p:txBody>
          <a:bodyPr/>
          <a:lstStyle>
            <a:lvl1pPr>
              <a:defRPr/>
            </a:lvl1pPr>
          </a:lstStyle>
          <a:p>
            <a:pPr>
              <a:defRPr/>
            </a:pPr>
            <a:endParaRPr lang="el-GR"/>
          </a:p>
        </p:txBody>
      </p:sp>
      <p:sp>
        <p:nvSpPr>
          <p:cNvPr id="7" name="17 - Θέση αριθμού διαφάνειας">
            <a:extLst>
              <a:ext uri="{FF2B5EF4-FFF2-40B4-BE49-F238E27FC236}">
                <a16:creationId xmlns:a16="http://schemas.microsoft.com/office/drawing/2014/main" id="{2AB864E5-2E59-C48D-07E0-290214AD8D50}"/>
              </a:ext>
            </a:extLst>
          </p:cNvPr>
          <p:cNvSpPr>
            <a:spLocks noGrp="1"/>
          </p:cNvSpPr>
          <p:nvPr>
            <p:ph type="sldNum" sz="quarter" idx="12"/>
          </p:nvPr>
        </p:nvSpPr>
        <p:spPr/>
        <p:txBody>
          <a:bodyPr/>
          <a:lstStyle>
            <a:lvl1pPr>
              <a:defRPr/>
            </a:lvl1pPr>
          </a:lstStyle>
          <a:p>
            <a:pPr>
              <a:defRPr/>
            </a:pPr>
            <a:fld id="{A25A1F57-5B67-4F57-B217-F218674D6581}" type="slidenum">
              <a:rPr lang="el-GR" altLang="el-GR"/>
              <a:pPr>
                <a:defRPr/>
              </a:pPr>
              <a:t>‹#›</a:t>
            </a:fld>
            <a:endParaRPr lang="el-GR" altLang="el-GR"/>
          </a:p>
        </p:txBody>
      </p:sp>
    </p:spTree>
    <p:extLst>
      <p:ext uri="{BB962C8B-B14F-4D97-AF65-F5344CB8AC3E}">
        <p14:creationId xmlns:p14="http://schemas.microsoft.com/office/powerpoint/2010/main" val="129703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4" name="3 - Θέση κειμένου"/>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5" name="4 - Θέση περιεχομένου"/>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περιεχομένου"/>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9 - Θέση ημερομηνίας">
            <a:extLst>
              <a:ext uri="{FF2B5EF4-FFF2-40B4-BE49-F238E27FC236}">
                <a16:creationId xmlns:a16="http://schemas.microsoft.com/office/drawing/2014/main" id="{3719F8EF-1B14-1C69-C4CB-4C7E7351213D}"/>
              </a:ext>
            </a:extLst>
          </p:cNvPr>
          <p:cNvSpPr>
            <a:spLocks noGrp="1"/>
          </p:cNvSpPr>
          <p:nvPr>
            <p:ph type="dt" sz="half" idx="10"/>
          </p:nvPr>
        </p:nvSpPr>
        <p:spPr/>
        <p:txBody>
          <a:bodyPr/>
          <a:lstStyle>
            <a:lvl1pPr>
              <a:defRPr/>
            </a:lvl1pPr>
          </a:lstStyle>
          <a:p>
            <a:pPr>
              <a:defRPr/>
            </a:pPr>
            <a:fld id="{8CEA2B24-901D-4CC6-86F1-531721446433}" type="datetimeFigureOut">
              <a:rPr lang="el-GR"/>
              <a:pPr>
                <a:defRPr/>
              </a:pPr>
              <a:t>9/7/2023</a:t>
            </a:fld>
            <a:endParaRPr lang="el-GR"/>
          </a:p>
        </p:txBody>
      </p:sp>
      <p:sp>
        <p:nvSpPr>
          <p:cNvPr id="8" name="21 - Θέση υποσέλιδου">
            <a:extLst>
              <a:ext uri="{FF2B5EF4-FFF2-40B4-BE49-F238E27FC236}">
                <a16:creationId xmlns:a16="http://schemas.microsoft.com/office/drawing/2014/main" id="{4F8F8BC9-854C-6070-7A4E-BFED618BCF4A}"/>
              </a:ext>
            </a:extLst>
          </p:cNvPr>
          <p:cNvSpPr>
            <a:spLocks noGrp="1"/>
          </p:cNvSpPr>
          <p:nvPr>
            <p:ph type="ftr" sz="quarter" idx="11"/>
          </p:nvPr>
        </p:nvSpPr>
        <p:spPr/>
        <p:txBody>
          <a:bodyPr/>
          <a:lstStyle>
            <a:lvl1pPr>
              <a:defRPr/>
            </a:lvl1pPr>
          </a:lstStyle>
          <a:p>
            <a:pPr>
              <a:defRPr/>
            </a:pPr>
            <a:endParaRPr lang="el-GR"/>
          </a:p>
        </p:txBody>
      </p:sp>
      <p:sp>
        <p:nvSpPr>
          <p:cNvPr id="9" name="17 - Θέση αριθμού διαφάνειας">
            <a:extLst>
              <a:ext uri="{FF2B5EF4-FFF2-40B4-BE49-F238E27FC236}">
                <a16:creationId xmlns:a16="http://schemas.microsoft.com/office/drawing/2014/main" id="{655AD676-E718-5AAC-AD5F-F549EF69E48C}"/>
              </a:ext>
            </a:extLst>
          </p:cNvPr>
          <p:cNvSpPr>
            <a:spLocks noGrp="1"/>
          </p:cNvSpPr>
          <p:nvPr>
            <p:ph type="sldNum" sz="quarter" idx="12"/>
          </p:nvPr>
        </p:nvSpPr>
        <p:spPr/>
        <p:txBody>
          <a:bodyPr/>
          <a:lstStyle>
            <a:lvl1pPr>
              <a:defRPr/>
            </a:lvl1pPr>
          </a:lstStyle>
          <a:p>
            <a:pPr>
              <a:defRPr/>
            </a:pPr>
            <a:fld id="{CBE6B613-EC3E-425E-BC1A-38933BDE2F9E}" type="slidenum">
              <a:rPr lang="el-GR" altLang="el-GR"/>
              <a:pPr>
                <a:defRPr/>
              </a:pPr>
              <a:t>‹#›</a:t>
            </a:fld>
            <a:endParaRPr lang="el-GR" altLang="el-GR"/>
          </a:p>
        </p:txBody>
      </p:sp>
    </p:spTree>
    <p:extLst>
      <p:ext uri="{BB962C8B-B14F-4D97-AF65-F5344CB8AC3E}">
        <p14:creationId xmlns:p14="http://schemas.microsoft.com/office/powerpoint/2010/main" val="3536730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l-GR"/>
              <a:t>Kλικ για επεξεργασία του τίτλου</a:t>
            </a:r>
            <a:endParaRPr lang="en-US"/>
          </a:p>
        </p:txBody>
      </p:sp>
      <p:sp>
        <p:nvSpPr>
          <p:cNvPr id="3" name="9 - Θέση ημερομηνίας">
            <a:extLst>
              <a:ext uri="{FF2B5EF4-FFF2-40B4-BE49-F238E27FC236}">
                <a16:creationId xmlns:a16="http://schemas.microsoft.com/office/drawing/2014/main" id="{D1C59CA0-80E3-98E1-D20C-F0D0AC831627}"/>
              </a:ext>
            </a:extLst>
          </p:cNvPr>
          <p:cNvSpPr>
            <a:spLocks noGrp="1"/>
          </p:cNvSpPr>
          <p:nvPr>
            <p:ph type="dt" sz="half" idx="10"/>
          </p:nvPr>
        </p:nvSpPr>
        <p:spPr/>
        <p:txBody>
          <a:bodyPr/>
          <a:lstStyle>
            <a:lvl1pPr>
              <a:defRPr/>
            </a:lvl1pPr>
          </a:lstStyle>
          <a:p>
            <a:pPr>
              <a:defRPr/>
            </a:pPr>
            <a:fld id="{85212F96-9DF6-4533-848D-8D510031D6EA}" type="datetimeFigureOut">
              <a:rPr lang="el-GR"/>
              <a:pPr>
                <a:defRPr/>
              </a:pPr>
              <a:t>9/7/2023</a:t>
            </a:fld>
            <a:endParaRPr lang="el-GR"/>
          </a:p>
        </p:txBody>
      </p:sp>
      <p:sp>
        <p:nvSpPr>
          <p:cNvPr id="4" name="21 - Θέση υποσέλιδου">
            <a:extLst>
              <a:ext uri="{FF2B5EF4-FFF2-40B4-BE49-F238E27FC236}">
                <a16:creationId xmlns:a16="http://schemas.microsoft.com/office/drawing/2014/main" id="{D676433B-DA60-F817-70C8-FEC8E73542E3}"/>
              </a:ext>
            </a:extLst>
          </p:cNvPr>
          <p:cNvSpPr>
            <a:spLocks noGrp="1"/>
          </p:cNvSpPr>
          <p:nvPr>
            <p:ph type="ftr" sz="quarter" idx="11"/>
          </p:nvPr>
        </p:nvSpPr>
        <p:spPr/>
        <p:txBody>
          <a:bodyPr/>
          <a:lstStyle>
            <a:lvl1pPr>
              <a:defRPr/>
            </a:lvl1pPr>
          </a:lstStyle>
          <a:p>
            <a:pPr>
              <a:defRPr/>
            </a:pPr>
            <a:endParaRPr lang="el-GR"/>
          </a:p>
        </p:txBody>
      </p:sp>
      <p:sp>
        <p:nvSpPr>
          <p:cNvPr id="5" name="17 - Θέση αριθμού διαφάνειας">
            <a:extLst>
              <a:ext uri="{FF2B5EF4-FFF2-40B4-BE49-F238E27FC236}">
                <a16:creationId xmlns:a16="http://schemas.microsoft.com/office/drawing/2014/main" id="{0F5F6B1C-633C-E369-C4B9-55F86603652B}"/>
              </a:ext>
            </a:extLst>
          </p:cNvPr>
          <p:cNvSpPr>
            <a:spLocks noGrp="1"/>
          </p:cNvSpPr>
          <p:nvPr>
            <p:ph type="sldNum" sz="quarter" idx="12"/>
          </p:nvPr>
        </p:nvSpPr>
        <p:spPr/>
        <p:txBody>
          <a:bodyPr/>
          <a:lstStyle>
            <a:lvl1pPr>
              <a:defRPr/>
            </a:lvl1pPr>
          </a:lstStyle>
          <a:p>
            <a:pPr>
              <a:defRPr/>
            </a:pPr>
            <a:fld id="{C8AFA978-6398-470B-BB24-FCA68BBB6EB1}" type="slidenum">
              <a:rPr lang="el-GR" altLang="el-GR"/>
              <a:pPr>
                <a:defRPr/>
              </a:pPr>
              <a:t>‹#›</a:t>
            </a:fld>
            <a:endParaRPr lang="el-GR" altLang="el-GR"/>
          </a:p>
        </p:txBody>
      </p:sp>
    </p:spTree>
    <p:extLst>
      <p:ext uri="{BB962C8B-B14F-4D97-AF65-F5344CB8AC3E}">
        <p14:creationId xmlns:p14="http://schemas.microsoft.com/office/powerpoint/2010/main" val="4277517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9 - Θέση ημερομηνίας">
            <a:extLst>
              <a:ext uri="{FF2B5EF4-FFF2-40B4-BE49-F238E27FC236}">
                <a16:creationId xmlns:a16="http://schemas.microsoft.com/office/drawing/2014/main" id="{A47E0FC3-749F-B41B-F888-9EED4740A610}"/>
              </a:ext>
            </a:extLst>
          </p:cNvPr>
          <p:cNvSpPr>
            <a:spLocks noGrp="1"/>
          </p:cNvSpPr>
          <p:nvPr>
            <p:ph type="dt" sz="half" idx="10"/>
          </p:nvPr>
        </p:nvSpPr>
        <p:spPr/>
        <p:txBody>
          <a:bodyPr/>
          <a:lstStyle>
            <a:lvl1pPr>
              <a:defRPr/>
            </a:lvl1pPr>
          </a:lstStyle>
          <a:p>
            <a:pPr>
              <a:defRPr/>
            </a:pPr>
            <a:fld id="{55B6FE10-5332-4690-B6F6-B1DB3ADD76A9}" type="datetimeFigureOut">
              <a:rPr lang="el-GR"/>
              <a:pPr>
                <a:defRPr/>
              </a:pPr>
              <a:t>9/7/2023</a:t>
            </a:fld>
            <a:endParaRPr lang="el-GR"/>
          </a:p>
        </p:txBody>
      </p:sp>
      <p:sp>
        <p:nvSpPr>
          <p:cNvPr id="3" name="21 - Θέση υποσέλιδου">
            <a:extLst>
              <a:ext uri="{FF2B5EF4-FFF2-40B4-BE49-F238E27FC236}">
                <a16:creationId xmlns:a16="http://schemas.microsoft.com/office/drawing/2014/main" id="{7BD212D6-A433-D8AE-CE9E-A513B78D5AD2}"/>
              </a:ext>
            </a:extLst>
          </p:cNvPr>
          <p:cNvSpPr>
            <a:spLocks noGrp="1"/>
          </p:cNvSpPr>
          <p:nvPr>
            <p:ph type="ftr" sz="quarter" idx="11"/>
          </p:nvPr>
        </p:nvSpPr>
        <p:spPr/>
        <p:txBody>
          <a:bodyPr/>
          <a:lstStyle>
            <a:lvl1pPr>
              <a:defRPr/>
            </a:lvl1pPr>
          </a:lstStyle>
          <a:p>
            <a:pPr>
              <a:defRPr/>
            </a:pPr>
            <a:endParaRPr lang="el-GR"/>
          </a:p>
        </p:txBody>
      </p:sp>
      <p:sp>
        <p:nvSpPr>
          <p:cNvPr id="4" name="17 - Θέση αριθμού διαφάνειας">
            <a:extLst>
              <a:ext uri="{FF2B5EF4-FFF2-40B4-BE49-F238E27FC236}">
                <a16:creationId xmlns:a16="http://schemas.microsoft.com/office/drawing/2014/main" id="{7ED7EEAF-5A6D-5FC8-E739-9DD99B5089EE}"/>
              </a:ext>
            </a:extLst>
          </p:cNvPr>
          <p:cNvSpPr>
            <a:spLocks noGrp="1"/>
          </p:cNvSpPr>
          <p:nvPr>
            <p:ph type="sldNum" sz="quarter" idx="12"/>
          </p:nvPr>
        </p:nvSpPr>
        <p:spPr/>
        <p:txBody>
          <a:bodyPr/>
          <a:lstStyle>
            <a:lvl1pPr>
              <a:defRPr/>
            </a:lvl1pPr>
          </a:lstStyle>
          <a:p>
            <a:pPr>
              <a:defRPr/>
            </a:pPr>
            <a:fld id="{19037841-1550-4B47-BBC1-BA4675D13876}" type="slidenum">
              <a:rPr lang="el-GR" altLang="el-GR"/>
              <a:pPr>
                <a:defRPr/>
              </a:pPr>
              <a:t>‹#›</a:t>
            </a:fld>
            <a:endParaRPr lang="el-GR" altLang="el-GR"/>
          </a:p>
        </p:txBody>
      </p:sp>
    </p:spTree>
    <p:extLst>
      <p:ext uri="{BB962C8B-B14F-4D97-AF65-F5344CB8AC3E}">
        <p14:creationId xmlns:p14="http://schemas.microsoft.com/office/powerpoint/2010/main" val="2053279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l-GR"/>
              <a:t>Kλικ για επεξεργασία του τίτλου</a:t>
            </a:r>
            <a:endParaRPr lang="en-US"/>
          </a:p>
        </p:txBody>
      </p:sp>
      <p:sp>
        <p:nvSpPr>
          <p:cNvPr id="3" name="2 - Θέση κειμένου"/>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l-GR"/>
              <a:t>Kλικ για επεξεργασία των στυλ του υποδείγματος</a:t>
            </a:r>
          </a:p>
        </p:txBody>
      </p:sp>
      <p:sp>
        <p:nvSpPr>
          <p:cNvPr id="4" name="3 - Θέση περιεχομένου"/>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9 - Θέση ημερομηνίας">
            <a:extLst>
              <a:ext uri="{FF2B5EF4-FFF2-40B4-BE49-F238E27FC236}">
                <a16:creationId xmlns:a16="http://schemas.microsoft.com/office/drawing/2014/main" id="{1C082B68-4CFC-88C2-15E2-2A1EE4EEDE66}"/>
              </a:ext>
            </a:extLst>
          </p:cNvPr>
          <p:cNvSpPr>
            <a:spLocks noGrp="1"/>
          </p:cNvSpPr>
          <p:nvPr>
            <p:ph type="dt" sz="half" idx="10"/>
          </p:nvPr>
        </p:nvSpPr>
        <p:spPr/>
        <p:txBody>
          <a:bodyPr/>
          <a:lstStyle>
            <a:lvl1pPr>
              <a:defRPr/>
            </a:lvl1pPr>
          </a:lstStyle>
          <a:p>
            <a:pPr>
              <a:defRPr/>
            </a:pPr>
            <a:fld id="{E046AB78-C1CC-4852-8EA6-2DB56D6BC3B7}" type="datetimeFigureOut">
              <a:rPr lang="el-GR"/>
              <a:pPr>
                <a:defRPr/>
              </a:pPr>
              <a:t>9/7/2023</a:t>
            </a:fld>
            <a:endParaRPr lang="el-GR"/>
          </a:p>
        </p:txBody>
      </p:sp>
      <p:sp>
        <p:nvSpPr>
          <p:cNvPr id="6" name="21 - Θέση υποσέλιδου">
            <a:extLst>
              <a:ext uri="{FF2B5EF4-FFF2-40B4-BE49-F238E27FC236}">
                <a16:creationId xmlns:a16="http://schemas.microsoft.com/office/drawing/2014/main" id="{F8CA9EED-CFD7-359D-8BA4-2EB9F347A0FB}"/>
              </a:ext>
            </a:extLst>
          </p:cNvPr>
          <p:cNvSpPr>
            <a:spLocks noGrp="1"/>
          </p:cNvSpPr>
          <p:nvPr>
            <p:ph type="ftr" sz="quarter" idx="11"/>
          </p:nvPr>
        </p:nvSpPr>
        <p:spPr/>
        <p:txBody>
          <a:bodyPr/>
          <a:lstStyle>
            <a:lvl1pPr>
              <a:defRPr/>
            </a:lvl1pPr>
          </a:lstStyle>
          <a:p>
            <a:pPr>
              <a:defRPr/>
            </a:pPr>
            <a:endParaRPr lang="el-GR"/>
          </a:p>
        </p:txBody>
      </p:sp>
      <p:sp>
        <p:nvSpPr>
          <p:cNvPr id="7" name="17 - Θέση αριθμού διαφάνειας">
            <a:extLst>
              <a:ext uri="{FF2B5EF4-FFF2-40B4-BE49-F238E27FC236}">
                <a16:creationId xmlns:a16="http://schemas.microsoft.com/office/drawing/2014/main" id="{202933BF-7A48-4A10-3E09-C856C0635CB0}"/>
              </a:ext>
            </a:extLst>
          </p:cNvPr>
          <p:cNvSpPr>
            <a:spLocks noGrp="1"/>
          </p:cNvSpPr>
          <p:nvPr>
            <p:ph type="sldNum" sz="quarter" idx="12"/>
          </p:nvPr>
        </p:nvSpPr>
        <p:spPr/>
        <p:txBody>
          <a:bodyPr/>
          <a:lstStyle>
            <a:lvl1pPr>
              <a:defRPr/>
            </a:lvl1pPr>
          </a:lstStyle>
          <a:p>
            <a:pPr>
              <a:defRPr/>
            </a:pPr>
            <a:fld id="{2C7217ED-0BC6-4125-BBDD-3624D31736AC}" type="slidenum">
              <a:rPr lang="el-GR" altLang="el-GR"/>
              <a:pPr>
                <a:defRPr/>
              </a:pPr>
              <a:t>‹#›</a:t>
            </a:fld>
            <a:endParaRPr lang="el-GR" altLang="el-GR"/>
          </a:p>
        </p:txBody>
      </p:sp>
    </p:spTree>
    <p:extLst>
      <p:ext uri="{BB962C8B-B14F-4D97-AF65-F5344CB8AC3E}">
        <p14:creationId xmlns:p14="http://schemas.microsoft.com/office/powerpoint/2010/main" val="3731713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5" name="13 - Ψαλίδισμα και στρογγύλεμα μίας γωνίας του ορθογωνίου">
            <a:extLst>
              <a:ext uri="{FF2B5EF4-FFF2-40B4-BE49-F238E27FC236}">
                <a16:creationId xmlns:a16="http://schemas.microsoft.com/office/drawing/2014/main" id="{8F5AEA81-38D1-3F86-D99B-C42D7865D3DC}"/>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14 - Ορθογώνιο τρίγωνο">
            <a:extLst>
              <a:ext uri="{FF2B5EF4-FFF2-40B4-BE49-F238E27FC236}">
                <a16:creationId xmlns:a16="http://schemas.microsoft.com/office/drawing/2014/main" id="{4C41977D-4890-DD0A-13E7-DCD27BCA0F9B}"/>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15 - Ελεύθερη σχεδίαση">
            <a:extLst>
              <a:ext uri="{FF2B5EF4-FFF2-40B4-BE49-F238E27FC236}">
                <a16:creationId xmlns:a16="http://schemas.microsoft.com/office/drawing/2014/main" id="{7AE41CB7-D55D-6E82-B50A-845B0D799399}"/>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8" name="16 - Ελεύθερη σχεδίαση">
            <a:extLst>
              <a:ext uri="{FF2B5EF4-FFF2-40B4-BE49-F238E27FC236}">
                <a16:creationId xmlns:a16="http://schemas.microsoft.com/office/drawing/2014/main" id="{4905919F-7B6E-B04C-ACF2-7D2D084CDF89}"/>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2" name="1 - Τίτλος"/>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l-GR"/>
              <a:t>Kλικ για επεξεργασία του τίτλου</a:t>
            </a:r>
            <a:endParaRPr lang="en-US"/>
          </a:p>
        </p:txBody>
      </p:sp>
      <p:sp>
        <p:nvSpPr>
          <p:cNvPr id="4" name="3 - Θέση κειμένου"/>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l-GR"/>
              <a:t>Kλικ για επεξεργασία των στυλ του υποδείγματος</a:t>
            </a:r>
          </a:p>
        </p:txBody>
      </p:sp>
      <p:sp>
        <p:nvSpPr>
          <p:cNvPr id="3" name="2 - Θέση εικόνας"/>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l-GR" noProof="0"/>
              <a:t>Κάντε κλικ στο εικονίδιο για να προσθέσετε μια εικόνα</a:t>
            </a:r>
            <a:endParaRPr lang="en-US" noProof="0" dirty="0"/>
          </a:p>
        </p:txBody>
      </p:sp>
      <p:sp>
        <p:nvSpPr>
          <p:cNvPr id="9" name="4 - Θέση ημερομηνίας">
            <a:extLst>
              <a:ext uri="{FF2B5EF4-FFF2-40B4-BE49-F238E27FC236}">
                <a16:creationId xmlns:a16="http://schemas.microsoft.com/office/drawing/2014/main" id="{79B1877B-1016-BA72-7C3C-A6203A960474}"/>
              </a:ext>
            </a:extLst>
          </p:cNvPr>
          <p:cNvSpPr>
            <a:spLocks noGrp="1"/>
          </p:cNvSpPr>
          <p:nvPr>
            <p:ph type="dt" sz="half" idx="10"/>
          </p:nvPr>
        </p:nvSpPr>
        <p:spPr/>
        <p:txBody>
          <a:bodyPr/>
          <a:lstStyle>
            <a:lvl1pPr>
              <a:defRPr/>
            </a:lvl1pPr>
          </a:lstStyle>
          <a:p>
            <a:pPr>
              <a:defRPr/>
            </a:pPr>
            <a:fld id="{3C6773C2-6876-49F4-9148-2181AA8A5837}" type="datetimeFigureOut">
              <a:rPr lang="el-GR"/>
              <a:pPr>
                <a:defRPr/>
              </a:pPr>
              <a:t>9/7/2023</a:t>
            </a:fld>
            <a:endParaRPr lang="el-GR"/>
          </a:p>
        </p:txBody>
      </p:sp>
      <p:sp>
        <p:nvSpPr>
          <p:cNvPr id="10" name="5 - Θέση υποσέλιδου">
            <a:extLst>
              <a:ext uri="{FF2B5EF4-FFF2-40B4-BE49-F238E27FC236}">
                <a16:creationId xmlns:a16="http://schemas.microsoft.com/office/drawing/2014/main" id="{925B078A-14B8-283A-A8AE-F7013CD2F102}"/>
              </a:ext>
            </a:extLst>
          </p:cNvPr>
          <p:cNvSpPr>
            <a:spLocks noGrp="1"/>
          </p:cNvSpPr>
          <p:nvPr>
            <p:ph type="ftr" sz="quarter" idx="11"/>
          </p:nvPr>
        </p:nvSpPr>
        <p:spPr/>
        <p:txBody>
          <a:bodyPr/>
          <a:lstStyle>
            <a:lvl1pPr>
              <a:defRPr/>
            </a:lvl1pPr>
          </a:lstStyle>
          <a:p>
            <a:pPr>
              <a:defRPr/>
            </a:pPr>
            <a:endParaRPr lang="el-GR"/>
          </a:p>
        </p:txBody>
      </p:sp>
      <p:sp>
        <p:nvSpPr>
          <p:cNvPr id="11" name="6 - Θέση αριθμού διαφάνειας">
            <a:extLst>
              <a:ext uri="{FF2B5EF4-FFF2-40B4-BE49-F238E27FC236}">
                <a16:creationId xmlns:a16="http://schemas.microsoft.com/office/drawing/2014/main" id="{023FB4C1-0826-E943-A3E0-BE3F69464569}"/>
              </a:ext>
            </a:extLst>
          </p:cNvPr>
          <p:cNvSpPr>
            <a:spLocks noGrp="1"/>
          </p:cNvSpPr>
          <p:nvPr>
            <p:ph type="sldNum" sz="quarter" idx="12"/>
          </p:nvPr>
        </p:nvSpPr>
        <p:spPr>
          <a:xfrm>
            <a:off x="8077200" y="6356350"/>
            <a:ext cx="609600" cy="365125"/>
          </a:xfrm>
        </p:spPr>
        <p:txBody>
          <a:bodyPr/>
          <a:lstStyle>
            <a:lvl1pPr>
              <a:defRPr/>
            </a:lvl1pPr>
          </a:lstStyle>
          <a:p>
            <a:pPr>
              <a:defRPr/>
            </a:pPr>
            <a:fld id="{4E14AD28-BF9A-4822-B89B-4C1F4E6B5E3C}" type="slidenum">
              <a:rPr lang="el-GR" altLang="el-GR"/>
              <a:pPr>
                <a:defRPr/>
              </a:pPr>
              <a:t>‹#›</a:t>
            </a:fld>
            <a:endParaRPr lang="el-GR" altLang="el-GR"/>
          </a:p>
        </p:txBody>
      </p:sp>
    </p:spTree>
    <p:extLst>
      <p:ext uri="{BB962C8B-B14F-4D97-AF65-F5344CB8AC3E}">
        <p14:creationId xmlns:p14="http://schemas.microsoft.com/office/powerpoint/2010/main" val="677787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9 - Θέση ημερομηνίας">
            <a:extLst>
              <a:ext uri="{FF2B5EF4-FFF2-40B4-BE49-F238E27FC236}">
                <a16:creationId xmlns:a16="http://schemas.microsoft.com/office/drawing/2014/main" id="{486D5BE8-30FA-44ED-1F6E-BCF737049C83}"/>
              </a:ext>
            </a:extLst>
          </p:cNvPr>
          <p:cNvSpPr>
            <a:spLocks noGrp="1"/>
          </p:cNvSpPr>
          <p:nvPr>
            <p:ph type="dt" sz="half" idx="10"/>
          </p:nvPr>
        </p:nvSpPr>
        <p:spPr/>
        <p:txBody>
          <a:bodyPr/>
          <a:lstStyle>
            <a:lvl1pPr>
              <a:defRPr/>
            </a:lvl1pPr>
          </a:lstStyle>
          <a:p>
            <a:pPr>
              <a:defRPr/>
            </a:pPr>
            <a:fld id="{B0E6E78C-7886-4D7B-8596-3106C1318E18}" type="datetimeFigureOut">
              <a:rPr lang="el-GR"/>
              <a:pPr>
                <a:defRPr/>
              </a:pPr>
              <a:t>9/7/2023</a:t>
            </a:fld>
            <a:endParaRPr lang="el-GR"/>
          </a:p>
        </p:txBody>
      </p:sp>
      <p:sp>
        <p:nvSpPr>
          <p:cNvPr id="5" name="21 - Θέση υποσέλιδου">
            <a:extLst>
              <a:ext uri="{FF2B5EF4-FFF2-40B4-BE49-F238E27FC236}">
                <a16:creationId xmlns:a16="http://schemas.microsoft.com/office/drawing/2014/main" id="{1B2F81AD-2665-7D9E-E55D-1C7EF3F2537D}"/>
              </a:ext>
            </a:extLst>
          </p:cNvPr>
          <p:cNvSpPr>
            <a:spLocks noGrp="1"/>
          </p:cNvSpPr>
          <p:nvPr>
            <p:ph type="ftr" sz="quarter" idx="11"/>
          </p:nvPr>
        </p:nvSpPr>
        <p:spPr/>
        <p:txBody>
          <a:bodyPr/>
          <a:lstStyle>
            <a:lvl1pPr>
              <a:defRPr/>
            </a:lvl1pPr>
          </a:lstStyle>
          <a:p>
            <a:pPr>
              <a:defRPr/>
            </a:pPr>
            <a:endParaRPr lang="el-GR"/>
          </a:p>
        </p:txBody>
      </p:sp>
      <p:sp>
        <p:nvSpPr>
          <p:cNvPr id="6" name="17 - Θέση αριθμού διαφάνειας">
            <a:extLst>
              <a:ext uri="{FF2B5EF4-FFF2-40B4-BE49-F238E27FC236}">
                <a16:creationId xmlns:a16="http://schemas.microsoft.com/office/drawing/2014/main" id="{39D70CDD-3CEB-6D67-61E2-0A41A95A45C2}"/>
              </a:ext>
            </a:extLst>
          </p:cNvPr>
          <p:cNvSpPr>
            <a:spLocks noGrp="1"/>
          </p:cNvSpPr>
          <p:nvPr>
            <p:ph type="sldNum" sz="quarter" idx="12"/>
          </p:nvPr>
        </p:nvSpPr>
        <p:spPr/>
        <p:txBody>
          <a:bodyPr/>
          <a:lstStyle>
            <a:lvl1pPr>
              <a:defRPr/>
            </a:lvl1pPr>
          </a:lstStyle>
          <a:p>
            <a:pPr>
              <a:defRPr/>
            </a:pPr>
            <a:fld id="{AF4F376B-EAE5-48D2-9AA2-FFBB80C8D1A6}" type="slidenum">
              <a:rPr lang="el-GR" altLang="el-GR"/>
              <a:pPr>
                <a:defRPr/>
              </a:pPr>
              <a:t>‹#›</a:t>
            </a:fld>
            <a:endParaRPr lang="el-GR" altLang="el-GR"/>
          </a:p>
        </p:txBody>
      </p:sp>
    </p:spTree>
    <p:extLst>
      <p:ext uri="{BB962C8B-B14F-4D97-AF65-F5344CB8AC3E}">
        <p14:creationId xmlns:p14="http://schemas.microsoft.com/office/powerpoint/2010/main" val="384592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914401"/>
            <a:ext cx="2057400" cy="5211763"/>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457200" y="914401"/>
            <a:ext cx="6019800" cy="5211763"/>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9 - Θέση ημερομηνίας">
            <a:extLst>
              <a:ext uri="{FF2B5EF4-FFF2-40B4-BE49-F238E27FC236}">
                <a16:creationId xmlns:a16="http://schemas.microsoft.com/office/drawing/2014/main" id="{963B5F3B-D3D6-23FF-CD83-F60140AFE4DB}"/>
              </a:ext>
            </a:extLst>
          </p:cNvPr>
          <p:cNvSpPr>
            <a:spLocks noGrp="1"/>
          </p:cNvSpPr>
          <p:nvPr>
            <p:ph type="dt" sz="half" idx="10"/>
          </p:nvPr>
        </p:nvSpPr>
        <p:spPr/>
        <p:txBody>
          <a:bodyPr/>
          <a:lstStyle>
            <a:lvl1pPr>
              <a:defRPr/>
            </a:lvl1pPr>
          </a:lstStyle>
          <a:p>
            <a:pPr>
              <a:defRPr/>
            </a:pPr>
            <a:fld id="{F286EB23-AC65-4595-9409-01EFAE66D0B5}" type="datetimeFigureOut">
              <a:rPr lang="el-GR"/>
              <a:pPr>
                <a:defRPr/>
              </a:pPr>
              <a:t>9/7/2023</a:t>
            </a:fld>
            <a:endParaRPr lang="el-GR"/>
          </a:p>
        </p:txBody>
      </p:sp>
      <p:sp>
        <p:nvSpPr>
          <p:cNvPr id="5" name="21 - Θέση υποσέλιδου">
            <a:extLst>
              <a:ext uri="{FF2B5EF4-FFF2-40B4-BE49-F238E27FC236}">
                <a16:creationId xmlns:a16="http://schemas.microsoft.com/office/drawing/2014/main" id="{69724ECE-BF3F-77D2-EB62-BD2066805FE4}"/>
              </a:ext>
            </a:extLst>
          </p:cNvPr>
          <p:cNvSpPr>
            <a:spLocks noGrp="1"/>
          </p:cNvSpPr>
          <p:nvPr>
            <p:ph type="ftr" sz="quarter" idx="11"/>
          </p:nvPr>
        </p:nvSpPr>
        <p:spPr/>
        <p:txBody>
          <a:bodyPr/>
          <a:lstStyle>
            <a:lvl1pPr>
              <a:defRPr/>
            </a:lvl1pPr>
          </a:lstStyle>
          <a:p>
            <a:pPr>
              <a:defRPr/>
            </a:pPr>
            <a:endParaRPr lang="el-GR"/>
          </a:p>
        </p:txBody>
      </p:sp>
      <p:sp>
        <p:nvSpPr>
          <p:cNvPr id="6" name="17 - Θέση αριθμού διαφάνειας">
            <a:extLst>
              <a:ext uri="{FF2B5EF4-FFF2-40B4-BE49-F238E27FC236}">
                <a16:creationId xmlns:a16="http://schemas.microsoft.com/office/drawing/2014/main" id="{E635E03A-4937-8C49-DD41-B3C944CAE0EC}"/>
              </a:ext>
            </a:extLst>
          </p:cNvPr>
          <p:cNvSpPr>
            <a:spLocks noGrp="1"/>
          </p:cNvSpPr>
          <p:nvPr>
            <p:ph type="sldNum" sz="quarter" idx="12"/>
          </p:nvPr>
        </p:nvSpPr>
        <p:spPr/>
        <p:txBody>
          <a:bodyPr/>
          <a:lstStyle>
            <a:lvl1pPr>
              <a:defRPr/>
            </a:lvl1pPr>
          </a:lstStyle>
          <a:p>
            <a:pPr>
              <a:defRPr/>
            </a:pPr>
            <a:fld id="{CB41F385-DB1B-45CD-BD63-5D12C5FE89F7}" type="slidenum">
              <a:rPr lang="el-GR" altLang="el-GR"/>
              <a:pPr>
                <a:defRPr/>
              </a:pPr>
              <a:t>‹#›</a:t>
            </a:fld>
            <a:endParaRPr lang="el-GR" altLang="el-GR"/>
          </a:p>
        </p:txBody>
      </p:sp>
    </p:spTree>
    <p:extLst>
      <p:ext uri="{BB962C8B-B14F-4D97-AF65-F5344CB8AC3E}">
        <p14:creationId xmlns:p14="http://schemas.microsoft.com/office/powerpoint/2010/main" val="268667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755650" y="269875"/>
            <a:ext cx="7772400" cy="1143000"/>
          </a:xfrm>
          <a:prstGeom prst="rect">
            <a:avLst/>
          </a:prstGeo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85800" y="1981200"/>
            <a:ext cx="3810000" cy="4114800"/>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981200"/>
            <a:ext cx="3810000" cy="1981200"/>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4114800"/>
            <a:ext cx="3810000" cy="1981200"/>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2">
            <a:extLst>
              <a:ext uri="{FF2B5EF4-FFF2-40B4-BE49-F238E27FC236}">
                <a16:creationId xmlns:a16="http://schemas.microsoft.com/office/drawing/2014/main" id="{7064DD7C-30EA-91A1-CAF4-53B4C1CAA90A}"/>
              </a:ext>
            </a:extLst>
          </p:cNvPr>
          <p:cNvSpPr>
            <a:spLocks noGrp="1" noChangeArrowheads="1"/>
          </p:cNvSpPr>
          <p:nvPr>
            <p:ph type="sldNum" sz="quarter" idx="10"/>
          </p:nvPr>
        </p:nvSpPr>
        <p:spPr>
          <a:xfrm>
            <a:off x="7204075" y="6356350"/>
            <a:ext cx="1905000" cy="457200"/>
          </a:xfrm>
        </p:spPr>
        <p:txBody>
          <a:bodyPr/>
          <a:lstStyle>
            <a:lvl1pPr>
              <a:defRPr/>
            </a:lvl1pPr>
          </a:lstStyle>
          <a:p>
            <a:pPr>
              <a:defRPr/>
            </a:pPr>
            <a:fld id="{6141B915-B474-4771-97CE-DD234FFE000B}" type="slidenum">
              <a:rPr lang="en-US"/>
              <a:pPr>
                <a:defRPr/>
              </a:pPr>
              <a:t>‹#›</a:t>
            </a:fld>
            <a:endParaRPr lang="en-US"/>
          </a:p>
        </p:txBody>
      </p:sp>
      <p:sp>
        <p:nvSpPr>
          <p:cNvPr id="7" name="Rectangle 5">
            <a:extLst>
              <a:ext uri="{FF2B5EF4-FFF2-40B4-BE49-F238E27FC236}">
                <a16:creationId xmlns:a16="http://schemas.microsoft.com/office/drawing/2014/main" id="{DC303BBB-E6D6-83F0-AE3F-8F0B7B32AB1C}"/>
              </a:ext>
            </a:extLst>
          </p:cNvPr>
          <p:cNvSpPr>
            <a:spLocks noGrp="1" noChangeArrowheads="1"/>
          </p:cNvSpPr>
          <p:nvPr>
            <p:ph type="dt" sz="half" idx="11"/>
          </p:nvPr>
        </p:nvSpPr>
        <p:spPr>
          <a:xfrm>
            <a:off x="685800" y="6248400"/>
            <a:ext cx="1905000" cy="457200"/>
          </a:xfrm>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F4A8A8E4-89CC-3FB6-320D-E20699D5A113}"/>
              </a:ext>
            </a:extLst>
          </p:cNvPr>
          <p:cNvSpPr>
            <a:spLocks noGrp="1" noChangeArrowheads="1"/>
          </p:cNvSpPr>
          <p:nvPr>
            <p:ph type="ftr" sz="quarter" idx="12"/>
          </p:nvPr>
        </p:nvSpPr>
        <p:spPr>
          <a:xfrm>
            <a:off x="3124200" y="6248400"/>
            <a:ext cx="2895600" cy="457200"/>
          </a:xfrm>
        </p:spPr>
        <p:txBody>
          <a:bodyPr/>
          <a:lstStyle>
            <a:lvl1pPr>
              <a:defRPr/>
            </a:lvl1pPr>
          </a:lstStyle>
          <a:p>
            <a:pPr>
              <a:defRPr/>
            </a:pPr>
            <a:endParaRPr lang="en-US"/>
          </a:p>
        </p:txBody>
      </p:sp>
    </p:spTree>
    <p:extLst>
      <p:ext uri="{BB962C8B-B14F-4D97-AF65-F5344CB8AC3E}">
        <p14:creationId xmlns:p14="http://schemas.microsoft.com/office/powerpoint/2010/main" val="1386979277"/>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Κεφαλίδα ενότητας">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1417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7" name="6 - Ελεύθερη σχεδίαση">
            <a:extLst>
              <a:ext uri="{FF2B5EF4-FFF2-40B4-BE49-F238E27FC236}">
                <a16:creationId xmlns:a16="http://schemas.microsoft.com/office/drawing/2014/main" id="{FCA93CA1-19C5-6BB6-BD6A-CA660DC4C648}"/>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8" name="7 - Ελεύθερη σχεδίαση">
            <a:extLst>
              <a:ext uri="{FF2B5EF4-FFF2-40B4-BE49-F238E27FC236}">
                <a16:creationId xmlns:a16="http://schemas.microsoft.com/office/drawing/2014/main" id="{8774AEB5-DFBA-F6D2-DCE8-02F5D6748AC5}"/>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028" name="8 - Θέση τίτλου">
            <a:extLst>
              <a:ext uri="{FF2B5EF4-FFF2-40B4-BE49-F238E27FC236}">
                <a16:creationId xmlns:a16="http://schemas.microsoft.com/office/drawing/2014/main" id="{3CA83C08-90F6-AE30-D9AF-1174BB71AFEA}"/>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l-GR" altLang="el-GR"/>
              <a:t>Kλικ για επεξεργασία του τίτλου</a:t>
            </a:r>
            <a:endParaRPr lang="en-US" altLang="el-GR"/>
          </a:p>
        </p:txBody>
      </p:sp>
      <p:sp>
        <p:nvSpPr>
          <p:cNvPr id="1029" name="29 - Θέση κειμένου">
            <a:extLst>
              <a:ext uri="{FF2B5EF4-FFF2-40B4-BE49-F238E27FC236}">
                <a16:creationId xmlns:a16="http://schemas.microsoft.com/office/drawing/2014/main" id="{0F4E50CB-AE24-7A23-CAC5-DE5751198E67}"/>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Kλικ για επεξεργασία των στυλ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endParaRPr lang="en-US" altLang="el-GR"/>
          </a:p>
        </p:txBody>
      </p:sp>
      <p:sp>
        <p:nvSpPr>
          <p:cNvPr id="10" name="9 - Θέση ημερομηνίας">
            <a:extLst>
              <a:ext uri="{FF2B5EF4-FFF2-40B4-BE49-F238E27FC236}">
                <a16:creationId xmlns:a16="http://schemas.microsoft.com/office/drawing/2014/main" id="{7DCB2378-D508-A159-7FCB-BDFE8ACDBB4B}"/>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85127F88-EFA3-4B82-9888-371EC38BA62F}" type="datetimeFigureOut">
              <a:rPr lang="el-GR"/>
              <a:pPr>
                <a:defRPr/>
              </a:pPr>
              <a:t>9/7/2023</a:t>
            </a:fld>
            <a:endParaRPr lang="el-GR"/>
          </a:p>
        </p:txBody>
      </p:sp>
      <p:sp>
        <p:nvSpPr>
          <p:cNvPr id="22" name="21 - Θέση υποσέλιδου">
            <a:extLst>
              <a:ext uri="{FF2B5EF4-FFF2-40B4-BE49-F238E27FC236}">
                <a16:creationId xmlns:a16="http://schemas.microsoft.com/office/drawing/2014/main" id="{402109A9-291C-8679-6CEB-6F9767C428D6}"/>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l-GR"/>
          </a:p>
        </p:txBody>
      </p:sp>
      <p:sp>
        <p:nvSpPr>
          <p:cNvPr id="18" name="17 - Θέση αριθμού διαφάνειας">
            <a:extLst>
              <a:ext uri="{FF2B5EF4-FFF2-40B4-BE49-F238E27FC236}">
                <a16:creationId xmlns:a16="http://schemas.microsoft.com/office/drawing/2014/main" id="{C0AF1A14-F308-CEE4-2ECA-8500A1A64622}"/>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pPr>
              <a:defRPr/>
            </a:pPr>
            <a:fld id="{16B27AA4-4AF4-4BF6-917C-700B46FC0C9C}" type="slidenum">
              <a:rPr lang="el-GR" altLang="el-GR"/>
              <a:pPr>
                <a:defRPr/>
              </a:pPr>
              <a:t>‹#›</a:t>
            </a:fld>
            <a:endParaRPr lang="el-GR" altLang="el-GR"/>
          </a:p>
        </p:txBody>
      </p:sp>
      <p:grpSp>
        <p:nvGrpSpPr>
          <p:cNvPr id="1033" name="1 - Ομάδα">
            <a:extLst>
              <a:ext uri="{FF2B5EF4-FFF2-40B4-BE49-F238E27FC236}">
                <a16:creationId xmlns:a16="http://schemas.microsoft.com/office/drawing/2014/main" id="{06EA6E83-961B-F95A-B339-076CD62C3D7C}"/>
              </a:ext>
            </a:extLst>
          </p:cNvPr>
          <p:cNvGrpSpPr>
            <a:grpSpLocks/>
          </p:cNvGrpSpPr>
          <p:nvPr/>
        </p:nvGrpSpPr>
        <p:grpSpPr bwMode="auto">
          <a:xfrm>
            <a:off x="-19050" y="203200"/>
            <a:ext cx="9180513" cy="647700"/>
            <a:chOff x="-19045" y="216550"/>
            <a:chExt cx="9180548" cy="649224"/>
          </a:xfrm>
        </p:grpSpPr>
        <p:sp>
          <p:nvSpPr>
            <p:cNvPr id="12" name="11 - Ελεύθερη σχεδίαση">
              <a:extLst>
                <a:ext uri="{FF2B5EF4-FFF2-40B4-BE49-F238E27FC236}">
                  <a16:creationId xmlns:a16="http://schemas.microsoft.com/office/drawing/2014/main" id="{5A0D6800-915E-5C43-7894-E003E5C5EA4F}"/>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3" name="12 - Ελεύθερη σχεδίαση">
              <a:extLst>
                <a:ext uri="{FF2B5EF4-FFF2-40B4-BE49-F238E27FC236}">
                  <a16:creationId xmlns:a16="http://schemas.microsoft.com/office/drawing/2014/main" id="{6141568A-BABE-DAC4-E7EE-9761EDFE5C91}"/>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779" r:id="rId1"/>
    <p:sldLayoutId id="2147483771" r:id="rId2"/>
    <p:sldLayoutId id="2147483780" r:id="rId3"/>
    <p:sldLayoutId id="2147483772" r:id="rId4"/>
    <p:sldLayoutId id="2147483773" r:id="rId5"/>
    <p:sldLayoutId id="2147483774" r:id="rId6"/>
    <p:sldLayoutId id="2147483775" r:id="rId7"/>
    <p:sldLayoutId id="2147483776" r:id="rId8"/>
    <p:sldLayoutId id="2147483781" r:id="rId9"/>
    <p:sldLayoutId id="2147483777" r:id="rId10"/>
    <p:sldLayoutId id="2147483778" r:id="rId11"/>
    <p:sldLayoutId id="2147483782" r:id="rId12"/>
    <p:sldLayoutId id="2147483783" r:id="rId13"/>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22.jpe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4.xml"/><Relationship Id="rId5" Type="http://schemas.openxmlformats.org/officeDocument/2006/relationships/image" Target="../media/image34.jpeg"/><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4.xml"/><Relationship Id="rId5" Type="http://schemas.openxmlformats.org/officeDocument/2006/relationships/image" Target="../media/image37.jpeg"/><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oleObject" Target="../embeddings/oleObject3.bin"/><Relationship Id="rId1" Type="http://schemas.openxmlformats.org/officeDocument/2006/relationships/slideLayout" Target="../slideLayouts/slideLayout1.xm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Τίτλος 1">
            <a:extLst>
              <a:ext uri="{FF2B5EF4-FFF2-40B4-BE49-F238E27FC236}">
                <a16:creationId xmlns:a16="http://schemas.microsoft.com/office/drawing/2014/main" id="{EB66C8BD-4BDA-B429-4926-572E5A319B4A}"/>
              </a:ext>
            </a:extLst>
          </p:cNvPr>
          <p:cNvSpPr>
            <a:spLocks noGrp="1"/>
          </p:cNvSpPr>
          <p:nvPr>
            <p:ph type="title"/>
          </p:nvPr>
        </p:nvSpPr>
        <p:spPr/>
        <p:txBody>
          <a:bodyPr/>
          <a:lstStyle/>
          <a:p>
            <a:endParaRPr lang="el-GR" altLang="el-GR"/>
          </a:p>
        </p:txBody>
      </p:sp>
      <p:pic>
        <p:nvPicPr>
          <p:cNvPr id="8195" name="Picture 2" descr="παράκτιο Δέλτα Αξιού_Λία Παπαδράγκα">
            <a:extLst>
              <a:ext uri="{FF2B5EF4-FFF2-40B4-BE49-F238E27FC236}">
                <a16:creationId xmlns:a16="http://schemas.microsoft.com/office/drawing/2014/main" id="{3565990A-8A0D-6E7D-FDBE-023126039A2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113" y="-84138"/>
            <a:ext cx="9144000" cy="6858001"/>
          </a:xfrm>
          <a:noFill/>
        </p:spPr>
      </p:pic>
      <p:sp>
        <p:nvSpPr>
          <p:cNvPr id="4" name="TextBox 3">
            <a:extLst>
              <a:ext uri="{FF2B5EF4-FFF2-40B4-BE49-F238E27FC236}">
                <a16:creationId xmlns:a16="http://schemas.microsoft.com/office/drawing/2014/main" id="{BA97844D-93DE-AAE0-5495-D52A5796174D}"/>
              </a:ext>
            </a:extLst>
          </p:cNvPr>
          <p:cNvSpPr txBox="1"/>
          <p:nvPr/>
        </p:nvSpPr>
        <p:spPr>
          <a:xfrm>
            <a:off x="250825" y="2060575"/>
            <a:ext cx="8229600" cy="954088"/>
          </a:xfrm>
          <a:prstGeom prst="rect">
            <a:avLst/>
          </a:prstGeom>
          <a:noFill/>
        </p:spPr>
        <p:txBody>
          <a:bodyPr>
            <a:spAutoFit/>
          </a:bodyPr>
          <a:lstStyle/>
          <a:p>
            <a:pPr algn="ctr">
              <a:defRPr/>
            </a:pPr>
            <a:r>
              <a:rPr lang="el-GR" sz="2800" b="1" dirty="0" err="1">
                <a:solidFill>
                  <a:srgbClr val="FFFF00"/>
                </a:solidFill>
                <a:latin typeface="+mj-lt"/>
              </a:rPr>
              <a:t>Εργα</a:t>
            </a:r>
            <a:r>
              <a:rPr lang="el-GR" sz="2800" b="1" dirty="0">
                <a:solidFill>
                  <a:srgbClr val="FFFF00"/>
                </a:solidFill>
                <a:latin typeface="+mj-lt"/>
              </a:rPr>
              <a:t> και δράσεις της ΕΥΑΘ για την περιβαλλοντική προστασία του Θερμαϊκού Κόλπου</a:t>
            </a:r>
          </a:p>
        </p:txBody>
      </p:sp>
      <p:sp>
        <p:nvSpPr>
          <p:cNvPr id="5" name="TextBox 4">
            <a:extLst>
              <a:ext uri="{FF2B5EF4-FFF2-40B4-BE49-F238E27FC236}">
                <a16:creationId xmlns:a16="http://schemas.microsoft.com/office/drawing/2014/main" id="{DDF1D5E1-9257-969E-C45F-916FF4098BD9}"/>
              </a:ext>
            </a:extLst>
          </p:cNvPr>
          <p:cNvSpPr txBox="1"/>
          <p:nvPr/>
        </p:nvSpPr>
        <p:spPr>
          <a:xfrm>
            <a:off x="1042988" y="3500438"/>
            <a:ext cx="7058025" cy="3386137"/>
          </a:xfrm>
          <a:prstGeom prst="rect">
            <a:avLst/>
          </a:prstGeom>
          <a:noFill/>
        </p:spPr>
        <p:txBody>
          <a:bodyPr>
            <a:spAutoFit/>
          </a:bodyPr>
          <a:lstStyle/>
          <a:p>
            <a:pPr algn="ctr">
              <a:defRPr/>
            </a:pPr>
            <a:r>
              <a:rPr lang="el-GR" b="1" dirty="0">
                <a:solidFill>
                  <a:srgbClr val="FFFF00"/>
                </a:solidFill>
                <a:latin typeface="+mj-lt"/>
              </a:rPr>
              <a:t>Ευγενία </a:t>
            </a:r>
            <a:r>
              <a:rPr lang="el-GR" b="1" dirty="0" err="1">
                <a:solidFill>
                  <a:srgbClr val="FFFF00"/>
                </a:solidFill>
                <a:latin typeface="+mj-lt"/>
              </a:rPr>
              <a:t>Καραμπουγιούκη</a:t>
            </a:r>
            <a:endParaRPr lang="el-GR" b="1" dirty="0">
              <a:solidFill>
                <a:srgbClr val="FFFF00"/>
              </a:solidFill>
              <a:latin typeface="+mj-lt"/>
            </a:endParaRPr>
          </a:p>
          <a:p>
            <a:pPr algn="ctr">
              <a:defRPr/>
            </a:pPr>
            <a:r>
              <a:rPr lang="el-GR" b="1" dirty="0">
                <a:solidFill>
                  <a:srgbClr val="FFFF00"/>
                </a:solidFill>
                <a:latin typeface="+mj-lt"/>
              </a:rPr>
              <a:t>Χημικός </a:t>
            </a:r>
            <a:r>
              <a:rPr lang="en-US" b="1" dirty="0" err="1">
                <a:solidFill>
                  <a:srgbClr val="FFFF00"/>
                </a:solidFill>
                <a:latin typeface="+mj-lt"/>
              </a:rPr>
              <a:t>mSc</a:t>
            </a:r>
            <a:endParaRPr lang="en-US" b="1" dirty="0">
              <a:solidFill>
                <a:srgbClr val="FFFF00"/>
              </a:solidFill>
              <a:latin typeface="+mj-lt"/>
            </a:endParaRPr>
          </a:p>
          <a:p>
            <a:pPr algn="ctr">
              <a:defRPr/>
            </a:pPr>
            <a:endParaRPr lang="en-US" b="1" dirty="0">
              <a:solidFill>
                <a:srgbClr val="FFFF00"/>
              </a:solidFill>
              <a:latin typeface="+mj-lt"/>
            </a:endParaRPr>
          </a:p>
          <a:p>
            <a:pPr algn="ctr">
              <a:defRPr/>
            </a:pPr>
            <a:r>
              <a:rPr lang="en-US" b="1" dirty="0">
                <a:solidFill>
                  <a:srgbClr val="FFFF00"/>
                </a:solidFill>
                <a:latin typeface="+mj-lt"/>
              </a:rPr>
              <a:t>T</a:t>
            </a:r>
            <a:r>
              <a:rPr lang="el-GR" b="1" dirty="0" err="1">
                <a:solidFill>
                  <a:srgbClr val="FFFF00"/>
                </a:solidFill>
                <a:latin typeface="+mj-lt"/>
              </a:rPr>
              <a:t>μήμα</a:t>
            </a:r>
            <a:r>
              <a:rPr lang="el-GR" b="1" dirty="0">
                <a:solidFill>
                  <a:srgbClr val="FFFF00"/>
                </a:solidFill>
                <a:latin typeface="+mj-lt"/>
              </a:rPr>
              <a:t> Περιβαλλοντικής Παρακολούθησης </a:t>
            </a:r>
          </a:p>
          <a:p>
            <a:pPr algn="ctr">
              <a:defRPr/>
            </a:pPr>
            <a:r>
              <a:rPr lang="el-GR" b="1" dirty="0">
                <a:solidFill>
                  <a:srgbClr val="FFFF00"/>
                </a:solidFill>
                <a:latin typeface="+mj-lt"/>
              </a:rPr>
              <a:t>Διεύθυνση </a:t>
            </a:r>
            <a:r>
              <a:rPr lang="el-GR" b="1" dirty="0" err="1">
                <a:solidFill>
                  <a:srgbClr val="FFFF00"/>
                </a:solidFill>
                <a:latin typeface="+mj-lt"/>
              </a:rPr>
              <a:t>Εγκατάστασεων</a:t>
            </a:r>
            <a:r>
              <a:rPr lang="el-GR" b="1" dirty="0">
                <a:solidFill>
                  <a:srgbClr val="FFFF00"/>
                </a:solidFill>
                <a:latin typeface="+mj-lt"/>
              </a:rPr>
              <a:t> Αποχέτευσης ΕΥΑΘ Α.Ε</a:t>
            </a:r>
          </a:p>
          <a:p>
            <a:pPr algn="ctr">
              <a:defRPr/>
            </a:pPr>
            <a:endParaRPr lang="el-GR" b="1" dirty="0">
              <a:solidFill>
                <a:srgbClr val="FFFF00"/>
              </a:solidFill>
              <a:latin typeface="+mj-lt"/>
            </a:endParaRPr>
          </a:p>
          <a:p>
            <a:pPr algn="ctr">
              <a:defRPr/>
            </a:pPr>
            <a:endParaRPr lang="el-GR" b="1" dirty="0">
              <a:solidFill>
                <a:srgbClr val="FFFF00"/>
              </a:solidFill>
              <a:latin typeface="+mj-lt"/>
            </a:endParaRPr>
          </a:p>
          <a:p>
            <a:pPr algn="ctr">
              <a:defRPr/>
            </a:pPr>
            <a:endParaRPr lang="el-GR" b="1" dirty="0">
              <a:solidFill>
                <a:srgbClr val="FFFF00"/>
              </a:solidFill>
              <a:latin typeface="+mj-lt"/>
            </a:endParaRPr>
          </a:p>
          <a:p>
            <a:pPr algn="ctr">
              <a:defRPr/>
            </a:pPr>
            <a:endParaRPr lang="el-GR" sz="1400" b="1" dirty="0">
              <a:solidFill>
                <a:srgbClr val="FFFF00"/>
              </a:solidFill>
              <a:latin typeface="+mj-lt"/>
            </a:endParaRPr>
          </a:p>
          <a:p>
            <a:pPr algn="ctr">
              <a:defRPr/>
            </a:pPr>
            <a:r>
              <a:rPr lang="el-GR" sz="1400" b="1" dirty="0">
                <a:solidFill>
                  <a:srgbClr val="FFFF00"/>
                </a:solidFill>
                <a:latin typeface="+mj-lt"/>
              </a:rPr>
              <a:t>ΑΝΕΘ </a:t>
            </a:r>
            <a:r>
              <a:rPr lang="en-US" sz="1400" b="1" dirty="0">
                <a:solidFill>
                  <a:srgbClr val="FFFF00"/>
                </a:solidFill>
                <a:latin typeface="+mj-lt"/>
              </a:rPr>
              <a:t>, 3</a:t>
            </a:r>
            <a:r>
              <a:rPr lang="el-GR" sz="1400" b="1" baseline="30000" dirty="0">
                <a:solidFill>
                  <a:srgbClr val="FFFF00"/>
                </a:solidFill>
                <a:latin typeface="+mj-lt"/>
              </a:rPr>
              <a:t>η</a:t>
            </a:r>
            <a:r>
              <a:rPr lang="el-GR" sz="1400" b="1" dirty="0">
                <a:solidFill>
                  <a:srgbClr val="FFFF00"/>
                </a:solidFill>
                <a:latin typeface="+mj-lt"/>
              </a:rPr>
              <a:t> Θεματική Ενημερωτική Εκδήλωση, «Θαλάσσιες Προστατευόμενες περιοχές και ανθρώπινες δραστηριότητες»</a:t>
            </a:r>
          </a:p>
          <a:p>
            <a:pPr algn="ctr">
              <a:defRPr/>
            </a:pPr>
            <a:endParaRPr lang="el-GR" sz="1400" b="1" dirty="0">
              <a:solidFill>
                <a:srgbClr val="FFFF00"/>
              </a:solidFill>
            </a:endParaRPr>
          </a:p>
          <a:p>
            <a:pPr algn="ctr">
              <a:defRPr/>
            </a:pPr>
            <a:r>
              <a:rPr lang="el-GR" sz="1400" b="1" dirty="0">
                <a:solidFill>
                  <a:srgbClr val="FFFF00"/>
                </a:solidFill>
              </a:rPr>
              <a:t>Θεσσαλονίκη, 10/7/2023</a:t>
            </a:r>
          </a:p>
        </p:txBody>
      </p:sp>
      <p:pic>
        <p:nvPicPr>
          <p:cNvPr id="8198" name="Picture 8" descr="C:\WINDOWS\TEMP\auto0.wmf">
            <a:extLst>
              <a:ext uri="{FF2B5EF4-FFF2-40B4-BE49-F238E27FC236}">
                <a16:creationId xmlns:a16="http://schemas.microsoft.com/office/drawing/2014/main" id="{43504900-7DA1-E5AE-4ECC-D5E3A2B244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1438"/>
            <a:ext cx="2657475" cy="94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0.flashaki\1.PRESENTATION\Εικόνα1.png">
            <a:extLst>
              <a:ext uri="{FF2B5EF4-FFF2-40B4-BE49-F238E27FC236}">
                <a16:creationId xmlns:a16="http://schemas.microsoft.com/office/drawing/2014/main" id="{E9F27048-01FB-EF62-1AAB-72A53B5293A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9388" y="406400"/>
            <a:ext cx="8713787" cy="5399088"/>
          </a:xfrm>
        </p:spPr>
      </p:pic>
      <p:sp>
        <p:nvSpPr>
          <p:cNvPr id="9219" name="Rectangle 13">
            <a:extLst>
              <a:ext uri="{FF2B5EF4-FFF2-40B4-BE49-F238E27FC236}">
                <a16:creationId xmlns:a16="http://schemas.microsoft.com/office/drawing/2014/main" id="{E764EA52-1F43-0412-B900-5BF6CB819619}"/>
              </a:ext>
            </a:extLst>
          </p:cNvPr>
          <p:cNvSpPr>
            <a:spLocks noChangeArrowheads="1"/>
          </p:cNvSpPr>
          <p:nvPr/>
        </p:nvSpPr>
        <p:spPr bwMode="auto">
          <a:xfrm>
            <a:off x="2033588" y="5876925"/>
            <a:ext cx="50768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l-GR" altLang="el-GR" sz="1200" b="1"/>
              <a:t>Το δίκτυο των κεντρικών αγωγών αποχέτευσης και οι εγκαταστάσεις επεξεργασίας λυμάτων που «αγκαλιάζουν» το Θερμαϊκό κόλπο και δημιουργούν ασπίδα προστασίας γύρω του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648BEECF-56F9-678E-F1B1-5118B282871C}"/>
              </a:ext>
            </a:extLst>
          </p:cNvPr>
          <p:cNvSpPr>
            <a:spLocks noGrp="1"/>
          </p:cNvSpPr>
          <p:nvPr>
            <p:ph type="title"/>
          </p:nvPr>
        </p:nvSpPr>
        <p:spPr>
          <a:xfrm>
            <a:off x="457200" y="260350"/>
            <a:ext cx="8229600" cy="1068388"/>
          </a:xfrm>
        </p:spPr>
        <p:txBody>
          <a:bodyPr>
            <a:normAutofit fontScale="90000"/>
          </a:bodyPr>
          <a:lstStyle/>
          <a:p>
            <a:pPr algn="ctr" eaLnBrk="1" fontAlgn="auto" hangingPunct="1">
              <a:spcAft>
                <a:spcPts val="0"/>
              </a:spcAft>
              <a:defRPr/>
            </a:pPr>
            <a:r>
              <a:rPr lang="el-GR" sz="4000" b="1" dirty="0"/>
              <a:t>Το Αποχετευτικό σύστημα της Θεσσαλονίκης</a:t>
            </a:r>
          </a:p>
        </p:txBody>
      </p:sp>
      <p:sp>
        <p:nvSpPr>
          <p:cNvPr id="3" name="2 - Θέση περιεχομένου">
            <a:extLst>
              <a:ext uri="{FF2B5EF4-FFF2-40B4-BE49-F238E27FC236}">
                <a16:creationId xmlns:a16="http://schemas.microsoft.com/office/drawing/2014/main" id="{10F2C011-E59A-A09D-337B-E76C551B35E6}"/>
              </a:ext>
            </a:extLst>
          </p:cNvPr>
          <p:cNvSpPr>
            <a:spLocks noGrp="1"/>
          </p:cNvSpPr>
          <p:nvPr>
            <p:ph idx="1"/>
          </p:nvPr>
        </p:nvSpPr>
        <p:spPr>
          <a:xfrm>
            <a:off x="250825" y="1328738"/>
            <a:ext cx="3744913" cy="6132512"/>
          </a:xfrm>
        </p:spPr>
        <p:txBody>
          <a:bodyPr>
            <a:noAutofit/>
          </a:bodyPr>
          <a:lstStyle/>
          <a:p>
            <a:pPr marL="274320" indent="-274320" algn="just" eaLnBrk="1" fontAlgn="auto" hangingPunct="1">
              <a:spcAft>
                <a:spcPts val="0"/>
              </a:spcAft>
              <a:buClr>
                <a:schemeClr val="accent3"/>
              </a:buClr>
              <a:buFont typeface="Wingdings 2"/>
              <a:buChar char=""/>
              <a:defRPr/>
            </a:pPr>
            <a:r>
              <a:rPr lang="el-GR" sz="1400" dirty="0">
                <a:latin typeface="+mj-lt"/>
              </a:rPr>
              <a:t>Εξυπηρετεί περίπου </a:t>
            </a:r>
            <a:r>
              <a:rPr lang="en-US" sz="1400" dirty="0">
                <a:latin typeface="+mj-lt"/>
              </a:rPr>
              <a:t>1,300 000</a:t>
            </a:r>
            <a:r>
              <a:rPr lang="el-GR" sz="1400" dirty="0">
                <a:latin typeface="+mj-lt"/>
              </a:rPr>
              <a:t> κατοίκους</a:t>
            </a:r>
          </a:p>
          <a:p>
            <a:pPr marL="274320" indent="-274320" algn="just" eaLnBrk="1" fontAlgn="auto" hangingPunct="1">
              <a:spcAft>
                <a:spcPts val="0"/>
              </a:spcAft>
              <a:buClr>
                <a:schemeClr val="accent3"/>
              </a:buClr>
              <a:buFont typeface="Wingdings 2"/>
              <a:buChar char=""/>
              <a:defRPr/>
            </a:pPr>
            <a:r>
              <a:rPr lang="el-GR" sz="1400" dirty="0">
                <a:latin typeface="+mj-lt"/>
              </a:rPr>
              <a:t>60.000 ενεργές συνδέσεις</a:t>
            </a:r>
            <a:endParaRPr lang="en-US" sz="1400" dirty="0">
              <a:latin typeface="+mj-lt"/>
            </a:endParaRPr>
          </a:p>
          <a:p>
            <a:pPr marL="274320" indent="-274320" algn="just" eaLnBrk="1" fontAlgn="auto" hangingPunct="1">
              <a:spcAft>
                <a:spcPts val="0"/>
              </a:spcAft>
              <a:buClr>
                <a:schemeClr val="accent3"/>
              </a:buClr>
              <a:buFont typeface="Wingdings 2"/>
              <a:buChar char=""/>
              <a:defRPr/>
            </a:pPr>
            <a:r>
              <a:rPr lang="en-US" sz="1400" dirty="0">
                <a:latin typeface="+mj-lt"/>
              </a:rPr>
              <a:t>1.700 km</a:t>
            </a:r>
            <a:r>
              <a:rPr lang="el-GR" sz="1400" dirty="0">
                <a:latin typeface="+mj-lt"/>
              </a:rPr>
              <a:t> συνολικό μήκος Αγωγών</a:t>
            </a:r>
            <a:endParaRPr lang="en-US" sz="1400" dirty="0">
              <a:latin typeface="+mj-lt"/>
            </a:endParaRPr>
          </a:p>
          <a:p>
            <a:pPr marL="274320" indent="-274320" algn="just" eaLnBrk="1" fontAlgn="auto" hangingPunct="1">
              <a:spcAft>
                <a:spcPts val="0"/>
              </a:spcAft>
              <a:buClr>
                <a:schemeClr val="accent3"/>
              </a:buClr>
              <a:buFont typeface="Wingdings 2"/>
              <a:buChar char=""/>
              <a:defRPr/>
            </a:pPr>
            <a:r>
              <a:rPr lang="el-GR" sz="1400" dirty="0" err="1">
                <a:latin typeface="+mj-lt"/>
              </a:rPr>
              <a:t>Παντορροικό</a:t>
            </a:r>
            <a:r>
              <a:rPr lang="el-GR" sz="1400" dirty="0">
                <a:latin typeface="+mj-lt"/>
              </a:rPr>
              <a:t> και Χωριστικό Δίκτυο</a:t>
            </a:r>
          </a:p>
          <a:p>
            <a:pPr marL="274320" indent="-274320" algn="just" eaLnBrk="1" fontAlgn="auto" hangingPunct="1">
              <a:spcAft>
                <a:spcPts val="0"/>
              </a:spcAft>
              <a:buClr>
                <a:schemeClr val="accent3"/>
              </a:buClr>
              <a:buFont typeface="Wingdings 2"/>
              <a:buChar char=""/>
              <a:defRPr/>
            </a:pPr>
            <a:r>
              <a:rPr lang="el-GR" sz="1400" dirty="0">
                <a:latin typeface="+mj-lt"/>
              </a:rPr>
              <a:t>Ανοικτοί και κλειστοί αγωγοί </a:t>
            </a:r>
          </a:p>
          <a:p>
            <a:pPr marL="274320" indent="-274320" algn="just" eaLnBrk="1" fontAlgn="auto" hangingPunct="1">
              <a:spcAft>
                <a:spcPts val="0"/>
              </a:spcAft>
              <a:buClr>
                <a:schemeClr val="accent3"/>
              </a:buClr>
              <a:buFont typeface="Wingdings 2"/>
              <a:buChar char=""/>
              <a:defRPr/>
            </a:pPr>
            <a:r>
              <a:rPr lang="el-GR" sz="1400" dirty="0">
                <a:latin typeface="+mj-lt"/>
              </a:rPr>
              <a:t>Στο </a:t>
            </a:r>
            <a:r>
              <a:rPr lang="el-GR" sz="1400" dirty="0" err="1">
                <a:latin typeface="+mj-lt"/>
              </a:rPr>
              <a:t>Πολεοδοµικό</a:t>
            </a:r>
            <a:r>
              <a:rPr lang="el-GR" sz="1400" dirty="0">
                <a:latin typeface="+mj-lt"/>
              </a:rPr>
              <a:t> </a:t>
            </a:r>
            <a:r>
              <a:rPr lang="el-GR" sz="1400" dirty="0" err="1">
                <a:latin typeface="+mj-lt"/>
              </a:rPr>
              <a:t>Συγκρότηµα</a:t>
            </a:r>
            <a:r>
              <a:rPr lang="el-GR" sz="1400" dirty="0">
                <a:latin typeface="+mj-lt"/>
              </a:rPr>
              <a:t> Θεσσαλονίκης λειτουργούν επί 24ώρου βάσεως 60 αντλιοστάσια αποχέτευσης, τα οποία καλύπτουν τις περιοχές από την περιοχή της </a:t>
            </a:r>
            <a:r>
              <a:rPr lang="el-GR" sz="1400">
                <a:latin typeface="+mj-lt"/>
              </a:rPr>
              <a:t>Μηχανιώνας </a:t>
            </a:r>
            <a:r>
              <a:rPr lang="el-GR" sz="1400" dirty="0">
                <a:latin typeface="+mj-lt"/>
              </a:rPr>
              <a:t>έως τη </a:t>
            </a:r>
            <a:r>
              <a:rPr lang="el-GR" sz="1400" dirty="0" err="1">
                <a:latin typeface="+mj-lt"/>
              </a:rPr>
              <a:t>βιοµηχανική</a:t>
            </a:r>
            <a:r>
              <a:rPr lang="el-GR" sz="1400" dirty="0">
                <a:latin typeface="+mj-lt"/>
              </a:rPr>
              <a:t> περιοχή της </a:t>
            </a:r>
            <a:r>
              <a:rPr lang="el-GR" sz="1400" dirty="0" err="1">
                <a:latin typeface="+mj-lt"/>
              </a:rPr>
              <a:t>Σίνδου</a:t>
            </a:r>
            <a:endParaRPr lang="el-GR" sz="1400" dirty="0">
              <a:latin typeface="+mj-lt"/>
            </a:endParaRPr>
          </a:p>
          <a:p>
            <a:pPr marL="274320" indent="-274320" algn="just" eaLnBrk="1" fontAlgn="auto" hangingPunct="1">
              <a:spcAft>
                <a:spcPts val="0"/>
              </a:spcAft>
              <a:buClr>
                <a:schemeClr val="accent3"/>
              </a:buClr>
              <a:buFont typeface="Wingdings 2"/>
              <a:buChar char=""/>
              <a:defRPr/>
            </a:pPr>
            <a:r>
              <a:rPr lang="el-GR" sz="1400" dirty="0">
                <a:latin typeface="+mj-lt"/>
              </a:rPr>
              <a:t>Ελέγχονται µε </a:t>
            </a:r>
            <a:r>
              <a:rPr lang="el-GR" sz="1400" dirty="0" err="1">
                <a:latin typeface="+mj-lt"/>
              </a:rPr>
              <a:t>συστήµατα</a:t>
            </a:r>
            <a:r>
              <a:rPr lang="el-GR" sz="1400" dirty="0">
                <a:latin typeface="+mj-lt"/>
              </a:rPr>
              <a:t> </a:t>
            </a:r>
            <a:r>
              <a:rPr lang="el-GR" sz="1400" dirty="0" err="1">
                <a:latin typeface="+mj-lt"/>
              </a:rPr>
              <a:t>τηλε</a:t>
            </a:r>
            <a:r>
              <a:rPr lang="el-GR" sz="1400" dirty="0">
                <a:latin typeface="+mj-lt"/>
              </a:rPr>
              <a:t>-ελέγχου – </a:t>
            </a:r>
            <a:r>
              <a:rPr lang="el-GR" sz="1400" dirty="0" err="1">
                <a:latin typeface="+mj-lt"/>
              </a:rPr>
              <a:t>τηλεχειρισµού</a:t>
            </a:r>
            <a:r>
              <a:rPr lang="el-GR" sz="1400" dirty="0">
                <a:latin typeface="+mj-lt"/>
              </a:rPr>
              <a:t> για την εξασφάλιση συνεχούς λειτουργίας και την αναβάθμιση της ανθεκτικότητας των </a:t>
            </a:r>
            <a:r>
              <a:rPr lang="el-GR" sz="1400" dirty="0" err="1">
                <a:latin typeface="+mj-lt"/>
              </a:rPr>
              <a:t>υποδοµών</a:t>
            </a:r>
            <a:r>
              <a:rPr lang="el-GR" sz="1400" dirty="0">
                <a:latin typeface="+mj-lt"/>
              </a:rPr>
              <a:t> µέσω της προληπτικής συντήρησης και της </a:t>
            </a:r>
            <a:r>
              <a:rPr lang="el-GR" sz="1400" dirty="0" err="1">
                <a:latin typeface="+mj-lt"/>
              </a:rPr>
              <a:t>άµεσης</a:t>
            </a:r>
            <a:r>
              <a:rPr lang="el-GR" sz="1400" dirty="0">
                <a:latin typeface="+mj-lt"/>
              </a:rPr>
              <a:t> αποκατάστασης των βλαβών </a:t>
            </a:r>
          </a:p>
          <a:p>
            <a:pPr marL="274320" indent="-274320" algn="just" eaLnBrk="1" fontAlgn="auto" hangingPunct="1">
              <a:spcAft>
                <a:spcPts val="0"/>
              </a:spcAft>
              <a:buClr>
                <a:schemeClr val="accent3"/>
              </a:buClr>
              <a:buFont typeface="Wingdings 2"/>
              <a:buChar char=""/>
              <a:defRPr/>
            </a:pPr>
            <a:r>
              <a:rPr lang="el-GR" sz="1400" dirty="0">
                <a:latin typeface="+mj-lt"/>
              </a:rPr>
              <a:t>Η Εταιρεία Ύδρευσης και Αποχέτευσης Θεσσαλονίκης έχει υπό την εποπτεία της τις Εγκαταστάσεις Επεξεργασίας Αστικών Λυμάτων </a:t>
            </a:r>
            <a:r>
              <a:rPr lang="el-GR" sz="1400" dirty="0" err="1">
                <a:latin typeface="+mj-lt"/>
              </a:rPr>
              <a:t>Σίνδου</a:t>
            </a:r>
            <a:r>
              <a:rPr lang="el-GR" sz="1400" dirty="0">
                <a:latin typeface="+mj-lt"/>
              </a:rPr>
              <a:t> &amp; ΑΙΝΕΙΑ</a:t>
            </a:r>
          </a:p>
          <a:p>
            <a:pPr marL="274320" indent="-274320" algn="just" eaLnBrk="1" fontAlgn="auto" hangingPunct="1">
              <a:spcAft>
                <a:spcPts val="0"/>
              </a:spcAft>
              <a:buClr>
                <a:schemeClr val="accent3"/>
              </a:buClr>
              <a:buFont typeface="Wingdings 2"/>
              <a:buChar char=""/>
              <a:defRPr/>
            </a:pPr>
            <a:endParaRPr lang="el-GR" sz="1400" dirty="0">
              <a:latin typeface="+mj-lt"/>
            </a:endParaRPr>
          </a:p>
          <a:p>
            <a:pPr marL="514350" indent="-514350" eaLnBrk="1" fontAlgn="auto" hangingPunct="1">
              <a:spcAft>
                <a:spcPts val="0"/>
              </a:spcAft>
              <a:buClr>
                <a:schemeClr val="accent3"/>
              </a:buClr>
              <a:buFont typeface="Wingdings 2"/>
              <a:buNone/>
              <a:defRPr/>
            </a:pPr>
            <a:r>
              <a:rPr lang="el-GR" sz="1800" dirty="0"/>
              <a:t>. </a:t>
            </a:r>
          </a:p>
        </p:txBody>
      </p:sp>
      <p:pic>
        <p:nvPicPr>
          <p:cNvPr id="10244" name="Εικόνα 4">
            <a:extLst>
              <a:ext uri="{FF2B5EF4-FFF2-40B4-BE49-F238E27FC236}">
                <a16:creationId xmlns:a16="http://schemas.microsoft.com/office/drawing/2014/main" id="{8A3095FE-C1F9-507B-E53E-0F1B2955B0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0" y="1328738"/>
            <a:ext cx="4946650" cy="390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1">
            <a:extLst>
              <a:ext uri="{FF2B5EF4-FFF2-40B4-BE49-F238E27FC236}">
                <a16:creationId xmlns:a16="http://schemas.microsoft.com/office/drawing/2014/main" id="{0CC0B339-85E5-2C2D-2E4E-7A7E9C19B0C9}"/>
              </a:ext>
            </a:extLst>
          </p:cNvPr>
          <p:cNvSpPr>
            <a:spLocks noGrp="1"/>
          </p:cNvSpPr>
          <p:nvPr>
            <p:ph type="title"/>
          </p:nvPr>
        </p:nvSpPr>
        <p:spPr>
          <a:xfrm>
            <a:off x="457200" y="115888"/>
            <a:ext cx="8229600" cy="649287"/>
          </a:xfrm>
        </p:spPr>
        <p:txBody>
          <a:bodyPr/>
          <a:lstStyle/>
          <a:p>
            <a:pPr algn="ctr"/>
            <a:r>
              <a:rPr lang="el-GR" altLang="el-GR" sz="3600" b="1"/>
              <a:t>Εγκαταστάσεις Επεξεργασίας Λυμάτων </a:t>
            </a:r>
          </a:p>
        </p:txBody>
      </p:sp>
      <p:sp>
        <p:nvSpPr>
          <p:cNvPr id="3" name="Θέση περιεχομένου 2">
            <a:extLst>
              <a:ext uri="{FF2B5EF4-FFF2-40B4-BE49-F238E27FC236}">
                <a16:creationId xmlns:a16="http://schemas.microsoft.com/office/drawing/2014/main" id="{9755A065-8F55-7FC6-F9AC-FE757872C91A}"/>
              </a:ext>
            </a:extLst>
          </p:cNvPr>
          <p:cNvSpPr>
            <a:spLocks noGrp="1"/>
          </p:cNvSpPr>
          <p:nvPr>
            <p:ph sz="half" idx="1"/>
          </p:nvPr>
        </p:nvSpPr>
        <p:spPr>
          <a:xfrm>
            <a:off x="457200" y="1393825"/>
            <a:ext cx="7715250" cy="4933950"/>
          </a:xfrm>
        </p:spPr>
        <p:txBody>
          <a:bodyPr/>
          <a:lstStyle/>
          <a:p>
            <a:pPr>
              <a:defRPr/>
            </a:pPr>
            <a:r>
              <a:rPr lang="el-GR" sz="1400" dirty="0">
                <a:latin typeface="+mj-lt"/>
              </a:rPr>
              <a:t>Τα </a:t>
            </a:r>
            <a:r>
              <a:rPr lang="el-GR" sz="1400" dirty="0" err="1">
                <a:latin typeface="+mj-lt"/>
              </a:rPr>
              <a:t>λύµατα</a:t>
            </a:r>
            <a:r>
              <a:rPr lang="el-GR" sz="1400" dirty="0">
                <a:latin typeface="+mj-lt"/>
              </a:rPr>
              <a:t> από τις κεντρικές και δυτικές περιοχές, όπου είναι </a:t>
            </a:r>
            <a:r>
              <a:rPr lang="el-GR" sz="1400" dirty="0" err="1">
                <a:latin typeface="+mj-lt"/>
              </a:rPr>
              <a:t>εγκατεστηµένες</a:t>
            </a:r>
            <a:r>
              <a:rPr lang="el-GR" sz="1400" dirty="0">
                <a:latin typeface="+mj-lt"/>
              </a:rPr>
              <a:t> οι περισσότερες από τις αστικές και </a:t>
            </a:r>
            <a:r>
              <a:rPr lang="el-GR" sz="1400" dirty="0" err="1">
                <a:latin typeface="+mj-lt"/>
              </a:rPr>
              <a:t>βιοµηχανικές</a:t>
            </a:r>
            <a:r>
              <a:rPr lang="el-GR" sz="1400" dirty="0">
                <a:latin typeface="+mj-lt"/>
              </a:rPr>
              <a:t> δραστηριότητες, συλλέγονται και µ</a:t>
            </a:r>
            <a:r>
              <a:rPr lang="el-GR" sz="1400" dirty="0" err="1">
                <a:latin typeface="+mj-lt"/>
              </a:rPr>
              <a:t>εταφέρονται</a:t>
            </a:r>
            <a:r>
              <a:rPr lang="el-GR" sz="1400" dirty="0">
                <a:latin typeface="+mj-lt"/>
              </a:rPr>
              <a:t> στην Εγκατάσταση Επεξεργασίας </a:t>
            </a:r>
            <a:r>
              <a:rPr lang="el-GR" sz="1400" dirty="0" err="1">
                <a:latin typeface="+mj-lt"/>
              </a:rPr>
              <a:t>Λυµάτων</a:t>
            </a:r>
            <a:r>
              <a:rPr lang="el-GR" sz="1400" dirty="0">
                <a:latin typeface="+mj-lt"/>
              </a:rPr>
              <a:t> Θεσσαλονίκης (Ε.Ε.Λ.Θ) στην περιοχή της </a:t>
            </a:r>
            <a:r>
              <a:rPr lang="el-GR" sz="1400" dirty="0" err="1">
                <a:latin typeface="+mj-lt"/>
              </a:rPr>
              <a:t>Σίνδου</a:t>
            </a:r>
            <a:endParaRPr lang="el-GR" sz="1400" dirty="0">
              <a:latin typeface="+mj-lt"/>
            </a:endParaRPr>
          </a:p>
          <a:p>
            <a:pPr>
              <a:defRPr/>
            </a:pPr>
            <a:r>
              <a:rPr lang="el-GR" sz="1400" dirty="0">
                <a:latin typeface="+mj-lt"/>
              </a:rPr>
              <a:t>Τα </a:t>
            </a:r>
            <a:r>
              <a:rPr lang="el-GR" sz="1400" dirty="0" err="1">
                <a:latin typeface="+mj-lt"/>
              </a:rPr>
              <a:t>λύµατα</a:t>
            </a:r>
            <a:r>
              <a:rPr lang="el-GR" sz="1400" dirty="0">
                <a:latin typeface="+mj-lt"/>
              </a:rPr>
              <a:t> από τις ανατολικές (τουριστικές) περιοχές συλλέγονται και µ</a:t>
            </a:r>
            <a:r>
              <a:rPr lang="el-GR" sz="1400" dirty="0" err="1">
                <a:latin typeface="+mj-lt"/>
              </a:rPr>
              <a:t>εταφέρονται</a:t>
            </a:r>
            <a:r>
              <a:rPr lang="el-GR" sz="1400" dirty="0">
                <a:latin typeface="+mj-lt"/>
              </a:rPr>
              <a:t> σε άλλη Εγκατάσταση Επεξεργασίας </a:t>
            </a:r>
            <a:r>
              <a:rPr lang="el-GR" sz="1400" dirty="0" err="1">
                <a:latin typeface="+mj-lt"/>
              </a:rPr>
              <a:t>Λυµάτων</a:t>
            </a:r>
            <a:r>
              <a:rPr lang="el-GR" sz="1400" dirty="0">
                <a:latin typeface="+mj-lt"/>
              </a:rPr>
              <a:t> στην περιοχή ΑΙΝΕΙΑ (Ε.Ε.Λ. ΑΙΝΕΙΑ) του ∆</a:t>
            </a:r>
            <a:r>
              <a:rPr lang="el-GR" sz="1400" dirty="0" err="1">
                <a:latin typeface="+mj-lt"/>
              </a:rPr>
              <a:t>ήµου</a:t>
            </a:r>
            <a:r>
              <a:rPr lang="el-GR" sz="1400" dirty="0">
                <a:latin typeface="+mj-lt"/>
              </a:rPr>
              <a:t> </a:t>
            </a:r>
            <a:r>
              <a:rPr lang="el-GR" sz="1400" dirty="0" err="1">
                <a:latin typeface="+mj-lt"/>
              </a:rPr>
              <a:t>Θερµαϊκού</a:t>
            </a:r>
            <a:r>
              <a:rPr lang="el-GR" sz="1400" dirty="0">
                <a:latin typeface="+mj-lt"/>
              </a:rPr>
              <a:t>.</a:t>
            </a:r>
          </a:p>
          <a:p>
            <a:pPr>
              <a:defRPr/>
            </a:pPr>
            <a:r>
              <a:rPr lang="el-GR" sz="1400" dirty="0">
                <a:latin typeface="+mj-lt"/>
              </a:rPr>
              <a:t>Τα απόβλητα της </a:t>
            </a:r>
            <a:r>
              <a:rPr lang="el-GR" sz="1400" dirty="0" err="1">
                <a:latin typeface="+mj-lt"/>
              </a:rPr>
              <a:t>Βιοµηχανικής</a:t>
            </a:r>
            <a:r>
              <a:rPr lang="el-GR" sz="1400" dirty="0">
                <a:latin typeface="+mj-lt"/>
              </a:rPr>
              <a:t> Περιοχής Θεσσαλονίκης (ΒΙ.ΠΕ.Θ.) συλλέγονται και επεξεργάζονται στη Μονάδα Κατεργασίας Αποβλήτων (Μ.Κ.Α.)</a:t>
            </a:r>
          </a:p>
          <a:p>
            <a:pPr marL="0" indent="0">
              <a:buFont typeface="Wingdings 2" panose="05020102010507070707" pitchFamily="18" charset="2"/>
              <a:buNone/>
              <a:defRPr/>
            </a:pPr>
            <a:endParaRPr lang="el-GR" sz="1400" dirty="0">
              <a:latin typeface="+mj-lt"/>
            </a:endParaRPr>
          </a:p>
          <a:p>
            <a:pPr marL="0" indent="0" algn="ctr">
              <a:buFont typeface="Wingdings 2" panose="05020102010507070707" pitchFamily="18" charset="2"/>
              <a:buNone/>
              <a:defRPr/>
            </a:pPr>
            <a:r>
              <a:rPr lang="el-GR" sz="1400" b="1" dirty="0"/>
              <a:t>Οι δύο Εγκαταστάσεις Επεξεργασίας </a:t>
            </a:r>
            <a:r>
              <a:rPr lang="el-GR" sz="1400" b="1" dirty="0" err="1"/>
              <a:t>Λυµάτων</a:t>
            </a:r>
            <a:r>
              <a:rPr lang="el-GR" sz="1400" b="1" dirty="0"/>
              <a:t> (Ε.Ε.Λ.Θ. και ΑΙΝΕΙΑ) γειτνιάζουν µε </a:t>
            </a:r>
            <a:r>
              <a:rPr lang="el-GR" sz="1400" b="1" dirty="0" err="1"/>
              <a:t>προστατευόµενες</a:t>
            </a:r>
            <a:r>
              <a:rPr lang="el-GR" sz="1400" b="1" dirty="0"/>
              <a:t> περιοχές υψηλής αξίας βιοποικιλότητας. </a:t>
            </a:r>
          </a:p>
          <a:p>
            <a:pPr marL="0" indent="0" algn="ctr">
              <a:buFont typeface="Wingdings 2" panose="05020102010507070707" pitchFamily="18" charset="2"/>
              <a:buNone/>
              <a:defRPr/>
            </a:pPr>
            <a:endParaRPr lang="el-GR" sz="1400" b="1" dirty="0"/>
          </a:p>
          <a:p>
            <a:pPr marL="0" indent="0" algn="ctr">
              <a:buFont typeface="Wingdings 2" panose="05020102010507070707" pitchFamily="18" charset="2"/>
              <a:buNone/>
              <a:defRPr/>
            </a:pPr>
            <a:endParaRPr lang="el-GR" sz="1400" b="1" dirty="0"/>
          </a:p>
        </p:txBody>
      </p:sp>
      <p:sp>
        <p:nvSpPr>
          <p:cNvPr id="11268" name="TextBox 4">
            <a:extLst>
              <a:ext uri="{FF2B5EF4-FFF2-40B4-BE49-F238E27FC236}">
                <a16:creationId xmlns:a16="http://schemas.microsoft.com/office/drawing/2014/main" id="{23248B32-747F-652C-F84E-A9926B7550EE}"/>
              </a:ext>
            </a:extLst>
          </p:cNvPr>
          <p:cNvSpPr txBox="1">
            <a:spLocks noChangeArrowheads="1"/>
          </p:cNvSpPr>
          <p:nvPr/>
        </p:nvSpPr>
        <p:spPr bwMode="auto">
          <a:xfrm>
            <a:off x="971550" y="908050"/>
            <a:ext cx="720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a:t>Ζώνες συλλογής και επεξεργασίας υγρών αποβλήτων</a:t>
            </a:r>
          </a:p>
        </p:txBody>
      </p:sp>
      <p:sp>
        <p:nvSpPr>
          <p:cNvPr id="8" name="Ορθογώνιο: Στρογγύλεμα γωνιών 7">
            <a:extLst>
              <a:ext uri="{FF2B5EF4-FFF2-40B4-BE49-F238E27FC236}">
                <a16:creationId xmlns:a16="http://schemas.microsoft.com/office/drawing/2014/main" id="{286792A3-8743-FE9F-087C-30F2646B0EF5}"/>
              </a:ext>
            </a:extLst>
          </p:cNvPr>
          <p:cNvSpPr/>
          <p:nvPr/>
        </p:nvSpPr>
        <p:spPr>
          <a:xfrm>
            <a:off x="463550" y="4149725"/>
            <a:ext cx="8075613" cy="208756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b="1" dirty="0"/>
          </a:p>
          <a:p>
            <a:pPr algn="ctr">
              <a:defRPr/>
            </a:pPr>
            <a:r>
              <a:rPr lang="el-GR" b="1" dirty="0"/>
              <a:t>Σκοπός και ο τρόπος λειτουργίας των εγκαταστάσεων είναι να προστατεύουν τις περιοχές και η διαχείριση των </a:t>
            </a:r>
            <a:r>
              <a:rPr lang="el-GR" b="1" dirty="0" err="1"/>
              <a:t>λυµάτων</a:t>
            </a:r>
            <a:r>
              <a:rPr lang="el-GR" b="1" dirty="0"/>
              <a:t> να γίνεται µε βάση τους όρους λειτουργίας των εγκαταστάσεων</a:t>
            </a:r>
            <a:r>
              <a:rPr lang="en-US" b="1" dirty="0"/>
              <a:t>. </a:t>
            </a:r>
            <a:r>
              <a:rPr lang="el-GR" b="1" dirty="0"/>
              <a:t>Λεκάνη απορροής και τελικός αποδέκτης των </a:t>
            </a:r>
            <a:r>
              <a:rPr lang="el-GR" b="1" dirty="0" err="1"/>
              <a:t>επεξεργασµένων</a:t>
            </a:r>
            <a:r>
              <a:rPr lang="el-GR" b="1" dirty="0"/>
              <a:t> </a:t>
            </a:r>
            <a:r>
              <a:rPr lang="el-GR" b="1" dirty="0" err="1"/>
              <a:t>λυµάτων</a:t>
            </a:r>
            <a:r>
              <a:rPr lang="el-GR" b="1" dirty="0"/>
              <a:t> είναι ο </a:t>
            </a:r>
            <a:r>
              <a:rPr lang="el-GR" b="1" dirty="0" err="1"/>
              <a:t>Θερµαϊκός</a:t>
            </a:r>
            <a:r>
              <a:rPr lang="el-GR" b="1" dirty="0"/>
              <a:t> κόλπος.</a:t>
            </a:r>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 Τίτλος">
            <a:extLst>
              <a:ext uri="{FF2B5EF4-FFF2-40B4-BE49-F238E27FC236}">
                <a16:creationId xmlns:a16="http://schemas.microsoft.com/office/drawing/2014/main" id="{BD0BB59B-C832-3ED0-A985-FFD68E3673E7}"/>
              </a:ext>
            </a:extLst>
          </p:cNvPr>
          <p:cNvSpPr>
            <a:spLocks noGrp="1"/>
          </p:cNvSpPr>
          <p:nvPr>
            <p:ph type="title"/>
          </p:nvPr>
        </p:nvSpPr>
        <p:spPr>
          <a:xfrm>
            <a:off x="457200" y="247650"/>
            <a:ext cx="8229600" cy="895350"/>
          </a:xfrm>
        </p:spPr>
        <p:txBody>
          <a:bodyPr/>
          <a:lstStyle/>
          <a:p>
            <a:pPr algn="ctr" eaLnBrk="1" hangingPunct="1"/>
            <a:r>
              <a:rPr lang="el-GR" altLang="el-GR" sz="3200" b="1"/>
              <a:t>Εγκατάσταση Επεξεργασίας Λυμάτων ΕΕΛ- Θεσσαλονίκης ( Σίνδος)</a:t>
            </a:r>
          </a:p>
        </p:txBody>
      </p:sp>
      <p:sp>
        <p:nvSpPr>
          <p:cNvPr id="4" name="3 - Θέση περιεχομένου">
            <a:extLst>
              <a:ext uri="{FF2B5EF4-FFF2-40B4-BE49-F238E27FC236}">
                <a16:creationId xmlns:a16="http://schemas.microsoft.com/office/drawing/2014/main" id="{1F61C3C2-219A-DD14-389D-2A4F83BAB4A9}"/>
              </a:ext>
            </a:extLst>
          </p:cNvPr>
          <p:cNvSpPr>
            <a:spLocks noGrp="1"/>
          </p:cNvSpPr>
          <p:nvPr>
            <p:ph sz="half" idx="1"/>
          </p:nvPr>
        </p:nvSpPr>
        <p:spPr>
          <a:xfrm>
            <a:off x="457200" y="1285875"/>
            <a:ext cx="4038600" cy="5068888"/>
          </a:xfrm>
        </p:spPr>
        <p:txBody>
          <a:bodyPr>
            <a:normAutofit fontScale="55000" lnSpcReduction="20000"/>
          </a:bodyPr>
          <a:lstStyle/>
          <a:p>
            <a:pPr marL="274320" indent="-274320" algn="just" eaLnBrk="1" fontAlgn="auto" hangingPunct="1">
              <a:spcAft>
                <a:spcPts val="0"/>
              </a:spcAft>
              <a:buClr>
                <a:schemeClr val="accent3"/>
              </a:buClr>
              <a:buFont typeface="Wingdings 2"/>
              <a:buChar char=""/>
              <a:defRPr/>
            </a:pPr>
            <a:r>
              <a:rPr lang="el-GR" sz="2900" dirty="0">
                <a:solidFill>
                  <a:srgbClr val="000000"/>
                </a:solidFill>
                <a:latin typeface="+mj-lt"/>
              </a:rPr>
              <a:t>Η </a:t>
            </a:r>
            <a:r>
              <a:rPr lang="el-GR" sz="2900" b="1" dirty="0">
                <a:solidFill>
                  <a:srgbClr val="000000"/>
                </a:solidFill>
                <a:latin typeface="+mj-lt"/>
              </a:rPr>
              <a:t>ΕΕΛΘ </a:t>
            </a:r>
            <a:r>
              <a:rPr lang="el-GR" sz="2900" dirty="0">
                <a:solidFill>
                  <a:srgbClr val="000000"/>
                </a:solidFill>
                <a:latin typeface="+mj-lt"/>
              </a:rPr>
              <a:t>παραλαμβάνει μέσω του κεντρικού αποχετευτικού αγωγού (Κ.Α.Α.) το μεγαλύτερο μέρος των αστικών λυμάτων της πόλης της Θεσσαλονίκης, ενώ εξυπηρετεί καθημερινώς με βυτία απομακρυσμένες περιοχές στον ευρύτερο ιστό που δεν καλύπτονται από το αποχετευτικό δίκτυο της πόλης.</a:t>
            </a:r>
          </a:p>
          <a:p>
            <a:pPr marL="274320" indent="-274320" algn="just" eaLnBrk="1" fontAlgn="auto" hangingPunct="1">
              <a:spcAft>
                <a:spcPts val="0"/>
              </a:spcAft>
              <a:buClr>
                <a:schemeClr val="accent3"/>
              </a:buClr>
              <a:buFont typeface="Wingdings 2"/>
              <a:buChar char=""/>
              <a:defRPr/>
            </a:pPr>
            <a:r>
              <a:rPr lang="el-GR" sz="2900" dirty="0">
                <a:solidFill>
                  <a:srgbClr val="000000"/>
                </a:solidFill>
                <a:latin typeface="+mj-lt"/>
              </a:rPr>
              <a:t>Επεξεργάζεται σε καθημερινή βάση περίπου 150-160</a:t>
            </a:r>
            <a:r>
              <a:rPr lang="en-US" sz="2900" dirty="0">
                <a:solidFill>
                  <a:srgbClr val="000000"/>
                </a:solidFill>
                <a:latin typeface="+mj-lt"/>
              </a:rPr>
              <a:t>.</a:t>
            </a:r>
            <a:r>
              <a:rPr lang="el-GR" sz="2900" dirty="0">
                <a:solidFill>
                  <a:srgbClr val="000000"/>
                </a:solidFill>
                <a:latin typeface="+mj-lt"/>
              </a:rPr>
              <a:t>000 </a:t>
            </a:r>
            <a:r>
              <a:rPr lang="en-US" sz="2900" dirty="0">
                <a:solidFill>
                  <a:srgbClr val="000000"/>
                </a:solidFill>
                <a:latin typeface="+mj-lt"/>
              </a:rPr>
              <a:t>m</a:t>
            </a:r>
            <a:r>
              <a:rPr lang="en-US" sz="2900" baseline="30000" dirty="0">
                <a:solidFill>
                  <a:srgbClr val="000000"/>
                </a:solidFill>
                <a:latin typeface="+mj-lt"/>
              </a:rPr>
              <a:t>3</a:t>
            </a:r>
            <a:r>
              <a:rPr lang="el-GR" sz="2900" dirty="0">
                <a:solidFill>
                  <a:srgbClr val="000000"/>
                </a:solidFill>
                <a:latin typeface="+mj-lt"/>
              </a:rPr>
              <a:t> </a:t>
            </a:r>
          </a:p>
          <a:p>
            <a:pPr marL="274320" indent="-274320" algn="just" eaLnBrk="1" fontAlgn="auto" hangingPunct="1">
              <a:spcAft>
                <a:spcPts val="0"/>
              </a:spcAft>
              <a:buClr>
                <a:schemeClr val="accent3"/>
              </a:buClr>
              <a:buFont typeface="Wingdings 2"/>
              <a:buChar char=""/>
              <a:defRPr/>
            </a:pPr>
            <a:r>
              <a:rPr lang="el-GR" sz="2900" dirty="0">
                <a:latin typeface="+mj-lt"/>
              </a:rPr>
              <a:t>Η ποιότητα των επεξεργασμένων λυμάτων είναι ιδιαίτερα καλή ως προς τις πιο χαρακτηριστικές ρυπαντικές παραμέτρους και υπερκαλύπτει τις νομοθετικές απαιτήσεις</a:t>
            </a:r>
          </a:p>
          <a:p>
            <a:pPr marL="274320" indent="-274320" algn="just" eaLnBrk="1" fontAlgn="auto" hangingPunct="1">
              <a:spcAft>
                <a:spcPts val="0"/>
              </a:spcAft>
              <a:buClr>
                <a:schemeClr val="accent3"/>
              </a:buClr>
              <a:buFont typeface="Wingdings 2"/>
              <a:buChar char=""/>
              <a:defRPr/>
            </a:pPr>
            <a:r>
              <a:rPr lang="el-GR" sz="2900" dirty="0">
                <a:latin typeface="+mj-lt"/>
              </a:rPr>
              <a:t>Η απόδοση της εγκατάστασης από τα αποτελέσματα των καθημερινών αναλύσεων ως προς ολικό άζωτο </a:t>
            </a:r>
            <a:r>
              <a:rPr lang="el-GR" sz="2900" dirty="0" err="1">
                <a:latin typeface="+mj-lt"/>
              </a:rPr>
              <a:t>Νολ</a:t>
            </a:r>
            <a:r>
              <a:rPr lang="el-GR" sz="2900" dirty="0">
                <a:latin typeface="+mj-lt"/>
              </a:rPr>
              <a:t> είναι άνω του 90%. Επίσης η απόδοση είναι ως προς </a:t>
            </a:r>
            <a:r>
              <a:rPr lang="en-US" sz="2900" dirty="0">
                <a:latin typeface="+mj-lt"/>
              </a:rPr>
              <a:t>BOD</a:t>
            </a:r>
            <a:r>
              <a:rPr lang="el-GR" sz="2900" dirty="0">
                <a:latin typeface="+mj-lt"/>
              </a:rPr>
              <a:t>5 97,5%, ως προς </a:t>
            </a:r>
            <a:r>
              <a:rPr lang="en-US" sz="2900" dirty="0">
                <a:latin typeface="+mj-lt"/>
              </a:rPr>
              <a:t>COD</a:t>
            </a:r>
            <a:r>
              <a:rPr lang="el-GR" sz="2900" dirty="0">
                <a:latin typeface="+mj-lt"/>
              </a:rPr>
              <a:t> 95% και ως προς </a:t>
            </a:r>
            <a:r>
              <a:rPr lang="en-US" sz="2900" dirty="0">
                <a:latin typeface="+mj-lt"/>
              </a:rPr>
              <a:t>SS</a:t>
            </a:r>
            <a:r>
              <a:rPr lang="el-GR" sz="2900" dirty="0">
                <a:latin typeface="+mj-lt"/>
              </a:rPr>
              <a:t> 98%.</a:t>
            </a:r>
          </a:p>
          <a:p>
            <a:pPr marL="274320" indent="-274320" algn="just" eaLnBrk="1" fontAlgn="auto" hangingPunct="1">
              <a:spcAft>
                <a:spcPts val="0"/>
              </a:spcAft>
              <a:buClr>
                <a:schemeClr val="accent3"/>
              </a:buClr>
              <a:buFont typeface="Wingdings 2"/>
              <a:buNone/>
              <a:defRPr/>
            </a:pPr>
            <a:r>
              <a:rPr lang="el-GR" sz="2500" dirty="0">
                <a:solidFill>
                  <a:srgbClr val="000000"/>
                </a:solidFill>
                <a:latin typeface="+mj-lt"/>
              </a:rPr>
              <a:t> </a:t>
            </a:r>
          </a:p>
          <a:p>
            <a:pPr marL="274320" indent="-274320" eaLnBrk="1" fontAlgn="auto" hangingPunct="1">
              <a:spcAft>
                <a:spcPts val="0"/>
              </a:spcAft>
              <a:buClr>
                <a:schemeClr val="accent3"/>
              </a:buClr>
              <a:buFont typeface="Wingdings 2"/>
              <a:buChar char=""/>
              <a:defRPr/>
            </a:pPr>
            <a:endParaRPr lang="el-GR" dirty="0"/>
          </a:p>
        </p:txBody>
      </p:sp>
      <p:sp>
        <p:nvSpPr>
          <p:cNvPr id="5" name="4 - Θέση περιεχομένου">
            <a:extLst>
              <a:ext uri="{FF2B5EF4-FFF2-40B4-BE49-F238E27FC236}">
                <a16:creationId xmlns:a16="http://schemas.microsoft.com/office/drawing/2014/main" id="{76A2EB54-8EEF-0BB6-DB35-A7EEE161D57F}"/>
              </a:ext>
            </a:extLst>
          </p:cNvPr>
          <p:cNvSpPr>
            <a:spLocks noGrp="1"/>
          </p:cNvSpPr>
          <p:nvPr>
            <p:ph sz="half" idx="2"/>
          </p:nvPr>
        </p:nvSpPr>
        <p:spPr>
          <a:xfrm>
            <a:off x="4648200" y="1920875"/>
            <a:ext cx="4038600" cy="4433888"/>
          </a:xfrm>
        </p:spPr>
        <p:txBody>
          <a:bodyPr>
            <a:normAutofit fontScale="55000" lnSpcReduction="20000"/>
          </a:bodyPr>
          <a:lstStyle/>
          <a:p>
            <a:pPr marL="274320" indent="-274320" eaLnBrk="1" fontAlgn="auto" hangingPunct="1">
              <a:spcAft>
                <a:spcPts val="0"/>
              </a:spcAft>
              <a:buClr>
                <a:schemeClr val="accent3"/>
              </a:buClr>
              <a:buFont typeface="Wingdings 2"/>
              <a:buChar char=""/>
              <a:defRPr/>
            </a:pPr>
            <a:endParaRPr lang="el-GR"/>
          </a:p>
        </p:txBody>
      </p:sp>
      <p:pic>
        <p:nvPicPr>
          <p:cNvPr id="12293" name="Picture 1">
            <a:extLst>
              <a:ext uri="{FF2B5EF4-FFF2-40B4-BE49-F238E27FC236}">
                <a16:creationId xmlns:a16="http://schemas.microsoft.com/office/drawing/2014/main" id="{D4E17E77-22DA-1C10-805D-D0F964B534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1143000"/>
            <a:ext cx="4643437" cy="507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 Τίτλος">
            <a:extLst>
              <a:ext uri="{FF2B5EF4-FFF2-40B4-BE49-F238E27FC236}">
                <a16:creationId xmlns:a16="http://schemas.microsoft.com/office/drawing/2014/main" id="{CF4EE8D8-B51F-7591-E945-84926446E563}"/>
              </a:ext>
            </a:extLst>
          </p:cNvPr>
          <p:cNvSpPr>
            <a:spLocks noGrp="1"/>
          </p:cNvSpPr>
          <p:nvPr>
            <p:ph type="title"/>
          </p:nvPr>
        </p:nvSpPr>
        <p:spPr/>
        <p:txBody>
          <a:bodyPr/>
          <a:lstStyle/>
          <a:p>
            <a:pPr algn="ctr" eaLnBrk="1" hangingPunct="1"/>
            <a:r>
              <a:rPr lang="el-GR" altLang="el-GR" sz="4000" b="1"/>
              <a:t>Στάδια Επεξεργασίας Λυμάτων στις ΕΕΛ </a:t>
            </a:r>
          </a:p>
        </p:txBody>
      </p:sp>
      <p:sp>
        <p:nvSpPr>
          <p:cNvPr id="3" name="2 - Θέση περιεχομένου">
            <a:extLst>
              <a:ext uri="{FF2B5EF4-FFF2-40B4-BE49-F238E27FC236}">
                <a16:creationId xmlns:a16="http://schemas.microsoft.com/office/drawing/2014/main" id="{8C90B660-EAE7-DF90-7026-7C866A03D5D7}"/>
              </a:ext>
            </a:extLst>
          </p:cNvPr>
          <p:cNvSpPr>
            <a:spLocks noGrp="1"/>
          </p:cNvSpPr>
          <p:nvPr>
            <p:ph idx="1"/>
          </p:nvPr>
        </p:nvSpPr>
        <p:spPr>
          <a:xfrm>
            <a:off x="457200" y="1935163"/>
            <a:ext cx="8229600" cy="4637087"/>
          </a:xfrm>
        </p:spPr>
        <p:txBody>
          <a:bodyPr>
            <a:normAutofit fontScale="77500" lnSpcReduction="20000"/>
          </a:bodyPr>
          <a:lstStyle/>
          <a:p>
            <a:pPr marL="274320" indent="-274320" algn="just" eaLnBrk="1" fontAlgn="auto" hangingPunct="1">
              <a:spcAft>
                <a:spcPts val="0"/>
              </a:spcAft>
              <a:buClr>
                <a:schemeClr val="accent3"/>
              </a:buClr>
              <a:buFont typeface="Wingdings 2"/>
              <a:buChar char=""/>
              <a:defRPr/>
            </a:pPr>
            <a:r>
              <a:rPr lang="el-GR" sz="3100" dirty="0" err="1">
                <a:latin typeface="+mj-lt"/>
              </a:rPr>
              <a:t>Εσχάρωση</a:t>
            </a:r>
            <a:r>
              <a:rPr lang="el-GR" sz="3100" dirty="0">
                <a:latin typeface="+mj-lt"/>
              </a:rPr>
              <a:t>-</a:t>
            </a:r>
            <a:r>
              <a:rPr lang="el-GR" sz="3100" dirty="0" err="1">
                <a:latin typeface="+mj-lt"/>
              </a:rPr>
              <a:t>Εξάμωση</a:t>
            </a:r>
            <a:r>
              <a:rPr lang="el-GR" sz="3100" dirty="0">
                <a:latin typeface="+mj-lt"/>
              </a:rPr>
              <a:t>, απολίπανση αστικών λυμάτων και </a:t>
            </a:r>
            <a:r>
              <a:rPr lang="el-GR" sz="3100" dirty="0" err="1">
                <a:latin typeface="+mj-lt"/>
              </a:rPr>
              <a:t>βοθρολυμάτων</a:t>
            </a:r>
            <a:r>
              <a:rPr lang="el-GR" sz="3100" dirty="0">
                <a:latin typeface="+mj-lt"/>
              </a:rPr>
              <a:t> στο κέντρο υποδοχής τους</a:t>
            </a:r>
          </a:p>
          <a:p>
            <a:pPr marL="274320" indent="-274320" algn="just" eaLnBrk="1" fontAlgn="auto" hangingPunct="1">
              <a:spcAft>
                <a:spcPts val="0"/>
              </a:spcAft>
              <a:buClr>
                <a:schemeClr val="accent3"/>
              </a:buClr>
              <a:buFont typeface="Wingdings 2"/>
              <a:buChar char=""/>
              <a:defRPr/>
            </a:pPr>
            <a:r>
              <a:rPr lang="el-GR" sz="3100" dirty="0">
                <a:latin typeface="+mj-lt"/>
              </a:rPr>
              <a:t>Πρωτοβάθμια καθίζηση </a:t>
            </a:r>
          </a:p>
          <a:p>
            <a:pPr marL="274320" indent="-274320" algn="just" eaLnBrk="1" fontAlgn="auto" hangingPunct="1">
              <a:spcAft>
                <a:spcPts val="0"/>
              </a:spcAft>
              <a:buClr>
                <a:schemeClr val="accent3"/>
              </a:buClr>
              <a:buFont typeface="Wingdings 2"/>
              <a:buChar char=""/>
              <a:defRPr/>
            </a:pPr>
            <a:r>
              <a:rPr lang="el-GR" sz="3100" dirty="0">
                <a:latin typeface="+mj-lt"/>
              </a:rPr>
              <a:t>Δεξαμενή αποθήκευσης-εξισορρόπησης για </a:t>
            </a:r>
            <a:r>
              <a:rPr lang="el-GR" sz="3100" dirty="0" err="1">
                <a:latin typeface="+mj-lt"/>
              </a:rPr>
              <a:t>βοθρολύματα</a:t>
            </a:r>
            <a:endParaRPr lang="el-GR" sz="3100" dirty="0">
              <a:latin typeface="+mj-lt"/>
            </a:endParaRPr>
          </a:p>
          <a:p>
            <a:pPr marL="274320" indent="-274320" algn="just" eaLnBrk="1" fontAlgn="auto" hangingPunct="1">
              <a:spcAft>
                <a:spcPts val="0"/>
              </a:spcAft>
              <a:buClr>
                <a:schemeClr val="accent3"/>
              </a:buClr>
              <a:buFont typeface="Wingdings 2"/>
              <a:buChar char=""/>
              <a:defRPr/>
            </a:pPr>
            <a:r>
              <a:rPr lang="el-GR" sz="3100" dirty="0">
                <a:latin typeface="+mj-lt"/>
              </a:rPr>
              <a:t>Αερισμό σε δεξαμενές </a:t>
            </a:r>
          </a:p>
          <a:p>
            <a:pPr marL="274320" indent="-274320" algn="just" eaLnBrk="1" fontAlgn="auto" hangingPunct="1">
              <a:spcAft>
                <a:spcPts val="0"/>
              </a:spcAft>
              <a:buClr>
                <a:schemeClr val="accent3"/>
              </a:buClr>
              <a:buFont typeface="Wingdings 2"/>
              <a:buChar char=""/>
              <a:defRPr/>
            </a:pPr>
            <a:r>
              <a:rPr lang="el-GR" sz="3100" dirty="0">
                <a:latin typeface="+mj-lt"/>
              </a:rPr>
              <a:t>Δευτεροβάθμια καθίζηση (ΔΚΤ) και </a:t>
            </a:r>
            <a:r>
              <a:rPr lang="el-GR" sz="3100" dirty="0" err="1">
                <a:latin typeface="+mj-lt"/>
              </a:rPr>
              <a:t>ανακυκλοφορία</a:t>
            </a:r>
            <a:r>
              <a:rPr lang="el-GR" sz="3100" dirty="0">
                <a:latin typeface="+mj-lt"/>
              </a:rPr>
              <a:t> ενεργού ιλύος </a:t>
            </a:r>
          </a:p>
          <a:p>
            <a:pPr marL="274320" indent="-274320" algn="just" eaLnBrk="1" fontAlgn="auto" hangingPunct="1">
              <a:spcAft>
                <a:spcPts val="0"/>
              </a:spcAft>
              <a:buClr>
                <a:schemeClr val="accent3"/>
              </a:buClr>
              <a:buFont typeface="Wingdings 2"/>
              <a:buChar char=""/>
              <a:defRPr/>
            </a:pPr>
            <a:r>
              <a:rPr lang="el-GR" sz="3100" dirty="0">
                <a:latin typeface="+mj-lt"/>
              </a:rPr>
              <a:t>Απολύμανση με χλώριο η όζον σε δεξαμενή επαφής</a:t>
            </a:r>
          </a:p>
          <a:p>
            <a:pPr marL="274320" indent="-274320" algn="just" eaLnBrk="1" fontAlgn="auto" hangingPunct="1">
              <a:spcAft>
                <a:spcPts val="0"/>
              </a:spcAft>
              <a:buClr>
                <a:schemeClr val="accent3"/>
              </a:buClr>
              <a:buFont typeface="Wingdings 2"/>
              <a:buChar char=""/>
              <a:defRPr/>
            </a:pPr>
            <a:r>
              <a:rPr lang="el-GR" sz="3100" dirty="0">
                <a:latin typeface="+mj-lt"/>
              </a:rPr>
              <a:t>Αναερόβια Χώνευση μετά από </a:t>
            </a:r>
            <a:r>
              <a:rPr lang="el-GR" sz="3100" dirty="0" err="1">
                <a:latin typeface="+mj-lt"/>
              </a:rPr>
              <a:t>προπάχυνση</a:t>
            </a:r>
            <a:endParaRPr lang="el-GR" sz="3100" dirty="0">
              <a:latin typeface="+mj-lt"/>
            </a:endParaRPr>
          </a:p>
          <a:p>
            <a:pPr marL="274320" indent="-274320" algn="just" eaLnBrk="1" fontAlgn="auto" hangingPunct="1">
              <a:spcAft>
                <a:spcPts val="0"/>
              </a:spcAft>
              <a:buClr>
                <a:schemeClr val="accent3"/>
              </a:buClr>
              <a:buFont typeface="Wingdings 2"/>
              <a:buChar char=""/>
              <a:defRPr/>
            </a:pPr>
            <a:r>
              <a:rPr lang="el-GR" sz="3100" dirty="0">
                <a:latin typeface="+mj-lt"/>
              </a:rPr>
              <a:t>Αφυδάτωση με </a:t>
            </a:r>
            <a:r>
              <a:rPr lang="el-GR" sz="3100" dirty="0" err="1">
                <a:latin typeface="+mj-lt"/>
              </a:rPr>
              <a:t>ταινιοφιλτρόπρεσσες</a:t>
            </a:r>
            <a:r>
              <a:rPr lang="el-GR" sz="3100" dirty="0">
                <a:latin typeface="+mj-lt"/>
              </a:rPr>
              <a:t> και τράπεζα πάχυνσης</a:t>
            </a:r>
          </a:p>
          <a:p>
            <a:pPr marL="274320" indent="-274320" algn="just" eaLnBrk="1" fontAlgn="auto" hangingPunct="1">
              <a:spcAft>
                <a:spcPts val="0"/>
              </a:spcAft>
              <a:buClr>
                <a:schemeClr val="accent3"/>
              </a:buClr>
              <a:buFont typeface="Wingdings 2"/>
              <a:buChar char=""/>
              <a:defRPr/>
            </a:pPr>
            <a:r>
              <a:rPr lang="el-GR" sz="3100" dirty="0">
                <a:latin typeface="+mj-lt"/>
              </a:rPr>
              <a:t>Θερμική ξήρανση ιλύος στην ΕΕΛΘ</a:t>
            </a:r>
          </a:p>
          <a:p>
            <a:pPr marL="274320" indent="-274320" algn="just" eaLnBrk="1" fontAlgn="auto" hangingPunct="1">
              <a:spcAft>
                <a:spcPts val="0"/>
              </a:spcAft>
              <a:buClr>
                <a:schemeClr val="accent3"/>
              </a:buClr>
              <a:buFont typeface="Wingdings 2"/>
              <a:buChar char=""/>
              <a:defRPr/>
            </a:pPr>
            <a:r>
              <a:rPr lang="el-GR" sz="3100" dirty="0">
                <a:latin typeface="+mj-lt"/>
              </a:rPr>
              <a:t>Διάθεση επεξεργασμένων λυμάτων με υποθαλάσσιο αγωγό στο Θερμαϊκό</a:t>
            </a:r>
          </a:p>
          <a:p>
            <a:pPr marL="274320" indent="-274320" eaLnBrk="1" fontAlgn="auto" hangingPunct="1">
              <a:spcAft>
                <a:spcPts val="0"/>
              </a:spcAft>
              <a:buClr>
                <a:schemeClr val="accent3"/>
              </a:buClr>
              <a:buFont typeface="Wingdings 2"/>
              <a:buNone/>
              <a:defRPr/>
            </a:pPr>
            <a:endParaRPr lang="el-GR" dirty="0"/>
          </a:p>
        </p:txBody>
      </p:sp>
      <p:sp>
        <p:nvSpPr>
          <p:cNvPr id="15361" name="Rectangle 1">
            <a:extLst>
              <a:ext uri="{FF2B5EF4-FFF2-40B4-BE49-F238E27FC236}">
                <a16:creationId xmlns:a16="http://schemas.microsoft.com/office/drawing/2014/main" id="{6850435D-8794-F104-3250-213C43B8BB75}"/>
              </a:ext>
            </a:extLst>
          </p:cNvPr>
          <p:cNvSpPr>
            <a:spLocks noChangeArrowheads="1"/>
          </p:cNvSpPr>
          <p:nvPr/>
        </p:nvSpPr>
        <p:spPr bwMode="auto">
          <a:xfrm>
            <a:off x="0" y="0"/>
            <a:ext cx="10158550" cy="538609"/>
          </a:xfrm>
          <a:prstGeom prst="rect">
            <a:avLst/>
          </a:prstGeom>
          <a:noFill/>
          <a:ln w="9525">
            <a:noFill/>
            <a:miter lim="800000"/>
            <a:headEnd/>
            <a:tailEnd/>
          </a:ln>
          <a:effectLst/>
        </p:spPr>
        <p:txBody>
          <a:bodyPr wrap="none" anchor="ctr">
            <a:spAutoFit/>
          </a:bodyPr>
          <a:lstStyle/>
          <a:p>
            <a:pPr lvl="8" fontAlgn="base">
              <a:spcBef>
                <a:spcPct val="0"/>
              </a:spcBef>
              <a:spcAft>
                <a:spcPct val="0"/>
              </a:spcAft>
              <a:buFontTx/>
              <a:buChar char="•"/>
              <a:tabLst>
                <a:tab pos="228600" algn="l"/>
              </a:tabLst>
              <a:defRPr/>
            </a:pPr>
            <a:r>
              <a:rPr lang="el-GR" sz="1100" dirty="0" err="1">
                <a:ea typeface="Times New Roman" pitchFamily="18" charset="0"/>
              </a:rPr>
              <a:t>Εσχάρωση</a:t>
            </a:r>
            <a:r>
              <a:rPr lang="el-GR" sz="1100" dirty="0">
                <a:ea typeface="Times New Roman" pitchFamily="18" charset="0"/>
              </a:rPr>
              <a:t>-</a:t>
            </a:r>
            <a:r>
              <a:rPr lang="el-GR" sz="1100" dirty="0" err="1">
                <a:ea typeface="Times New Roman" pitchFamily="18" charset="0"/>
              </a:rPr>
              <a:t>Εξάμωση</a:t>
            </a:r>
            <a:r>
              <a:rPr lang="el-GR" sz="1100" dirty="0">
                <a:ea typeface="Times New Roman" pitchFamily="18" charset="0"/>
              </a:rPr>
              <a:t>, απολίπανση αστικών λυμάτων και </a:t>
            </a:r>
            <a:r>
              <a:rPr lang="el-GR" sz="1100" dirty="0" err="1">
                <a:ea typeface="Times New Roman" pitchFamily="18" charset="0"/>
              </a:rPr>
              <a:t>βοθρολυμάτων</a:t>
            </a:r>
            <a:r>
              <a:rPr lang="el-GR" sz="1100" dirty="0">
                <a:ea typeface="Times New Roman" pitchFamily="18" charset="0"/>
              </a:rPr>
              <a:t> στο κέντρο υποδοχής τους</a:t>
            </a:r>
            <a:endParaRPr lang="el-GR" sz="600" dirty="0"/>
          </a:p>
          <a:p>
            <a:pPr>
              <a:tabLst>
                <a:tab pos="228600" algn="l"/>
              </a:tabLst>
              <a:defRPr/>
            </a:pPr>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 Ορθογώνιο">
            <a:extLst>
              <a:ext uri="{FF2B5EF4-FFF2-40B4-BE49-F238E27FC236}">
                <a16:creationId xmlns:a16="http://schemas.microsoft.com/office/drawing/2014/main" id="{95D54441-93B5-E707-F4D7-67462F837871}"/>
              </a:ext>
            </a:extLst>
          </p:cNvPr>
          <p:cNvSpPr>
            <a:spLocks noChangeArrowheads="1"/>
          </p:cNvSpPr>
          <p:nvPr/>
        </p:nvSpPr>
        <p:spPr bwMode="auto">
          <a:xfrm>
            <a:off x="1403350" y="1341438"/>
            <a:ext cx="6624638"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50000"/>
              </a:lnSpc>
              <a:spcBef>
                <a:spcPct val="50000"/>
              </a:spcBef>
            </a:pPr>
            <a:r>
              <a:rPr lang="el-GR" altLang="el-GR" sz="1600" b="1">
                <a:solidFill>
                  <a:schemeClr val="bg1"/>
                </a:solidFill>
              </a:rPr>
              <a:t>ΕΓΚΑΤΑΣΤΑΣΗ</a:t>
            </a:r>
          </a:p>
          <a:p>
            <a:pPr>
              <a:lnSpc>
                <a:spcPct val="50000"/>
              </a:lnSpc>
              <a:spcBef>
                <a:spcPct val="50000"/>
              </a:spcBef>
            </a:pPr>
            <a:r>
              <a:rPr lang="el-GR" altLang="el-GR" sz="1600" b="1">
                <a:solidFill>
                  <a:schemeClr val="bg1"/>
                </a:solidFill>
              </a:rPr>
              <a:t>                             ΕΠΕΞΕΡΓΑΣΙΑΣ </a:t>
            </a:r>
          </a:p>
          <a:p>
            <a:pPr>
              <a:lnSpc>
                <a:spcPct val="50000"/>
              </a:lnSpc>
              <a:spcBef>
                <a:spcPct val="50000"/>
              </a:spcBef>
            </a:pPr>
            <a:r>
              <a:rPr lang="el-GR" altLang="el-GR" sz="1600" b="1">
                <a:solidFill>
                  <a:schemeClr val="bg1"/>
                </a:solidFill>
              </a:rPr>
              <a:t>                                                             ΛΥΜΑΤΩΝ </a:t>
            </a:r>
          </a:p>
          <a:p>
            <a:pPr>
              <a:lnSpc>
                <a:spcPct val="50000"/>
              </a:lnSpc>
              <a:spcBef>
                <a:spcPct val="50000"/>
              </a:spcBef>
            </a:pPr>
            <a:r>
              <a:rPr lang="el-GR" altLang="el-GR" sz="1600" b="1">
                <a:solidFill>
                  <a:schemeClr val="bg1"/>
                </a:solidFill>
              </a:rPr>
              <a:t>                                                                                   </a:t>
            </a:r>
            <a:r>
              <a:rPr lang="en-US" altLang="el-GR" sz="1600" b="1">
                <a:solidFill>
                  <a:schemeClr val="bg1"/>
                </a:solidFill>
              </a:rPr>
              <a:t>  </a:t>
            </a:r>
            <a:r>
              <a:rPr lang="el-GR" altLang="el-GR" sz="1600" b="1">
                <a:solidFill>
                  <a:schemeClr val="bg1"/>
                </a:solidFill>
              </a:rPr>
              <a:t>ΘΕΣ/ΝΙΚΗΣ </a:t>
            </a:r>
          </a:p>
          <a:p>
            <a:pPr algn="ctr">
              <a:lnSpc>
                <a:spcPct val="50000"/>
              </a:lnSpc>
              <a:spcBef>
                <a:spcPct val="50000"/>
              </a:spcBef>
            </a:pPr>
            <a:r>
              <a:rPr lang="el-GR" altLang="el-GR" sz="1600" b="1">
                <a:solidFill>
                  <a:schemeClr val="bg1"/>
                </a:solidFill>
              </a:rPr>
              <a:t>(ΕΕΛΘ ΣΙΝΔΟΣ)</a:t>
            </a:r>
          </a:p>
        </p:txBody>
      </p:sp>
      <p:sp>
        <p:nvSpPr>
          <p:cNvPr id="14339" name="Θέση περιεχομένου 3">
            <a:extLst>
              <a:ext uri="{FF2B5EF4-FFF2-40B4-BE49-F238E27FC236}">
                <a16:creationId xmlns:a16="http://schemas.microsoft.com/office/drawing/2014/main" id="{ABD83DAF-A477-FE37-8E04-B4D8881B5C48}"/>
              </a:ext>
            </a:extLst>
          </p:cNvPr>
          <p:cNvSpPr>
            <a:spLocks noGrp="1"/>
          </p:cNvSpPr>
          <p:nvPr>
            <p:ph sz="half" idx="1"/>
          </p:nvPr>
        </p:nvSpPr>
        <p:spPr>
          <a:xfrm>
            <a:off x="457200" y="1920875"/>
            <a:ext cx="4038600" cy="4433888"/>
          </a:xfrm>
        </p:spPr>
        <p:txBody>
          <a:bodyPr/>
          <a:lstStyle/>
          <a:p>
            <a:endParaRPr lang="el-GR" altLang="el-GR"/>
          </a:p>
        </p:txBody>
      </p:sp>
      <p:pic>
        <p:nvPicPr>
          <p:cNvPr id="14340" name="Picture 2" descr="C:\Users\Kotoulas\Downloads\DJI_0196.jpg">
            <a:extLst>
              <a:ext uri="{FF2B5EF4-FFF2-40B4-BE49-F238E27FC236}">
                <a16:creationId xmlns:a16="http://schemas.microsoft.com/office/drawing/2014/main" id="{34A8480E-3168-D6B2-CE9E-B4AA7199DD0F}"/>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2 - Ορθογώνιο">
            <a:extLst>
              <a:ext uri="{FF2B5EF4-FFF2-40B4-BE49-F238E27FC236}">
                <a16:creationId xmlns:a16="http://schemas.microsoft.com/office/drawing/2014/main" id="{CDB37037-B39E-3391-3E0F-DAC8E79A5FAF}"/>
              </a:ext>
            </a:extLst>
          </p:cNvPr>
          <p:cNvSpPr>
            <a:spLocks noChangeArrowheads="1"/>
          </p:cNvSpPr>
          <p:nvPr/>
        </p:nvSpPr>
        <p:spPr bwMode="auto">
          <a:xfrm>
            <a:off x="1763713" y="269875"/>
            <a:ext cx="7215187"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50000"/>
              </a:lnSpc>
              <a:spcBef>
                <a:spcPct val="50000"/>
              </a:spcBef>
            </a:pPr>
            <a:r>
              <a:rPr lang="el-GR" altLang="el-GR" b="1">
                <a:solidFill>
                  <a:schemeClr val="bg1"/>
                </a:solidFill>
              </a:rPr>
              <a:t>ΕΓΚΑΤΑΣΤΑΣΗ</a:t>
            </a:r>
          </a:p>
          <a:p>
            <a:pPr>
              <a:lnSpc>
                <a:spcPct val="50000"/>
              </a:lnSpc>
              <a:spcBef>
                <a:spcPct val="50000"/>
              </a:spcBef>
            </a:pPr>
            <a:r>
              <a:rPr lang="el-GR" altLang="el-GR" b="1">
                <a:solidFill>
                  <a:schemeClr val="bg1"/>
                </a:solidFill>
              </a:rPr>
              <a:t>                             ΕΠΕΞΕΡΓΑΣΙΑΣ </a:t>
            </a:r>
          </a:p>
          <a:p>
            <a:pPr>
              <a:lnSpc>
                <a:spcPct val="50000"/>
              </a:lnSpc>
              <a:spcBef>
                <a:spcPct val="50000"/>
              </a:spcBef>
            </a:pPr>
            <a:r>
              <a:rPr lang="el-GR" altLang="el-GR" b="1">
                <a:solidFill>
                  <a:schemeClr val="bg1"/>
                </a:solidFill>
              </a:rPr>
              <a:t>                                                             ΛΥΜΑΤΩΝ </a:t>
            </a:r>
          </a:p>
          <a:p>
            <a:pPr>
              <a:lnSpc>
                <a:spcPct val="50000"/>
              </a:lnSpc>
              <a:spcBef>
                <a:spcPct val="50000"/>
              </a:spcBef>
            </a:pPr>
            <a:r>
              <a:rPr lang="el-GR" altLang="el-GR" b="1">
                <a:solidFill>
                  <a:schemeClr val="bg1"/>
                </a:solidFill>
              </a:rPr>
              <a:t>                                                                                   </a:t>
            </a:r>
            <a:r>
              <a:rPr lang="en-US" altLang="el-GR" b="1">
                <a:solidFill>
                  <a:schemeClr val="bg1"/>
                </a:solidFill>
              </a:rPr>
              <a:t>  </a:t>
            </a:r>
            <a:r>
              <a:rPr lang="el-GR" altLang="el-GR" b="1">
                <a:solidFill>
                  <a:schemeClr val="bg1"/>
                </a:solidFill>
              </a:rPr>
              <a:t>ΘΕΣ/ΝΙΚΗΣ </a:t>
            </a:r>
          </a:p>
          <a:p>
            <a:pPr algn="ctr">
              <a:lnSpc>
                <a:spcPct val="50000"/>
              </a:lnSpc>
              <a:spcBef>
                <a:spcPct val="50000"/>
              </a:spcBef>
            </a:pPr>
            <a:r>
              <a:rPr lang="el-GR" altLang="el-GR" sz="2000" b="1">
                <a:solidFill>
                  <a:schemeClr val="bg1"/>
                </a:solidFill>
              </a:rPr>
              <a:t>(ΕΕΛΘ ΣΙΝΔΟΣ)</a:t>
            </a:r>
          </a:p>
        </p:txBody>
      </p:sp>
      <p:graphicFrame>
        <p:nvGraphicFramePr>
          <p:cNvPr id="14342" name="Object 4">
            <a:extLst>
              <a:ext uri="{FF2B5EF4-FFF2-40B4-BE49-F238E27FC236}">
                <a16:creationId xmlns:a16="http://schemas.microsoft.com/office/drawing/2014/main" id="{6E2B67CE-4979-839C-23F1-037B53AC89CF}"/>
              </a:ext>
            </a:extLst>
          </p:cNvPr>
          <p:cNvGraphicFramePr>
            <a:graphicFrameLocks noChangeAspect="1"/>
          </p:cNvGraphicFramePr>
          <p:nvPr/>
        </p:nvGraphicFramePr>
        <p:xfrm>
          <a:off x="-12700" y="6134100"/>
          <a:ext cx="2087563" cy="723900"/>
        </p:xfrm>
        <a:graphic>
          <a:graphicData uri="http://schemas.openxmlformats.org/presentationml/2006/ole">
            <mc:AlternateContent xmlns:mc="http://schemas.openxmlformats.org/markup-compatibility/2006">
              <mc:Choice xmlns:v="urn:schemas-microsoft-com:vml" Requires="v">
                <p:oleObj name="Εικόνα" r:id="rId3" imgW="1886624" imgH="724701" progId="Word.Picture.8">
                  <p:embed/>
                </p:oleObj>
              </mc:Choice>
              <mc:Fallback>
                <p:oleObj name="Εικόνα" r:id="rId3" imgW="1886624" imgH="724701" progId="Word.Picture.8">
                  <p:embed/>
                  <p:pic>
                    <p:nvPicPr>
                      <p:cNvPr id="0" name="Object 4"/>
                      <p:cNvPicPr>
                        <a:picLocks noChangeAspect="1" noChangeArrowheads="1"/>
                      </p:cNvPicPr>
                      <p:nvPr/>
                    </p:nvPicPr>
                    <p:blipFill>
                      <a:blip r:embed="rId4">
                        <a:lum contrast="30000"/>
                        <a:extLst>
                          <a:ext uri="{28A0092B-C50C-407E-A947-70E740481C1C}">
                            <a14:useLocalDpi xmlns:a14="http://schemas.microsoft.com/office/drawing/2010/main" val="0"/>
                          </a:ext>
                        </a:extLst>
                      </a:blip>
                      <a:srcRect/>
                      <a:stretch>
                        <a:fillRect/>
                      </a:stretch>
                    </p:blipFill>
                    <p:spPr bwMode="auto">
                      <a:xfrm>
                        <a:off x="-12700" y="6134100"/>
                        <a:ext cx="2087563" cy="7239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Kotoulas\Downloads\DJI_0777.jpg">
            <a:extLst>
              <a:ext uri="{FF2B5EF4-FFF2-40B4-BE49-F238E27FC236}">
                <a16:creationId xmlns:a16="http://schemas.microsoft.com/office/drawing/2014/main" id="{DC91C807-6DD1-AE85-CD7C-95990E6BFAF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650" y="908050"/>
            <a:ext cx="7632700" cy="538162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Kotoulas\Downloads\DJI_0837.jpg">
            <a:extLst>
              <a:ext uri="{FF2B5EF4-FFF2-40B4-BE49-F238E27FC236}">
                <a16:creationId xmlns:a16="http://schemas.microsoft.com/office/drawing/2014/main" id="{B42E5FC0-8BE9-F300-4C3A-05B490F5D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2 - Ορθογώνιο">
            <a:extLst>
              <a:ext uri="{FF2B5EF4-FFF2-40B4-BE49-F238E27FC236}">
                <a16:creationId xmlns:a16="http://schemas.microsoft.com/office/drawing/2014/main" id="{6D3B2A3A-472A-1D3E-83F2-8DEBC89F612F}"/>
              </a:ext>
            </a:extLst>
          </p:cNvPr>
          <p:cNvSpPr>
            <a:spLocks noChangeArrowheads="1"/>
          </p:cNvSpPr>
          <p:nvPr/>
        </p:nvSpPr>
        <p:spPr bwMode="auto">
          <a:xfrm>
            <a:off x="214313" y="6215063"/>
            <a:ext cx="27416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b="1" i="1">
                <a:solidFill>
                  <a:schemeClr val="bg1"/>
                </a:solidFill>
              </a:rPr>
              <a:t>ΕΡΓΑ ΕΠΕΞΕΡΓΑΣΙΑΣ  ΙΛΥΟΣ</a:t>
            </a:r>
            <a:endParaRPr lang="el-GR" altLang="el-GR" b="1">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Kotoulas\Downloads\DJI_0912 (1).jpg">
            <a:extLst>
              <a:ext uri="{FF2B5EF4-FFF2-40B4-BE49-F238E27FC236}">
                <a16:creationId xmlns:a16="http://schemas.microsoft.com/office/drawing/2014/main" id="{F5DCE69B-AC2E-711C-726A-4EF8270BA8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2 - Ορθογώνιο">
            <a:extLst>
              <a:ext uri="{FF2B5EF4-FFF2-40B4-BE49-F238E27FC236}">
                <a16:creationId xmlns:a16="http://schemas.microsoft.com/office/drawing/2014/main" id="{47C057CF-D73A-1073-DE0A-9C52FFC06C1F}"/>
              </a:ext>
            </a:extLst>
          </p:cNvPr>
          <p:cNvSpPr>
            <a:spLocks noChangeArrowheads="1"/>
          </p:cNvSpPr>
          <p:nvPr/>
        </p:nvSpPr>
        <p:spPr bwMode="auto">
          <a:xfrm>
            <a:off x="785813" y="714375"/>
            <a:ext cx="3430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b="1" i="1">
                <a:solidFill>
                  <a:schemeClr val="bg1"/>
                </a:solidFill>
              </a:rPr>
              <a:t>ΕΡΓΑ ΘΕΡΜΙΚΗΣ ΞΗΡΑΝΣΗΣ ΙΛΥΟΣ</a:t>
            </a:r>
            <a:endParaRPr lang="el-GR" altLang="el-GR" b="1">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 Τίτλος">
            <a:extLst>
              <a:ext uri="{FF2B5EF4-FFF2-40B4-BE49-F238E27FC236}">
                <a16:creationId xmlns:a16="http://schemas.microsoft.com/office/drawing/2014/main" id="{4F47C747-DB63-4219-B61E-42EE2C0C5A63}"/>
              </a:ext>
            </a:extLst>
          </p:cNvPr>
          <p:cNvSpPr>
            <a:spLocks noGrp="1"/>
          </p:cNvSpPr>
          <p:nvPr>
            <p:ph type="title"/>
          </p:nvPr>
        </p:nvSpPr>
        <p:spPr>
          <a:xfrm>
            <a:off x="539750" y="692150"/>
            <a:ext cx="8229600" cy="795338"/>
          </a:xfrm>
        </p:spPr>
        <p:txBody>
          <a:bodyPr/>
          <a:lstStyle/>
          <a:p>
            <a:br>
              <a:rPr lang="el-GR" altLang="el-GR"/>
            </a:br>
            <a:br>
              <a:rPr lang="el-GR" altLang="el-GR"/>
            </a:br>
            <a:endParaRPr lang="el-GR" altLang="el-GR"/>
          </a:p>
        </p:txBody>
      </p:sp>
      <p:sp>
        <p:nvSpPr>
          <p:cNvPr id="3" name="2 - Θέση περιεχομένου">
            <a:extLst>
              <a:ext uri="{FF2B5EF4-FFF2-40B4-BE49-F238E27FC236}">
                <a16:creationId xmlns:a16="http://schemas.microsoft.com/office/drawing/2014/main" id="{1EF08CD5-6633-70A1-CB55-3B5AADAB3478}"/>
              </a:ext>
            </a:extLst>
          </p:cNvPr>
          <p:cNvSpPr>
            <a:spLocks noGrp="1"/>
          </p:cNvSpPr>
          <p:nvPr>
            <p:ph sz="quarter" idx="1"/>
          </p:nvPr>
        </p:nvSpPr>
        <p:spPr>
          <a:xfrm>
            <a:off x="457200" y="908050"/>
            <a:ext cx="8229600" cy="5041900"/>
          </a:xfrm>
        </p:spPr>
        <p:txBody>
          <a:bodyPr>
            <a:normAutofit fontScale="77500" lnSpcReduction="20000"/>
          </a:bodyPr>
          <a:lstStyle/>
          <a:p>
            <a:pPr algn="just">
              <a:lnSpc>
                <a:spcPct val="120000"/>
              </a:lnSpc>
              <a:spcAft>
                <a:spcPts val="600"/>
              </a:spcAft>
              <a:buFont typeface="Wingdings" panose="05000000000000000000" pitchFamily="2" charset="2"/>
              <a:buChar char="v"/>
              <a:defRPr/>
            </a:pPr>
            <a:r>
              <a:rPr lang="el-GR" b="1" dirty="0">
                <a:latin typeface="+mj-lt"/>
              </a:rPr>
              <a:t> </a:t>
            </a:r>
            <a:r>
              <a:rPr lang="el-GR" dirty="0">
                <a:latin typeface="+mj-lt"/>
              </a:rPr>
              <a:t>Στο πλαίσιο της τρέχουσας πενταετίας λειτουργίας της Εγκατάστασης Επεξεργασίας Λυμάτων Θεσσαλονίκης (ΕΕΛΘ) Μείζονος Περιοχής Θεσσαλονίκης, υλοποιούνται πρόσθετες επεμβάσεις εντός της ΕΕΛΘ οι οποίες θα συμβάλουν σε μεγάλο βαθμό: </a:t>
            </a:r>
            <a:endParaRPr lang="en-US" dirty="0">
              <a:latin typeface="+mj-lt"/>
            </a:endParaRPr>
          </a:p>
          <a:p>
            <a:pPr algn="just">
              <a:lnSpc>
                <a:spcPct val="120000"/>
              </a:lnSpc>
              <a:spcAft>
                <a:spcPts val="600"/>
              </a:spcAft>
              <a:buFont typeface="Wingdings" panose="05000000000000000000" pitchFamily="2" charset="2"/>
              <a:buChar char="v"/>
              <a:defRPr/>
            </a:pPr>
            <a:r>
              <a:rPr lang="el-GR" dirty="0">
                <a:latin typeface="+mj-lt"/>
              </a:rPr>
              <a:t> στην αποκατάσταση της λειτουργίας ορισμένων μονάδων, </a:t>
            </a:r>
          </a:p>
          <a:p>
            <a:pPr algn="just">
              <a:lnSpc>
                <a:spcPct val="120000"/>
              </a:lnSpc>
              <a:spcAft>
                <a:spcPts val="600"/>
              </a:spcAft>
              <a:buFont typeface="Wingdings" panose="05000000000000000000" pitchFamily="2" charset="2"/>
              <a:buChar char="v"/>
              <a:defRPr/>
            </a:pPr>
            <a:r>
              <a:rPr lang="el-GR" dirty="0">
                <a:latin typeface="+mj-lt"/>
              </a:rPr>
              <a:t> στην αναβάθμιση της απόδοσης διαφόρων επιμέρους μονάδων, </a:t>
            </a:r>
            <a:endParaRPr lang="en-US" dirty="0">
              <a:latin typeface="+mj-lt"/>
            </a:endParaRPr>
          </a:p>
          <a:p>
            <a:pPr algn="just">
              <a:lnSpc>
                <a:spcPct val="120000"/>
              </a:lnSpc>
              <a:spcAft>
                <a:spcPts val="600"/>
              </a:spcAft>
              <a:buFont typeface="Wingdings" panose="05000000000000000000" pitchFamily="2" charset="2"/>
              <a:buChar char="v"/>
              <a:defRPr/>
            </a:pPr>
            <a:r>
              <a:rPr lang="el-GR" dirty="0">
                <a:latin typeface="+mj-lt"/>
              </a:rPr>
              <a:t>στη διασφάλιση της υγιεινής και ασφάλειας </a:t>
            </a:r>
          </a:p>
          <a:p>
            <a:pPr algn="just">
              <a:lnSpc>
                <a:spcPct val="120000"/>
              </a:lnSpc>
              <a:spcAft>
                <a:spcPts val="600"/>
              </a:spcAft>
              <a:buFont typeface="Wingdings" panose="05000000000000000000" pitchFamily="2" charset="2"/>
              <a:buChar char="v"/>
              <a:defRPr/>
            </a:pPr>
            <a:r>
              <a:rPr lang="el-GR" dirty="0">
                <a:latin typeface="+mj-lt"/>
              </a:rPr>
              <a:t> στη μείωση οχληρών εκπομπών κατά τη λειτουργία των μονάδων</a:t>
            </a:r>
            <a:endParaRPr lang="en-US" dirty="0">
              <a:latin typeface="+mj-lt"/>
            </a:endParaRPr>
          </a:p>
          <a:p>
            <a:pPr algn="just">
              <a:lnSpc>
                <a:spcPct val="120000"/>
              </a:lnSpc>
              <a:spcAft>
                <a:spcPts val="600"/>
              </a:spcAft>
              <a:buFont typeface="Wingdings" panose="05000000000000000000" pitchFamily="2" charset="2"/>
              <a:buChar char="v"/>
              <a:defRPr/>
            </a:pPr>
            <a:r>
              <a:rPr lang="el-GR" dirty="0">
                <a:latin typeface="+mj-lt"/>
              </a:rPr>
              <a:t> </a:t>
            </a:r>
            <a:r>
              <a:rPr lang="en-US" dirty="0">
                <a:latin typeface="+mj-lt"/>
              </a:rPr>
              <a:t> </a:t>
            </a:r>
            <a:r>
              <a:rPr lang="el-GR" dirty="0">
                <a:latin typeface="+mj-lt"/>
              </a:rPr>
              <a:t>στην ενεργειακή της βελτιστοποίηση της Εγκατάστασης προκειμένου να επιτευχθεί μείωση του κόστους λειτουργίας, καθώς επίσης και του περιβαλλοντικού και ενεργειακού αποτυπώματός της. </a:t>
            </a:r>
          </a:p>
          <a:p>
            <a:pPr algn="just">
              <a:lnSpc>
                <a:spcPct val="120000"/>
              </a:lnSpc>
              <a:spcAft>
                <a:spcPts val="600"/>
              </a:spcAft>
              <a:buFont typeface="Wingdings" panose="05000000000000000000" pitchFamily="2" charset="2"/>
              <a:buChar char="v"/>
              <a:defRPr/>
            </a:pPr>
            <a:r>
              <a:rPr lang="el-GR" dirty="0">
                <a:latin typeface="+mj-lt"/>
              </a:rPr>
              <a:t>Υλοποίηση ενεργειακών ελέγχων στην ΕΕΛΘ, συμβάλλοντας στον εντοπισμό &amp; προσδιορισμό δυνατοτήτων εξοικονόμησης ενέργειας</a:t>
            </a:r>
            <a:endParaRPr lang="en-US" b="1" dirty="0"/>
          </a:p>
        </p:txBody>
      </p:sp>
      <p:sp>
        <p:nvSpPr>
          <p:cNvPr id="18436" name="TextBox 3">
            <a:extLst>
              <a:ext uri="{FF2B5EF4-FFF2-40B4-BE49-F238E27FC236}">
                <a16:creationId xmlns:a16="http://schemas.microsoft.com/office/drawing/2014/main" id="{7FB779F7-D998-314A-7E82-A1503BE1A36E}"/>
              </a:ext>
            </a:extLst>
          </p:cNvPr>
          <p:cNvSpPr txBox="1">
            <a:spLocks noChangeArrowheads="1"/>
          </p:cNvSpPr>
          <p:nvPr/>
        </p:nvSpPr>
        <p:spPr bwMode="auto">
          <a:xfrm>
            <a:off x="1522413" y="339725"/>
            <a:ext cx="6264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sz="2400" b="1">
                <a:latin typeface="Calibri" panose="020F0502020204030204" pitchFamily="34" charset="0"/>
                <a:cs typeface="Calibri" panose="020F0502020204030204" pitchFamily="34" charset="0"/>
              </a:rPr>
              <a:t>Εργα Αναβαθμισης της ΕΕΛ Θεσσαλονίκης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F366FB0B-09CD-2784-D58F-71F98B1EC868}"/>
              </a:ext>
            </a:extLst>
          </p:cNvPr>
          <p:cNvSpPr>
            <a:spLocks noGrp="1"/>
          </p:cNvSpPr>
          <p:nvPr>
            <p:ph type="title"/>
          </p:nvPr>
        </p:nvSpPr>
        <p:spPr>
          <a:xfrm>
            <a:off x="463550" y="115888"/>
            <a:ext cx="8229600" cy="648816"/>
          </a:xfrm>
        </p:spPr>
        <p:txBody>
          <a:bodyPr>
            <a:normAutofit/>
          </a:bodyPr>
          <a:lstStyle/>
          <a:p>
            <a:pPr marL="342900" indent="-342900">
              <a:spcBef>
                <a:spcPct val="20000"/>
              </a:spcBef>
              <a:defRPr/>
            </a:pPr>
            <a:r>
              <a:rPr lang="el-GR" sz="2400" b="1" dirty="0"/>
              <a:t>Πρόσθετες Επεμβάσεις αναβάθμισης της απόδοσης της ΕΕΛΘ</a:t>
            </a:r>
            <a:endParaRPr lang="el-GR" sz="2800" b="1" dirty="0">
              <a:solidFill>
                <a:prstClr val="black"/>
              </a:solidFill>
              <a:ea typeface="+mn-ea"/>
              <a:cs typeface="+mn-cs"/>
            </a:endParaRPr>
          </a:p>
        </p:txBody>
      </p:sp>
      <p:sp>
        <p:nvSpPr>
          <p:cNvPr id="3" name="2 - Θέση περιεχομένου">
            <a:extLst>
              <a:ext uri="{FF2B5EF4-FFF2-40B4-BE49-F238E27FC236}">
                <a16:creationId xmlns:a16="http://schemas.microsoft.com/office/drawing/2014/main" id="{A77ABE48-2229-AD99-022B-CA0D3121650D}"/>
              </a:ext>
            </a:extLst>
          </p:cNvPr>
          <p:cNvSpPr>
            <a:spLocks noGrp="1"/>
          </p:cNvSpPr>
          <p:nvPr>
            <p:ph sz="quarter" idx="1"/>
          </p:nvPr>
        </p:nvSpPr>
        <p:spPr>
          <a:xfrm>
            <a:off x="251520" y="476250"/>
            <a:ext cx="8428930" cy="6265862"/>
          </a:xfrm>
        </p:spPr>
        <p:txBody>
          <a:bodyPr>
            <a:noAutofit/>
          </a:bodyPr>
          <a:lstStyle/>
          <a:p>
            <a:pPr marL="114300" indent="-457200">
              <a:spcAft>
                <a:spcPts val="2400"/>
              </a:spcAft>
              <a:buFont typeface="Wingdings 2" panose="05020102010507070707" pitchFamily="18" charset="2"/>
              <a:buNone/>
              <a:defRPr/>
            </a:pPr>
            <a:endParaRPr lang="en-US" sz="1600" b="1" dirty="0">
              <a:solidFill>
                <a:schemeClr val="bg2">
                  <a:lumMod val="50000"/>
                </a:schemeClr>
              </a:solidFill>
              <a:latin typeface="+mj-lt"/>
            </a:endParaRPr>
          </a:p>
          <a:p>
            <a:pPr marL="114300" indent="-457200">
              <a:spcAft>
                <a:spcPts val="2400"/>
              </a:spcAft>
              <a:buFont typeface="Wingdings 2" panose="05020102010507070707" pitchFamily="18" charset="2"/>
              <a:buNone/>
              <a:defRPr/>
            </a:pPr>
            <a:r>
              <a:rPr lang="el-GR" sz="1600" b="1" dirty="0">
                <a:solidFill>
                  <a:schemeClr val="bg2">
                    <a:lumMod val="50000"/>
                  </a:schemeClr>
                </a:solidFill>
                <a:latin typeface="+mj-lt"/>
              </a:rPr>
              <a:t>ΓΡΑΜΜΗ ΛΥΜΑΤΩΝ</a:t>
            </a:r>
          </a:p>
          <a:p>
            <a:pPr>
              <a:spcAft>
                <a:spcPts val="2400"/>
              </a:spcAft>
              <a:buClr>
                <a:srgbClr val="002060"/>
              </a:buClr>
              <a:buFont typeface="Wingdings" panose="05000000000000000000" pitchFamily="2" charset="2"/>
              <a:buChar char="ü"/>
              <a:defRPr/>
            </a:pPr>
            <a:r>
              <a:rPr lang="en-US" sz="1600" dirty="0">
                <a:latin typeface="+mj-lt"/>
              </a:rPr>
              <a:t>       </a:t>
            </a:r>
            <a:r>
              <a:rPr lang="el-GR" sz="1600" dirty="0">
                <a:latin typeface="+mj-lt"/>
              </a:rPr>
              <a:t>Περιοχή έργων Εισόδου</a:t>
            </a:r>
            <a:endParaRPr lang="en-US" sz="1600" dirty="0">
              <a:latin typeface="+mj-lt"/>
            </a:endParaRPr>
          </a:p>
          <a:p>
            <a:pPr algn="just">
              <a:spcAft>
                <a:spcPts val="2400"/>
              </a:spcAft>
              <a:buClr>
                <a:srgbClr val="002060"/>
              </a:buClr>
              <a:buFont typeface="Wingdings" panose="05000000000000000000" pitchFamily="2" charset="2"/>
              <a:buChar char="ü"/>
              <a:defRPr/>
            </a:pPr>
            <a:r>
              <a:rPr lang="en-US" sz="1600" dirty="0">
                <a:latin typeface="+mj-lt"/>
              </a:rPr>
              <a:t>      </a:t>
            </a:r>
            <a:r>
              <a:rPr lang="el-GR" sz="1600" dirty="0">
                <a:latin typeface="+mj-lt"/>
              </a:rPr>
              <a:t>Αναβάθμιση συστημάτων υγιεινής και ασφαλείας στη μονάδα χλωρίωσης (εγκατάσταση συστήματος </a:t>
            </a:r>
            <a:r>
              <a:rPr lang="en-US" sz="1600" dirty="0">
                <a:latin typeface="+mj-lt"/>
              </a:rPr>
              <a:t>    </a:t>
            </a:r>
            <a:r>
              <a:rPr lang="el-GR" sz="1600" dirty="0">
                <a:latin typeface="+mj-lt"/>
              </a:rPr>
              <a:t>εξουδετέρωσης αερίου χλωρίου)</a:t>
            </a:r>
          </a:p>
          <a:p>
            <a:pPr marL="0" indent="0">
              <a:spcAft>
                <a:spcPts val="2400"/>
              </a:spcAft>
              <a:buClr>
                <a:srgbClr val="002060"/>
              </a:buClr>
              <a:buNone/>
              <a:defRPr/>
            </a:pPr>
            <a:r>
              <a:rPr lang="el-GR" sz="1600" b="1" dirty="0">
                <a:solidFill>
                  <a:srgbClr val="A50021"/>
                </a:solidFill>
                <a:latin typeface="+mj-lt"/>
              </a:rPr>
              <a:t>ΓΡΑΜΜΗ ΙΛΥΟΣ</a:t>
            </a:r>
          </a:p>
          <a:p>
            <a:pPr marL="514350" lvl="1" indent="-457200">
              <a:spcBef>
                <a:spcPts val="0"/>
              </a:spcBef>
              <a:spcAft>
                <a:spcPts val="600"/>
              </a:spcAft>
              <a:buClr>
                <a:srgbClr val="002060"/>
              </a:buClr>
              <a:buFont typeface="Wingdings" panose="05000000000000000000" pitchFamily="2" charset="2"/>
              <a:buChar char="ü"/>
              <a:defRPr/>
            </a:pPr>
            <a:r>
              <a:rPr lang="el-GR" sz="1600" dirty="0">
                <a:latin typeface="+mj-lt"/>
              </a:rPr>
              <a:t>Κάλυψη και </a:t>
            </a:r>
            <a:r>
              <a:rPr lang="el-GR" sz="1600" dirty="0" err="1">
                <a:latin typeface="+mj-lt"/>
              </a:rPr>
              <a:t>απόσμηση</a:t>
            </a:r>
            <a:r>
              <a:rPr lang="el-GR" sz="1600" dirty="0">
                <a:latin typeface="+mj-lt"/>
              </a:rPr>
              <a:t> </a:t>
            </a:r>
            <a:r>
              <a:rPr lang="el-GR" sz="1600" dirty="0" err="1">
                <a:latin typeface="+mj-lt"/>
              </a:rPr>
              <a:t>προπαχυντών</a:t>
            </a:r>
            <a:r>
              <a:rPr lang="el-GR" sz="1600" dirty="0">
                <a:latin typeface="+mj-lt"/>
              </a:rPr>
              <a:t> ιλύος (εγκατάσταση </a:t>
            </a:r>
            <a:r>
              <a:rPr lang="el-GR" sz="1600" dirty="0" err="1">
                <a:latin typeface="+mj-lt"/>
              </a:rPr>
              <a:t>αφαιρούμενων</a:t>
            </a:r>
            <a:r>
              <a:rPr lang="el-GR" sz="1600" dirty="0">
                <a:latin typeface="+mj-lt"/>
              </a:rPr>
              <a:t> GRP καλυμμάτων)</a:t>
            </a:r>
          </a:p>
          <a:p>
            <a:pPr marL="514350" lvl="1" indent="-457200">
              <a:spcBef>
                <a:spcPts val="0"/>
              </a:spcBef>
              <a:spcAft>
                <a:spcPts val="600"/>
              </a:spcAft>
              <a:buClr>
                <a:srgbClr val="002060"/>
              </a:buClr>
              <a:buFont typeface="Wingdings" panose="05000000000000000000" pitchFamily="2" charset="2"/>
              <a:buChar char="ü"/>
              <a:defRPr/>
            </a:pPr>
            <a:r>
              <a:rPr lang="el-GR" sz="1600" dirty="0">
                <a:latin typeface="+mj-lt"/>
              </a:rPr>
              <a:t>Εκκένωση, καθαρισμός και εργασίες επισκευής των χωνευτών Α και Β</a:t>
            </a:r>
          </a:p>
          <a:p>
            <a:pPr marL="514350" lvl="1" indent="-457200">
              <a:spcBef>
                <a:spcPts val="0"/>
              </a:spcBef>
              <a:spcAft>
                <a:spcPts val="600"/>
              </a:spcAft>
              <a:buClr>
                <a:srgbClr val="002060"/>
              </a:buClr>
              <a:buFont typeface="Wingdings" panose="05000000000000000000" pitchFamily="2" charset="2"/>
              <a:buChar char="ü"/>
              <a:defRPr/>
            </a:pPr>
            <a:r>
              <a:rPr lang="el-GR" sz="1600" dirty="0">
                <a:latin typeface="+mj-lt"/>
              </a:rPr>
              <a:t>Αποκατάσταση και θέση σε λειτουργία βιολογικής βαθμίδας Α΄ φάσης</a:t>
            </a:r>
          </a:p>
          <a:p>
            <a:pPr marL="0" indent="0">
              <a:spcAft>
                <a:spcPts val="2400"/>
              </a:spcAft>
              <a:buClr>
                <a:srgbClr val="002060"/>
              </a:buClr>
              <a:buNone/>
              <a:defRPr/>
            </a:pPr>
            <a:r>
              <a:rPr lang="el-GR" sz="1600" b="1" dirty="0">
                <a:solidFill>
                  <a:schemeClr val="accent6">
                    <a:lumMod val="75000"/>
                  </a:schemeClr>
                </a:solidFill>
                <a:latin typeface="+mj-lt"/>
              </a:rPr>
              <a:t>ΓΕΝΙΚΑ ΕΡΓΑ</a:t>
            </a:r>
          </a:p>
          <a:p>
            <a:pPr marL="514350" lvl="1" indent="-457200">
              <a:spcBef>
                <a:spcPts val="0"/>
              </a:spcBef>
              <a:spcAft>
                <a:spcPts val="600"/>
              </a:spcAft>
              <a:buClr>
                <a:srgbClr val="002060"/>
              </a:buClr>
              <a:buFont typeface="Wingdings" panose="05000000000000000000" pitchFamily="2" charset="2"/>
              <a:buChar char="ü"/>
              <a:defRPr/>
            </a:pPr>
            <a:r>
              <a:rPr lang="el-GR" sz="1600" dirty="0">
                <a:latin typeface="+mj-lt"/>
              </a:rPr>
              <a:t>Συντήρηση και αποκατάσταση ζημιών στον υποθαλάσσιο αγωγό</a:t>
            </a:r>
          </a:p>
          <a:p>
            <a:pPr marL="514350" lvl="1" indent="-457200">
              <a:spcBef>
                <a:spcPts val="0"/>
              </a:spcBef>
              <a:spcAft>
                <a:spcPts val="600"/>
              </a:spcAft>
              <a:buClr>
                <a:srgbClr val="002060"/>
              </a:buClr>
              <a:buFont typeface="Wingdings" panose="05000000000000000000" pitchFamily="2" charset="2"/>
              <a:buChar char="ü"/>
              <a:defRPr/>
            </a:pPr>
            <a:r>
              <a:rPr lang="el-GR" sz="1600" dirty="0">
                <a:latin typeface="+mj-lt"/>
              </a:rPr>
              <a:t>Συμπληρωματικές εργασίες στο δίκτυο βιομηχανικού νερού</a:t>
            </a:r>
          </a:p>
          <a:p>
            <a:pPr marL="514350" lvl="1" indent="-457200">
              <a:spcBef>
                <a:spcPts val="0"/>
              </a:spcBef>
              <a:spcAft>
                <a:spcPts val="600"/>
              </a:spcAft>
              <a:buClr>
                <a:srgbClr val="002060"/>
              </a:buClr>
              <a:buFont typeface="Wingdings" panose="05000000000000000000" pitchFamily="2" charset="2"/>
              <a:buChar char="ü"/>
              <a:defRPr/>
            </a:pPr>
            <a:r>
              <a:rPr lang="el-GR" sz="1600" dirty="0">
                <a:latin typeface="+mj-lt"/>
              </a:rPr>
              <a:t>Διαμόρφωση και διασφάλιση περιβάλλοντος χώρου σε περιοχές της ΕΕΛΘ</a:t>
            </a:r>
          </a:p>
          <a:p>
            <a:pPr marL="514350" lvl="1" indent="-457200">
              <a:spcBef>
                <a:spcPts val="0"/>
              </a:spcBef>
              <a:spcAft>
                <a:spcPts val="600"/>
              </a:spcAft>
              <a:buClr>
                <a:srgbClr val="002060"/>
              </a:buClr>
              <a:buFont typeface="Wingdings" panose="05000000000000000000" pitchFamily="2" charset="2"/>
              <a:buChar char="ü"/>
              <a:defRPr/>
            </a:pPr>
            <a:r>
              <a:rPr lang="el-GR" sz="1600" dirty="0">
                <a:latin typeface="+mj-lt"/>
              </a:rPr>
              <a:t>Εργασίες βελτίωσης του βρόγχου μέσης τάσης</a:t>
            </a:r>
            <a:r>
              <a:rPr lang="en-US" sz="1600" dirty="0">
                <a:latin typeface="+mj-lt"/>
              </a:rPr>
              <a:t> </a:t>
            </a:r>
            <a:r>
              <a:rPr lang="el-GR" sz="1600" dirty="0">
                <a:latin typeface="+mj-lt"/>
              </a:rPr>
              <a:t>προμήθεια εφεδρικών μετασχηματιστών και εγκατάσταση συστήματος </a:t>
            </a:r>
            <a:r>
              <a:rPr lang="el-GR" sz="1600" dirty="0" err="1">
                <a:latin typeface="+mj-lt"/>
              </a:rPr>
              <a:t>power</a:t>
            </a:r>
            <a:r>
              <a:rPr lang="el-GR" sz="1600" dirty="0">
                <a:latin typeface="+mj-lt"/>
              </a:rPr>
              <a:t> </a:t>
            </a:r>
            <a:r>
              <a:rPr lang="el-GR" sz="1600" dirty="0" err="1">
                <a:latin typeface="+mj-lt"/>
              </a:rPr>
              <a:t>management</a:t>
            </a:r>
            <a:endParaRPr lang="el-GR" sz="1600" dirty="0">
              <a:latin typeface="+mj-lt"/>
            </a:endParaRPr>
          </a:p>
          <a:p>
            <a:pPr marL="114300" indent="-457200">
              <a:spcAft>
                <a:spcPts val="2400"/>
              </a:spcAft>
              <a:buFont typeface="Wingdings 2" panose="05020102010507070707" pitchFamily="18" charset="2"/>
              <a:buNone/>
              <a:defRPr/>
            </a:pPr>
            <a:endParaRPr lang="el-GR" sz="1400" b="1" dirty="0">
              <a:solidFill>
                <a:schemeClr val="bg2">
                  <a:lumMod val="50000"/>
                </a:schemeClr>
              </a:solidFill>
              <a:latin typeface="+mj-lt"/>
            </a:endParaRPr>
          </a:p>
          <a:p>
            <a:pPr marL="514350" lvl="1" indent="-457200">
              <a:spcBef>
                <a:spcPts val="0"/>
              </a:spcBef>
              <a:spcAft>
                <a:spcPts val="600"/>
              </a:spcAft>
              <a:buFont typeface="Wingdings" pitchFamily="2" charset="2"/>
              <a:buChar char="§"/>
              <a:defRPr/>
            </a:pPr>
            <a:endParaRPr lang="el-GR" sz="1800" dirty="0">
              <a:latin typeface="+mj-lt"/>
            </a:endParaRPr>
          </a:p>
          <a:p>
            <a:pPr marL="514350" lvl="1" indent="-457200">
              <a:spcBef>
                <a:spcPts val="0"/>
              </a:spcBef>
              <a:spcAft>
                <a:spcPts val="600"/>
              </a:spcAft>
              <a:buFont typeface="Wingdings" pitchFamily="2" charset="2"/>
              <a:buChar char="§"/>
              <a:defRPr/>
            </a:pPr>
            <a:endParaRPr lang="el-GR" sz="1800" dirty="0">
              <a:latin typeface="+mj-lt"/>
            </a:endParaRPr>
          </a:p>
          <a:p>
            <a:pPr marL="114300" indent="-457200">
              <a:spcAft>
                <a:spcPts val="2400"/>
              </a:spcAft>
              <a:buFont typeface="Wingdings" pitchFamily="2" charset="2"/>
              <a:buChar char="§"/>
              <a:defRPr/>
            </a:pPr>
            <a:endParaRPr lang="el-GR" sz="2400" dirty="0">
              <a:latin typeface="+mj-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Εικόνα 8" descr="Εικόνα που περιέχει εσωτερικό, οροφή, δάπεδο, βρώμικος&#10;&#10;Περιγραφή που δημιουργήθηκε αυτόματα">
            <a:extLst>
              <a:ext uri="{FF2B5EF4-FFF2-40B4-BE49-F238E27FC236}">
                <a16:creationId xmlns:a16="http://schemas.microsoft.com/office/drawing/2014/main" id="{CE830A33-A762-5586-5633-F87DD4CC6D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549275"/>
            <a:ext cx="3240088" cy="316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Εικόνα 1" descr="Εικόνα που περιέχει ουρανός, χλόη, υπαίθριος&#10;&#10;Περιγραφή που δημιουργήθηκε αυτόματα">
            <a:extLst>
              <a:ext uri="{FF2B5EF4-FFF2-40B4-BE49-F238E27FC236}">
                <a16:creationId xmlns:a16="http://schemas.microsoft.com/office/drawing/2014/main" id="{493A834B-5DDD-8DC0-19E7-D92CED026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525463"/>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Εικόνα 2" descr="Εικόνα που περιέχει ουρανός, έδαφος, υπαίθριος, κτίριο&#10;&#10;Περιγραφή που δημιουργήθηκε αυτόματα">
            <a:extLst>
              <a:ext uri="{FF2B5EF4-FFF2-40B4-BE49-F238E27FC236}">
                <a16:creationId xmlns:a16="http://schemas.microsoft.com/office/drawing/2014/main" id="{CADF920C-811E-9592-9FC0-51394D441D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3573463"/>
            <a:ext cx="5724525"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 Τίτλος">
            <a:extLst>
              <a:ext uri="{FF2B5EF4-FFF2-40B4-BE49-F238E27FC236}">
                <a16:creationId xmlns:a16="http://schemas.microsoft.com/office/drawing/2014/main" id="{2B7F1AD8-DA21-9DC1-9FE6-66C2D96FC99F}"/>
              </a:ext>
            </a:extLst>
          </p:cNvPr>
          <p:cNvSpPr>
            <a:spLocks noGrp="1"/>
          </p:cNvSpPr>
          <p:nvPr>
            <p:ph type="title"/>
          </p:nvPr>
        </p:nvSpPr>
        <p:spPr>
          <a:xfrm>
            <a:off x="457200" y="0"/>
            <a:ext cx="8229600" cy="476250"/>
          </a:xfrm>
        </p:spPr>
        <p:txBody>
          <a:bodyPr/>
          <a:lstStyle/>
          <a:p>
            <a:pPr algn="ctr">
              <a:lnSpc>
                <a:spcPct val="120000"/>
              </a:lnSpc>
            </a:pPr>
            <a:r>
              <a:rPr lang="el-GR" altLang="el-GR" sz="2400" b="1"/>
              <a:t>Εργασίες</a:t>
            </a:r>
            <a:r>
              <a:rPr lang="el-GR" altLang="el-GR" sz="2400"/>
              <a:t> </a:t>
            </a:r>
            <a:r>
              <a:rPr lang="el-GR" altLang="el-GR" sz="2400" b="1"/>
              <a:t>Ενεργειακής Αναβάθμισης ΕΕΛΘ </a:t>
            </a:r>
          </a:p>
        </p:txBody>
      </p:sp>
      <p:sp>
        <p:nvSpPr>
          <p:cNvPr id="4" name="2 - Θέση περιεχομένου">
            <a:extLst>
              <a:ext uri="{FF2B5EF4-FFF2-40B4-BE49-F238E27FC236}">
                <a16:creationId xmlns:a16="http://schemas.microsoft.com/office/drawing/2014/main" id="{56ED4428-A83D-AEDD-FAD7-9D1B4265940A}"/>
              </a:ext>
            </a:extLst>
          </p:cNvPr>
          <p:cNvSpPr>
            <a:spLocks noGrp="1"/>
          </p:cNvSpPr>
          <p:nvPr>
            <p:ph sz="quarter" idx="1"/>
          </p:nvPr>
        </p:nvSpPr>
        <p:spPr>
          <a:xfrm>
            <a:off x="457200" y="620713"/>
            <a:ext cx="8229600" cy="6048375"/>
          </a:xfrm>
        </p:spPr>
        <p:txBody>
          <a:bodyPr>
            <a:noAutofit/>
          </a:bodyPr>
          <a:lstStyle/>
          <a:p>
            <a:pPr marL="514350" lvl="1" indent="-457200">
              <a:spcBef>
                <a:spcPts val="0"/>
              </a:spcBef>
              <a:spcAft>
                <a:spcPts val="600"/>
              </a:spcAft>
              <a:buFont typeface="Wingdings" pitchFamily="2" charset="2"/>
              <a:buChar char="§"/>
              <a:defRPr/>
            </a:pPr>
            <a:r>
              <a:rPr lang="el-GR" sz="1600" dirty="0">
                <a:latin typeface="+mj-lt"/>
              </a:rPr>
              <a:t>Αναβάθμιση αφυδάτωσης </a:t>
            </a:r>
            <a:r>
              <a:rPr lang="en-US" sz="1600" dirty="0">
                <a:latin typeface="+mj-lt"/>
              </a:rPr>
              <a:t>(</a:t>
            </a:r>
            <a:r>
              <a:rPr lang="el-GR" sz="1600" dirty="0">
                <a:latin typeface="+mj-lt"/>
              </a:rPr>
              <a:t>Βελτίωση της ποιότητας της αφυδατωμένης ιλύος (χρήση φυγόκεντρων, τα οποία επιτυγχάνουν μεγάλες πιέσεις και ικανοποιητικό βαθμό αφυδάτωσης</a:t>
            </a:r>
          </a:p>
          <a:p>
            <a:pPr marL="514350" lvl="1" indent="-457200">
              <a:spcBef>
                <a:spcPts val="0"/>
              </a:spcBef>
              <a:spcAft>
                <a:spcPts val="600"/>
              </a:spcAft>
              <a:buFont typeface="Wingdings" pitchFamily="2" charset="2"/>
              <a:buChar char="§"/>
              <a:defRPr/>
            </a:pPr>
            <a:r>
              <a:rPr lang="el-GR" sz="1600" dirty="0">
                <a:latin typeface="+mj-lt"/>
              </a:rPr>
              <a:t>Θέση σε λειτουργία μονάδας συμπαραγωγής</a:t>
            </a:r>
          </a:p>
          <a:p>
            <a:pPr marL="514350" lvl="1" indent="-457200">
              <a:spcBef>
                <a:spcPts val="0"/>
              </a:spcBef>
              <a:spcAft>
                <a:spcPts val="600"/>
              </a:spcAft>
              <a:buFont typeface="Wingdings" pitchFamily="2" charset="2"/>
              <a:buChar char="§"/>
              <a:defRPr/>
            </a:pPr>
            <a:r>
              <a:rPr lang="el-GR" sz="1600" dirty="0">
                <a:latin typeface="+mj-lt"/>
              </a:rPr>
              <a:t>Επεξεργασία βιοαερίου (μονάδα επεξεργασίας του παραγόμενου βιοαερίου καθώς και διασύνδεση με τους καταναλωτές)</a:t>
            </a:r>
          </a:p>
          <a:p>
            <a:pPr marL="514350" lvl="1" indent="-457200">
              <a:spcBef>
                <a:spcPts val="0"/>
              </a:spcBef>
              <a:spcAft>
                <a:spcPts val="600"/>
              </a:spcAft>
              <a:buFont typeface="Wingdings" pitchFamily="2" charset="2"/>
              <a:buChar char="§"/>
              <a:defRPr/>
            </a:pPr>
            <a:r>
              <a:rPr lang="el-GR" sz="1600" dirty="0">
                <a:latin typeface="+mj-lt"/>
              </a:rPr>
              <a:t>Επέκταση του όγκου της αναερόβιας χώνευσης </a:t>
            </a:r>
            <a:r>
              <a:rPr lang="en-US" sz="1600" dirty="0">
                <a:latin typeface="+mj-lt"/>
              </a:rPr>
              <a:t>(</a:t>
            </a:r>
            <a:r>
              <a:rPr lang="el-GR" sz="1600" dirty="0">
                <a:latin typeface="+mj-lt"/>
              </a:rPr>
              <a:t>κατασκευή 2 επιπλέον χωνευτών)</a:t>
            </a:r>
          </a:p>
          <a:p>
            <a:pPr marL="514350" lvl="1" indent="-457200">
              <a:spcBef>
                <a:spcPts val="0"/>
              </a:spcBef>
              <a:spcAft>
                <a:spcPts val="600"/>
              </a:spcAft>
              <a:buFont typeface="Wingdings" pitchFamily="2" charset="2"/>
              <a:buChar char="§"/>
              <a:defRPr/>
            </a:pPr>
            <a:endParaRPr lang="el-GR" sz="1600" dirty="0">
              <a:latin typeface="+mj-lt"/>
            </a:endParaRPr>
          </a:p>
          <a:p>
            <a:pPr marL="57150" lvl="1" indent="0">
              <a:spcBef>
                <a:spcPts val="0"/>
              </a:spcBef>
              <a:spcAft>
                <a:spcPts val="600"/>
              </a:spcAft>
              <a:buNone/>
              <a:defRPr/>
            </a:pPr>
            <a:r>
              <a:rPr lang="en-US" sz="1600" dirty="0">
                <a:latin typeface="+mj-lt"/>
              </a:rPr>
              <a:t>  </a:t>
            </a:r>
            <a:r>
              <a:rPr lang="el-GR" sz="1600" dirty="0">
                <a:latin typeface="+mj-lt"/>
              </a:rPr>
              <a:t>Όφελος </a:t>
            </a:r>
            <a:r>
              <a:rPr lang="en-US" sz="1600" dirty="0">
                <a:latin typeface="+mj-lt"/>
              </a:rPr>
              <a:t>:</a:t>
            </a:r>
            <a:r>
              <a:rPr lang="el-GR" sz="1600" dirty="0">
                <a:latin typeface="+mj-lt"/>
              </a:rPr>
              <a:t> Αύξηση παραγόμενου βιοαερίου με στόχο την κατανάλωσή του σε:</a:t>
            </a:r>
          </a:p>
          <a:p>
            <a:pPr marL="560070" lvl="1" indent="-285750" algn="just">
              <a:buFont typeface="Wingdings" panose="05000000000000000000" pitchFamily="2" charset="2"/>
              <a:buChar char="v"/>
              <a:defRPr/>
            </a:pPr>
            <a:r>
              <a:rPr lang="en-US" sz="1600" b="1" dirty="0">
                <a:latin typeface="+mj-lt"/>
              </a:rPr>
              <a:t> </a:t>
            </a:r>
            <a:r>
              <a:rPr lang="el-GR" sz="1600" b="1" dirty="0">
                <a:solidFill>
                  <a:schemeClr val="tx2"/>
                </a:solidFill>
                <a:latin typeface="+mj-lt"/>
              </a:rPr>
              <a:t>Στις μονάδες ξήρανσης ιλύος (ως εναλλακτικό καύσιμο του Φυσικού Αερίου)</a:t>
            </a:r>
          </a:p>
          <a:p>
            <a:pPr marL="560070" lvl="1" indent="-285750" algn="just">
              <a:buFont typeface="Wingdings" panose="05000000000000000000" pitchFamily="2" charset="2"/>
              <a:buChar char="v"/>
              <a:defRPr/>
            </a:pPr>
            <a:endParaRPr lang="el-GR" sz="1600" b="1" dirty="0">
              <a:solidFill>
                <a:schemeClr val="tx2"/>
              </a:solidFill>
              <a:latin typeface="+mj-lt"/>
            </a:endParaRPr>
          </a:p>
          <a:p>
            <a:pPr marL="560070" lvl="1" indent="-285750" algn="just">
              <a:buFont typeface="Wingdings" panose="05000000000000000000" pitchFamily="2" charset="2"/>
              <a:buChar char="v"/>
              <a:defRPr/>
            </a:pPr>
            <a:r>
              <a:rPr lang="el-GR" sz="1600" b="1" dirty="0">
                <a:solidFill>
                  <a:schemeClr val="tx2"/>
                </a:solidFill>
                <a:latin typeface="+mj-lt"/>
              </a:rPr>
              <a:t>Στη Μονάδα Συμπαραγωγής Ηλεκτρικής και Θερμικής Ενέργειας (Σ.Η.Θ.Ε.) για την παραγωγή ηλεκτρικής ενέργειας (η οποία διατίθεται στο δίκτυο Μέσης Τάσης της Εγκατάστασης) </a:t>
            </a:r>
          </a:p>
          <a:p>
            <a:pPr marL="560070" lvl="1" indent="-285750" algn="just">
              <a:buFont typeface="Wingdings" panose="05000000000000000000" pitchFamily="2" charset="2"/>
              <a:buChar char="v"/>
              <a:defRPr/>
            </a:pPr>
            <a:endParaRPr lang="en-US" sz="1600" b="1" dirty="0">
              <a:solidFill>
                <a:schemeClr val="tx2"/>
              </a:solidFill>
              <a:latin typeface="+mj-lt"/>
            </a:endParaRPr>
          </a:p>
          <a:p>
            <a:pPr marL="560070" lvl="1" indent="-285750" algn="just">
              <a:buFont typeface="Wingdings" panose="05000000000000000000" pitchFamily="2" charset="2"/>
              <a:buChar char="v"/>
              <a:defRPr/>
            </a:pPr>
            <a:r>
              <a:rPr lang="el-GR" sz="1600" b="1" dirty="0">
                <a:solidFill>
                  <a:schemeClr val="tx2"/>
                </a:solidFill>
                <a:latin typeface="+mj-lt"/>
              </a:rPr>
              <a:t> Θερμότητας (η οποία διατίθεται για την θέρμανση των χωνευτών και υποστηρικτικά στη μονάδα υδρόλυσης)</a:t>
            </a:r>
          </a:p>
          <a:p>
            <a:pPr marL="0" algn="ctr">
              <a:spcAft>
                <a:spcPts val="1800"/>
              </a:spcAft>
              <a:buFont typeface="Wingdings 2" panose="05020102010507070707" pitchFamily="18" charset="2"/>
              <a:buNone/>
              <a:defRPr/>
            </a:pPr>
            <a:endParaRPr lang="el-GR" sz="2400" dirty="0"/>
          </a:p>
          <a:p>
            <a:pPr marL="274320" lvl="1" indent="0" algn="just">
              <a:buFont typeface="Wingdings 2" panose="05020102010507070707" pitchFamily="18" charset="2"/>
              <a:buNone/>
              <a:defRPr/>
            </a:pPr>
            <a:endParaRPr lang="el-GR" sz="1600" b="1" dirty="0">
              <a:solidFill>
                <a:schemeClr val="tx2"/>
              </a:solidFill>
              <a:latin typeface="+mj-lt"/>
            </a:endParaRPr>
          </a:p>
          <a:p>
            <a:pPr marL="514350" lvl="1" indent="-457200">
              <a:spcBef>
                <a:spcPts val="0"/>
              </a:spcBef>
              <a:spcAft>
                <a:spcPts val="600"/>
              </a:spcAft>
              <a:buFont typeface="Wingdings" pitchFamily="2" charset="2"/>
              <a:buChar char="§"/>
              <a:defRPr/>
            </a:pPr>
            <a:endParaRPr lang="el-GR" sz="2000" dirty="0"/>
          </a:p>
          <a:p>
            <a:pPr marL="514350" lvl="1" indent="-457200">
              <a:spcBef>
                <a:spcPts val="0"/>
              </a:spcBef>
              <a:spcAft>
                <a:spcPts val="600"/>
              </a:spcAft>
              <a:buFont typeface="Wingdings" pitchFamily="2" charset="2"/>
              <a:buChar char="§"/>
              <a:defRPr/>
            </a:pPr>
            <a:endParaRPr lang="el-GR" sz="2000" dirty="0"/>
          </a:p>
          <a:p>
            <a:pPr marL="514350" lvl="1" indent="-457200">
              <a:spcBef>
                <a:spcPts val="0"/>
              </a:spcBef>
              <a:spcAft>
                <a:spcPts val="600"/>
              </a:spcAft>
              <a:buFont typeface="Wingdings" pitchFamily="2" charset="2"/>
              <a:buChar char="§"/>
              <a:defRPr/>
            </a:pPr>
            <a:endParaRPr lang="el-GR" sz="2000" dirty="0"/>
          </a:p>
          <a:p>
            <a:pPr marL="514350" lvl="1" indent="-457200">
              <a:spcBef>
                <a:spcPts val="0"/>
              </a:spcBef>
              <a:spcAft>
                <a:spcPts val="600"/>
              </a:spcAft>
              <a:buFont typeface="Wingdings" pitchFamily="2" charset="2"/>
              <a:buChar char="§"/>
              <a:defRPr/>
            </a:pPr>
            <a:endParaRPr lang="el-GR"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Εικόνα 2">
            <a:extLst>
              <a:ext uri="{FF2B5EF4-FFF2-40B4-BE49-F238E27FC236}">
                <a16:creationId xmlns:a16="http://schemas.microsoft.com/office/drawing/2014/main" id="{FA0DB008-AD60-0A07-4BEC-BBC73DAA2D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260350"/>
            <a:ext cx="4284662" cy="558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Εικόνα 1" descr="Εικόνα που περιέχει ουρανός, μεταφορά, γερανός&#10;&#10;Περιγραφή που δημιουργήθηκε αυτόματα">
            <a:extLst>
              <a:ext uri="{FF2B5EF4-FFF2-40B4-BE49-F238E27FC236}">
                <a16:creationId xmlns:a16="http://schemas.microsoft.com/office/drawing/2014/main" id="{ED5E21E3-B493-4302-059E-34CFC6E7AE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15875"/>
            <a:ext cx="4752975"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Εικόνα 6">
            <a:extLst>
              <a:ext uri="{FF2B5EF4-FFF2-40B4-BE49-F238E27FC236}">
                <a16:creationId xmlns:a16="http://schemas.microsoft.com/office/drawing/2014/main" id="{005BAFF3-DDD6-0032-FBD7-9A5AA8A3E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0" y="1052513"/>
            <a:ext cx="4352925" cy="580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Εικόνα 1" descr="Εικόνα που περιέχει τοίχος, εσωτερικό, μπλε, συσκευή&#10;&#10;Περιγραφή που δημιουργήθηκε αυτόματα">
            <a:extLst>
              <a:ext uri="{FF2B5EF4-FFF2-40B4-BE49-F238E27FC236}">
                <a16:creationId xmlns:a16="http://schemas.microsoft.com/office/drawing/2014/main" id="{5C84B6E4-C473-0128-096A-8E00DEFC3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1052513"/>
            <a:ext cx="4645025"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 Τίτλος">
            <a:extLst>
              <a:ext uri="{FF2B5EF4-FFF2-40B4-BE49-F238E27FC236}">
                <a16:creationId xmlns:a16="http://schemas.microsoft.com/office/drawing/2014/main" id="{1F918F32-A5A6-25EC-BB7C-68D555E36123}"/>
              </a:ext>
            </a:extLst>
          </p:cNvPr>
          <p:cNvSpPr>
            <a:spLocks noGrp="1"/>
          </p:cNvSpPr>
          <p:nvPr>
            <p:ph type="title"/>
          </p:nvPr>
        </p:nvSpPr>
        <p:spPr>
          <a:xfrm>
            <a:off x="457200" y="260350"/>
            <a:ext cx="8229600" cy="1143000"/>
          </a:xfrm>
        </p:spPr>
        <p:txBody>
          <a:bodyPr/>
          <a:lstStyle/>
          <a:p>
            <a:pPr algn="ctr" eaLnBrk="1" hangingPunct="1"/>
            <a:r>
              <a:rPr lang="el-GR" altLang="el-GR" sz="2400" b="1"/>
              <a:t>Εγκατάσταση Επεξεργασίας Λυμάτων Τουριστικών Περιοχών ΕΕΛ – ΑΙΝΕΙΑ</a:t>
            </a:r>
            <a:br>
              <a:rPr lang="el-GR" altLang="el-GR" sz="2400" b="1"/>
            </a:br>
            <a:r>
              <a:rPr lang="el-GR" altLang="el-GR" sz="2400" b="1"/>
              <a:t> ( Περιοχή Αγγελοχωρίου</a:t>
            </a:r>
            <a:r>
              <a:rPr lang="el-GR" altLang="el-GR" sz="3200" b="1"/>
              <a:t>)</a:t>
            </a:r>
          </a:p>
        </p:txBody>
      </p:sp>
      <p:pic>
        <p:nvPicPr>
          <p:cNvPr id="26627" name="Picture 2">
            <a:extLst>
              <a:ext uri="{FF2B5EF4-FFF2-40B4-BE49-F238E27FC236}">
                <a16:creationId xmlns:a16="http://schemas.microsoft.com/office/drawing/2014/main" id="{F0B7874D-0ABD-869C-3973-58004C72258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929188" y="1785938"/>
            <a:ext cx="4038600" cy="4337050"/>
          </a:xfrm>
        </p:spPr>
      </p:pic>
      <p:sp>
        <p:nvSpPr>
          <p:cNvPr id="4" name="3 - Θέση περιεχομένου">
            <a:extLst>
              <a:ext uri="{FF2B5EF4-FFF2-40B4-BE49-F238E27FC236}">
                <a16:creationId xmlns:a16="http://schemas.microsoft.com/office/drawing/2014/main" id="{9FED50C6-272C-90A8-C615-E392524EB560}"/>
              </a:ext>
            </a:extLst>
          </p:cNvPr>
          <p:cNvSpPr>
            <a:spLocks noGrp="1"/>
          </p:cNvSpPr>
          <p:nvPr>
            <p:ph sz="half" idx="2"/>
          </p:nvPr>
        </p:nvSpPr>
        <p:spPr>
          <a:xfrm>
            <a:off x="714375" y="1920875"/>
            <a:ext cx="4071938" cy="4433888"/>
          </a:xfrm>
        </p:spPr>
        <p:txBody>
          <a:bodyPr>
            <a:normAutofit fontScale="62500" lnSpcReduction="20000"/>
          </a:bodyPr>
          <a:lstStyle/>
          <a:p>
            <a:pPr marL="274320" indent="-274320" algn="just" eaLnBrk="1" fontAlgn="auto" hangingPunct="1">
              <a:spcAft>
                <a:spcPts val="0"/>
              </a:spcAft>
              <a:buClr>
                <a:schemeClr val="accent3"/>
              </a:buClr>
              <a:buFont typeface="Wingdings 2"/>
              <a:buChar char=""/>
              <a:defRPr/>
            </a:pPr>
            <a:r>
              <a:rPr lang="el-GR" dirty="0">
                <a:latin typeface="+mj-lt"/>
              </a:rPr>
              <a:t>Η ΕΕΛ ΑΙΝΕΙΑ δέχεται ένα μεγάλο μέρος των αστικών λυμάτων από τους Δήμους της τουριστικής περιοχής της Θεσσαλονίκης Θερμαϊκού, </a:t>
            </a:r>
            <a:r>
              <a:rPr lang="el-GR" dirty="0" err="1">
                <a:latin typeface="+mj-lt"/>
              </a:rPr>
              <a:t>Ν.Μηχανιώνας</a:t>
            </a:r>
            <a:r>
              <a:rPr lang="el-GR" dirty="0">
                <a:latin typeface="+mj-lt"/>
              </a:rPr>
              <a:t>, καθώς και μεγάλο αριθμό βυτίων.</a:t>
            </a:r>
          </a:p>
          <a:p>
            <a:pPr marL="274320" indent="-274320" algn="just" eaLnBrk="1" fontAlgn="auto" hangingPunct="1">
              <a:spcAft>
                <a:spcPts val="0"/>
              </a:spcAft>
              <a:buClr>
                <a:schemeClr val="accent3"/>
              </a:buClr>
              <a:buFont typeface="Wingdings 2"/>
              <a:buChar char=""/>
              <a:defRPr/>
            </a:pPr>
            <a:r>
              <a:rPr lang="el-GR" dirty="0">
                <a:latin typeface="+mj-lt"/>
              </a:rPr>
              <a:t> Σήμερα η εγκατάσταση επεξεργάζεται με τη μέθοδο της ενεργού ιλύος 8-9.00 m3/d εκ των οποίων περίπου τα 1.000 m3/d είναι</a:t>
            </a:r>
            <a:r>
              <a:rPr lang="en-US" dirty="0">
                <a:latin typeface="+mj-lt"/>
              </a:rPr>
              <a:t> </a:t>
            </a:r>
            <a:r>
              <a:rPr lang="el-GR" dirty="0" err="1">
                <a:latin typeface="+mj-lt"/>
              </a:rPr>
              <a:t>βοθρολύματα</a:t>
            </a:r>
            <a:r>
              <a:rPr lang="el-GR" dirty="0">
                <a:latin typeface="+mj-lt"/>
              </a:rPr>
              <a:t>.</a:t>
            </a:r>
          </a:p>
          <a:p>
            <a:pPr marL="274320" indent="-274320" algn="just" eaLnBrk="1" fontAlgn="auto" hangingPunct="1">
              <a:spcAft>
                <a:spcPts val="0"/>
              </a:spcAft>
              <a:buClr>
                <a:schemeClr val="accent3"/>
              </a:buClr>
              <a:buFont typeface="Wingdings 2"/>
              <a:buChar char=""/>
              <a:defRPr/>
            </a:pPr>
            <a:r>
              <a:rPr lang="el-GR" dirty="0">
                <a:latin typeface="+mj-lt"/>
              </a:rPr>
              <a:t>Η απόδοση της εγκατάστασης από τα αποτελέσματα που διαθέτουμε είναι ως προς το BOD5 97%, ως προς COD 95%, ως προς SS 98% και ως προς </a:t>
            </a:r>
            <a:r>
              <a:rPr lang="el-GR" dirty="0" err="1">
                <a:latin typeface="+mj-lt"/>
              </a:rPr>
              <a:t>Νολ</a:t>
            </a:r>
            <a:r>
              <a:rPr lang="el-GR" dirty="0">
                <a:latin typeface="+mj-lt"/>
              </a:rPr>
              <a:t> 93%.</a:t>
            </a:r>
          </a:p>
          <a:p>
            <a:pPr marL="274320" indent="-274320" algn="just" eaLnBrk="1" fontAlgn="auto" hangingPunct="1">
              <a:spcAft>
                <a:spcPts val="0"/>
              </a:spcAft>
              <a:buClr>
                <a:schemeClr val="accent3"/>
              </a:buClr>
              <a:buFont typeface="Wingdings 2"/>
              <a:buChar char=""/>
              <a:defRPr/>
            </a:pPr>
            <a:r>
              <a:rPr lang="el-GR" dirty="0">
                <a:latin typeface="+mj-lt"/>
              </a:rPr>
              <a:t> Ο βαθμός απόδοσης ως προς την απομάκρυνση των ολικών και των κοπρανωδών </a:t>
            </a:r>
            <a:r>
              <a:rPr lang="el-GR" dirty="0" err="1">
                <a:latin typeface="+mj-lt"/>
              </a:rPr>
              <a:t>κολοβακτηριοειδών</a:t>
            </a:r>
            <a:r>
              <a:rPr lang="el-GR" dirty="0">
                <a:latin typeface="+mj-lt"/>
              </a:rPr>
              <a:t> με τη μέθοδο της </a:t>
            </a:r>
            <a:r>
              <a:rPr lang="el-GR" dirty="0" err="1">
                <a:latin typeface="+mj-lt"/>
              </a:rPr>
              <a:t>οζόνωσης</a:t>
            </a:r>
            <a:r>
              <a:rPr lang="el-GR" dirty="0">
                <a:latin typeface="+mj-lt"/>
              </a:rPr>
              <a:t> φτάνει το 99,9%.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Τίτλος 1">
            <a:extLst>
              <a:ext uri="{FF2B5EF4-FFF2-40B4-BE49-F238E27FC236}">
                <a16:creationId xmlns:a16="http://schemas.microsoft.com/office/drawing/2014/main" id="{FEE2DF09-FCF1-290F-4D56-EBA7A94D5EC5}"/>
              </a:ext>
            </a:extLst>
          </p:cNvPr>
          <p:cNvSpPr>
            <a:spLocks noGrp="1"/>
          </p:cNvSpPr>
          <p:nvPr>
            <p:ph type="title"/>
          </p:nvPr>
        </p:nvSpPr>
        <p:spPr>
          <a:xfrm>
            <a:off x="457200" y="115888"/>
            <a:ext cx="8229600" cy="720725"/>
          </a:xfrm>
        </p:spPr>
        <p:txBody>
          <a:bodyPr/>
          <a:lstStyle/>
          <a:p>
            <a:pPr algn="ctr"/>
            <a:r>
              <a:rPr lang="el-GR" altLang="el-GR" sz="3600" b="1"/>
              <a:t>Εργα Αναβάθμισης ΕΕΛ ΑΙΝΕΙΑ</a:t>
            </a:r>
          </a:p>
        </p:txBody>
      </p:sp>
      <p:sp>
        <p:nvSpPr>
          <p:cNvPr id="6" name="TextBox 5">
            <a:extLst>
              <a:ext uri="{FF2B5EF4-FFF2-40B4-BE49-F238E27FC236}">
                <a16:creationId xmlns:a16="http://schemas.microsoft.com/office/drawing/2014/main" id="{88C3C0D2-F7AA-E983-FC2E-C4987C22C28D}"/>
              </a:ext>
            </a:extLst>
          </p:cNvPr>
          <p:cNvSpPr txBox="1"/>
          <p:nvPr/>
        </p:nvSpPr>
        <p:spPr>
          <a:xfrm>
            <a:off x="390525" y="1196975"/>
            <a:ext cx="8362950" cy="4370388"/>
          </a:xfrm>
          <a:prstGeom prst="rect">
            <a:avLst/>
          </a:prstGeom>
          <a:noFill/>
        </p:spPr>
        <p:txBody>
          <a:bodyPr>
            <a:spAutoFit/>
          </a:bodyPr>
          <a:lstStyle/>
          <a:p>
            <a:pPr algn="just">
              <a:defRPr/>
            </a:pPr>
            <a:endParaRPr lang="el-GR" dirty="0">
              <a:solidFill>
                <a:srgbClr val="000000"/>
              </a:solidFill>
              <a:latin typeface="Calibri" panose="020F0502020204030204" pitchFamily="34" charset="0"/>
              <a:cs typeface="Calibri" panose="020F0502020204030204" pitchFamily="34" charset="0"/>
            </a:endParaRPr>
          </a:p>
          <a:p>
            <a:pPr algn="just">
              <a:defRPr/>
            </a:pPr>
            <a:r>
              <a:rPr lang="el-GR" sz="2000" dirty="0">
                <a:solidFill>
                  <a:srgbClr val="000000"/>
                </a:solidFill>
                <a:latin typeface="Calibri" panose="020F0502020204030204" pitchFamily="34" charset="0"/>
                <a:cs typeface="Calibri" panose="020F0502020204030204" pitchFamily="34" charset="0"/>
              </a:rPr>
              <a:t>Στα πλαίσια της τρέχουσας πενταετίας παροχής υπηρεσιών Λειτουργίας και Συντήρησης  της ΕΕΛ ΑΙΝΕΙΑ έχουν προγραμματιστεί να γίνουν έργα αναβάθμισης της Εγκατάστασης και των Αντλιοστασίων Αποχέτευσής. </a:t>
            </a:r>
          </a:p>
          <a:p>
            <a:pPr algn="just">
              <a:defRPr/>
            </a:pPr>
            <a:endParaRPr lang="el-GR" sz="2000" dirty="0">
              <a:solidFill>
                <a:srgbClr val="000000"/>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defRPr/>
            </a:pPr>
            <a:r>
              <a:rPr lang="el-GR" sz="2000" dirty="0">
                <a:solidFill>
                  <a:srgbClr val="000000"/>
                </a:solidFill>
                <a:latin typeface="Calibri" panose="020F0502020204030204" pitchFamily="34" charset="0"/>
                <a:cs typeface="Calibri" panose="020F0502020204030204" pitchFamily="34" charset="0"/>
              </a:rPr>
              <a:t>Εγκατάσταση συστήματος επιτήρησης αζώτου στις δεξαμενές βιολογίας </a:t>
            </a:r>
          </a:p>
          <a:p>
            <a:pPr marL="285750" indent="-285750" algn="just">
              <a:buFont typeface="Arial" panose="020B0604020202020204" pitchFamily="34" charset="0"/>
              <a:buChar char="•"/>
              <a:defRPr/>
            </a:pPr>
            <a:r>
              <a:rPr lang="el-GR" sz="2000" dirty="0">
                <a:solidFill>
                  <a:srgbClr val="000000"/>
                </a:solidFill>
                <a:latin typeface="Calibri" panose="020F0502020204030204" pitchFamily="34" charset="0"/>
                <a:cs typeface="Calibri" panose="020F0502020204030204" pitchFamily="34" charset="0"/>
              </a:rPr>
              <a:t>Εκκένωση, καθαρισμός, συντήρηση και επανεκκίνηση Χωνευτών </a:t>
            </a:r>
          </a:p>
          <a:p>
            <a:pPr marL="285750" indent="-285750" algn="just">
              <a:buFont typeface="Arial" panose="020B0604020202020204" pitchFamily="34" charset="0"/>
              <a:buChar char="•"/>
              <a:defRPr/>
            </a:pPr>
            <a:r>
              <a:rPr lang="el-GR" sz="2000" dirty="0">
                <a:solidFill>
                  <a:srgbClr val="000000"/>
                </a:solidFill>
                <a:latin typeface="Calibri" panose="020F0502020204030204" pitchFamily="34" charset="0"/>
                <a:cs typeface="Calibri" panose="020F0502020204030204" pitchFamily="34" charset="0"/>
              </a:rPr>
              <a:t>Βελτίωση συστήματος απαγωγής ιλύος από την πρωτοβάθμια καθίζηση</a:t>
            </a:r>
          </a:p>
          <a:p>
            <a:pPr marL="285750" indent="-285750" algn="just">
              <a:buFont typeface="Arial" panose="020B0604020202020204" pitchFamily="34" charset="0"/>
              <a:buChar char="•"/>
              <a:defRPr/>
            </a:pPr>
            <a:r>
              <a:rPr lang="el-GR" sz="2000" dirty="0">
                <a:solidFill>
                  <a:srgbClr val="000000"/>
                </a:solidFill>
                <a:latin typeface="Calibri" panose="020F0502020204030204" pitchFamily="34" charset="0"/>
                <a:cs typeface="Calibri" panose="020F0502020204030204" pitchFamily="34" charset="0"/>
              </a:rPr>
              <a:t>Έργα αντιστήριξης στα αντλιοστάσια αποχέτευσης</a:t>
            </a:r>
          </a:p>
          <a:p>
            <a:pPr marL="285750" indent="-285750" algn="just">
              <a:buFont typeface="Arial" panose="020B0604020202020204" pitchFamily="34" charset="0"/>
              <a:buChar char="•"/>
              <a:defRPr/>
            </a:pPr>
            <a:r>
              <a:rPr lang="el-GR" sz="2000" dirty="0">
                <a:solidFill>
                  <a:srgbClr val="000000"/>
                </a:solidFill>
                <a:latin typeface="Calibri" panose="020F0502020204030204" pitchFamily="34" charset="0"/>
                <a:cs typeface="Calibri" panose="020F0502020204030204" pitchFamily="34" charset="0"/>
              </a:rPr>
              <a:t>Αναβάθμιση Συστήματος Αυτοματισμού Αντλιοστασίων </a:t>
            </a:r>
          </a:p>
          <a:p>
            <a:pPr marL="285750" indent="-285750" algn="just">
              <a:buFont typeface="Arial" panose="020B0604020202020204" pitchFamily="34" charset="0"/>
              <a:buChar char="•"/>
              <a:defRPr/>
            </a:pPr>
            <a:r>
              <a:rPr lang="el-GR" sz="2000" dirty="0">
                <a:solidFill>
                  <a:srgbClr val="000000"/>
                </a:solidFill>
                <a:latin typeface="Calibri" panose="020F0502020204030204" pitchFamily="34" charset="0"/>
                <a:cs typeface="Calibri" panose="020F0502020204030204" pitchFamily="34" charset="0"/>
              </a:rPr>
              <a:t>Αναβάθμισης του SCADA του Κέντρου Ελέγχου ΕΕΛ ΑΙΝΕΙΑ</a:t>
            </a:r>
          </a:p>
          <a:p>
            <a:pPr marL="285750" indent="-285750" algn="just">
              <a:buFont typeface="Arial" panose="020B0604020202020204" pitchFamily="34" charset="0"/>
              <a:buChar char="•"/>
              <a:defRPr/>
            </a:pPr>
            <a:r>
              <a:rPr lang="el-GR" sz="2000" dirty="0">
                <a:solidFill>
                  <a:srgbClr val="000000"/>
                </a:solidFill>
                <a:latin typeface="Calibri" panose="020F0502020204030204" pitchFamily="34" charset="0"/>
                <a:cs typeface="Calibri" panose="020F0502020204030204" pitchFamily="34" charset="0"/>
              </a:rPr>
              <a:t>Σύστημα Ενεργειακής Διαχείρισης και Βελτιστοποίηση Ενεργειακού Αποτυπώματος ΕΕΛ «ΑΙΝΕΙΑ» και των Αντλιοστασίων Αποχέτευσης</a:t>
            </a:r>
          </a:p>
          <a:p>
            <a:pPr marL="285750" indent="-285750" algn="just">
              <a:buFont typeface="Arial" panose="020B0604020202020204" pitchFamily="34" charset="0"/>
              <a:buChar char="•"/>
              <a:defRPr/>
            </a:pPr>
            <a:r>
              <a:rPr lang="el-GR" sz="2000" dirty="0">
                <a:solidFill>
                  <a:srgbClr val="000000"/>
                </a:solidFill>
                <a:latin typeface="Calibri" panose="020F0502020204030204" pitchFamily="34" charset="0"/>
                <a:cs typeface="Calibri" panose="020F0502020204030204" pitchFamily="34" charset="0"/>
              </a:rPr>
              <a:t>Προμήθεια, Εγκατάσταση και Συντήρηση </a:t>
            </a:r>
            <a:r>
              <a:rPr lang="el-GR" sz="2000" dirty="0" err="1">
                <a:solidFill>
                  <a:srgbClr val="000000"/>
                </a:solidFill>
                <a:latin typeface="Calibri" panose="020F0502020204030204" pitchFamily="34" charset="0"/>
                <a:cs typeface="Calibri" panose="020F0502020204030204" pitchFamily="34" charset="0"/>
              </a:rPr>
              <a:t>Φωτοβολταικής</a:t>
            </a:r>
            <a:r>
              <a:rPr lang="el-GR" sz="2000" dirty="0">
                <a:solidFill>
                  <a:srgbClr val="000000"/>
                </a:solidFill>
                <a:latin typeface="Calibri" panose="020F0502020204030204" pitchFamily="34" charset="0"/>
                <a:cs typeface="Calibri" panose="020F0502020204030204" pitchFamily="34" charset="0"/>
              </a:rPr>
              <a:t> Μονάδας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Kotoulas\Downloads\DJI_0793.jpg">
            <a:extLst>
              <a:ext uri="{FF2B5EF4-FFF2-40B4-BE49-F238E27FC236}">
                <a16:creationId xmlns:a16="http://schemas.microsoft.com/office/drawing/2014/main" id="{1E84D9AC-6069-878F-4E2E-E9B1022806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3 - Ορθογώνιο">
            <a:extLst>
              <a:ext uri="{FF2B5EF4-FFF2-40B4-BE49-F238E27FC236}">
                <a16:creationId xmlns:a16="http://schemas.microsoft.com/office/drawing/2014/main" id="{C1F06936-7FBC-B5D3-A9E2-F8E05F24F18B}"/>
              </a:ext>
            </a:extLst>
          </p:cNvPr>
          <p:cNvSpPr/>
          <p:nvPr/>
        </p:nvSpPr>
        <p:spPr>
          <a:xfrm>
            <a:off x="500063" y="6000750"/>
            <a:ext cx="7929562" cy="508000"/>
          </a:xfrm>
          <a:prstGeom prst="rect">
            <a:avLst/>
          </a:prstGeom>
        </p:spPr>
        <p:txBody>
          <a:bodyPr>
            <a:spAutoFit/>
          </a:bodyPr>
          <a:lstStyle/>
          <a:p>
            <a:pPr algn="ctr">
              <a:lnSpc>
                <a:spcPct val="50000"/>
              </a:lnSpc>
              <a:spcBef>
                <a:spcPct val="50000"/>
              </a:spcBef>
              <a:defRPr/>
            </a:pPr>
            <a:r>
              <a:rPr lang="el-GR" b="1" dirty="0">
                <a:solidFill>
                  <a:schemeClr val="bg1"/>
                </a:solidFill>
                <a:effectLst>
                  <a:outerShdw blurRad="38100" dist="38100" dir="2700000" algn="tl">
                    <a:srgbClr val="C0C0C0"/>
                  </a:outerShdw>
                </a:effectLst>
                <a:latin typeface="Verdana" pitchFamily="34" charset="0"/>
                <a:ea typeface="ヒラギノ角ゴ Pro W3"/>
                <a:cs typeface="ヒラギノ角ゴ Pro W3"/>
              </a:rPr>
              <a:t>ΕΓΚΑΤΑΣΤΑΣΗ</a:t>
            </a:r>
            <a:r>
              <a:rPr lang="en-US" b="1" dirty="0">
                <a:solidFill>
                  <a:schemeClr val="bg1"/>
                </a:solidFill>
                <a:effectLst>
                  <a:outerShdw blurRad="38100" dist="38100" dir="2700000" algn="tl">
                    <a:srgbClr val="C0C0C0"/>
                  </a:outerShdw>
                </a:effectLst>
                <a:latin typeface="Verdana" pitchFamily="34" charset="0"/>
                <a:ea typeface="ヒラギノ角ゴ Pro W3"/>
                <a:cs typeface="ヒラギノ角ゴ Pro W3"/>
              </a:rPr>
              <a:t> </a:t>
            </a:r>
            <a:r>
              <a:rPr lang="el-GR" b="1" dirty="0">
                <a:solidFill>
                  <a:schemeClr val="bg1"/>
                </a:solidFill>
                <a:effectLst>
                  <a:outerShdw blurRad="38100" dist="38100" dir="2700000" algn="tl">
                    <a:srgbClr val="C0C0C0"/>
                  </a:outerShdw>
                </a:effectLst>
                <a:latin typeface="Verdana" pitchFamily="34" charset="0"/>
                <a:ea typeface="ヒラギノ角ゴ Pro W3"/>
                <a:cs typeface="ヒラギノ角ゴ Pro W3"/>
              </a:rPr>
              <a:t>ΕΠΕΞΕΡΓΑΣΙΑΣ ΛΥΜΑΤΩΝ ΤΟΥΡΙΣΤΙΚΩΝ </a:t>
            </a:r>
          </a:p>
          <a:p>
            <a:pPr algn="ctr">
              <a:lnSpc>
                <a:spcPct val="50000"/>
              </a:lnSpc>
              <a:spcBef>
                <a:spcPct val="50000"/>
              </a:spcBef>
              <a:defRPr/>
            </a:pPr>
            <a:r>
              <a:rPr lang="el-GR" b="1" dirty="0">
                <a:solidFill>
                  <a:schemeClr val="bg1"/>
                </a:solidFill>
                <a:effectLst>
                  <a:outerShdw blurRad="38100" dist="38100" dir="2700000" algn="tl">
                    <a:srgbClr val="C0C0C0"/>
                  </a:outerShdw>
                </a:effectLst>
                <a:latin typeface="Verdana" pitchFamily="34" charset="0"/>
                <a:ea typeface="ヒラギノ角ゴ Pro W3"/>
                <a:cs typeface="ヒラギノ角ゴ Pro W3"/>
              </a:rPr>
              <a:t>ΠΕΡΙΟΧΩΝ ΘΕΣ/ΝΙΚΗΣ (ΕΕΛ ΑΙΝΕΙΑ)</a:t>
            </a:r>
            <a:endParaRPr lang="el-GR" b="1" dirty="0">
              <a:solidFill>
                <a:schemeClr val="bg1"/>
              </a:solidFill>
              <a:effectLst>
                <a:outerShdw blurRad="38100" dist="38100" dir="2700000" algn="tl">
                  <a:srgbClr val="C0C0C0"/>
                </a:outerShdw>
              </a:effectLst>
              <a:ea typeface="ヒラギノ角ゴ Pro W3"/>
              <a:cs typeface="ヒラギノ角ゴ Pro W3"/>
            </a:endParaRPr>
          </a:p>
        </p:txBody>
      </p:sp>
      <p:graphicFrame>
        <p:nvGraphicFramePr>
          <p:cNvPr id="28676" name="Object 4">
            <a:extLst>
              <a:ext uri="{FF2B5EF4-FFF2-40B4-BE49-F238E27FC236}">
                <a16:creationId xmlns:a16="http://schemas.microsoft.com/office/drawing/2014/main" id="{02F7DE7A-3E75-A9DA-44BB-43E6202E7C6C}"/>
              </a:ext>
            </a:extLst>
          </p:cNvPr>
          <p:cNvGraphicFramePr>
            <a:graphicFrameLocks noChangeAspect="1"/>
          </p:cNvGraphicFramePr>
          <p:nvPr/>
        </p:nvGraphicFramePr>
        <p:xfrm>
          <a:off x="0" y="0"/>
          <a:ext cx="2087563" cy="723900"/>
        </p:xfrm>
        <a:graphic>
          <a:graphicData uri="http://schemas.openxmlformats.org/presentationml/2006/ole">
            <mc:AlternateContent xmlns:mc="http://schemas.openxmlformats.org/markup-compatibility/2006">
              <mc:Choice xmlns:v="urn:schemas-microsoft-com:vml" Requires="v">
                <p:oleObj name="Εικόνα" r:id="rId3" imgW="1886624" imgH="724701" progId="Word.Picture.8">
                  <p:embed/>
                </p:oleObj>
              </mc:Choice>
              <mc:Fallback>
                <p:oleObj name="Εικόνα" r:id="rId3" imgW="1886624" imgH="724701" progId="Word.Picture.8">
                  <p:embed/>
                  <p:pic>
                    <p:nvPicPr>
                      <p:cNvPr id="0" name="Object 4"/>
                      <p:cNvPicPr>
                        <a:picLocks noChangeAspect="1" noChangeArrowheads="1"/>
                      </p:cNvPicPr>
                      <p:nvPr/>
                    </p:nvPicPr>
                    <p:blipFill>
                      <a:blip r:embed="rId4">
                        <a:lum contrast="30000"/>
                        <a:extLst>
                          <a:ext uri="{28A0092B-C50C-407E-A947-70E740481C1C}">
                            <a14:useLocalDpi xmlns:a14="http://schemas.microsoft.com/office/drawing/2010/main" val="0"/>
                          </a:ext>
                        </a:extLst>
                      </a:blip>
                      <a:srcRect/>
                      <a:stretch>
                        <a:fillRect/>
                      </a:stretch>
                    </p:blipFill>
                    <p:spPr bwMode="auto">
                      <a:xfrm>
                        <a:off x="0" y="0"/>
                        <a:ext cx="2087563" cy="7239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Kotoulas\Downloads\DJI_0818.jpg">
            <a:extLst>
              <a:ext uri="{FF2B5EF4-FFF2-40B4-BE49-F238E27FC236}">
                <a16:creationId xmlns:a16="http://schemas.microsoft.com/office/drawing/2014/main" id="{3136EA5D-FC85-7A78-8278-1F2AF68F25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Kotoulas\Downloads\DJI_0597.jpg">
            <a:extLst>
              <a:ext uri="{FF2B5EF4-FFF2-40B4-BE49-F238E27FC236}">
                <a16:creationId xmlns:a16="http://schemas.microsoft.com/office/drawing/2014/main" id="{18AA6127-6F72-7C23-255A-68D93D0E70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2 - Ορθογώνιο">
            <a:extLst>
              <a:ext uri="{FF2B5EF4-FFF2-40B4-BE49-F238E27FC236}">
                <a16:creationId xmlns:a16="http://schemas.microsoft.com/office/drawing/2014/main" id="{78D47C57-42B9-DAE2-27B2-8E836547B759}"/>
              </a:ext>
            </a:extLst>
          </p:cNvPr>
          <p:cNvSpPr>
            <a:spLocks noChangeArrowheads="1"/>
          </p:cNvSpPr>
          <p:nvPr/>
        </p:nvSpPr>
        <p:spPr bwMode="auto">
          <a:xfrm>
            <a:off x="5715000" y="142875"/>
            <a:ext cx="27416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b="1" i="1">
                <a:solidFill>
                  <a:schemeClr val="bg1"/>
                </a:solidFill>
              </a:rPr>
              <a:t>ΕΡΓΑ ΕΠΕΞΕΡΓΑΣΙΑΣ  ΙΛΥΟΣ</a:t>
            </a:r>
            <a:endParaRPr lang="el-GR" altLang="el-GR" b="1">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 Τίτλος">
            <a:extLst>
              <a:ext uri="{FF2B5EF4-FFF2-40B4-BE49-F238E27FC236}">
                <a16:creationId xmlns:a16="http://schemas.microsoft.com/office/drawing/2014/main" id="{2DE19BD5-1596-DDAF-9A70-0DCC0EC9DDBD}"/>
              </a:ext>
            </a:extLst>
          </p:cNvPr>
          <p:cNvSpPr>
            <a:spLocks noGrp="1"/>
          </p:cNvSpPr>
          <p:nvPr>
            <p:ph type="title"/>
          </p:nvPr>
        </p:nvSpPr>
        <p:spPr>
          <a:xfrm>
            <a:off x="533400" y="188913"/>
            <a:ext cx="8229600" cy="503237"/>
          </a:xfrm>
        </p:spPr>
        <p:txBody>
          <a:bodyPr/>
          <a:lstStyle/>
          <a:p>
            <a:pPr algn="ctr" eaLnBrk="1" hangingPunct="1"/>
            <a:r>
              <a:rPr lang="el-GR" altLang="el-GR" sz="2400" b="1"/>
              <a:t>Πρόγραμμα Παρακολούθησης Θερμαικού</a:t>
            </a:r>
          </a:p>
        </p:txBody>
      </p:sp>
      <p:sp>
        <p:nvSpPr>
          <p:cNvPr id="3" name="2 - Θέση περιεχομένου">
            <a:extLst>
              <a:ext uri="{FF2B5EF4-FFF2-40B4-BE49-F238E27FC236}">
                <a16:creationId xmlns:a16="http://schemas.microsoft.com/office/drawing/2014/main" id="{D867CFF8-3CDB-4ACC-7976-68AD35A2D729}"/>
              </a:ext>
            </a:extLst>
          </p:cNvPr>
          <p:cNvSpPr>
            <a:spLocks noGrp="1"/>
          </p:cNvSpPr>
          <p:nvPr>
            <p:ph sz="half" idx="1"/>
          </p:nvPr>
        </p:nvSpPr>
        <p:spPr>
          <a:xfrm>
            <a:off x="0" y="903288"/>
            <a:ext cx="8964613" cy="5694362"/>
          </a:xfrm>
        </p:spPr>
        <p:txBody>
          <a:bodyPr>
            <a:normAutofit fontScale="25000" lnSpcReduction="20000"/>
          </a:bodyPr>
          <a:lstStyle/>
          <a:p>
            <a:pPr algn="just" eaLnBrk="1" fontAlgn="auto" hangingPunct="1">
              <a:spcAft>
                <a:spcPts val="0"/>
              </a:spcAft>
              <a:buClr>
                <a:schemeClr val="accent3"/>
              </a:buClr>
              <a:defRPr/>
            </a:pPr>
            <a:r>
              <a:rPr lang="el-GR" sz="5600" dirty="0">
                <a:latin typeface="+mj-lt"/>
              </a:rPr>
              <a:t>Υλοποιείται σε ετήσια βάση σε συνεργασία με εξειδικευμένο φορέα το  πρόγραμμα με τίτλο</a:t>
            </a:r>
            <a:r>
              <a:rPr lang="en-US" sz="5600" dirty="0">
                <a:latin typeface="+mj-lt"/>
              </a:rPr>
              <a:t>: </a:t>
            </a:r>
            <a:r>
              <a:rPr lang="el-GR" sz="5600" dirty="0">
                <a:latin typeface="+mj-lt"/>
              </a:rPr>
              <a:t>Πρόγραμμα της παρακολούθησης της ποιότητας του Θερμαϊκού Κόλπου, με την εκτέλεση θαλάσσιων </a:t>
            </a:r>
            <a:r>
              <a:rPr lang="el-GR" sz="5600" dirty="0" err="1">
                <a:latin typeface="+mj-lt"/>
              </a:rPr>
              <a:t>πλόων</a:t>
            </a:r>
            <a:r>
              <a:rPr lang="el-GR" sz="5600" dirty="0">
                <a:latin typeface="+mj-lt"/>
              </a:rPr>
              <a:t>, μετρήσεων πεδίου, λήψη θαλάσσιων δειγμάτων και εκτέλεση εργαστηριακών αναλύσεων» </a:t>
            </a:r>
            <a:r>
              <a:rPr lang="el-GR" sz="5600" dirty="0" err="1">
                <a:latin typeface="+mj-lt"/>
              </a:rPr>
              <a:t>είνσι</a:t>
            </a:r>
            <a:endParaRPr lang="el-GR" sz="5600" dirty="0">
              <a:latin typeface="+mj-lt"/>
            </a:endParaRPr>
          </a:p>
          <a:p>
            <a:pPr algn="just" eaLnBrk="1" fontAlgn="auto" hangingPunct="1">
              <a:spcAft>
                <a:spcPts val="0"/>
              </a:spcAft>
              <a:buClr>
                <a:schemeClr val="accent3"/>
              </a:buClr>
              <a:defRPr/>
            </a:pPr>
            <a:endParaRPr lang="el-GR" sz="5600" dirty="0">
              <a:latin typeface="+mj-lt"/>
            </a:endParaRPr>
          </a:p>
          <a:p>
            <a:pPr algn="just" eaLnBrk="1" fontAlgn="auto" hangingPunct="1">
              <a:spcAft>
                <a:spcPts val="0"/>
              </a:spcAft>
              <a:buClr>
                <a:schemeClr val="accent3"/>
              </a:buClr>
              <a:defRPr/>
            </a:pPr>
            <a:r>
              <a:rPr lang="el-GR" sz="5600" dirty="0">
                <a:latin typeface="+mj-lt"/>
              </a:rPr>
              <a:t>Σκοποί του προγράμματος είναι</a:t>
            </a:r>
            <a:r>
              <a:rPr lang="en-US" sz="5600" dirty="0">
                <a:latin typeface="+mj-lt"/>
              </a:rPr>
              <a:t>:</a:t>
            </a:r>
            <a:endParaRPr lang="el-GR" sz="5600" dirty="0">
              <a:latin typeface="+mj-lt"/>
            </a:endParaRPr>
          </a:p>
          <a:p>
            <a:pPr marL="0" indent="0" algn="just" eaLnBrk="1" fontAlgn="auto" hangingPunct="1">
              <a:spcAft>
                <a:spcPts val="0"/>
              </a:spcAft>
              <a:buClr>
                <a:schemeClr val="accent3"/>
              </a:buClr>
              <a:buFont typeface="Wingdings 2" panose="05020102010507070707" pitchFamily="18" charset="2"/>
              <a:buNone/>
              <a:defRPr/>
            </a:pPr>
            <a:r>
              <a:rPr lang="el-GR" sz="5600" dirty="0">
                <a:latin typeface="+mj-lt"/>
              </a:rPr>
              <a:t>                  </a:t>
            </a:r>
          </a:p>
          <a:p>
            <a:pPr lvl="2" algn="just" eaLnBrk="1" fontAlgn="auto" hangingPunct="1">
              <a:spcAft>
                <a:spcPts val="0"/>
              </a:spcAft>
              <a:buClr>
                <a:schemeClr val="accent3"/>
              </a:buClr>
              <a:buFont typeface="Wingdings" panose="05000000000000000000" pitchFamily="2" charset="2"/>
              <a:buChar char="v"/>
              <a:defRPr/>
            </a:pPr>
            <a:r>
              <a:rPr lang="el-GR" sz="5600" dirty="0">
                <a:latin typeface="+mj-lt"/>
              </a:rPr>
              <a:t>Η συμμόρφωση με τις Ευρωπαϊκές Οδηγίες (π.χ. Πλαίσιο για τα Νερά 2000/60/ΕΚ, Θαλάσσια Στρατηγική 2008/56/ΕΚ, Ύδατα Κολύμβησης 2006/7/ΕΚ).</a:t>
            </a:r>
          </a:p>
          <a:p>
            <a:pPr lvl="2" algn="just" eaLnBrk="1" fontAlgn="auto" hangingPunct="1">
              <a:spcAft>
                <a:spcPts val="0"/>
              </a:spcAft>
              <a:buClr>
                <a:schemeClr val="accent3"/>
              </a:buClr>
              <a:buFont typeface="Wingdings" panose="05000000000000000000" pitchFamily="2" charset="2"/>
              <a:buChar char="v"/>
              <a:defRPr/>
            </a:pPr>
            <a:r>
              <a:rPr lang="el-GR" sz="5600" dirty="0">
                <a:latin typeface="+mj-lt"/>
              </a:rPr>
              <a:t>Η τήρησης των ΑΕΠΟ των δύο εγκαταστάσεων επεξεργασίας λυμάτων (ΕΕΛΘ, ΕΕΛ ΑΙΝΕΙΑ) οι οποίες προβλέπουν τη συστηματική παρακολούθηση των νερών της μείζονος περιοχής των </a:t>
            </a:r>
            <a:r>
              <a:rPr lang="el-GR" sz="5600" dirty="0" err="1">
                <a:latin typeface="+mj-lt"/>
              </a:rPr>
              <a:t>διαχυτήρων</a:t>
            </a:r>
            <a:r>
              <a:rPr lang="el-GR" sz="5600" dirty="0">
                <a:latin typeface="+mj-lt"/>
              </a:rPr>
              <a:t> με μετρήσεις και αναλύσεις</a:t>
            </a:r>
          </a:p>
          <a:p>
            <a:pPr lvl="2" algn="just" eaLnBrk="1" fontAlgn="auto" hangingPunct="1">
              <a:spcAft>
                <a:spcPts val="0"/>
              </a:spcAft>
              <a:buClr>
                <a:schemeClr val="accent3"/>
              </a:buClr>
              <a:buFont typeface="Wingdings" panose="05000000000000000000" pitchFamily="2" charset="2"/>
              <a:buChar char="v"/>
              <a:defRPr/>
            </a:pPr>
            <a:r>
              <a:rPr lang="el-GR" sz="5600" dirty="0">
                <a:latin typeface="+mj-lt"/>
              </a:rPr>
              <a:t>Η παρακολούθηση της οικολογικής ποιότητας συγκεκριμένων περιοχών εντός του Θερμαϊκού κόλπου, οι οποίες έχουν παρακολουθηθεί κατά περιόδους την τελευταία τριακονταετία, ώστε να αποκτηθεί μια όσο το δυνατόν ολοκληρωμένη και διαχρονική εικόνα της οικολογικής κατάστασής του, με τη χρήση βιοτικών δεικτών</a:t>
            </a:r>
          </a:p>
          <a:p>
            <a:pPr marL="0" indent="0" algn="just" eaLnBrk="1" fontAlgn="auto" hangingPunct="1">
              <a:spcAft>
                <a:spcPts val="0"/>
              </a:spcAft>
              <a:buClr>
                <a:schemeClr val="accent3"/>
              </a:buClr>
              <a:buFont typeface="Wingdings 2" panose="05020102010507070707" pitchFamily="18" charset="2"/>
              <a:buNone/>
              <a:defRPr/>
            </a:pPr>
            <a:endParaRPr lang="el-GR" sz="5600" dirty="0">
              <a:latin typeface="+mj-lt"/>
            </a:endParaRPr>
          </a:p>
          <a:p>
            <a:pPr algn="just" eaLnBrk="1" fontAlgn="auto" hangingPunct="1">
              <a:spcAft>
                <a:spcPts val="0"/>
              </a:spcAft>
              <a:buClr>
                <a:schemeClr val="accent3"/>
              </a:buClr>
              <a:defRPr/>
            </a:pPr>
            <a:r>
              <a:rPr lang="el-GR" sz="5600" dirty="0">
                <a:latin typeface="+mj-lt"/>
              </a:rPr>
              <a:t>Παράμετροι παρακολούθησης</a:t>
            </a:r>
          </a:p>
          <a:p>
            <a:pPr algn="just" eaLnBrk="1" fontAlgn="auto" hangingPunct="1">
              <a:spcAft>
                <a:spcPts val="0"/>
              </a:spcAft>
              <a:buClr>
                <a:schemeClr val="accent3"/>
              </a:buClr>
              <a:defRPr/>
            </a:pPr>
            <a:endParaRPr lang="el-GR" sz="5600" dirty="0">
              <a:latin typeface="+mj-lt"/>
            </a:endParaRPr>
          </a:p>
          <a:p>
            <a:pPr marL="0" indent="0" algn="just" eaLnBrk="1" fontAlgn="auto" hangingPunct="1">
              <a:spcAft>
                <a:spcPts val="0"/>
              </a:spcAft>
              <a:buClr>
                <a:schemeClr val="accent3"/>
              </a:buClr>
              <a:buFont typeface="Wingdings 2" panose="05020102010507070707" pitchFamily="18" charset="2"/>
              <a:buNone/>
              <a:defRPr/>
            </a:pPr>
            <a:r>
              <a:rPr lang="el-GR" sz="5600" dirty="0">
                <a:latin typeface="+mj-lt"/>
              </a:rPr>
              <a:t>Στο πλαίσιο του έργου, γίνονται μετρήσεις:  </a:t>
            </a:r>
          </a:p>
          <a:p>
            <a:pPr marL="0" indent="0" algn="just" eaLnBrk="1" fontAlgn="auto" hangingPunct="1">
              <a:spcAft>
                <a:spcPts val="0"/>
              </a:spcAft>
              <a:buClr>
                <a:schemeClr val="accent3"/>
              </a:buClr>
              <a:buFont typeface="Wingdings 2" panose="05020102010507070707" pitchFamily="18" charset="2"/>
              <a:buNone/>
              <a:defRPr/>
            </a:pPr>
            <a:endParaRPr lang="el-GR" sz="5600" dirty="0">
              <a:latin typeface="+mj-lt"/>
            </a:endParaRPr>
          </a:p>
          <a:p>
            <a:pPr algn="just" eaLnBrk="1" fontAlgn="auto" hangingPunct="1">
              <a:spcAft>
                <a:spcPts val="0"/>
              </a:spcAft>
              <a:buClr>
                <a:schemeClr val="accent3"/>
              </a:buClr>
              <a:buFont typeface="Wingdings" panose="05000000000000000000" pitchFamily="2" charset="2"/>
              <a:buChar char="Ø"/>
              <a:defRPr/>
            </a:pPr>
            <a:r>
              <a:rPr lang="el-GR" sz="5600" dirty="0">
                <a:latin typeface="+mj-lt"/>
                <a:cs typeface="Calibri" panose="020F0502020204030204" pitchFamily="34" charset="0"/>
              </a:rPr>
              <a:t>Φυσικών, χημικών και μικροβιολογικών χαρακτηριστικών του νερού </a:t>
            </a:r>
          </a:p>
          <a:p>
            <a:pPr algn="just" eaLnBrk="1" fontAlgn="auto" hangingPunct="1">
              <a:spcAft>
                <a:spcPts val="0"/>
              </a:spcAft>
              <a:buClr>
                <a:schemeClr val="accent3"/>
              </a:buClr>
              <a:buFont typeface="Wingdings" panose="05000000000000000000" pitchFamily="2" charset="2"/>
              <a:buChar char="Ø"/>
              <a:defRPr/>
            </a:pPr>
            <a:r>
              <a:rPr lang="el-GR" sz="5600" dirty="0">
                <a:latin typeface="+mj-lt"/>
                <a:cs typeface="Calibri" panose="020F0502020204030204" pitchFamily="34" charset="0"/>
              </a:rPr>
              <a:t>Βιολογικών χαρακτηριστικών σα δείγματα νερού </a:t>
            </a:r>
          </a:p>
          <a:p>
            <a:pPr algn="just" eaLnBrk="1" fontAlgn="auto" hangingPunct="1">
              <a:spcAft>
                <a:spcPts val="0"/>
              </a:spcAft>
              <a:buClr>
                <a:schemeClr val="accent3"/>
              </a:buClr>
              <a:buFont typeface="Wingdings" panose="05000000000000000000" pitchFamily="2" charset="2"/>
              <a:buChar char="Ø"/>
              <a:defRPr/>
            </a:pPr>
            <a:r>
              <a:rPr lang="el-GR" sz="5600" dirty="0">
                <a:latin typeface="+mj-lt"/>
                <a:cs typeface="Calibri" panose="020F0502020204030204" pitchFamily="34" charset="0"/>
              </a:rPr>
              <a:t>Φυσικών και βιολογικών ( χαρακτηριστικών στα δείγματα των ιζημάτων               </a:t>
            </a:r>
          </a:p>
          <a:p>
            <a:pPr marL="0" indent="0" algn="just" eaLnBrk="1" fontAlgn="auto" hangingPunct="1">
              <a:spcAft>
                <a:spcPts val="0"/>
              </a:spcAft>
              <a:buClr>
                <a:schemeClr val="accent3"/>
              </a:buClr>
              <a:buFont typeface="Wingdings 2" panose="05020102010507070707" pitchFamily="18" charset="2"/>
              <a:buNone/>
              <a:defRPr/>
            </a:pPr>
            <a:endParaRPr lang="el-GR" sz="5600" dirty="0">
              <a:latin typeface="+mj-lt"/>
              <a:cs typeface="Calibri" panose="020F0502020204030204" pitchFamily="34" charset="0"/>
            </a:endParaRPr>
          </a:p>
          <a:p>
            <a:pPr algn="just" eaLnBrk="1" fontAlgn="auto" hangingPunct="1">
              <a:spcAft>
                <a:spcPts val="0"/>
              </a:spcAft>
              <a:buClr>
                <a:schemeClr val="accent3"/>
              </a:buClr>
              <a:defRPr/>
            </a:pPr>
            <a:r>
              <a:rPr lang="el-GR" sz="5600" dirty="0">
                <a:latin typeface="+mj-lt"/>
                <a:cs typeface="Calibri" panose="020F0502020204030204" pitchFamily="34" charset="0"/>
              </a:rPr>
              <a:t>Στις ετήσιες εκθέσεις παρουσιάζονται τα αποτελέσματα των αναλύσεων των δειγμάτων τα οποία αναλύονται, συγκρίνονται με αποτελέσματα παλαιότερων μετρήσεων και σχολιάζονται με βάση τη διεθνή βιβλιογραφία σε διάφορες περιοχές του Θερμαϊκού κόλπου, οι οποίες επηρεάζονται σημαντικά από αστικές δραστηριότητες και φυσικές διεργασίες.</a:t>
            </a:r>
          </a:p>
          <a:p>
            <a:pPr algn="just" eaLnBrk="1" fontAlgn="auto" hangingPunct="1">
              <a:spcAft>
                <a:spcPts val="0"/>
              </a:spcAft>
              <a:buClr>
                <a:schemeClr val="accent3"/>
              </a:buClr>
              <a:defRPr/>
            </a:pPr>
            <a:endParaRPr lang="el-GR" sz="5500" dirty="0">
              <a:latin typeface="+mj-lt"/>
            </a:endParaRPr>
          </a:p>
          <a:p>
            <a:pPr algn="just" eaLnBrk="1" fontAlgn="auto" hangingPunct="1">
              <a:spcAft>
                <a:spcPts val="0"/>
              </a:spcAft>
              <a:buClr>
                <a:schemeClr val="accent3"/>
              </a:buClr>
              <a:defRPr/>
            </a:pPr>
            <a:endParaRPr lang="el-GR" sz="5500" dirty="0">
              <a:latin typeface="+mj-lt"/>
            </a:endParaRPr>
          </a:p>
          <a:p>
            <a:pPr algn="just" eaLnBrk="1" fontAlgn="auto" hangingPunct="1">
              <a:spcAft>
                <a:spcPts val="0"/>
              </a:spcAft>
              <a:buClr>
                <a:schemeClr val="accent3"/>
              </a:buClr>
              <a:defRPr/>
            </a:pPr>
            <a:endParaRPr lang="el-GR" sz="5500" dirty="0">
              <a:latin typeface="+mj-lt"/>
            </a:endParaRPr>
          </a:p>
          <a:p>
            <a:pPr marL="0" indent="0" algn="just" eaLnBrk="1" fontAlgn="auto" hangingPunct="1">
              <a:spcAft>
                <a:spcPts val="0"/>
              </a:spcAft>
              <a:buClr>
                <a:schemeClr val="accent3"/>
              </a:buClr>
              <a:buFont typeface="Wingdings 2" panose="05020102010507070707" pitchFamily="18" charset="2"/>
              <a:buNone/>
              <a:defRPr/>
            </a:pPr>
            <a:endParaRPr lang="el-GR" sz="5500" dirty="0"/>
          </a:p>
          <a:p>
            <a:pPr algn="just" eaLnBrk="1" fontAlgn="auto" hangingPunct="1">
              <a:spcAft>
                <a:spcPts val="0"/>
              </a:spcAft>
              <a:buClr>
                <a:schemeClr val="accent3"/>
              </a:buClr>
              <a:defRPr/>
            </a:pPr>
            <a:endParaRPr lang="el-GR" sz="5500" dirty="0"/>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algn="just" eaLnBrk="1" fontAlgn="auto" hangingPunct="1">
              <a:spcAft>
                <a:spcPts val="0"/>
              </a:spcAft>
              <a:buClr>
                <a:schemeClr val="accent3"/>
              </a:buClr>
              <a:buFont typeface="Wingdings 2"/>
              <a:buNone/>
              <a:defRPr/>
            </a:pPr>
            <a:endParaRPr lang="el-GR" sz="4300" b="1" dirty="0">
              <a:latin typeface="+mj-lt"/>
            </a:endParaRPr>
          </a:p>
          <a:p>
            <a:pPr marL="274320" indent="-274320" eaLnBrk="1" fontAlgn="auto" hangingPunct="1">
              <a:spcAft>
                <a:spcPts val="0"/>
              </a:spcAft>
              <a:buClr>
                <a:schemeClr val="accent3"/>
              </a:buClr>
              <a:buFont typeface="Wingdings 2"/>
              <a:buChar char=""/>
              <a:defRPr/>
            </a:pPr>
            <a:endParaRPr lang="el-GR" dirty="0">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1">
            <a:extLst>
              <a:ext uri="{FF2B5EF4-FFF2-40B4-BE49-F238E27FC236}">
                <a16:creationId xmlns:a16="http://schemas.microsoft.com/office/drawing/2014/main" id="{F3638A44-BAF8-E083-F730-AA661068C3EC}"/>
              </a:ext>
            </a:extLst>
          </p:cNvPr>
          <p:cNvSpPr>
            <a:spLocks noGrp="1"/>
          </p:cNvSpPr>
          <p:nvPr>
            <p:ph type="title"/>
          </p:nvPr>
        </p:nvSpPr>
        <p:spPr>
          <a:xfrm>
            <a:off x="457200" y="476250"/>
            <a:ext cx="8229600" cy="431800"/>
          </a:xfrm>
        </p:spPr>
        <p:txBody>
          <a:bodyPr/>
          <a:lstStyle/>
          <a:p>
            <a:pPr algn="ctr"/>
            <a:r>
              <a:rPr lang="el-GR" altLang="el-GR" sz="3200" b="1"/>
              <a:t>Πρόγραμμα Παρακολούθησης Θερμαϊκού</a:t>
            </a:r>
            <a:endParaRPr lang="el-GR" altLang="el-GR" sz="3200"/>
          </a:p>
        </p:txBody>
      </p:sp>
      <p:pic>
        <p:nvPicPr>
          <p:cNvPr id="32771" name="Θέση περιεχομένου 7">
            <a:extLst>
              <a:ext uri="{FF2B5EF4-FFF2-40B4-BE49-F238E27FC236}">
                <a16:creationId xmlns:a16="http://schemas.microsoft.com/office/drawing/2014/main" id="{531ABD1D-6B01-5E3F-4EA7-00D3433434D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148263" y="958850"/>
            <a:ext cx="3671887" cy="5326063"/>
          </a:xfrm>
        </p:spPr>
      </p:pic>
      <p:sp>
        <p:nvSpPr>
          <p:cNvPr id="5" name="TextBox 4">
            <a:extLst>
              <a:ext uri="{FF2B5EF4-FFF2-40B4-BE49-F238E27FC236}">
                <a16:creationId xmlns:a16="http://schemas.microsoft.com/office/drawing/2014/main" id="{07A8F7C1-866E-F718-B565-D5D61CF81D57}"/>
              </a:ext>
            </a:extLst>
          </p:cNvPr>
          <p:cNvSpPr txBox="1"/>
          <p:nvPr/>
        </p:nvSpPr>
        <p:spPr>
          <a:xfrm>
            <a:off x="323850" y="957263"/>
            <a:ext cx="4464050" cy="5078412"/>
          </a:xfrm>
          <a:prstGeom prst="rect">
            <a:avLst/>
          </a:prstGeom>
          <a:noFill/>
        </p:spPr>
        <p:txBody>
          <a:bodyPr>
            <a:spAutoFit/>
          </a:bodyPr>
          <a:lstStyle/>
          <a:p>
            <a:pPr algn="just">
              <a:defRPr/>
            </a:pPr>
            <a:r>
              <a:rPr lang="el-GR" dirty="0">
                <a:latin typeface="+mj-lt"/>
              </a:rPr>
              <a:t>Οι μετρήσεις πραγματοποιούνται σε δείγματα που συλλέχθηκαν από τρεις σταθμούς/θέσεις δειγματοληψίας, σε 4  εποχιακούς πλόες που πραγματοποιούνται κατά τη διάρκεια του έτους.</a:t>
            </a:r>
          </a:p>
          <a:p>
            <a:pPr marL="285750" indent="-285750" algn="just">
              <a:buFont typeface="Arial" panose="020B0604020202020204" pitchFamily="34" charset="0"/>
              <a:buChar char="•"/>
              <a:defRPr/>
            </a:pPr>
            <a:r>
              <a:rPr lang="el-GR" dirty="0">
                <a:latin typeface="+mj-lt"/>
              </a:rPr>
              <a:t> Ο σταθμός Θ1 εντοπίζεται στη δυτική πλευρά του εσωτερικού Θερμαϊκού Κόλπου, πλησίον της εκροής του υποθαλάσσιου αγωγού της εγκατάστασης επεξεργασίας λυμάτων της Θεσσαλονίκης (ΕΕΛΘ).</a:t>
            </a:r>
          </a:p>
          <a:p>
            <a:pPr marL="285750" indent="-285750" algn="just">
              <a:buFont typeface="Arial" panose="020B0604020202020204" pitchFamily="34" charset="0"/>
              <a:buChar char="•"/>
              <a:defRPr/>
            </a:pPr>
            <a:r>
              <a:rPr lang="el-GR" dirty="0">
                <a:latin typeface="+mj-lt"/>
              </a:rPr>
              <a:t> Ο σταθμός Θ2 βρίσκεται στον Κόλπο Θεσσαλονίκης (παραλία Λευκού Πύργου) στην παλιά θέση εκβολής του Κεντρικού Αποχετευτικού Αγωγού (ΚΑΑ) </a:t>
            </a:r>
          </a:p>
          <a:p>
            <a:pPr marL="285750" indent="-285750" algn="just">
              <a:buFont typeface="Arial" panose="020B0604020202020204" pitchFamily="34" charset="0"/>
              <a:buChar char="•"/>
              <a:defRPr/>
            </a:pPr>
            <a:r>
              <a:rPr lang="el-GR" dirty="0">
                <a:latin typeface="+mj-lt"/>
              </a:rPr>
              <a:t>Ο σταθμός Θ3 στον εξωτερικό Θερμαϊκό Κόλπο, πλησίον της εκροής του υποθαλάσσιου αγωγού της ΕΕΛ ΑΙΝΕΙΑ.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Τίτλος 1">
            <a:extLst>
              <a:ext uri="{FF2B5EF4-FFF2-40B4-BE49-F238E27FC236}">
                <a16:creationId xmlns:a16="http://schemas.microsoft.com/office/drawing/2014/main" id="{BD5BF31A-E1ED-415E-7808-86155C23FCBA}"/>
              </a:ext>
            </a:extLst>
          </p:cNvPr>
          <p:cNvSpPr>
            <a:spLocks noGrp="1"/>
          </p:cNvSpPr>
          <p:nvPr>
            <p:ph type="title"/>
          </p:nvPr>
        </p:nvSpPr>
        <p:spPr>
          <a:xfrm>
            <a:off x="457200" y="188913"/>
            <a:ext cx="8229600" cy="503237"/>
          </a:xfrm>
        </p:spPr>
        <p:txBody>
          <a:bodyPr/>
          <a:lstStyle/>
          <a:p>
            <a:pPr algn="ctr"/>
            <a:r>
              <a:rPr lang="el-GR" altLang="el-GR" sz="2800" b="1"/>
              <a:t>Πρόγραμμα Παρακολούθησης Θερμαϊκού</a:t>
            </a:r>
            <a:endParaRPr lang="el-GR" altLang="el-GR" sz="2800"/>
          </a:p>
        </p:txBody>
      </p:sp>
      <p:pic>
        <p:nvPicPr>
          <p:cNvPr id="33795" name="Εικόνα 7">
            <a:extLst>
              <a:ext uri="{FF2B5EF4-FFF2-40B4-BE49-F238E27FC236}">
                <a16:creationId xmlns:a16="http://schemas.microsoft.com/office/drawing/2014/main" id="{546550FF-F162-B9B7-2AB4-C19662AE4F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981075"/>
            <a:ext cx="4696584"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Εικόνα 9">
            <a:extLst>
              <a:ext uri="{FF2B5EF4-FFF2-40B4-BE49-F238E27FC236}">
                <a16:creationId xmlns:a16="http://schemas.microsoft.com/office/drawing/2014/main" id="{5AB769D0-AF5B-B9BC-ED21-3B119B9784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2513" y="1268413"/>
            <a:ext cx="4173537"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3 - Θέση περιεχομένου">
            <a:extLst>
              <a:ext uri="{FF2B5EF4-FFF2-40B4-BE49-F238E27FC236}">
                <a16:creationId xmlns:a16="http://schemas.microsoft.com/office/drawing/2014/main" id="{49285E40-9CC6-4372-730D-0CECF4CDD697}"/>
              </a:ext>
            </a:extLst>
          </p:cNvPr>
          <p:cNvSpPr>
            <a:spLocks noGrp="1"/>
          </p:cNvSpPr>
          <p:nvPr>
            <p:ph sz="quarter" idx="2"/>
          </p:nvPr>
        </p:nvSpPr>
        <p:spPr>
          <a:xfrm>
            <a:off x="4572000" y="1428750"/>
            <a:ext cx="4071938" cy="1857375"/>
          </a:xfrm>
        </p:spPr>
        <p:txBody>
          <a:bodyPr lIns="0" tIns="36000" bIns="36000"/>
          <a:lstStyle/>
          <a:p>
            <a:pPr marL="71438" algn="just">
              <a:buFontTx/>
              <a:buNone/>
              <a:defRPr/>
            </a:pPr>
            <a:r>
              <a:rPr lang="el-GR" altLang="el-GR" sz="1600" dirty="0"/>
              <a:t> </a:t>
            </a:r>
            <a:r>
              <a:rPr lang="el-GR" altLang="el-GR" sz="1600" dirty="0">
                <a:latin typeface="+mj-lt"/>
              </a:rPr>
              <a:t>Με στόχο την αντιμετώπιση της λειψυδρίας και την ενίσχυση της αγροτικής παραγωγής υπάρχει η δυνατότητα κατά τους θερινούς μήνες διάθεσης των επεξεργασμένων λυμάτων από την Εγκατάσταση Επεξεργασίας Λυμάτων Θεσσαλονίκης (Ε.Ε.Λ.Θ.) για αρδευτικές χρήσεις</a:t>
            </a:r>
          </a:p>
        </p:txBody>
      </p:sp>
      <p:sp>
        <p:nvSpPr>
          <p:cNvPr id="39939" name="5 - Θέση αριθμού διαφάνειας">
            <a:extLst>
              <a:ext uri="{FF2B5EF4-FFF2-40B4-BE49-F238E27FC236}">
                <a16:creationId xmlns:a16="http://schemas.microsoft.com/office/drawing/2014/main" id="{F3A51594-C29C-64FC-C4AE-E6FB7A34034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1F5B1CB-9BFC-4770-AC00-B1091B5E282A}" type="slidenum">
              <a:rPr lang="en-US" altLang="el-GR" smtClean="0">
                <a:solidFill>
                  <a:srgbClr val="045C75"/>
                </a:solidFill>
                <a:latin typeface="Constantia" panose="02030602050306030303" pitchFamily="18" charset="0"/>
              </a:rPr>
              <a:pPr/>
              <a:t>25</a:t>
            </a:fld>
            <a:endParaRPr lang="en-US" altLang="el-GR">
              <a:solidFill>
                <a:srgbClr val="045C75"/>
              </a:solidFill>
              <a:latin typeface="Constantia" panose="02030602050306030303" pitchFamily="18" charset="0"/>
            </a:endParaRPr>
          </a:p>
        </p:txBody>
      </p:sp>
      <p:sp>
        <p:nvSpPr>
          <p:cNvPr id="39940" name="Rectangle 8">
            <a:extLst>
              <a:ext uri="{FF2B5EF4-FFF2-40B4-BE49-F238E27FC236}">
                <a16:creationId xmlns:a16="http://schemas.microsoft.com/office/drawing/2014/main" id="{F620A0AF-E2EE-59D0-EACD-0AA368259537}"/>
              </a:ext>
            </a:extLst>
          </p:cNvPr>
          <p:cNvSpPr>
            <a:spLocks noChangeArrowheads="1"/>
          </p:cNvSpPr>
          <p:nvPr/>
        </p:nvSpPr>
        <p:spPr bwMode="auto">
          <a:xfrm>
            <a:off x="428625" y="541338"/>
            <a:ext cx="78882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sz="2400" b="1">
                <a:latin typeface="Calibri" panose="020F0502020204030204" pitchFamily="34" charset="0"/>
                <a:cs typeface="Calibri" panose="020F0502020204030204" pitchFamily="34" charset="0"/>
              </a:rPr>
              <a:t>Επαναχρησιμοποίηση λυμάτων για αρδευτικές ανάγκες</a:t>
            </a:r>
          </a:p>
        </p:txBody>
      </p:sp>
      <p:pic>
        <p:nvPicPr>
          <p:cNvPr id="39941" name="Picture 2" descr="E:\5.MyDocs\EYATH\PHOTOS\4.ERGA-EXODOU\EPANAXRHSH\P8120014.JPG">
            <a:extLst>
              <a:ext uri="{FF2B5EF4-FFF2-40B4-BE49-F238E27FC236}">
                <a16:creationId xmlns:a16="http://schemas.microsoft.com/office/drawing/2014/main" id="{59F4179B-85EA-A0D9-D7A0-D2519ACCAB52}"/>
              </a:ext>
            </a:extLst>
          </p:cNvPr>
          <p:cNvPicPr>
            <a:picLocks noGrp="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14375" y="1571625"/>
            <a:ext cx="3524250" cy="2643188"/>
          </a:xfrm>
        </p:spPr>
      </p:pic>
      <p:pic>
        <p:nvPicPr>
          <p:cNvPr id="39942" name="Picture 2" descr="C:\Documents and Settings\Administrator\Επιφάνεια εργασίας\PPPresent for re use\IMG_0595.JPG">
            <a:extLst>
              <a:ext uri="{FF2B5EF4-FFF2-40B4-BE49-F238E27FC236}">
                <a16:creationId xmlns:a16="http://schemas.microsoft.com/office/drawing/2014/main" id="{BE53502C-28FC-7D66-0B87-535BF2148C3E}"/>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857750" y="3643313"/>
            <a:ext cx="3786188" cy="2878137"/>
          </a:xfrm>
        </p:spPr>
      </p:pic>
      <p:sp>
        <p:nvSpPr>
          <p:cNvPr id="39943" name="9 - Ορθογώνιο">
            <a:extLst>
              <a:ext uri="{FF2B5EF4-FFF2-40B4-BE49-F238E27FC236}">
                <a16:creationId xmlns:a16="http://schemas.microsoft.com/office/drawing/2014/main" id="{CD94A0DB-39E8-6710-D048-B611244C1C1B}"/>
              </a:ext>
            </a:extLst>
          </p:cNvPr>
          <p:cNvSpPr>
            <a:spLocks noChangeArrowheads="1"/>
          </p:cNvSpPr>
          <p:nvPr/>
        </p:nvSpPr>
        <p:spPr bwMode="auto">
          <a:xfrm>
            <a:off x="428625" y="4429125"/>
            <a:ext cx="40719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endParaRPr lang="el-GR" altLang="el-GR"/>
          </a:p>
          <a:p>
            <a:pPr algn="just"/>
            <a:r>
              <a:rPr lang="el-GR" altLang="el-GR">
                <a:latin typeface="Calibri" panose="020F0502020204030204" pitchFamily="34" charset="0"/>
                <a:cs typeface="Calibri" panose="020F0502020204030204" pitchFamily="34" charset="0"/>
              </a:rPr>
              <a:t>Η επαναχρησιμοποίηση του νερού καταδεικνύει τη δέσμευση της ΕΥΑΘ για την ορθολογική χρήση των υδάτινων πόρων &amp; την κάλυψη των αναγκών άρδευσης στη γεωργία</a:t>
            </a:r>
          </a:p>
        </p:txBody>
      </p:sp>
    </p:spTree>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Εικόνα 2">
            <a:extLst>
              <a:ext uri="{FF2B5EF4-FFF2-40B4-BE49-F238E27FC236}">
                <a16:creationId xmlns:a16="http://schemas.microsoft.com/office/drawing/2014/main" id="{1A60538E-9FFD-66C7-C9BE-202B2BD399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288" y="612775"/>
            <a:ext cx="75914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8EEEDAB-4CF0-1074-EA09-468473F0817D}"/>
              </a:ext>
            </a:extLst>
          </p:cNvPr>
          <p:cNvSpPr txBox="1"/>
          <p:nvPr/>
        </p:nvSpPr>
        <p:spPr>
          <a:xfrm>
            <a:off x="468313" y="1268413"/>
            <a:ext cx="7991475" cy="4524375"/>
          </a:xfrm>
          <a:prstGeom prst="rect">
            <a:avLst/>
          </a:prstGeom>
          <a:noFill/>
        </p:spPr>
        <p:txBody>
          <a:bodyPr>
            <a:spAutoFit/>
          </a:bodyPr>
          <a:lstStyle/>
          <a:p>
            <a:pPr>
              <a:defRPr/>
            </a:pPr>
            <a:endParaRPr lang="el-GR" dirty="0"/>
          </a:p>
          <a:p>
            <a:pPr>
              <a:defRPr/>
            </a:pPr>
            <a:endParaRPr lang="el-GR" dirty="0"/>
          </a:p>
          <a:p>
            <a:pPr marL="285750" indent="-285750">
              <a:buFont typeface="Arial" panose="020B0604020202020204" pitchFamily="34" charset="0"/>
              <a:buChar char="•"/>
              <a:defRPr/>
            </a:pPr>
            <a:r>
              <a:rPr lang="el-GR" dirty="0">
                <a:latin typeface="+mj-lt"/>
              </a:rPr>
              <a:t>Η ΕΥΑΘ  </a:t>
            </a:r>
            <a:r>
              <a:rPr lang="el-GR" dirty="0" err="1">
                <a:latin typeface="+mj-lt"/>
              </a:rPr>
              <a:t>αποµακρύνει</a:t>
            </a:r>
            <a:r>
              <a:rPr lang="el-GR" dirty="0">
                <a:latin typeface="+mj-lt"/>
              </a:rPr>
              <a:t> και διαχειρίζεται όλα τα παραπροϊόντα από τα διάφορα στάδια της λειτουργίας των ΕΕΛ (</a:t>
            </a:r>
            <a:r>
              <a:rPr lang="el-GR" dirty="0" err="1">
                <a:latin typeface="+mj-lt"/>
              </a:rPr>
              <a:t>εσχάρωση</a:t>
            </a:r>
            <a:r>
              <a:rPr lang="el-GR" dirty="0">
                <a:latin typeface="+mj-lt"/>
              </a:rPr>
              <a:t>, </a:t>
            </a:r>
            <a:r>
              <a:rPr lang="el-GR" dirty="0" err="1">
                <a:latin typeface="+mj-lt"/>
              </a:rPr>
              <a:t>εξά</a:t>
            </a:r>
            <a:r>
              <a:rPr lang="el-GR" dirty="0">
                <a:latin typeface="+mj-lt"/>
              </a:rPr>
              <a:t>µµ</a:t>
            </a:r>
            <a:r>
              <a:rPr lang="el-GR" dirty="0" err="1">
                <a:latin typeface="+mj-lt"/>
              </a:rPr>
              <a:t>ωση</a:t>
            </a:r>
            <a:r>
              <a:rPr lang="el-GR" dirty="0">
                <a:latin typeface="+mj-lt"/>
              </a:rPr>
              <a:t>, επεξεργασία ιλύος) </a:t>
            </a:r>
            <a:r>
              <a:rPr lang="el-GR" dirty="0" err="1">
                <a:latin typeface="+mj-lt"/>
              </a:rPr>
              <a:t>σύµφωνα</a:t>
            </a:r>
            <a:r>
              <a:rPr lang="el-GR" dirty="0">
                <a:latin typeface="+mj-lt"/>
              </a:rPr>
              <a:t> µε την ισχύουσα περιβαλλοντική </a:t>
            </a:r>
            <a:r>
              <a:rPr lang="el-GR" dirty="0" err="1">
                <a:latin typeface="+mj-lt"/>
              </a:rPr>
              <a:t>νοµοθεσία</a:t>
            </a:r>
            <a:r>
              <a:rPr lang="el-GR" dirty="0">
                <a:latin typeface="+mj-lt"/>
              </a:rPr>
              <a:t>. </a:t>
            </a:r>
          </a:p>
          <a:p>
            <a:pPr>
              <a:defRPr/>
            </a:pPr>
            <a:endParaRPr lang="el-GR" dirty="0">
              <a:latin typeface="+mj-lt"/>
            </a:endParaRPr>
          </a:p>
          <a:p>
            <a:pPr marL="285750" indent="-285750">
              <a:buFont typeface="Arial" panose="020B0604020202020204" pitchFamily="34" charset="0"/>
              <a:buChar char="•"/>
              <a:defRPr/>
            </a:pPr>
            <a:r>
              <a:rPr lang="el-GR" dirty="0">
                <a:latin typeface="+mj-lt"/>
              </a:rPr>
              <a:t>Συνεργάζεται, βάσει διακηρύξεων και </a:t>
            </a:r>
            <a:r>
              <a:rPr lang="el-GR" dirty="0" err="1">
                <a:latin typeface="+mj-lt"/>
              </a:rPr>
              <a:t>συµβάσεων</a:t>
            </a:r>
            <a:r>
              <a:rPr lang="el-GR" dirty="0">
                <a:latin typeface="+mj-lt"/>
              </a:rPr>
              <a:t>, µε κατάλληλα </a:t>
            </a:r>
            <a:r>
              <a:rPr lang="el-GR" dirty="0" err="1">
                <a:latin typeface="+mj-lt"/>
              </a:rPr>
              <a:t>αδειοδοτηµένες</a:t>
            </a:r>
            <a:r>
              <a:rPr lang="el-GR" dirty="0">
                <a:latin typeface="+mj-lt"/>
              </a:rPr>
              <a:t> εταιρείες παραγωγής </a:t>
            </a:r>
            <a:r>
              <a:rPr lang="el-GR" dirty="0" err="1">
                <a:latin typeface="+mj-lt"/>
              </a:rPr>
              <a:t>εδαφοβελτιωτικών</a:t>
            </a:r>
            <a:r>
              <a:rPr lang="el-GR" dirty="0">
                <a:latin typeface="+mj-lt"/>
              </a:rPr>
              <a:t> για τη διαχείριση όλων των παραπροϊόντων, τόσο βάσει των </a:t>
            </a:r>
            <a:r>
              <a:rPr lang="el-GR" dirty="0" err="1">
                <a:latin typeface="+mj-lt"/>
              </a:rPr>
              <a:t>συµβάσεων</a:t>
            </a:r>
            <a:r>
              <a:rPr lang="el-GR" dirty="0">
                <a:latin typeface="+mj-lt"/>
              </a:rPr>
              <a:t> όσο και </a:t>
            </a:r>
            <a:r>
              <a:rPr lang="el-GR" dirty="0" err="1">
                <a:latin typeface="+mj-lt"/>
              </a:rPr>
              <a:t>σύµφωνα</a:t>
            </a:r>
            <a:r>
              <a:rPr lang="el-GR" dirty="0">
                <a:latin typeface="+mj-lt"/>
              </a:rPr>
              <a:t> µε τις σχετικές </a:t>
            </a:r>
            <a:r>
              <a:rPr lang="el-GR" dirty="0" err="1">
                <a:latin typeface="+mj-lt"/>
              </a:rPr>
              <a:t>νοµοθετικές</a:t>
            </a:r>
            <a:r>
              <a:rPr lang="el-GR" dirty="0">
                <a:latin typeface="+mj-lt"/>
              </a:rPr>
              <a:t> διατάξεις, για την παρακολούθηση της διακίνησης µε GPS, την </a:t>
            </a:r>
            <a:r>
              <a:rPr lang="el-GR" dirty="0" err="1">
                <a:latin typeface="+mj-lt"/>
              </a:rPr>
              <a:t>τεκµηρίωση</a:t>
            </a:r>
            <a:r>
              <a:rPr lang="el-GR" dirty="0">
                <a:latin typeface="+mj-lt"/>
              </a:rPr>
              <a:t> µε ζυγολόγια-δελτία, βεβαιώσεις παραλαβής διαχείρισης, επί τόπου επίβλεψη στις εγκαταστάσεις, κ.λπ.</a:t>
            </a:r>
          </a:p>
          <a:p>
            <a:pPr marL="285750" indent="-285750">
              <a:buFont typeface="Arial" panose="020B0604020202020204" pitchFamily="34" charset="0"/>
              <a:buChar char="•"/>
              <a:defRPr/>
            </a:pPr>
            <a:endParaRPr lang="el-GR" dirty="0">
              <a:latin typeface="+mj-lt"/>
            </a:endParaRPr>
          </a:p>
          <a:p>
            <a:pPr marL="285750" indent="-285750">
              <a:buFont typeface="Arial" panose="020B0604020202020204" pitchFamily="34" charset="0"/>
              <a:buChar char="•"/>
              <a:defRPr/>
            </a:pPr>
            <a:r>
              <a:rPr lang="el-GR" dirty="0">
                <a:latin typeface="+mj-lt"/>
              </a:rPr>
              <a:t>∆</a:t>
            </a:r>
            <a:r>
              <a:rPr lang="el-GR" dirty="0" err="1">
                <a:latin typeface="+mj-lt"/>
              </a:rPr>
              <a:t>ηµιουργεί</a:t>
            </a:r>
            <a:r>
              <a:rPr lang="el-GR" dirty="0">
                <a:latin typeface="+mj-lt"/>
              </a:rPr>
              <a:t> και αποστέλλει ετησίως αναφορές στους </a:t>
            </a:r>
            <a:r>
              <a:rPr lang="el-GR" dirty="0" err="1">
                <a:latin typeface="+mj-lt"/>
              </a:rPr>
              <a:t>αρµόδιους</a:t>
            </a:r>
            <a:r>
              <a:rPr lang="el-GR" dirty="0">
                <a:latin typeface="+mj-lt"/>
              </a:rPr>
              <a:t> φορείς (ΥΠΕΝ, ΠΚΜ, υποβολή στοιχείων στο ΗΜΑ)</a:t>
            </a:r>
          </a:p>
          <a:p>
            <a:pPr marL="285750" indent="-285750">
              <a:buFont typeface="Arial" panose="020B0604020202020204" pitchFamily="34" charset="0"/>
              <a:buChar char="•"/>
              <a:defRPr/>
            </a:pPr>
            <a:endParaRPr lang="el-G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4A0C70-9996-B5F0-59EA-AF789C2B6A32}"/>
              </a:ext>
            </a:extLst>
          </p:cNvPr>
          <p:cNvSpPr txBox="1"/>
          <p:nvPr/>
        </p:nvSpPr>
        <p:spPr>
          <a:xfrm>
            <a:off x="1619672" y="476672"/>
            <a:ext cx="5904656" cy="461665"/>
          </a:xfrm>
          <a:prstGeom prst="rect">
            <a:avLst/>
          </a:prstGeom>
          <a:noFill/>
        </p:spPr>
        <p:txBody>
          <a:bodyPr wrap="square" rtlCol="0">
            <a:spAutoFit/>
          </a:bodyPr>
          <a:lstStyle/>
          <a:p>
            <a:pPr algn="ctr"/>
            <a:r>
              <a:rPr lang="el-GR" sz="2400" b="1" dirty="0">
                <a:latin typeface="+mj-lt"/>
              </a:rPr>
              <a:t>Εδαφική χρήση της ιλύος σε καλλιέργειες</a:t>
            </a:r>
          </a:p>
        </p:txBody>
      </p:sp>
      <p:sp>
        <p:nvSpPr>
          <p:cNvPr id="4" name="TextBox 3">
            <a:extLst>
              <a:ext uri="{FF2B5EF4-FFF2-40B4-BE49-F238E27FC236}">
                <a16:creationId xmlns:a16="http://schemas.microsoft.com/office/drawing/2014/main" id="{9C5A45A8-503A-AE68-1AB2-FF0024279381}"/>
              </a:ext>
            </a:extLst>
          </p:cNvPr>
          <p:cNvSpPr txBox="1"/>
          <p:nvPr/>
        </p:nvSpPr>
        <p:spPr>
          <a:xfrm>
            <a:off x="1043608" y="1484784"/>
            <a:ext cx="7344816" cy="3970318"/>
          </a:xfrm>
          <a:prstGeom prst="rect">
            <a:avLst/>
          </a:prstGeom>
          <a:noFill/>
        </p:spPr>
        <p:txBody>
          <a:bodyPr wrap="square" rtlCol="0">
            <a:spAutoFit/>
          </a:bodyPr>
          <a:lstStyle/>
          <a:p>
            <a:pPr algn="l"/>
            <a:r>
              <a:rPr lang="el-GR" sz="1800" b="0" i="0" u="none" strike="noStrike" baseline="0" dirty="0">
                <a:latin typeface="Calibri" panose="020F0502020204030204" pitchFamily="34" charset="0"/>
              </a:rPr>
              <a:t>Τα πλεονεκτήματα της αξιοποίησης ιλύος με απευθείας εφαρμογή σε εδάφη που χρησιμοποιούνται για καλλιέργεια είναι</a:t>
            </a:r>
            <a:r>
              <a:rPr lang="en-US" sz="1800" b="0" i="0" u="none" strike="noStrike" baseline="0" dirty="0">
                <a:latin typeface="Calibri" panose="020F0502020204030204" pitchFamily="34" charset="0"/>
              </a:rPr>
              <a:t>:</a:t>
            </a:r>
            <a:endParaRPr lang="el-GR" sz="1800" b="0" i="0" u="none" strike="noStrike" baseline="0" dirty="0">
              <a:latin typeface="Calibri" panose="020F0502020204030204" pitchFamily="34" charset="0"/>
            </a:endParaRPr>
          </a:p>
          <a:p>
            <a:pPr algn="l"/>
            <a:r>
              <a:rPr lang="el-GR" sz="1800" b="0" i="0" u="none" strike="noStrike" baseline="0" dirty="0">
                <a:latin typeface="Calibri" panose="020F0502020204030204" pitchFamily="34" charset="0"/>
              </a:rPr>
              <a:t>Α) </a:t>
            </a:r>
            <a:r>
              <a:rPr lang="el-GR" sz="1800" b="1" i="0" u="none" strike="noStrike" baseline="0" dirty="0">
                <a:latin typeface="Calibri-Bold"/>
              </a:rPr>
              <a:t>περιβαλλοντικά</a:t>
            </a:r>
            <a:r>
              <a:rPr lang="el-GR" sz="1800" b="0" i="0" u="none" strike="noStrike" baseline="0" dirty="0">
                <a:latin typeface="Calibri" panose="020F0502020204030204" pitchFamily="34" charset="0"/>
              </a:rPr>
              <a:t>, καθώς τα πολύτιμα συστατικά της ιλύος επιστρέφουν στο έδαφος (άνθρακας, άζωτο, κάλιο ,φώσφορος, ιχνοστοιχεία)</a:t>
            </a:r>
          </a:p>
          <a:p>
            <a:pPr algn="l"/>
            <a:r>
              <a:rPr lang="el-GR" sz="1800" b="0" i="0" u="none" strike="noStrike" baseline="0" dirty="0">
                <a:latin typeface="Calibri" panose="020F0502020204030204" pitchFamily="34" charset="0"/>
              </a:rPr>
              <a:t>Β) </a:t>
            </a:r>
            <a:r>
              <a:rPr lang="el-GR" sz="1800" b="1" i="0" u="none" strike="noStrike" baseline="0" dirty="0">
                <a:latin typeface="Calibri-Bold"/>
              </a:rPr>
              <a:t>κοινωνικά</a:t>
            </a:r>
            <a:r>
              <a:rPr lang="el-GR" sz="1800" b="0" i="0" u="none" strike="noStrike" baseline="0" dirty="0">
                <a:latin typeface="Calibri" panose="020F0502020204030204" pitchFamily="34" charset="0"/>
              </a:rPr>
              <a:t>, καθώς </a:t>
            </a:r>
            <a:r>
              <a:rPr lang="el-GR" dirty="0">
                <a:latin typeface="Calibri" panose="020F0502020204030204" pitchFamily="34" charset="0"/>
              </a:rPr>
              <a:t>διατίθεται </a:t>
            </a:r>
            <a:r>
              <a:rPr lang="el-GR" sz="1800" b="0" i="0" u="none" strike="noStrike" baseline="0" dirty="0">
                <a:latin typeface="Calibri" panose="020F0502020204030204" pitchFamily="34" charset="0"/>
              </a:rPr>
              <a:t>στις κοντινές αγροτικές περιοχές, ένα αποδεδειγμένα χρήσιμο </a:t>
            </a:r>
            <a:r>
              <a:rPr lang="el-GR" sz="1800" b="0" i="0" u="none" strike="noStrike" baseline="0" dirty="0" err="1">
                <a:latin typeface="Calibri" panose="020F0502020204030204" pitchFamily="34" charset="0"/>
              </a:rPr>
              <a:t>εδαφοβελτιωτικό</a:t>
            </a:r>
            <a:r>
              <a:rPr lang="el-GR" sz="1800" b="0" i="0" u="none" strike="noStrike" baseline="0" dirty="0">
                <a:latin typeface="Calibri" panose="020F0502020204030204" pitchFamily="34" charset="0"/>
              </a:rPr>
              <a:t> που ενισχύει την δύναμη του εδάφους και μειώνει την χρήση χημικών λιπασμάτων</a:t>
            </a:r>
          </a:p>
          <a:p>
            <a:pPr algn="just"/>
            <a:endParaRPr lang="el-GR" dirty="0">
              <a:latin typeface="Calibri" panose="020F0502020204030204" pitchFamily="34" charset="0"/>
            </a:endParaRPr>
          </a:p>
          <a:p>
            <a:pPr algn="just"/>
            <a:r>
              <a:rPr lang="el-GR" b="1" dirty="0">
                <a:latin typeface="+mj-lt"/>
              </a:rPr>
              <a:t>Η </a:t>
            </a:r>
            <a:r>
              <a:rPr lang="el-GR" b="1" dirty="0" err="1">
                <a:latin typeface="+mj-lt"/>
              </a:rPr>
              <a:t>αδειδότηση</a:t>
            </a:r>
            <a:r>
              <a:rPr lang="el-GR" b="1" dirty="0">
                <a:latin typeface="+mj-lt"/>
              </a:rPr>
              <a:t> γίνεται από τους αρμόδιους φορείς (ΠΚΜ) για μ</a:t>
            </a:r>
            <a:r>
              <a:rPr lang="el-GR" altLang="el-GR" b="1" dirty="0">
                <a:latin typeface="+mj-lt"/>
              </a:rPr>
              <a:t>εταφορά και </a:t>
            </a:r>
            <a:r>
              <a:rPr lang="el-GR" altLang="el-GR" b="1" dirty="0" err="1">
                <a:latin typeface="+mj-lt"/>
              </a:rPr>
              <a:t>κοπροδιανομή</a:t>
            </a:r>
            <a:r>
              <a:rPr lang="el-GR" altLang="el-GR" b="1" dirty="0">
                <a:latin typeface="+mj-lt"/>
              </a:rPr>
              <a:t> στο αγροτεμάχιο ενώ ο χρήστης της ιλύος έχει την υποχρέωση την τήρηση των τήρηση όρων άδειας βάση της ισχύουσας νομοθεσίας.</a:t>
            </a:r>
          </a:p>
          <a:p>
            <a:pPr algn="l"/>
            <a:endParaRPr lang="el-GR" sz="1800" b="0" i="0" u="none" strike="noStrike" baseline="0" dirty="0">
              <a:latin typeface="Calibri" panose="020F0502020204030204" pitchFamily="34" charset="0"/>
            </a:endParaRPr>
          </a:p>
          <a:p>
            <a:pPr algn="l"/>
            <a:endParaRPr lang="el-GR" dirty="0"/>
          </a:p>
        </p:txBody>
      </p:sp>
    </p:spTree>
    <p:extLst>
      <p:ext uri="{BB962C8B-B14F-4D97-AF65-F5344CB8AC3E}">
        <p14:creationId xmlns:p14="http://schemas.microsoft.com/office/powerpoint/2010/main" val="572268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Θέση αριθμού διαφάνειας">
            <a:extLst>
              <a:ext uri="{FF2B5EF4-FFF2-40B4-BE49-F238E27FC236}">
                <a16:creationId xmlns:a16="http://schemas.microsoft.com/office/drawing/2014/main" id="{08050B10-2E8A-980C-7865-73BDC7D6CE88}"/>
              </a:ext>
            </a:extLst>
          </p:cNvPr>
          <p:cNvSpPr>
            <a:spLocks noGrp="1"/>
          </p:cNvSpPr>
          <p:nvPr>
            <p:ph type="sldNum" sz="quarter" idx="12"/>
          </p:nvPr>
        </p:nvSpPr>
        <p:spPr>
          <a:xfrm>
            <a:off x="457200" y="6356350"/>
            <a:ext cx="2133600" cy="365125"/>
          </a:xfrm>
        </p:spPr>
        <p:txBody>
          <a:bodyPr/>
          <a:lstStyle/>
          <a:p>
            <a:pPr algn="l" fontAlgn="auto">
              <a:spcBef>
                <a:spcPts val="0"/>
              </a:spcBef>
              <a:spcAft>
                <a:spcPts val="0"/>
              </a:spcAft>
              <a:defRPr/>
            </a:pPr>
            <a:fld id="{E06CB089-A295-4465-BDE8-EF23120E54AE}" type="slidenum">
              <a:rPr lang="en-US" smtClean="0">
                <a:solidFill>
                  <a:schemeClr val="tx2">
                    <a:shade val="90000"/>
                  </a:schemeClr>
                </a:solidFill>
                <a:latin typeface="+mn-lt"/>
                <a:cs typeface="+mn-cs"/>
              </a:rPr>
              <a:pPr algn="l" fontAlgn="auto">
                <a:spcBef>
                  <a:spcPts val="0"/>
                </a:spcBef>
                <a:spcAft>
                  <a:spcPts val="0"/>
                </a:spcAft>
                <a:defRPr/>
              </a:pPr>
              <a:t>28</a:t>
            </a:fld>
            <a:endParaRPr lang="en-US">
              <a:solidFill>
                <a:schemeClr val="tx2">
                  <a:shade val="90000"/>
                </a:schemeClr>
              </a:solidFill>
              <a:latin typeface="+mn-lt"/>
              <a:cs typeface="+mn-cs"/>
            </a:endParaRPr>
          </a:p>
        </p:txBody>
      </p:sp>
      <p:pic>
        <p:nvPicPr>
          <p:cNvPr id="43011" name="Picture 4" descr="C:\ΓΡΑΦΕΙΟ ΕΡΕΥΝΗΤΙΚΩΝ ΠΡΟΓΡΑΜΜΑΤΩΝ\ΔΙΑΦΟΡΑ\logos\EyathLogo3.bmp">
            <a:extLst>
              <a:ext uri="{FF2B5EF4-FFF2-40B4-BE49-F238E27FC236}">
                <a16:creationId xmlns:a16="http://schemas.microsoft.com/office/drawing/2014/main" id="{65407392-C699-6F23-DCF6-3471FDA20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642938"/>
            <a:ext cx="1214437"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10 - Εικόνα" descr="IMGP4917.JPG">
            <a:extLst>
              <a:ext uri="{FF2B5EF4-FFF2-40B4-BE49-F238E27FC236}">
                <a16:creationId xmlns:a16="http://schemas.microsoft.com/office/drawing/2014/main" id="{23EF37F7-26E0-3DA5-0E87-784D4288E0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405313"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9 - Ορθογώνιο">
            <a:extLst>
              <a:ext uri="{FF2B5EF4-FFF2-40B4-BE49-F238E27FC236}">
                <a16:creationId xmlns:a16="http://schemas.microsoft.com/office/drawing/2014/main" id="{2DCF56C9-E550-8BFC-FEB2-C87030216552}"/>
              </a:ext>
            </a:extLst>
          </p:cNvPr>
          <p:cNvSpPr>
            <a:spLocks noChangeArrowheads="1"/>
          </p:cNvSpPr>
          <p:nvPr/>
        </p:nvSpPr>
        <p:spPr bwMode="auto">
          <a:xfrm>
            <a:off x="5429250" y="0"/>
            <a:ext cx="3071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b="1">
                <a:solidFill>
                  <a:schemeClr val="bg1"/>
                </a:solidFill>
                <a:ea typeface="Times New Roman" panose="02020603050405020304" pitchFamily="18" charset="0"/>
                <a:cs typeface="Tahoma" panose="020B0604030504040204" pitchFamily="34" charset="0"/>
              </a:rPr>
              <a:t>ΜΕΤΑΦΟΡΑ</a:t>
            </a:r>
            <a:endParaRPr lang="el-GR" altLang="el-GR" sz="1100">
              <a:solidFill>
                <a:schemeClr val="bg1"/>
              </a:solidFill>
              <a:ea typeface="Times New Roman" panose="02020603050405020304" pitchFamily="18" charset="0"/>
              <a:cs typeface="Tahoma" panose="020B0604030504040204" pitchFamily="34" charset="0"/>
            </a:endParaRPr>
          </a:p>
        </p:txBody>
      </p:sp>
      <p:pic>
        <p:nvPicPr>
          <p:cNvPr id="43014" name="17 - Εικόνα" descr="IMG_1204.jpg">
            <a:extLst>
              <a:ext uri="{FF2B5EF4-FFF2-40B4-BE49-F238E27FC236}">
                <a16:creationId xmlns:a16="http://schemas.microsoft.com/office/drawing/2014/main" id="{82D0536A-D680-C3B3-CAD0-73666FD23F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14875" cy="352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8 - TextBox">
            <a:extLst>
              <a:ext uri="{FF2B5EF4-FFF2-40B4-BE49-F238E27FC236}">
                <a16:creationId xmlns:a16="http://schemas.microsoft.com/office/drawing/2014/main" id="{275E224B-68E4-EEAD-6EFF-4276F370AA6E}"/>
              </a:ext>
            </a:extLst>
          </p:cNvPr>
          <p:cNvSpPr txBox="1">
            <a:spLocks noChangeArrowheads="1"/>
          </p:cNvSpPr>
          <p:nvPr/>
        </p:nvSpPr>
        <p:spPr bwMode="auto">
          <a:xfrm>
            <a:off x="1214438" y="285750"/>
            <a:ext cx="2000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b="1">
                <a:solidFill>
                  <a:schemeClr val="bg1"/>
                </a:solidFill>
              </a:rPr>
              <a:t>ΦΟΡΤΩΣΗ</a:t>
            </a:r>
          </a:p>
        </p:txBody>
      </p:sp>
      <p:pic>
        <p:nvPicPr>
          <p:cNvPr id="43016" name="18 - Εικόνα" descr="IMGP4922.JPG">
            <a:extLst>
              <a:ext uri="{FF2B5EF4-FFF2-40B4-BE49-F238E27FC236}">
                <a16:creationId xmlns:a16="http://schemas.microsoft.com/office/drawing/2014/main" id="{B7D1A0C6-AFC0-D624-F9A7-0C8F51F7EC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2463800"/>
            <a:ext cx="5857875"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19 - Ορθογώνιο">
            <a:extLst>
              <a:ext uri="{FF2B5EF4-FFF2-40B4-BE49-F238E27FC236}">
                <a16:creationId xmlns:a16="http://schemas.microsoft.com/office/drawing/2014/main" id="{F434BDFC-544D-B64A-9B8B-5DF0FA8B1CB2}"/>
              </a:ext>
            </a:extLst>
          </p:cNvPr>
          <p:cNvSpPr>
            <a:spLocks noChangeArrowheads="1"/>
          </p:cNvSpPr>
          <p:nvPr/>
        </p:nvSpPr>
        <p:spPr bwMode="auto">
          <a:xfrm>
            <a:off x="3071813" y="2678113"/>
            <a:ext cx="3071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b="1">
                <a:solidFill>
                  <a:schemeClr val="bg1"/>
                </a:solidFill>
                <a:ea typeface="Times New Roman" panose="02020603050405020304" pitchFamily="18" charset="0"/>
                <a:cs typeface="Tahoma" panose="020B0604030504040204" pitchFamily="34" charset="0"/>
              </a:rPr>
              <a:t>ΑΠΟΘΕΣΗ </a:t>
            </a:r>
            <a:endParaRPr lang="el-GR" altLang="el-GR" sz="1100">
              <a:solidFill>
                <a:schemeClr val="bg1"/>
              </a:solidFill>
              <a:ea typeface="Times New Roman" panose="02020603050405020304" pitchFamily="18" charset="0"/>
              <a:cs typeface="Tahoma" panose="020B0604030504040204" pitchFamily="34"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Θέση αριθμού διαφάνειας">
            <a:extLst>
              <a:ext uri="{FF2B5EF4-FFF2-40B4-BE49-F238E27FC236}">
                <a16:creationId xmlns:a16="http://schemas.microsoft.com/office/drawing/2014/main" id="{98F0B32B-DD2D-39AC-DE06-217EAE533C5C}"/>
              </a:ext>
            </a:extLst>
          </p:cNvPr>
          <p:cNvSpPr>
            <a:spLocks noGrp="1"/>
          </p:cNvSpPr>
          <p:nvPr>
            <p:ph type="sldNum" sz="quarter" idx="12"/>
          </p:nvPr>
        </p:nvSpPr>
        <p:spPr>
          <a:xfrm>
            <a:off x="457200" y="6356350"/>
            <a:ext cx="2133600" cy="365125"/>
          </a:xfrm>
        </p:spPr>
        <p:txBody>
          <a:bodyPr/>
          <a:lstStyle/>
          <a:p>
            <a:pPr algn="l" fontAlgn="auto">
              <a:spcBef>
                <a:spcPts val="0"/>
              </a:spcBef>
              <a:spcAft>
                <a:spcPts val="0"/>
              </a:spcAft>
              <a:defRPr/>
            </a:pPr>
            <a:fld id="{0A685C96-857B-4D6C-994C-027D6BEAD4FC}" type="slidenum">
              <a:rPr lang="en-US" smtClean="0">
                <a:solidFill>
                  <a:schemeClr val="tx2">
                    <a:shade val="90000"/>
                  </a:schemeClr>
                </a:solidFill>
                <a:latin typeface="+mn-lt"/>
                <a:cs typeface="+mn-cs"/>
              </a:rPr>
              <a:pPr algn="l" fontAlgn="auto">
                <a:spcBef>
                  <a:spcPts val="0"/>
                </a:spcBef>
                <a:spcAft>
                  <a:spcPts val="0"/>
                </a:spcAft>
                <a:defRPr/>
              </a:pPr>
              <a:t>29</a:t>
            </a:fld>
            <a:endParaRPr lang="en-US">
              <a:solidFill>
                <a:schemeClr val="tx2">
                  <a:shade val="90000"/>
                </a:schemeClr>
              </a:solidFill>
              <a:latin typeface="+mn-lt"/>
              <a:cs typeface="+mn-cs"/>
            </a:endParaRPr>
          </a:p>
        </p:txBody>
      </p:sp>
      <p:pic>
        <p:nvPicPr>
          <p:cNvPr id="44035" name="Picture 4" descr="C:\ΓΡΑΦΕΙΟ ΕΡΕΥΝΗΤΙΚΩΝ ΠΡΟΓΡΑΜΜΑΤΩΝ\ΔΙΑΦΟΡΑ\logos\EyathLogo3.bmp">
            <a:extLst>
              <a:ext uri="{FF2B5EF4-FFF2-40B4-BE49-F238E27FC236}">
                <a16:creationId xmlns:a16="http://schemas.microsoft.com/office/drawing/2014/main" id="{243C07BA-8F78-C3E7-FD2E-421F5ED727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642938"/>
            <a:ext cx="1214437"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13 - Εικόνα" descr="IMGP5517.JPG">
            <a:extLst>
              <a:ext uri="{FF2B5EF4-FFF2-40B4-BE49-F238E27FC236}">
                <a16:creationId xmlns:a16="http://schemas.microsoft.com/office/drawing/2014/main" id="{D2D738DF-58A6-D923-F43D-592A45EF3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0" y="1428750"/>
            <a:ext cx="4857750"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17 - Εικόνα" descr="IMG_0963.jpg">
            <a:extLst>
              <a:ext uri="{FF2B5EF4-FFF2-40B4-BE49-F238E27FC236}">
                <a16:creationId xmlns:a16="http://schemas.microsoft.com/office/drawing/2014/main" id="{C1450277-925A-22FB-6DF4-04E2AD258A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82950"/>
            <a:ext cx="4786313" cy="357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18 - TextBox">
            <a:extLst>
              <a:ext uri="{FF2B5EF4-FFF2-40B4-BE49-F238E27FC236}">
                <a16:creationId xmlns:a16="http://schemas.microsoft.com/office/drawing/2014/main" id="{E24ACDF8-8746-7747-3593-4398CAAF3BBC}"/>
              </a:ext>
            </a:extLst>
          </p:cNvPr>
          <p:cNvSpPr txBox="1">
            <a:spLocks noChangeArrowheads="1"/>
          </p:cNvSpPr>
          <p:nvPr/>
        </p:nvSpPr>
        <p:spPr bwMode="auto">
          <a:xfrm>
            <a:off x="5500688" y="1928813"/>
            <a:ext cx="3214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b="1">
                <a:solidFill>
                  <a:schemeClr val="bg1"/>
                </a:solidFill>
              </a:rPr>
              <a:t>ΜΕΤΑ ΤΗ ΔΙΑΣΠΟΡΑ</a:t>
            </a:r>
          </a:p>
        </p:txBody>
      </p:sp>
      <p:sp>
        <p:nvSpPr>
          <p:cNvPr id="44039" name="19 - TextBox">
            <a:extLst>
              <a:ext uri="{FF2B5EF4-FFF2-40B4-BE49-F238E27FC236}">
                <a16:creationId xmlns:a16="http://schemas.microsoft.com/office/drawing/2014/main" id="{080CC6D6-7740-D1B9-2AC0-F883F20C750F}"/>
              </a:ext>
            </a:extLst>
          </p:cNvPr>
          <p:cNvSpPr txBox="1">
            <a:spLocks noChangeArrowheads="1"/>
          </p:cNvSpPr>
          <p:nvPr/>
        </p:nvSpPr>
        <p:spPr bwMode="auto">
          <a:xfrm>
            <a:off x="571500" y="3643313"/>
            <a:ext cx="3214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b="1">
                <a:solidFill>
                  <a:schemeClr val="bg1"/>
                </a:solidFill>
              </a:rPr>
              <a:t>ΕΝΣΩΜΑΤΩΣΗ</a:t>
            </a:r>
          </a:p>
        </p:txBody>
      </p:sp>
      <p:pic>
        <p:nvPicPr>
          <p:cNvPr id="44040" name="20 - Εικόνα" descr="IMGP5502.JPG">
            <a:extLst>
              <a:ext uri="{FF2B5EF4-FFF2-40B4-BE49-F238E27FC236}">
                <a16:creationId xmlns:a16="http://schemas.microsoft.com/office/drawing/2014/main" id="{91353772-BF7A-309F-3DD2-CF131CD79E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313" y="0"/>
            <a:ext cx="4929187"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21 - Ορθογώνιο">
            <a:extLst>
              <a:ext uri="{FF2B5EF4-FFF2-40B4-BE49-F238E27FC236}">
                <a16:creationId xmlns:a16="http://schemas.microsoft.com/office/drawing/2014/main" id="{32E8D7D2-98DB-99AC-16AC-9EADB84A47C2}"/>
              </a:ext>
            </a:extLst>
          </p:cNvPr>
          <p:cNvSpPr>
            <a:spLocks noChangeArrowheads="1"/>
          </p:cNvSpPr>
          <p:nvPr/>
        </p:nvSpPr>
        <p:spPr bwMode="auto">
          <a:xfrm>
            <a:off x="1006475" y="76200"/>
            <a:ext cx="3071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b="1">
                <a:solidFill>
                  <a:srgbClr val="0033CC"/>
                </a:solidFill>
                <a:ea typeface="Times New Roman" panose="02020603050405020304" pitchFamily="18" charset="0"/>
                <a:cs typeface="Tahoma" panose="020B0604030504040204" pitchFamily="34" charset="0"/>
              </a:rPr>
              <a:t>ΔΙΑΣΠΟΡΑ</a:t>
            </a:r>
            <a:endParaRPr lang="el-GR" altLang="el-GR" sz="1100">
              <a:solidFill>
                <a:srgbClr val="0033CC"/>
              </a:solidFill>
              <a:ea typeface="Times New Roman" panose="02020603050405020304" pitchFamily="18" charset="0"/>
              <a:cs typeface="Tahoma" panose="020B0604030504040204" pitchFamily="34"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 Τίτλος">
            <a:extLst>
              <a:ext uri="{FF2B5EF4-FFF2-40B4-BE49-F238E27FC236}">
                <a16:creationId xmlns:a16="http://schemas.microsoft.com/office/drawing/2014/main" id="{EBB9CD3C-F4C8-19CA-A0FB-AA7FD1C28DC6}"/>
              </a:ext>
            </a:extLst>
          </p:cNvPr>
          <p:cNvSpPr>
            <a:spLocks noGrp="1"/>
          </p:cNvSpPr>
          <p:nvPr>
            <p:ph type="title"/>
          </p:nvPr>
        </p:nvSpPr>
        <p:spPr>
          <a:xfrm>
            <a:off x="323850" y="188913"/>
            <a:ext cx="8229600" cy="503237"/>
          </a:xfrm>
        </p:spPr>
        <p:txBody>
          <a:bodyPr/>
          <a:lstStyle/>
          <a:p>
            <a:pPr algn="ctr" eaLnBrk="1" hangingPunct="1"/>
            <a:r>
              <a:rPr lang="el-GR" altLang="el-GR" sz="2400" b="1"/>
              <a:t>Εργαστήριο Αποχέτευσης και Περιβαλλοντικών Ελέγχων</a:t>
            </a:r>
          </a:p>
        </p:txBody>
      </p:sp>
      <p:sp>
        <p:nvSpPr>
          <p:cNvPr id="3" name="2 - Θέση περιεχομένου">
            <a:extLst>
              <a:ext uri="{FF2B5EF4-FFF2-40B4-BE49-F238E27FC236}">
                <a16:creationId xmlns:a16="http://schemas.microsoft.com/office/drawing/2014/main" id="{61EE7FBD-7BB5-7743-05D1-C9DA9616DCD6}"/>
              </a:ext>
            </a:extLst>
          </p:cNvPr>
          <p:cNvSpPr>
            <a:spLocks noGrp="1"/>
          </p:cNvSpPr>
          <p:nvPr>
            <p:ph sz="quarter" idx="2"/>
          </p:nvPr>
        </p:nvSpPr>
        <p:spPr>
          <a:xfrm>
            <a:off x="323850" y="692150"/>
            <a:ext cx="4040188" cy="5976938"/>
          </a:xfrm>
        </p:spPr>
        <p:txBody>
          <a:bodyPr>
            <a:normAutofit fontScale="25000" lnSpcReduction="20000"/>
          </a:bodyPr>
          <a:lstStyle/>
          <a:p>
            <a:pPr marL="274320" indent="-274320" eaLnBrk="1" fontAlgn="auto" hangingPunct="1">
              <a:spcAft>
                <a:spcPts val="0"/>
              </a:spcAft>
              <a:buClr>
                <a:schemeClr val="accent3"/>
              </a:buClr>
              <a:buFont typeface="Wingdings 2"/>
              <a:buChar char=""/>
              <a:defRPr/>
            </a:pPr>
            <a:endParaRPr lang="el-GR" sz="6400" dirty="0">
              <a:latin typeface="+mj-lt"/>
            </a:endParaRPr>
          </a:p>
          <a:p>
            <a:pPr marL="274320" indent="-274320" algn="just" eaLnBrk="1" fontAlgn="auto" hangingPunct="1">
              <a:spcAft>
                <a:spcPts val="0"/>
              </a:spcAft>
              <a:buClr>
                <a:schemeClr val="accent3"/>
              </a:buClr>
              <a:buFont typeface="Wingdings 2"/>
              <a:buChar char=""/>
              <a:defRPr/>
            </a:pPr>
            <a:r>
              <a:rPr lang="el-GR" sz="6400" dirty="0">
                <a:latin typeface="+mj-lt"/>
                <a:cs typeface="Calibri" panose="020F0502020204030204" pitchFamily="34" charset="0"/>
              </a:rPr>
              <a:t>Το Εργαστήριο Αποχέτευσης είναι πιστοποιημένο σύμφωνα με </a:t>
            </a:r>
            <a:r>
              <a:rPr lang="en-US" sz="6400" dirty="0">
                <a:latin typeface="+mj-lt"/>
                <a:cs typeface="Calibri" panose="020F0502020204030204" pitchFamily="34" charset="0"/>
              </a:rPr>
              <a:t>ISO 17025</a:t>
            </a:r>
            <a:endParaRPr lang="el-GR" sz="6400" dirty="0">
              <a:latin typeface="+mj-lt"/>
              <a:cs typeface="Calibri" panose="020F0502020204030204" pitchFamily="34" charset="0"/>
            </a:endParaRPr>
          </a:p>
          <a:p>
            <a:pPr marL="274320" indent="-274320" algn="just" eaLnBrk="1" fontAlgn="auto" hangingPunct="1">
              <a:spcAft>
                <a:spcPts val="0"/>
              </a:spcAft>
              <a:buClr>
                <a:schemeClr val="accent3"/>
              </a:buClr>
              <a:buFont typeface="Wingdings 2"/>
              <a:buChar char=""/>
              <a:defRPr/>
            </a:pPr>
            <a:r>
              <a:rPr lang="el-GR" sz="6400" dirty="0">
                <a:latin typeface="+mj-lt"/>
                <a:cs typeface="Calibri" panose="020F0502020204030204" pitchFamily="34" charset="0"/>
              </a:rPr>
              <a:t>Διενεργεί τακτικούς ελέγχους, δειγματοληψίες, φυσικοχημικές</a:t>
            </a:r>
            <a:r>
              <a:rPr lang="en-US" sz="6400" dirty="0">
                <a:latin typeface="+mj-lt"/>
                <a:cs typeface="Calibri" panose="020F0502020204030204" pitchFamily="34" charset="0"/>
              </a:rPr>
              <a:t> </a:t>
            </a:r>
            <a:r>
              <a:rPr lang="el-GR" sz="6400" dirty="0">
                <a:latin typeface="+mj-lt"/>
                <a:cs typeface="Calibri" panose="020F0502020204030204" pitchFamily="34" charset="0"/>
              </a:rPr>
              <a:t>αναλύσεις και αναλύσεις βαρέων μετάλλων</a:t>
            </a:r>
            <a:r>
              <a:rPr lang="en-US" sz="6400" dirty="0">
                <a:latin typeface="+mj-lt"/>
                <a:cs typeface="Calibri" panose="020F0502020204030204" pitchFamily="34" charset="0"/>
              </a:rPr>
              <a:t> </a:t>
            </a:r>
            <a:r>
              <a:rPr lang="el-GR" sz="6400" dirty="0">
                <a:latin typeface="+mj-lt"/>
                <a:cs typeface="Calibri" panose="020F0502020204030204" pitchFamily="34" charset="0"/>
              </a:rPr>
              <a:t>στις Εγκαταστάσεις Επεξεργασίας Λυμάτων, σε φυσικούς αποδέκτες και υγρά βιομηχανικά απόβλητα που διατίθενται στα αποχετευτικά δίκτυα της Ε.Υ.Α.Θ.</a:t>
            </a:r>
          </a:p>
          <a:p>
            <a:pPr marL="274320" indent="-274320" algn="just" eaLnBrk="1" fontAlgn="auto" hangingPunct="1">
              <a:spcAft>
                <a:spcPts val="0"/>
              </a:spcAft>
              <a:buClr>
                <a:schemeClr val="accent3"/>
              </a:buClr>
              <a:buFont typeface="Wingdings 2"/>
              <a:buChar char=""/>
              <a:defRPr/>
            </a:pPr>
            <a:r>
              <a:rPr lang="el-GR" sz="6400" dirty="0">
                <a:latin typeface="+mj-lt"/>
                <a:cs typeface="Calibri" panose="020F0502020204030204" pitchFamily="34" charset="0"/>
              </a:rPr>
              <a:t>Παράλληλα, η ΕΥΑΘ </a:t>
            </a:r>
            <a:r>
              <a:rPr lang="el-GR" sz="6400" dirty="0" err="1">
                <a:latin typeface="+mj-lt"/>
                <a:cs typeface="Calibri" panose="020F0502020204030204" pitchFamily="34" charset="0"/>
              </a:rPr>
              <a:t>εφαρµόζει</a:t>
            </a:r>
            <a:r>
              <a:rPr lang="el-GR" sz="6400" dirty="0">
                <a:latin typeface="+mj-lt"/>
                <a:cs typeface="Calibri" panose="020F0502020204030204" pitchFamily="34" charset="0"/>
              </a:rPr>
              <a:t> </a:t>
            </a:r>
            <a:r>
              <a:rPr lang="el-GR" sz="6400" b="1" dirty="0">
                <a:latin typeface="+mj-lt"/>
                <a:cs typeface="Calibri" panose="020F0502020204030204" pitchFamily="34" charset="0"/>
              </a:rPr>
              <a:t>τον Ειδικό Κανονισμό Αποχέτευσης (ΕΚΑ)</a:t>
            </a:r>
            <a:r>
              <a:rPr lang="el-GR" sz="6400" dirty="0">
                <a:latin typeface="+mj-lt"/>
                <a:cs typeface="Calibri" panose="020F0502020204030204" pitchFamily="34" charset="0"/>
              </a:rPr>
              <a:t> και η εφαρμογή του αποτελεί αρμοδιότητα του Εργαστήριου Αποχέτευσης. </a:t>
            </a:r>
          </a:p>
          <a:p>
            <a:pPr marL="274320" indent="-274320" algn="just" eaLnBrk="1" fontAlgn="auto" hangingPunct="1">
              <a:spcAft>
                <a:spcPts val="0"/>
              </a:spcAft>
              <a:buClr>
                <a:schemeClr val="accent3"/>
              </a:buClr>
              <a:buFont typeface="Wingdings 2"/>
              <a:buChar char=""/>
              <a:defRPr/>
            </a:pPr>
            <a:r>
              <a:rPr lang="el-GR" sz="6400" dirty="0">
                <a:latin typeface="+mj-lt"/>
              </a:rPr>
              <a:t>Ο κανονισμός καθορίζει τους όρους και τις προϋποθέσεις που οφείλει να κάθε είδους </a:t>
            </a:r>
            <a:r>
              <a:rPr lang="el-GR" sz="6400" dirty="0" err="1">
                <a:latin typeface="+mj-lt"/>
              </a:rPr>
              <a:t>οικονοµικής</a:t>
            </a:r>
            <a:r>
              <a:rPr lang="el-GR" sz="6400" dirty="0">
                <a:latin typeface="+mj-lt"/>
              </a:rPr>
              <a:t> δραστηριότητας, κατά την οποία παράγονται υγρά απόβλητα, για τη διάθεσή τους στο δίκτυο αποχέτευσης ακαθάρτων, </a:t>
            </a:r>
            <a:r>
              <a:rPr lang="el-GR" sz="6400" dirty="0" err="1">
                <a:latin typeface="+mj-lt"/>
              </a:rPr>
              <a:t>αρµοδιότητας</a:t>
            </a:r>
            <a:r>
              <a:rPr lang="el-GR" sz="6400" dirty="0">
                <a:latin typeface="+mj-lt"/>
              </a:rPr>
              <a:t> της ΕΥΑΘ ή για την µ</a:t>
            </a:r>
            <a:r>
              <a:rPr lang="el-GR" sz="6400" dirty="0" err="1">
                <a:latin typeface="+mj-lt"/>
              </a:rPr>
              <a:t>εταφορά</a:t>
            </a:r>
            <a:r>
              <a:rPr lang="el-GR" sz="6400" dirty="0">
                <a:latin typeface="+mj-lt"/>
              </a:rPr>
              <a:t> και διάθεσή τους στις Εγκαταστάσεις Επεξεργασίας </a:t>
            </a:r>
            <a:r>
              <a:rPr lang="el-GR" sz="6400" dirty="0" err="1">
                <a:latin typeface="+mj-lt"/>
              </a:rPr>
              <a:t>Λυµάτων</a:t>
            </a:r>
            <a:r>
              <a:rPr lang="el-GR" sz="6400" dirty="0">
                <a:latin typeface="+mj-lt"/>
              </a:rPr>
              <a:t> της ΕΥΑΘ </a:t>
            </a:r>
            <a:r>
              <a:rPr lang="el-GR" sz="6400" dirty="0">
                <a:latin typeface="+mj-lt"/>
                <a:cs typeface="Calibri" panose="020F0502020204030204" pitchFamily="34" charset="0"/>
              </a:rPr>
              <a:t>στη </a:t>
            </a:r>
            <a:r>
              <a:rPr lang="el-GR" sz="6400" dirty="0">
                <a:latin typeface="+mj-lt"/>
              </a:rPr>
              <a:t>βάση της αρχής «ο </a:t>
            </a:r>
            <a:r>
              <a:rPr lang="el-GR" sz="6400" dirty="0" err="1">
                <a:latin typeface="+mj-lt"/>
              </a:rPr>
              <a:t>ρυπαίνων</a:t>
            </a:r>
            <a:r>
              <a:rPr lang="el-GR" sz="6400" dirty="0">
                <a:latin typeface="+mj-lt"/>
              </a:rPr>
              <a:t> πληρώνει».</a:t>
            </a:r>
          </a:p>
          <a:p>
            <a:pPr marL="274320" indent="-274320" algn="just" eaLnBrk="1" fontAlgn="auto" hangingPunct="1">
              <a:spcAft>
                <a:spcPts val="0"/>
              </a:spcAft>
              <a:buClr>
                <a:schemeClr val="accent3"/>
              </a:buClr>
              <a:buFont typeface="Wingdings 2"/>
              <a:buChar char=""/>
              <a:defRPr/>
            </a:pPr>
            <a:endParaRPr lang="el-GR" sz="6400" dirty="0">
              <a:latin typeface="+mj-lt"/>
            </a:endParaRPr>
          </a:p>
          <a:p>
            <a:pPr marL="274320" indent="-274320" algn="just" eaLnBrk="1" fontAlgn="auto" hangingPunct="1">
              <a:spcAft>
                <a:spcPts val="0"/>
              </a:spcAft>
              <a:buClr>
                <a:schemeClr val="accent3"/>
              </a:buClr>
              <a:buFont typeface="Wingdings 2"/>
              <a:buChar char=""/>
              <a:defRPr/>
            </a:pPr>
            <a:endParaRPr lang="el-GR" sz="5600" dirty="0">
              <a:latin typeface="+mj-lt"/>
            </a:endParaRPr>
          </a:p>
          <a:p>
            <a:pPr marL="274320" indent="-274320" eaLnBrk="1" fontAlgn="auto" hangingPunct="1">
              <a:spcAft>
                <a:spcPts val="0"/>
              </a:spcAft>
              <a:buClr>
                <a:schemeClr val="accent3"/>
              </a:buClr>
              <a:buFont typeface="Wingdings 2"/>
              <a:buChar char=""/>
              <a:defRPr/>
            </a:pPr>
            <a:endParaRPr lang="en-US" sz="5600" dirty="0"/>
          </a:p>
          <a:p>
            <a:pPr marL="274320" indent="-274320" eaLnBrk="1" fontAlgn="auto" hangingPunct="1">
              <a:spcAft>
                <a:spcPts val="0"/>
              </a:spcAft>
              <a:buClr>
                <a:schemeClr val="accent3"/>
              </a:buClr>
              <a:buFont typeface="Wingdings 2"/>
              <a:buChar char=""/>
              <a:defRPr/>
            </a:pPr>
            <a:endParaRPr lang="el-GR" dirty="0"/>
          </a:p>
        </p:txBody>
      </p:sp>
      <p:pic>
        <p:nvPicPr>
          <p:cNvPr id="34820" name="Picture 3">
            <a:extLst>
              <a:ext uri="{FF2B5EF4-FFF2-40B4-BE49-F238E27FC236}">
                <a16:creationId xmlns:a16="http://schemas.microsoft.com/office/drawing/2014/main" id="{B88C1F37-CC4A-2E85-A80D-73C8328B092F}"/>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4630738" y="1196975"/>
            <a:ext cx="4117975" cy="440055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 Τίτλος">
            <a:extLst>
              <a:ext uri="{FF2B5EF4-FFF2-40B4-BE49-F238E27FC236}">
                <a16:creationId xmlns:a16="http://schemas.microsoft.com/office/drawing/2014/main" id="{7E3EC5EC-EF0B-F99A-F21A-2D39A53CA496}"/>
              </a:ext>
            </a:extLst>
          </p:cNvPr>
          <p:cNvSpPr>
            <a:spLocks noGrp="1"/>
          </p:cNvSpPr>
          <p:nvPr>
            <p:ph type="title"/>
          </p:nvPr>
        </p:nvSpPr>
        <p:spPr>
          <a:xfrm>
            <a:off x="179388" y="-30163"/>
            <a:ext cx="8229600" cy="547688"/>
          </a:xfrm>
        </p:spPr>
        <p:txBody>
          <a:bodyPr/>
          <a:lstStyle/>
          <a:p>
            <a:pPr algn="ctr" eaLnBrk="1" hangingPunct="1"/>
            <a:r>
              <a:rPr lang="el-GR" altLang="el-GR" sz="3200" b="1"/>
              <a:t>Ενημερωτική δράση σε σχολεία</a:t>
            </a:r>
          </a:p>
        </p:txBody>
      </p:sp>
      <p:sp>
        <p:nvSpPr>
          <p:cNvPr id="3" name="2 - Θέση περιεχομένου">
            <a:extLst>
              <a:ext uri="{FF2B5EF4-FFF2-40B4-BE49-F238E27FC236}">
                <a16:creationId xmlns:a16="http://schemas.microsoft.com/office/drawing/2014/main" id="{E74E06A6-B7D3-CBAE-792B-80EF111AADDB}"/>
              </a:ext>
            </a:extLst>
          </p:cNvPr>
          <p:cNvSpPr>
            <a:spLocks noGrp="1"/>
          </p:cNvSpPr>
          <p:nvPr>
            <p:ph sz="half" idx="1"/>
          </p:nvPr>
        </p:nvSpPr>
        <p:spPr>
          <a:xfrm>
            <a:off x="457200" y="908050"/>
            <a:ext cx="7715250" cy="5257800"/>
          </a:xfrm>
        </p:spPr>
        <p:txBody>
          <a:bodyPr>
            <a:normAutofit fontScale="25000" lnSpcReduction="20000"/>
          </a:bodyPr>
          <a:lstStyle/>
          <a:p>
            <a:pPr marL="274320" indent="-274320" eaLnBrk="1" fontAlgn="auto" hangingPunct="1">
              <a:spcAft>
                <a:spcPts val="0"/>
              </a:spcAft>
              <a:buClr>
                <a:schemeClr val="accent3"/>
              </a:buClr>
              <a:buFont typeface="Wingdings 2"/>
              <a:buChar char=""/>
              <a:defRPr/>
            </a:pPr>
            <a:endParaRPr lang="el-GR" sz="7200" b="1" dirty="0">
              <a:latin typeface="Calibri" pitchFamily="34" charset="0"/>
            </a:endParaRPr>
          </a:p>
          <a:p>
            <a:pPr marL="274320" indent="-274320" algn="just" eaLnBrk="1" fontAlgn="auto" hangingPunct="1">
              <a:spcAft>
                <a:spcPts val="0"/>
              </a:spcAft>
              <a:buClr>
                <a:schemeClr val="accent3"/>
              </a:buClr>
              <a:buFont typeface="Wingdings 2"/>
              <a:buChar char=""/>
              <a:defRPr/>
            </a:pPr>
            <a:r>
              <a:rPr lang="el-GR" sz="7200" dirty="0">
                <a:latin typeface="+mj-lt"/>
              </a:rPr>
              <a:t>Η ΕΥΑΘ συμμετέχει κάθε χρόνο σε πρόγραμμα ενημέρωσης των μαθητών για τον κύκλο της ΑΠΟΧΕΤΕΥΣΗΣ.</a:t>
            </a:r>
          </a:p>
          <a:p>
            <a:pPr marL="274320" indent="-274320" algn="just" eaLnBrk="1" fontAlgn="auto" hangingPunct="1">
              <a:spcAft>
                <a:spcPts val="0"/>
              </a:spcAft>
              <a:buClr>
                <a:schemeClr val="accent3"/>
              </a:buClr>
              <a:buFont typeface="Wingdings 2"/>
              <a:buChar char=""/>
              <a:defRPr/>
            </a:pPr>
            <a:r>
              <a:rPr lang="el-GR" sz="7200" dirty="0">
                <a:latin typeface="+mj-lt"/>
              </a:rPr>
              <a:t>Η δράση πραγματοποιείται σε Δημοτικά Σχολεία και οι μαθητές ενημερώνονται από το επιστημονικό προσωπικό της ΕΥΑΘ για το αποχετευτικό σύστημα της πόλης ενώ δίνονται και χρηστικές συμβουλές.</a:t>
            </a:r>
          </a:p>
          <a:p>
            <a:pPr marL="274320" indent="-274320" algn="just" eaLnBrk="1" fontAlgn="auto" hangingPunct="1">
              <a:spcAft>
                <a:spcPts val="0"/>
              </a:spcAft>
              <a:buClr>
                <a:schemeClr val="accent3"/>
              </a:buClr>
              <a:buFont typeface="Wingdings 2"/>
              <a:buChar char=""/>
              <a:defRPr/>
            </a:pPr>
            <a:r>
              <a:rPr lang="el-GR" sz="7200" dirty="0">
                <a:latin typeface="+mj-lt"/>
              </a:rPr>
              <a:t>Σκοπός της ενημερωτικής καμπανιάς της ΕΥΑΘ </a:t>
            </a:r>
            <a:r>
              <a:rPr lang="en-US" sz="7200" dirty="0">
                <a:latin typeface="+mj-lt"/>
              </a:rPr>
              <a:t> </a:t>
            </a:r>
            <a:r>
              <a:rPr lang="el-GR" sz="7200" dirty="0">
                <a:latin typeface="+mj-lt"/>
              </a:rPr>
              <a:t>είναι να τεθούν οι προδιαγραφές ώστε να απορρίπτονται στις αποχετεύσεις μόνο όσα προϊόντα πληρούν συγκεκριμένους τεχνικούς όρους (εύκολη διάσπαση υλικών, βιοδιασπώμενα συστατικά κ.λπ.)</a:t>
            </a:r>
            <a:endParaRPr lang="en-US" sz="7200" dirty="0">
              <a:latin typeface="+mj-lt"/>
            </a:endParaRPr>
          </a:p>
          <a:p>
            <a:pPr marL="274320" indent="-274320" algn="just" eaLnBrk="1" fontAlgn="auto" hangingPunct="1">
              <a:spcAft>
                <a:spcPts val="0"/>
              </a:spcAft>
              <a:buClr>
                <a:schemeClr val="accent3"/>
              </a:buClr>
              <a:buFont typeface="Wingdings 2"/>
              <a:buChar char=""/>
              <a:defRPr/>
            </a:pPr>
            <a:r>
              <a:rPr lang="el-GR" sz="7200" dirty="0">
                <a:latin typeface="+mj-lt"/>
              </a:rPr>
              <a:t>Δίνεται ιδιαίτερη βαρύτητα στην ενημέρωση των παιδιών σχετικά με τη διαχείριση επιβαρυμένων οικιακών υγρών αποβλήτων όπως είναι τα χρώματα, τα φάρμακα και τα λίπη ενώ προτείνονται τρόποι διαχείρισης τους χωρίς απόρριψη στο αποχετευτικό δίκτυο.</a:t>
            </a:r>
          </a:p>
          <a:p>
            <a:pPr marL="274320" indent="-274320" algn="just" eaLnBrk="1" fontAlgn="auto" hangingPunct="1">
              <a:spcAft>
                <a:spcPts val="0"/>
              </a:spcAft>
              <a:buClr>
                <a:schemeClr val="accent3"/>
              </a:buClr>
              <a:buFont typeface="Wingdings 2"/>
              <a:buChar char=""/>
              <a:defRPr/>
            </a:pPr>
            <a:endParaRPr lang="el-GR" sz="7200" dirty="0">
              <a:latin typeface="+mj-lt"/>
            </a:endParaRPr>
          </a:p>
          <a:p>
            <a:pPr marL="274320" indent="-274320" algn="just" eaLnBrk="1" fontAlgn="auto" hangingPunct="1">
              <a:spcAft>
                <a:spcPts val="0"/>
              </a:spcAft>
              <a:buClr>
                <a:schemeClr val="accent3"/>
              </a:buClr>
              <a:buFont typeface="Wingdings 2"/>
              <a:buChar char=""/>
              <a:defRPr/>
            </a:pPr>
            <a:endParaRPr lang="el-GR" sz="6200" dirty="0">
              <a:latin typeface="+mj-lt"/>
            </a:endParaRPr>
          </a:p>
          <a:p>
            <a:pPr marL="274320" indent="-274320" algn="just" eaLnBrk="1" fontAlgn="auto" hangingPunct="1">
              <a:spcAft>
                <a:spcPts val="0"/>
              </a:spcAft>
              <a:buClr>
                <a:schemeClr val="accent3"/>
              </a:buClr>
              <a:buFont typeface="Wingdings 2"/>
              <a:buNone/>
              <a:defRPr/>
            </a:pPr>
            <a:endParaRPr lang="el-GR" sz="6200" dirty="0">
              <a:latin typeface="+mj-lt"/>
            </a:endParaRPr>
          </a:p>
          <a:p>
            <a:pPr marL="274320" indent="-274320" algn="just" eaLnBrk="1" fontAlgn="auto" hangingPunct="1">
              <a:spcAft>
                <a:spcPts val="0"/>
              </a:spcAft>
              <a:buClr>
                <a:schemeClr val="accent3"/>
              </a:buClr>
              <a:buFont typeface="Wingdings 2"/>
              <a:buNone/>
              <a:defRPr/>
            </a:pPr>
            <a:r>
              <a:rPr lang="el-GR" sz="6200" dirty="0">
                <a:latin typeface="+mj-lt"/>
              </a:rPr>
              <a:t> </a:t>
            </a:r>
          </a:p>
          <a:p>
            <a:pPr marL="274320" indent="-274320" algn="just" eaLnBrk="1" fontAlgn="auto" hangingPunct="1">
              <a:spcAft>
                <a:spcPts val="0"/>
              </a:spcAft>
              <a:buClr>
                <a:schemeClr val="accent3"/>
              </a:buClr>
              <a:buFont typeface="Wingdings 2"/>
              <a:buChar char=""/>
              <a:defRPr/>
            </a:pPr>
            <a:endParaRPr lang="el-GR" dirty="0">
              <a:latin typeface="+mj-lt"/>
            </a:endParaRPr>
          </a:p>
          <a:p>
            <a:pPr marL="274320" indent="-274320" algn="just" eaLnBrk="1" fontAlgn="auto" hangingPunct="1">
              <a:spcAft>
                <a:spcPts val="0"/>
              </a:spcAft>
              <a:buClr>
                <a:schemeClr val="accent3"/>
              </a:buClr>
              <a:buFont typeface="Wingdings 2"/>
              <a:buNone/>
              <a:defRPr/>
            </a:pPr>
            <a:r>
              <a:rPr lang="el-GR" dirty="0">
                <a:latin typeface="+mj-lt"/>
              </a:rPr>
              <a:t> </a:t>
            </a:r>
          </a:p>
          <a:p>
            <a:pPr marL="274320" indent="-274320" algn="just" eaLnBrk="1" fontAlgn="auto" hangingPunct="1">
              <a:spcAft>
                <a:spcPts val="0"/>
              </a:spcAft>
              <a:buClr>
                <a:schemeClr val="accent3"/>
              </a:buClr>
              <a:buFont typeface="Wingdings 2"/>
              <a:buChar char=""/>
              <a:defRPr/>
            </a:pPr>
            <a:endParaRPr lang="el-GR" dirty="0">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1">
            <a:extLst>
              <a:ext uri="{FF2B5EF4-FFF2-40B4-BE49-F238E27FC236}">
                <a16:creationId xmlns:a16="http://schemas.microsoft.com/office/drawing/2014/main" id="{A9A2342F-2A34-73A3-698B-ABEB9DDE489D}"/>
              </a:ext>
            </a:extLst>
          </p:cNvPr>
          <p:cNvSpPr>
            <a:spLocks noGrp="1"/>
          </p:cNvSpPr>
          <p:nvPr>
            <p:ph type="title"/>
          </p:nvPr>
        </p:nvSpPr>
        <p:spPr>
          <a:xfrm>
            <a:off x="342900" y="0"/>
            <a:ext cx="8362950" cy="720725"/>
          </a:xfrm>
        </p:spPr>
        <p:txBody>
          <a:bodyPr/>
          <a:lstStyle/>
          <a:p>
            <a:pPr algn="ctr"/>
            <a:r>
              <a:rPr lang="el-GR" altLang="el-GR" sz="3200" b="1"/>
              <a:t>Ενημερωτική δράση σε σχολεία</a:t>
            </a:r>
            <a:endParaRPr lang="el-GR" altLang="el-GR" sz="3200"/>
          </a:p>
        </p:txBody>
      </p:sp>
      <p:pic>
        <p:nvPicPr>
          <p:cNvPr id="37891" name="Θέση περιεχομένου 4">
            <a:extLst>
              <a:ext uri="{FF2B5EF4-FFF2-40B4-BE49-F238E27FC236}">
                <a16:creationId xmlns:a16="http://schemas.microsoft.com/office/drawing/2014/main" id="{6193762C-8C49-6D4C-3B2E-CD078F24263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9388" y="1341438"/>
            <a:ext cx="4038600" cy="3959225"/>
          </a:xfrm>
        </p:spPr>
      </p:pic>
      <p:pic>
        <p:nvPicPr>
          <p:cNvPr id="37892" name="Picture 2">
            <a:extLst>
              <a:ext uri="{FF2B5EF4-FFF2-40B4-BE49-F238E27FC236}">
                <a16:creationId xmlns:a16="http://schemas.microsoft.com/office/drawing/2014/main" id="{6C59CA25-E873-7583-8CE8-3868630911C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24375" y="4789488"/>
            <a:ext cx="4038600" cy="2068512"/>
          </a:xfrm>
        </p:spPr>
      </p:pic>
      <p:pic>
        <p:nvPicPr>
          <p:cNvPr id="37893" name="Εικόνα 7">
            <a:extLst>
              <a:ext uri="{FF2B5EF4-FFF2-40B4-BE49-F238E27FC236}">
                <a16:creationId xmlns:a16="http://schemas.microsoft.com/office/drawing/2014/main" id="{E6461B1B-BC2A-9FC0-0E60-368AEFFD80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9025" y="908050"/>
            <a:ext cx="3273425"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περιεχομένου">
            <a:extLst>
              <a:ext uri="{FF2B5EF4-FFF2-40B4-BE49-F238E27FC236}">
                <a16:creationId xmlns:a16="http://schemas.microsoft.com/office/drawing/2014/main" id="{DAAEA4CA-26D9-B1C6-0AA2-ED4FA10797CC}"/>
              </a:ext>
            </a:extLst>
          </p:cNvPr>
          <p:cNvSpPr>
            <a:spLocks noGrp="1"/>
          </p:cNvSpPr>
          <p:nvPr>
            <p:ph sz="half" idx="2"/>
          </p:nvPr>
        </p:nvSpPr>
        <p:spPr>
          <a:xfrm>
            <a:off x="428625" y="4384675"/>
            <a:ext cx="8501063" cy="2330450"/>
          </a:xfrm>
        </p:spPr>
        <p:txBody>
          <a:bodyPr>
            <a:normAutofit/>
          </a:bodyPr>
          <a:lstStyle/>
          <a:p>
            <a:pPr marL="274320" indent="-274320" algn="just" eaLnBrk="1" fontAlgn="auto" hangingPunct="1">
              <a:spcAft>
                <a:spcPts val="0"/>
              </a:spcAft>
              <a:buClr>
                <a:schemeClr val="accent3"/>
              </a:buClr>
              <a:buFont typeface="Wingdings 2"/>
              <a:buChar char=""/>
              <a:defRPr/>
            </a:pPr>
            <a:r>
              <a:rPr lang="el-GR" sz="2000" dirty="0">
                <a:latin typeface="+mj-lt"/>
              </a:rPr>
              <a:t>Η ΕΥΑΘ υποστηρίζει σθεναρά δράσεις τοπικών φορέων και οργανώσεων που σχετίζονται µε το περιβάλλον και το νερό, είτε µε συνδιοργανώσεις δράσεων και εκδηλώσεων, είτε µε χορηγίες, όπως για </a:t>
            </a:r>
            <a:r>
              <a:rPr lang="el-GR" sz="2000" dirty="0" err="1">
                <a:latin typeface="+mj-lt"/>
              </a:rPr>
              <a:t>παράδειγµα</a:t>
            </a:r>
            <a:r>
              <a:rPr lang="el-GR" sz="2000" dirty="0">
                <a:latin typeface="+mj-lt"/>
              </a:rPr>
              <a:t> ο </a:t>
            </a:r>
            <a:r>
              <a:rPr lang="el-GR" sz="2000" dirty="0" err="1">
                <a:latin typeface="+mj-lt"/>
              </a:rPr>
              <a:t>καθαρισµός</a:t>
            </a:r>
            <a:r>
              <a:rPr lang="el-GR" sz="2000" dirty="0">
                <a:latin typeface="+mj-lt"/>
              </a:rPr>
              <a:t>  του </a:t>
            </a:r>
            <a:r>
              <a:rPr lang="el-GR" sz="2000" dirty="0" err="1">
                <a:latin typeface="+mj-lt"/>
              </a:rPr>
              <a:t>Θερµαϊκού</a:t>
            </a:r>
            <a:r>
              <a:rPr lang="el-GR" sz="2000" dirty="0">
                <a:latin typeface="+mj-lt"/>
              </a:rPr>
              <a:t> µ</a:t>
            </a:r>
            <a:r>
              <a:rPr lang="el-GR" sz="2000" dirty="0" err="1">
                <a:latin typeface="+mj-lt"/>
              </a:rPr>
              <a:t>ετά</a:t>
            </a:r>
            <a:r>
              <a:rPr lang="el-GR" sz="2000" dirty="0">
                <a:latin typeface="+mj-lt"/>
              </a:rPr>
              <a:t> από πρόσκληση του ΥΜΑΘ ή η συµµ</a:t>
            </a:r>
            <a:r>
              <a:rPr lang="el-GR" sz="2000" dirty="0" err="1">
                <a:latin typeface="+mj-lt"/>
              </a:rPr>
              <a:t>ετοχή</a:t>
            </a:r>
            <a:r>
              <a:rPr lang="el-GR" sz="2000" dirty="0">
                <a:latin typeface="+mj-lt"/>
              </a:rPr>
              <a:t> κάθε χρόνο στο Φεστιβάλ Ανακύκλωσης του ∆</a:t>
            </a:r>
            <a:r>
              <a:rPr lang="el-GR" sz="2000" dirty="0" err="1">
                <a:latin typeface="+mj-lt"/>
              </a:rPr>
              <a:t>ήµου</a:t>
            </a:r>
            <a:r>
              <a:rPr lang="el-GR" sz="2000" dirty="0">
                <a:latin typeface="+mj-lt"/>
              </a:rPr>
              <a:t> Θεσσαλονίκης στη ∆ΕΘ. </a:t>
            </a:r>
          </a:p>
        </p:txBody>
      </p:sp>
      <p:sp>
        <p:nvSpPr>
          <p:cNvPr id="38915" name="1 - Τίτλος">
            <a:extLst>
              <a:ext uri="{FF2B5EF4-FFF2-40B4-BE49-F238E27FC236}">
                <a16:creationId xmlns:a16="http://schemas.microsoft.com/office/drawing/2014/main" id="{86FC0019-4FB2-9163-A620-D3B9D6BA9F87}"/>
              </a:ext>
            </a:extLst>
          </p:cNvPr>
          <p:cNvSpPr>
            <a:spLocks noGrp="1"/>
          </p:cNvSpPr>
          <p:nvPr>
            <p:ph type="title"/>
          </p:nvPr>
        </p:nvSpPr>
        <p:spPr>
          <a:xfrm>
            <a:off x="428625" y="142875"/>
            <a:ext cx="8229600" cy="1143000"/>
          </a:xfrm>
        </p:spPr>
        <p:txBody>
          <a:bodyPr/>
          <a:lstStyle/>
          <a:p>
            <a:pPr algn="ctr" eaLnBrk="1" hangingPunct="1"/>
            <a:r>
              <a:rPr lang="el-GR" altLang="el-GR" sz="3200" b="1"/>
              <a:t>Συμμετοχή της ΕΥΑΘ στον καθαρισμό του Θερμαϊκού</a:t>
            </a:r>
          </a:p>
        </p:txBody>
      </p:sp>
      <p:pic>
        <p:nvPicPr>
          <p:cNvPr id="38916" name="Picture 2">
            <a:extLst>
              <a:ext uri="{FF2B5EF4-FFF2-40B4-BE49-F238E27FC236}">
                <a16:creationId xmlns:a16="http://schemas.microsoft.com/office/drawing/2014/main" id="{C55ECE0C-EE54-C6CF-D110-23409C2AA5E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87875" y="1285875"/>
            <a:ext cx="4038600" cy="2724150"/>
          </a:xfrm>
          <a:noFill/>
        </p:spPr>
      </p:pic>
      <p:pic>
        <p:nvPicPr>
          <p:cNvPr id="38917" name="Picture 3">
            <a:extLst>
              <a:ext uri="{FF2B5EF4-FFF2-40B4-BE49-F238E27FC236}">
                <a16:creationId xmlns:a16="http://schemas.microsoft.com/office/drawing/2014/main" id="{AD326C52-FCCA-B269-F6CA-20C7AD65C7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13" y="1277938"/>
            <a:ext cx="428625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Τίτλος">
            <a:extLst>
              <a:ext uri="{FF2B5EF4-FFF2-40B4-BE49-F238E27FC236}">
                <a16:creationId xmlns:a16="http://schemas.microsoft.com/office/drawing/2014/main" id="{E0692296-7A60-71BA-7D41-6B39A1078627}"/>
              </a:ext>
            </a:extLst>
          </p:cNvPr>
          <p:cNvSpPr>
            <a:spLocks noGrp="1"/>
          </p:cNvSpPr>
          <p:nvPr>
            <p:ph type="ctrTitle"/>
          </p:nvPr>
        </p:nvSpPr>
        <p:spPr>
          <a:xfrm>
            <a:off x="714348" y="4643446"/>
            <a:ext cx="7851648" cy="857256"/>
          </a:xfrm>
          <a:ln>
            <a:miter lim="800000"/>
            <a:headEnd/>
            <a:tailEnd/>
          </a:ln>
        </p:spPr>
        <p:txBody>
          <a:bodyPr/>
          <a:lstStyle/>
          <a:p>
            <a:pPr algn="just" eaLnBrk="1" fontAlgn="auto" hangingPunct="1">
              <a:spcAft>
                <a:spcPts val="0"/>
              </a:spcAft>
              <a:defRPr/>
            </a:pPr>
            <a:r>
              <a:rPr lang="el-GR" sz="3600" dirty="0">
                <a:solidFill>
                  <a:srgbClr val="FFFF00"/>
                </a:solidFill>
              </a:rPr>
              <a:t>Σας ευχαριστώ για την προσοχή σας</a:t>
            </a:r>
          </a:p>
        </p:txBody>
      </p:sp>
      <p:graphicFrame>
        <p:nvGraphicFramePr>
          <p:cNvPr id="45060" name="Object 6">
            <a:extLst>
              <a:ext uri="{FF2B5EF4-FFF2-40B4-BE49-F238E27FC236}">
                <a16:creationId xmlns:a16="http://schemas.microsoft.com/office/drawing/2014/main" id="{676A790B-3509-8A74-E0AE-E66B60AC5097}"/>
              </a:ext>
            </a:extLst>
          </p:cNvPr>
          <p:cNvGraphicFramePr>
            <a:graphicFrameLocks noChangeAspect="1"/>
          </p:cNvGraphicFramePr>
          <p:nvPr>
            <p:extLst>
              <p:ext uri="{D42A27DB-BD31-4B8C-83A1-F6EECF244321}">
                <p14:modId xmlns:p14="http://schemas.microsoft.com/office/powerpoint/2010/main" val="2119815734"/>
              </p:ext>
            </p:extLst>
          </p:nvPr>
        </p:nvGraphicFramePr>
        <p:xfrm>
          <a:off x="-3708920" y="116632"/>
          <a:ext cx="2571750" cy="914401"/>
        </p:xfrm>
        <a:graphic>
          <a:graphicData uri="http://schemas.openxmlformats.org/presentationml/2006/ole">
            <mc:AlternateContent xmlns:mc="http://schemas.openxmlformats.org/markup-compatibility/2006">
              <mc:Choice xmlns:v="urn:schemas-microsoft-com:vml" Requires="v">
                <p:oleObj name="Εικόνα" r:id="rId2" imgW="11868150" imgH="4286250" progId="Word.Picture.8">
                  <p:embed/>
                </p:oleObj>
              </mc:Choice>
              <mc:Fallback>
                <p:oleObj name="Εικόνα" r:id="rId2" imgW="11868150" imgH="4286250" progId="Word.Picture.8">
                  <p:embed/>
                  <p:pic>
                    <p:nvPicPr>
                      <p:cNvPr id="0" name="Object 6"/>
                      <p:cNvPicPr>
                        <a:picLocks noChangeAspect="1" noChangeArrowheads="1"/>
                      </p:cNvPicPr>
                      <p:nvPr/>
                    </p:nvPicPr>
                    <p:blipFill>
                      <a:blip r:embed="rId3">
                        <a:lum contrast="18000"/>
                        <a:extLst>
                          <a:ext uri="{28A0092B-C50C-407E-A947-70E740481C1C}">
                            <a14:useLocalDpi xmlns:a14="http://schemas.microsoft.com/office/drawing/2010/main" val="0"/>
                          </a:ext>
                        </a:extLst>
                      </a:blip>
                      <a:srcRect/>
                      <a:stretch>
                        <a:fillRect/>
                      </a:stretch>
                    </p:blipFill>
                    <p:spPr bwMode="auto">
                      <a:xfrm>
                        <a:off x="-3708920" y="116632"/>
                        <a:ext cx="2571750" cy="91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AutoShape 10" descr="Θεσσαλονίκη νεα παραλία Φωτογραφίες Αρχείου, Royalty Free Θεσσαλονίκη νεα  παραλία Εικόνες | Depositphotos">
            <a:extLst>
              <a:ext uri="{FF2B5EF4-FFF2-40B4-BE49-F238E27FC236}">
                <a16:creationId xmlns:a16="http://schemas.microsoft.com/office/drawing/2014/main" id="{F45B4E92-C703-3D79-D1D8-E00F54E9B899}"/>
              </a:ext>
            </a:extLst>
          </p:cNvPr>
          <p:cNvSpPr>
            <a:spLocks noChangeAspect="1" noChangeArrowheads="1"/>
          </p:cNvSpPr>
          <p:nvPr/>
        </p:nvSpPr>
        <p:spPr bwMode="auto">
          <a:xfrm>
            <a:off x="4419600" y="3140968"/>
            <a:ext cx="304800" cy="44043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45072" name="Picture 16" descr="Θεσσαλονίκη: Πού να πάτε για να περάσετε τέλεια με τα παιδιά">
            <a:extLst>
              <a:ext uri="{FF2B5EF4-FFF2-40B4-BE49-F238E27FC236}">
                <a16:creationId xmlns:a16="http://schemas.microsoft.com/office/drawing/2014/main" id="{29EE02E7-45A7-5C5F-8F91-77DDAE2A99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59" y="-243408"/>
            <a:ext cx="9117541"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E99DB7F57E1EEA449CED69A3C73E62E5" ma:contentTypeVersion="14" ma:contentTypeDescription="Δημιουργία νέου εγγράφου" ma:contentTypeScope="" ma:versionID="a82a9f5ff28bcc976d953b9c2b752ed6">
  <xsd:schema xmlns:xsd="http://www.w3.org/2001/XMLSchema" xmlns:xs="http://www.w3.org/2001/XMLSchema" xmlns:p="http://schemas.microsoft.com/office/2006/metadata/properties" xmlns:ns2="3ecd1078-138c-43fb-a741-bd65204cd2cd" xmlns:ns3="e483d0ea-396e-4f61-acbc-a3e2eeaec88d" targetNamespace="http://schemas.microsoft.com/office/2006/metadata/properties" ma:root="true" ma:fieldsID="e98babe6a6931efe839e95a2e8467967" ns2:_="" ns3:_="">
    <xsd:import namespace="3ecd1078-138c-43fb-a741-bd65204cd2cd"/>
    <xsd:import namespace="e483d0ea-396e-4f61-acbc-a3e2eeaec88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cd1078-138c-43fb-a741-bd65204cd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Ετικέτες εικόνας" ma:readOnly="false" ma:fieldId="{5cf76f15-5ced-4ddc-b409-7134ff3c332f}" ma:taxonomyMulti="true" ma:sspId="d346ff95-fc5f-4731-a034-4745909bddf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483d0ea-396e-4f61-acbc-a3e2eeaec88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f54c344-0e81-4c7d-aee7-8fec02f69b33}" ma:internalName="TaxCatchAll" ma:showField="CatchAllData" ma:web="e483d0ea-396e-4f61-acbc-a3e2eeaec88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Κοινή χρήση με λεπτομέρειες"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cd1078-138c-43fb-a741-bd65204cd2cd">
      <Terms xmlns="http://schemas.microsoft.com/office/infopath/2007/PartnerControls"/>
    </lcf76f155ced4ddcb4097134ff3c332f>
    <TaxCatchAll xmlns="e483d0ea-396e-4f61-acbc-a3e2eeaec88d" xsi:nil="true"/>
  </documentManagement>
</p:properties>
</file>

<file path=customXml/itemProps1.xml><?xml version="1.0" encoding="utf-8"?>
<ds:datastoreItem xmlns:ds="http://schemas.openxmlformats.org/officeDocument/2006/customXml" ds:itemID="{5396430D-E236-422F-9ECB-33A1DBC0EFFA}"/>
</file>

<file path=customXml/itemProps2.xml><?xml version="1.0" encoding="utf-8"?>
<ds:datastoreItem xmlns:ds="http://schemas.openxmlformats.org/officeDocument/2006/customXml" ds:itemID="{F215A997-E5D9-4BB9-A865-2DF9B2B2F108}">
  <ds:schemaRefs>
    <ds:schemaRef ds:uri="http://schemas.microsoft.com/sharepoint/v3/contenttype/forms"/>
  </ds:schemaRefs>
</ds:datastoreItem>
</file>

<file path=customXml/itemProps3.xml><?xml version="1.0" encoding="utf-8"?>
<ds:datastoreItem xmlns:ds="http://schemas.openxmlformats.org/officeDocument/2006/customXml" ds:itemID="{41F2B1EF-AA3F-4FAB-AEDD-A65CE59AF080}">
  <ds:schemaRefs>
    <ds:schemaRef ds:uri="http://schemas.openxmlformats.org/package/2006/metadata/core-properties"/>
    <ds:schemaRef ds:uri="http://schemas.microsoft.com/office/2006/metadata/properties"/>
    <ds:schemaRef ds:uri="http://purl.org/dc/terms/"/>
    <ds:schemaRef ds:uri="http://schemas.microsoft.com/office/2006/documentManagement/types"/>
    <ds:schemaRef ds:uri="http://purl.org/dc/elements/1.1/"/>
    <ds:schemaRef ds:uri="http://www.w3.org/XML/1998/namespace"/>
    <ds:schemaRef ds:uri="http://schemas.microsoft.com/office/infopath/2007/PartnerControls"/>
    <ds:schemaRef ds:uri="ff36a6fb-9803-4701-bfe6-1918860d0f3f"/>
    <ds:schemaRef ds:uri="750edd46-debe-498b-9595-a3814c7c5fc2"/>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Flow</Template>
  <TotalTime>1396</TotalTime>
  <Words>2161</Words>
  <Application>Microsoft Office PowerPoint</Application>
  <PresentationFormat>Προβολή στην οθόνη (4:3)</PresentationFormat>
  <Paragraphs>217</Paragraphs>
  <Slides>34</Slides>
  <Notes>3</Notes>
  <HiddenSlides>0</HiddenSlides>
  <MMClips>0</MMClips>
  <ScaleCrop>false</ScaleCrop>
  <HeadingPairs>
    <vt:vector size="8" baseType="variant">
      <vt:variant>
        <vt:lpstr>Γραμματοσειρές που χρησιμοποιούνται</vt:lpstr>
      </vt:variant>
      <vt:variant>
        <vt:i4>9</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34</vt:i4>
      </vt:variant>
    </vt:vector>
  </HeadingPairs>
  <TitlesOfParts>
    <vt:vector size="45" baseType="lpstr">
      <vt:lpstr>Arial</vt:lpstr>
      <vt:lpstr>Calibri</vt:lpstr>
      <vt:lpstr>Constantia</vt:lpstr>
      <vt:lpstr>Wingdings 2</vt:lpstr>
      <vt:lpstr>Wingdings</vt:lpstr>
      <vt:lpstr>Verdana</vt:lpstr>
      <vt:lpstr>ヒラギノ角ゴ Pro W3</vt:lpstr>
      <vt:lpstr>Times New Roman</vt:lpstr>
      <vt:lpstr>Tahoma</vt:lpstr>
      <vt:lpstr>Ροή</vt:lpstr>
      <vt:lpstr>Εικόνα</vt:lpstr>
      <vt:lpstr>Παρουσίαση του PowerPoint</vt:lpstr>
      <vt:lpstr>Παρουσίαση του PowerPoint</vt:lpstr>
      <vt:lpstr>Το Αποχετευτικό σύστημα της Θεσσαλονίκης</vt:lpstr>
      <vt:lpstr>Εγκαταστάσεις Επεξεργασίας Λυμάτων </vt:lpstr>
      <vt:lpstr>Εγκατάσταση Επεξεργασίας Λυμάτων ΕΕΛ- Θεσσαλονίκης ( Σίνδος)</vt:lpstr>
      <vt:lpstr>Στάδια Επεξεργασίας Λυμάτων στις ΕΕΛ </vt:lpstr>
      <vt:lpstr>Παρουσίαση του PowerPoint</vt:lpstr>
      <vt:lpstr>Παρουσίαση του PowerPoint</vt:lpstr>
      <vt:lpstr>Παρουσίαση του PowerPoint</vt:lpstr>
      <vt:lpstr>Παρουσίαση του PowerPoint</vt:lpstr>
      <vt:lpstr>  </vt:lpstr>
      <vt:lpstr>Πρόσθετες Επεμβάσεις αναβάθμισης της απόδοσης της ΕΕΛΘ</vt:lpstr>
      <vt:lpstr>Παρουσίαση του PowerPoint</vt:lpstr>
      <vt:lpstr>Εργασίες Ενεργειακής Αναβάθμισης ΕΕΛΘ </vt:lpstr>
      <vt:lpstr>Παρουσίαση του PowerPoint</vt:lpstr>
      <vt:lpstr>Παρουσίαση του PowerPoint</vt:lpstr>
      <vt:lpstr>Εγκατάσταση Επεξεργασίας Λυμάτων Τουριστικών Περιοχών ΕΕΛ – ΑΙΝΕΙΑ  ( Περιοχή Αγγελοχωρίου)</vt:lpstr>
      <vt:lpstr>Εργα Αναβάθμισης ΕΕΛ ΑΙΝΕΙΑ</vt:lpstr>
      <vt:lpstr>Παρουσίαση του PowerPoint</vt:lpstr>
      <vt:lpstr>Παρουσίαση του PowerPoint</vt:lpstr>
      <vt:lpstr>Παρουσίαση του PowerPoint</vt:lpstr>
      <vt:lpstr>Πρόγραμμα Παρακολούθησης Θερμαικού</vt:lpstr>
      <vt:lpstr>Πρόγραμμα Παρακολούθησης Θερμαϊκού</vt:lpstr>
      <vt:lpstr>Πρόγραμμα Παρακολούθησης Θερμαϊκού</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Εργαστήριο Αποχέτευσης και Περιβαλλοντικών Ελέγχων</vt:lpstr>
      <vt:lpstr>Ενημερωτική δράση σε σχολεία</vt:lpstr>
      <vt:lpstr>Ενημερωτική δράση σε σχολεία</vt:lpstr>
      <vt:lpstr>Συμμετοχή της ΕΥΑΘ στον καθαρισμό του Θερμαϊκού</vt:lpstr>
      <vt:lpstr>Σας ευχαριστώ για την προσοχή σας</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Aineia2016</dc:creator>
  <cp:lastModifiedBy>Karabougiouki Evgenia</cp:lastModifiedBy>
  <cp:revision>138</cp:revision>
  <dcterms:created xsi:type="dcterms:W3CDTF">2017-09-07T07:32:06Z</dcterms:created>
  <dcterms:modified xsi:type="dcterms:W3CDTF">2023-07-09T17:18:59Z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0x010100E4A1BD14B662444CA0526F6CF26508B1</vt:lpwstr>
  </property>
  <property fmtid="{D5CDD505-2E9C-101B-9397-08002B2CF9AE}" pid="3" name="_activity">
    <vt:lpwstr/>
  </property>
</Properties>
</file>