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6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66" r:id="rId4"/>
    <p:sldId id="267" r:id="rId5"/>
    <p:sldId id="269" r:id="rId6"/>
    <p:sldId id="279" r:id="rId7"/>
    <p:sldId id="270" r:id="rId8"/>
    <p:sldId id="268" r:id="rId9"/>
    <p:sldId id="271" r:id="rId10"/>
    <p:sldId id="265" r:id="rId11"/>
    <p:sldId id="260" r:id="rId12"/>
    <p:sldId id="261" r:id="rId13"/>
    <p:sldId id="264" r:id="rId14"/>
    <p:sldId id="262" r:id="rId15"/>
    <p:sldId id="263" r:id="rId16"/>
    <p:sldId id="272" r:id="rId17"/>
    <p:sldId id="273" r:id="rId18"/>
    <p:sldId id="274" r:id="rId19"/>
    <p:sldId id="278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914;&#953;&#946;&#955;&#943;&#959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914;&#953;&#946;&#955;&#943;&#959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plotArea>
      <c:layout>
        <c:manualLayout>
          <c:layoutTarget val="inner"/>
          <c:xMode val="edge"/>
          <c:yMode val="edge"/>
          <c:x val="0.1716252609599786"/>
          <c:y val="4.0865931475839133E-2"/>
          <c:w val="0.83578258967629049"/>
          <c:h val="0.79822506561679785"/>
        </c:manualLayout>
      </c:layout>
      <c:scatterChart>
        <c:scatterStyle val="smoothMarker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Φύλλο1!$A$1:$A$33</c:f>
              <c:numCache>
                <c:formatCode>General</c:formatCode>
                <c:ptCount val="33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  <c:pt idx="31">
                  <c:v>2018</c:v>
                </c:pt>
                <c:pt idx="32">
                  <c:v>2019</c:v>
                </c:pt>
              </c:numCache>
            </c:numRef>
          </c:xVal>
          <c:yVal>
            <c:numRef>
              <c:f>Φύλλο1!$B$1:$B$33</c:f>
              <c:numCache>
                <c:formatCode>General</c:formatCode>
                <c:ptCount val="33"/>
                <c:pt idx="0">
                  <c:v>24.020499999999789</c:v>
                </c:pt>
                <c:pt idx="1">
                  <c:v>24.653800000000135</c:v>
                </c:pt>
                <c:pt idx="2">
                  <c:v>23.874800000000135</c:v>
                </c:pt>
                <c:pt idx="3">
                  <c:v>23.659300000000005</c:v>
                </c:pt>
                <c:pt idx="4">
                  <c:v>23.819500000000001</c:v>
                </c:pt>
                <c:pt idx="5">
                  <c:v>23.712199999999989</c:v>
                </c:pt>
                <c:pt idx="6">
                  <c:v>23.644800000000131</c:v>
                </c:pt>
                <c:pt idx="7">
                  <c:v>24.937200000000001</c:v>
                </c:pt>
                <c:pt idx="8">
                  <c:v>24.608599999999889</c:v>
                </c:pt>
                <c:pt idx="9">
                  <c:v>23.68239999999976</c:v>
                </c:pt>
                <c:pt idx="10">
                  <c:v>23.764299999999889</c:v>
                </c:pt>
                <c:pt idx="11">
                  <c:v>24.662400000000002</c:v>
                </c:pt>
                <c:pt idx="12">
                  <c:v>25.067399999999989</c:v>
                </c:pt>
                <c:pt idx="13">
                  <c:v>24.300599999999989</c:v>
                </c:pt>
                <c:pt idx="14">
                  <c:v>24.958199999999763</c:v>
                </c:pt>
                <c:pt idx="15">
                  <c:v>25.438699999999731</c:v>
                </c:pt>
                <c:pt idx="16">
                  <c:v>25.269199999999763</c:v>
                </c:pt>
                <c:pt idx="17">
                  <c:v>24.496499999999752</c:v>
                </c:pt>
                <c:pt idx="18">
                  <c:v>24.6523</c:v>
                </c:pt>
                <c:pt idx="19">
                  <c:v>24.452000000000002</c:v>
                </c:pt>
                <c:pt idx="20">
                  <c:v>24.864100000000001</c:v>
                </c:pt>
                <c:pt idx="21">
                  <c:v>24.7759</c:v>
                </c:pt>
                <c:pt idx="22">
                  <c:v>24.726199999999789</c:v>
                </c:pt>
                <c:pt idx="23">
                  <c:v>25.377600000000001</c:v>
                </c:pt>
                <c:pt idx="24">
                  <c:v>25.198799999999789</c:v>
                </c:pt>
                <c:pt idx="25">
                  <c:v>25.558900000000001</c:v>
                </c:pt>
                <c:pt idx="26">
                  <c:v>24.974900000000005</c:v>
                </c:pt>
                <c:pt idx="27">
                  <c:v>25.285199999999673</c:v>
                </c:pt>
                <c:pt idx="28">
                  <c:v>25.675699999999889</c:v>
                </c:pt>
                <c:pt idx="29">
                  <c:v>25.1752</c:v>
                </c:pt>
                <c:pt idx="30">
                  <c:v>24.976099999999889</c:v>
                </c:pt>
                <c:pt idx="31">
                  <c:v>25.5931</c:v>
                </c:pt>
                <c:pt idx="32">
                  <c:v>25.305199999999989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0DB-4DD8-A0D7-AFA36491ED37}"/>
            </c:ext>
          </c:extLst>
        </c:ser>
        <c:axId val="117985280"/>
        <c:axId val="117986816"/>
      </c:scatterChart>
      <c:valAx>
        <c:axId val="117985280"/>
        <c:scaling>
          <c:orientation val="minMax"/>
          <c:max val="2025"/>
          <c:min val="1985"/>
        </c:scaling>
        <c:axPos val="b"/>
        <c:numFmt formatCode="General" sourceLinked="1"/>
        <c:majorTickMark val="in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000" baseline="0">
                <a:latin typeface="Arial" pitchFamily="34" charset="0"/>
                <a:cs typeface="Arial" pitchFamily="34" charset="0"/>
              </a:defRPr>
            </a:pPr>
            <a:endParaRPr lang="el-GR"/>
          </a:p>
        </c:txPr>
        <c:crossAx val="117986816"/>
        <c:crosses val="autoZero"/>
        <c:crossBetween val="midCat"/>
      </c:valAx>
      <c:valAx>
        <c:axId val="117986816"/>
        <c:scaling>
          <c:orientation val="minMax"/>
          <c:max val="26"/>
          <c:min val="23"/>
        </c:scaling>
        <c:axPos val="l"/>
        <c:numFmt formatCode="General" sourceLinked="1"/>
        <c:majorTickMark val="in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el-GR"/>
          </a:p>
        </c:txPr>
        <c:crossAx val="117985280"/>
        <c:crosses val="autoZero"/>
        <c:crossBetween val="midCat"/>
        <c:majorUnit val="1"/>
      </c:valAx>
      <c:spPr>
        <a:noFill/>
        <a:ln w="25400">
          <a:noFill/>
        </a:ln>
      </c:spPr>
    </c:plotArea>
    <c:plotVisOnly val="1"/>
    <c:dispBlanksAs val="gap"/>
  </c:chart>
  <c:spPr>
    <a:noFill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autoTitleDeleted val="1"/>
    <c:plotArea>
      <c:layout>
        <c:manualLayout>
          <c:layoutTarget val="inner"/>
          <c:xMode val="edge"/>
          <c:yMode val="edge"/>
          <c:x val="0.17500184118776443"/>
          <c:y val="5.0824462392844702E-2"/>
          <c:w val="0.79855400164531676"/>
          <c:h val="0.65590799004201761"/>
        </c:manualLayout>
      </c:layout>
      <c:lineChart>
        <c:grouping val="standard"/>
        <c:ser>
          <c:idx val="0"/>
          <c:order val="0"/>
          <c:marker>
            <c:symbol val="none"/>
          </c:marker>
          <c:cat>
            <c:strRef>
              <c:f>Φύλλο1!$A$1:$A$12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Φύλλο1!$B$1:$B$12</c:f>
              <c:numCache>
                <c:formatCode>General</c:formatCode>
                <c:ptCount val="12"/>
                <c:pt idx="0">
                  <c:v>15.290700000000001</c:v>
                </c:pt>
                <c:pt idx="1">
                  <c:v>14.5671</c:v>
                </c:pt>
                <c:pt idx="2">
                  <c:v>14.4688</c:v>
                </c:pt>
                <c:pt idx="3">
                  <c:v>15.2349</c:v>
                </c:pt>
                <c:pt idx="4">
                  <c:v>17.960399999999716</c:v>
                </c:pt>
                <c:pt idx="5">
                  <c:v>21.74</c:v>
                </c:pt>
                <c:pt idx="6">
                  <c:v>23.7911</c:v>
                </c:pt>
                <c:pt idx="7">
                  <c:v>24.854600000000001</c:v>
                </c:pt>
                <c:pt idx="8">
                  <c:v>23.821800000000035</c:v>
                </c:pt>
                <c:pt idx="9">
                  <c:v>21.885599999999723</c:v>
                </c:pt>
                <c:pt idx="10">
                  <c:v>19.164100000000001</c:v>
                </c:pt>
                <c:pt idx="11">
                  <c:v>16.745699999999683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7E-446C-B63C-35C1712EB38D}"/>
            </c:ext>
          </c:extLst>
        </c:ser>
        <c:ser>
          <c:idx val="1"/>
          <c:order val="1"/>
          <c:marker>
            <c:symbol val="none"/>
          </c:marker>
          <c:cat>
            <c:strRef>
              <c:f>Φύλλο1!$A$1:$A$12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Φύλλο1!$C$1:$C$12</c:f>
              <c:numCache>
                <c:formatCode>General</c:formatCode>
                <c:ptCount val="12"/>
                <c:pt idx="0">
                  <c:v>15.7698</c:v>
                </c:pt>
                <c:pt idx="1">
                  <c:v>14.9962</c:v>
                </c:pt>
                <c:pt idx="2">
                  <c:v>14.910300000000001</c:v>
                </c:pt>
                <c:pt idx="3">
                  <c:v>15.650600000000004</c:v>
                </c:pt>
                <c:pt idx="4">
                  <c:v>18.626999999999999</c:v>
                </c:pt>
                <c:pt idx="5">
                  <c:v>22.3126</c:v>
                </c:pt>
                <c:pt idx="6">
                  <c:v>24.645299999999889</c:v>
                </c:pt>
                <c:pt idx="7">
                  <c:v>25.489499999999701</c:v>
                </c:pt>
                <c:pt idx="8">
                  <c:v>24.245399999999719</c:v>
                </c:pt>
                <c:pt idx="9">
                  <c:v>22.0474</c:v>
                </c:pt>
                <c:pt idx="10">
                  <c:v>19.552800000000001</c:v>
                </c:pt>
                <c:pt idx="11">
                  <c:v>17.363800000000001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7E-446C-B63C-35C1712EB38D}"/>
            </c:ext>
          </c:extLst>
        </c:ser>
        <c:ser>
          <c:idx val="2"/>
          <c:order val="2"/>
          <c:marker>
            <c:symbol val="none"/>
          </c:marker>
          <c:cat>
            <c:strRef>
              <c:f>Φύλλο1!$A$1:$A$12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Φύλλο1!$D$1:$D$12</c:f>
              <c:numCache>
                <c:formatCode>General</c:formatCode>
                <c:ptCount val="12"/>
                <c:pt idx="0">
                  <c:v>16.165199999999889</c:v>
                </c:pt>
                <c:pt idx="1">
                  <c:v>15.4587</c:v>
                </c:pt>
                <c:pt idx="2">
                  <c:v>15.4193</c:v>
                </c:pt>
                <c:pt idx="3">
                  <c:v>16.408699999999701</c:v>
                </c:pt>
                <c:pt idx="4">
                  <c:v>19.128299999999989</c:v>
                </c:pt>
                <c:pt idx="5">
                  <c:v>22.8093</c:v>
                </c:pt>
                <c:pt idx="6">
                  <c:v>25.002699999999759</c:v>
                </c:pt>
                <c:pt idx="7">
                  <c:v>26.007800000000035</c:v>
                </c:pt>
                <c:pt idx="8">
                  <c:v>24.925699999999676</c:v>
                </c:pt>
                <c:pt idx="9">
                  <c:v>22.469899999999889</c:v>
                </c:pt>
                <c:pt idx="10">
                  <c:v>20.051600000000001</c:v>
                </c:pt>
                <c:pt idx="11">
                  <c:v>17.859400000000001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57E-446C-B63C-35C1712EB38D}"/>
            </c:ext>
          </c:extLst>
        </c:ser>
        <c:marker val="1"/>
        <c:axId val="129958656"/>
        <c:axId val="129960192"/>
      </c:lineChart>
      <c:catAx>
        <c:axId val="129958656"/>
        <c:scaling>
          <c:orientation val="minMax"/>
        </c:scaling>
        <c:axPos val="b"/>
        <c:numFmt formatCode="General" sourceLinked="0"/>
        <c:majorTickMark val="in"/>
        <c:tickLblPos val="nextTo"/>
        <c:spPr>
          <a:ln>
            <a:solidFill>
              <a:schemeClr val="tx1"/>
            </a:solidFill>
          </a:ln>
        </c:spPr>
        <c:txPr>
          <a:bodyPr rot="-5400000" vert="horz"/>
          <a:lstStyle/>
          <a:p>
            <a:pPr>
              <a:defRPr baseline="0">
                <a:latin typeface="Arial" pitchFamily="34" charset="0"/>
                <a:cs typeface="Arial" pitchFamily="34" charset="0"/>
              </a:defRPr>
            </a:pPr>
            <a:endParaRPr lang="el-GR"/>
          </a:p>
        </c:txPr>
        <c:crossAx val="129960192"/>
        <c:crossesAt val="12"/>
        <c:lblAlgn val="ctr"/>
        <c:lblOffset val="100"/>
      </c:catAx>
      <c:valAx>
        <c:axId val="129960192"/>
        <c:scaling>
          <c:orientation val="minMax"/>
          <c:max val="27"/>
          <c:min val="13"/>
        </c:scaling>
        <c:axPos val="l"/>
        <c:numFmt formatCode="General" sourceLinked="1"/>
        <c:majorTickMark val="in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l-GR"/>
          </a:p>
        </c:txPr>
        <c:crossAx val="129958656"/>
        <c:crosses val="autoZero"/>
        <c:crossBetween val="midCat"/>
      </c:valAx>
      <c:spPr>
        <a:noFill/>
      </c:spPr>
    </c:plotArea>
    <c:plotVisOnly val="1"/>
    <c:dispBlanksAs val="gap"/>
  </c:chart>
  <c:spPr>
    <a:noFill/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33.wmf"/><Relationship Id="rId7" Type="http://schemas.openxmlformats.org/officeDocument/2006/relationships/image" Target="../media/image37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C4872-C64B-47E5-8A71-B2F9A96F1434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36D34-A303-4CD3-AD26-4783ACEE7419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1988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3941C10-77B8-490C-80FC-32B4BA8860C1}" type="slidenum">
              <a:rPr lang="el-GR" altLang="el-GR" smtClean="0"/>
              <a:pPr/>
              <a:t>6</a:t>
            </a:fld>
            <a:endParaRPr lang="el-GR" altLang="el-G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7654E04-AF67-42B3-9756-E1B52E1F6AE8}" type="slidenum">
              <a:rPr lang="el-GR" altLang="el-GR" smtClean="0">
                <a:latin typeface="Arial" charset="0"/>
                <a:cs typeface="Arial" charset="0"/>
              </a:rPr>
              <a:pPr/>
              <a:t>7</a:t>
            </a:fld>
            <a:endParaRPr lang="el-GR" altLang="el-GR" smtClean="0">
              <a:latin typeface="Arial" charset="0"/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l-GR" altLang="el-GR" smtClean="0"/>
              <a:t>Πώς υπολογίστηκε;;;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208-689C-4640-AA99-04607888AB2E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790B-85D8-4EA5-8FCD-5FC2952D86B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208-689C-4640-AA99-04607888AB2E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790B-85D8-4EA5-8FCD-5FC2952D86B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208-689C-4640-AA99-04607888AB2E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790B-85D8-4EA5-8FCD-5FC2952D86B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208-689C-4640-AA99-04607888AB2E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790B-85D8-4EA5-8FCD-5FC2952D86B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208-689C-4640-AA99-04607888AB2E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790B-85D8-4EA5-8FCD-5FC2952D86B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208-689C-4640-AA99-04607888AB2E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790B-85D8-4EA5-8FCD-5FC2952D86B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208-689C-4640-AA99-04607888AB2E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790B-85D8-4EA5-8FCD-5FC2952D86B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208-689C-4640-AA99-04607888AB2E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790B-85D8-4EA5-8FCD-5FC2952D86B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208-689C-4640-AA99-04607888AB2E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790B-85D8-4EA5-8FCD-5FC2952D86B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208-689C-4640-AA99-04607888AB2E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790B-85D8-4EA5-8FCD-5FC2952D86B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208-689C-4640-AA99-04607888AB2E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2790B-85D8-4EA5-8FCD-5FC2952D86B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69580AC-16AD-46C5-9A01-DED5745E5A12}" type="datetimeFigureOut">
              <a:rPr lang="en-US"/>
              <a:pPr>
                <a:defRPr/>
              </a:pPr>
              <a:t>7/10/2023</a:t>
            </a:fld>
            <a:endParaRPr lang="en-US"/>
          </a:p>
        </p:txBody>
      </p:sp>
      <p:sp>
        <p:nvSpPr>
          <p:cNvPr id="4" name="Holder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>
              <a:defRPr/>
            </a:pPr>
            <a:fld id="{7AA90E11-9C18-4834-AB29-B66F0F0055CE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39208-689C-4640-AA99-04607888AB2E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2790B-85D8-4EA5-8FCD-5FC2952D86B1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0.jpe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4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39.png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jmse10010042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chart" Target="../charts/chart2.xml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- Τίτλος"/>
          <p:cNvSpPr>
            <a:spLocks noGrp="1"/>
          </p:cNvSpPr>
          <p:nvPr>
            <p:ph type="title"/>
          </p:nvPr>
        </p:nvSpPr>
        <p:spPr>
          <a:xfrm>
            <a:off x="883529" y="124200"/>
            <a:ext cx="7518630" cy="2072520"/>
          </a:xfrm>
        </p:spPr>
        <p:txBody>
          <a:bodyPr/>
          <a:lstStyle/>
          <a:p>
            <a:pPr eaLnBrk="1" hangingPunct="1"/>
            <a:r>
              <a:rPr lang="el-GR" altLang="el-GR" sz="1300" b="1" dirty="0">
                <a:solidFill>
                  <a:srgbClr val="002060"/>
                </a:solidFill>
              </a:rPr>
              <a:t>ΑΡΙΣΤΟΤΕΛΕΙΟ ΠΑΝΕΠΙΣΤΗΜΙΟ ΘΕΣΣΑΛΟΝΙΚΗΣ</a:t>
            </a:r>
            <a:r>
              <a:rPr lang="en-US" altLang="el-GR" sz="1300" b="1" dirty="0">
                <a:solidFill>
                  <a:srgbClr val="002060"/>
                </a:solidFill>
              </a:rPr>
              <a:t>,</a:t>
            </a:r>
            <a:r>
              <a:rPr lang="el-GR" altLang="el-GR" sz="1300" b="1" dirty="0">
                <a:solidFill>
                  <a:srgbClr val="002060"/>
                </a:solidFill>
              </a:rPr>
              <a:t/>
            </a:r>
            <a:br>
              <a:rPr lang="el-GR" altLang="el-GR" sz="1300" b="1" dirty="0">
                <a:solidFill>
                  <a:srgbClr val="002060"/>
                </a:solidFill>
              </a:rPr>
            </a:br>
            <a:r>
              <a:rPr lang="el-GR" altLang="el-GR" sz="1300" b="1" dirty="0">
                <a:solidFill>
                  <a:srgbClr val="002060"/>
                </a:solidFill>
              </a:rPr>
              <a:t>ΣΧΟΛΗ ΘΕΤΙΚΩΝ ΕΠΙΣΤΗΜΩΝ</a:t>
            </a:r>
            <a:r>
              <a:rPr lang="en-US" altLang="el-GR" sz="1300" b="1" dirty="0">
                <a:solidFill>
                  <a:srgbClr val="002060"/>
                </a:solidFill>
              </a:rPr>
              <a:t>,</a:t>
            </a:r>
            <a:r>
              <a:rPr lang="el-GR" altLang="el-GR" sz="1300" b="1" dirty="0">
                <a:solidFill>
                  <a:srgbClr val="002060"/>
                </a:solidFill>
              </a:rPr>
              <a:t> ΤΜΗΜΑ ΒΙΟΛΟΓΙΑΣ</a:t>
            </a:r>
            <a:r>
              <a:rPr lang="el-GR" altLang="el-GR" sz="1600" b="1" dirty="0">
                <a:solidFill>
                  <a:srgbClr val="002060"/>
                </a:solidFill>
              </a:rPr>
              <a:t/>
            </a:r>
            <a:br>
              <a:rPr lang="el-GR" altLang="el-GR" sz="1600" b="1" dirty="0">
                <a:solidFill>
                  <a:srgbClr val="002060"/>
                </a:solidFill>
              </a:rPr>
            </a:br>
            <a:r>
              <a:rPr lang="el-GR" altLang="el-GR" sz="1600" b="1" dirty="0">
                <a:solidFill>
                  <a:srgbClr val="002060"/>
                </a:solidFill>
              </a:rPr>
              <a:t/>
            </a:r>
            <a:br>
              <a:rPr lang="el-GR" altLang="el-GR" sz="1600" b="1" dirty="0">
                <a:solidFill>
                  <a:srgbClr val="002060"/>
                </a:solidFill>
              </a:rPr>
            </a:br>
            <a:r>
              <a:rPr lang="el-GR" altLang="el-GR" sz="1600" b="1" dirty="0">
                <a:solidFill>
                  <a:srgbClr val="002060"/>
                </a:solidFill>
              </a:rPr>
              <a:t>«</a:t>
            </a:r>
            <a:r>
              <a:rPr lang="el-GR" altLang="el-GR" sz="2300" b="1" dirty="0">
                <a:solidFill>
                  <a:srgbClr val="002060"/>
                </a:solidFill>
              </a:rPr>
              <a:t>Κλιματική αλλαγή και επιπτώσεις στις υδατοκαλλιέργειες</a:t>
            </a:r>
            <a:r>
              <a:rPr lang="el-GR" altLang="el-GR" sz="1600" b="1" dirty="0">
                <a:solidFill>
                  <a:srgbClr val="002060"/>
                </a:solidFill>
              </a:rPr>
              <a:t>»</a:t>
            </a:r>
            <a:endParaRPr lang="el-GR" altLang="el-GR" sz="2000" dirty="0">
              <a:solidFill>
                <a:srgbClr val="002060"/>
              </a:solidFill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1499810" y="5788800"/>
            <a:ext cx="6144381" cy="638988"/>
          </a:xfrm>
          <a:prstGeom prst="rect">
            <a:avLst/>
          </a:prstGeom>
          <a:noFill/>
        </p:spPr>
        <p:txBody>
          <a:bodyPr lIns="84168" tIns="42084" rIns="84168" bIns="42084">
            <a:spAutoFit/>
          </a:bodyPr>
          <a:lstStyle/>
          <a:p>
            <a:pPr algn="ctr" eaLnBrk="1" hangingPunct="1">
              <a:defRPr/>
            </a:pPr>
            <a:r>
              <a:rPr lang="el-GR" b="1" dirty="0">
                <a:solidFill>
                  <a:srgbClr val="002060"/>
                </a:solidFill>
                <a:latin typeface="+mn-lt"/>
              </a:rPr>
              <a:t>Βασίλειος Μιχαηλίδης, Καθηγητής</a:t>
            </a:r>
            <a:r>
              <a:rPr lang="en-US" b="1" dirty="0">
                <a:solidFill>
                  <a:srgbClr val="002060"/>
                </a:solidFill>
                <a:latin typeface="+mn-lt"/>
              </a:rPr>
              <a:t> ,</a:t>
            </a:r>
            <a:r>
              <a:rPr lang="el-GR" b="1" dirty="0">
                <a:solidFill>
                  <a:srgbClr val="002060"/>
                </a:solidFill>
                <a:latin typeface="+mn-lt"/>
              </a:rPr>
              <a:t> Εργαστήριο Φυσιολογίας Ζώων</a:t>
            </a:r>
            <a:r>
              <a:rPr lang="en-US" b="1" dirty="0">
                <a:solidFill>
                  <a:srgbClr val="002060"/>
                </a:solidFill>
                <a:latin typeface="+mn-lt"/>
              </a:rPr>
              <a:t>,</a:t>
            </a:r>
            <a:r>
              <a:rPr lang="el-GR" b="1" dirty="0">
                <a:solidFill>
                  <a:srgbClr val="002060"/>
                </a:solidFill>
                <a:latin typeface="+mn-lt"/>
              </a:rPr>
              <a:t> Τμήμα Βιολογίας, Α.Π.Θ.</a:t>
            </a:r>
            <a:r>
              <a:rPr lang="en-US" b="1" dirty="0">
                <a:solidFill>
                  <a:srgbClr val="002060"/>
                </a:solidFill>
                <a:latin typeface="+mn-lt"/>
              </a:rPr>
              <a:t> </a:t>
            </a:r>
            <a:endParaRPr lang="el-GR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6148" name="Picture 11" descr="http://fish-conservation.nu/wp-content/uploads/LOGO.jpg"/>
          <p:cNvPicPr>
            <a:picLocks noChangeAspect="1" noChangeArrowheads="1"/>
          </p:cNvPicPr>
          <p:nvPr/>
        </p:nvPicPr>
        <p:blipFill>
          <a:blip r:embed="rId2"/>
          <a:srcRect t="4140" r="72751"/>
          <a:stretch>
            <a:fillRect/>
          </a:stretch>
        </p:blipFill>
        <p:spPr bwMode="auto">
          <a:xfrm>
            <a:off x="1125434" y="3234601"/>
            <a:ext cx="2540000" cy="184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- Ορθογώνιο"/>
          <p:cNvSpPr/>
          <p:nvPr/>
        </p:nvSpPr>
        <p:spPr bwMode="auto">
          <a:xfrm>
            <a:off x="3367084" y="4031640"/>
            <a:ext cx="290286" cy="717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 eaLnBrk="1" hangingPunct="1">
              <a:defRPr/>
            </a:pPr>
            <a:endParaRPr lang="el-GR"/>
          </a:p>
        </p:txBody>
      </p:sp>
      <p:pic>
        <p:nvPicPr>
          <p:cNvPr id="6150" name="Picture 2" descr="C:\Users\BILL\Dropbox\Camera Uploads\2016-12-13 18.23.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5810" y="3234601"/>
            <a:ext cx="2601052" cy="184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- Ορθογώνιο"/>
          <p:cNvSpPr/>
          <p:nvPr/>
        </p:nvSpPr>
        <p:spPr>
          <a:xfrm>
            <a:off x="1972100" y="2359800"/>
            <a:ext cx="5418667" cy="896129"/>
          </a:xfrm>
          <a:prstGeom prst="rect">
            <a:avLst/>
          </a:prstGeom>
        </p:spPr>
        <p:txBody>
          <a:bodyPr lIns="64502" tIns="32251" rIns="64502" bIns="32251">
            <a:spAutoFit/>
          </a:bodyPr>
          <a:lstStyle/>
          <a:p>
            <a:pPr algn="ctr">
              <a:defRPr/>
            </a:pPr>
            <a:r>
              <a:rPr lang="el-GR" b="1" i="1" dirty="0">
                <a:latin typeface="+mn-lt"/>
                <a:cs typeface="Arial" pitchFamily="34" charset="0"/>
              </a:rPr>
              <a:t>Συμβολή της βιολογίας στην δημιουργία προγραμμάτων έγκυρης πρόβλεψης των επιπτώσεων της κλιματικής αλλαγής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278767" y="221401"/>
            <a:ext cx="8647520" cy="6605384"/>
          </a:xfrm>
          <a:prstGeom prst="rect">
            <a:avLst/>
          </a:prstGeom>
          <a:solidFill>
            <a:schemeClr val="bg1"/>
          </a:solidFill>
        </p:spPr>
        <p:txBody>
          <a:bodyPr lIns="64502" tIns="32251" rIns="64502" bIns="32251">
            <a:spAutoFit/>
          </a:bodyPr>
          <a:lstStyle/>
          <a:p>
            <a:pPr algn="ctr">
              <a:defRPr/>
            </a:pPr>
            <a:r>
              <a:rPr lang="el-GR" sz="1700" b="1" dirty="0">
                <a:solidFill>
                  <a:srgbClr val="C00000"/>
                </a:solidFill>
                <a:cs typeface="Arial" pitchFamily="34" charset="0"/>
              </a:rPr>
              <a:t>Σχετικά ερωτήματα  με τις επιπτώσεις της κλιματικής αλλαγής στον τομέα των υδατοκαλλιεργειών</a:t>
            </a:r>
          </a:p>
          <a:p>
            <a:pPr>
              <a:defRPr/>
            </a:pPr>
            <a:endParaRPr lang="el-GR" sz="1700" b="1" dirty="0">
              <a:solidFill>
                <a:srgbClr val="C00000"/>
              </a:solidFill>
              <a:cs typeface="Arial" pitchFamily="34" charset="0"/>
            </a:endParaRPr>
          </a:p>
          <a:p>
            <a:pPr>
              <a:defRPr/>
            </a:pPr>
            <a:endParaRPr lang="el-GR" sz="1700" b="1" dirty="0">
              <a:solidFill>
                <a:srgbClr val="C00000"/>
              </a:solidFill>
              <a:cs typeface="Arial" pitchFamily="34" charset="0"/>
            </a:endParaRPr>
          </a:p>
          <a:p>
            <a:pPr>
              <a:defRPr/>
            </a:pPr>
            <a:endParaRPr lang="el-GR" sz="1700" b="1" dirty="0">
              <a:solidFill>
                <a:srgbClr val="002060"/>
              </a:solidFill>
              <a:cs typeface="Arial" pitchFamily="34" charset="0"/>
            </a:endParaRPr>
          </a:p>
          <a:p>
            <a:pPr>
              <a:defRPr/>
            </a:pPr>
            <a:endParaRPr lang="el-GR" sz="1700" b="1" dirty="0">
              <a:solidFill>
                <a:srgbClr val="002060"/>
              </a:solidFill>
              <a:cs typeface="Arial" pitchFamily="34" charset="0"/>
            </a:endParaRPr>
          </a:p>
          <a:p>
            <a:pPr>
              <a:defRPr/>
            </a:pPr>
            <a:endParaRPr lang="el-GR" sz="1700" b="1" dirty="0">
              <a:solidFill>
                <a:srgbClr val="002060"/>
              </a:solidFill>
              <a:cs typeface="Arial" pitchFamily="34" charset="0"/>
            </a:endParaRPr>
          </a:p>
          <a:p>
            <a:pPr>
              <a:defRPr/>
            </a:pPr>
            <a:endParaRPr lang="el-GR" sz="1700" b="1" dirty="0">
              <a:solidFill>
                <a:srgbClr val="002060"/>
              </a:solidFill>
              <a:cs typeface="Arial" pitchFamily="34" charset="0"/>
            </a:endParaRPr>
          </a:p>
          <a:p>
            <a:pPr>
              <a:defRPr/>
            </a:pPr>
            <a:endParaRPr lang="el-GR" sz="1700" b="1" dirty="0">
              <a:solidFill>
                <a:srgbClr val="002060"/>
              </a:solidFill>
              <a:cs typeface="Arial" pitchFamily="34" charset="0"/>
            </a:endParaRPr>
          </a:p>
          <a:p>
            <a:pPr>
              <a:defRPr/>
            </a:pPr>
            <a:endParaRPr lang="el-GR" sz="1700" b="1" dirty="0">
              <a:solidFill>
                <a:srgbClr val="002060"/>
              </a:solidFill>
              <a:cs typeface="Arial" pitchFamily="34" charset="0"/>
            </a:endParaRPr>
          </a:p>
          <a:p>
            <a:pPr>
              <a:defRPr/>
            </a:pPr>
            <a:endParaRPr lang="el-GR" sz="1700" b="1" dirty="0">
              <a:solidFill>
                <a:srgbClr val="002060"/>
              </a:solidFill>
              <a:cs typeface="Arial" pitchFamily="34" charset="0"/>
            </a:endParaRPr>
          </a:p>
          <a:p>
            <a:pPr>
              <a:defRPr/>
            </a:pPr>
            <a:endParaRPr lang="el-GR" sz="1700" b="1" dirty="0">
              <a:solidFill>
                <a:srgbClr val="002060"/>
              </a:solidFill>
              <a:cs typeface="Arial" pitchFamily="34" charset="0"/>
            </a:endParaRPr>
          </a:p>
          <a:p>
            <a:pPr>
              <a:defRPr/>
            </a:pPr>
            <a:endParaRPr lang="el-GR" sz="1700" b="1" dirty="0">
              <a:solidFill>
                <a:srgbClr val="002060"/>
              </a:solidFill>
              <a:cs typeface="Arial" pitchFamily="34" charset="0"/>
            </a:endParaRPr>
          </a:p>
          <a:p>
            <a:pPr marL="125420" indent="-125420" algn="just">
              <a:buFont typeface="Arial" pitchFamily="34" charset="0"/>
              <a:buChar char="•"/>
              <a:defRPr/>
            </a:pPr>
            <a:r>
              <a:rPr lang="el-GR" sz="1700" b="1" i="1" dirty="0">
                <a:solidFill>
                  <a:srgbClr val="002060"/>
                </a:solidFill>
                <a:cs typeface="Arial" pitchFamily="34" charset="0"/>
              </a:rPr>
              <a:t>Πως επηρεάζει η κλιματική αλλαγή τα εκτρεφόμενα είδη?</a:t>
            </a:r>
          </a:p>
          <a:p>
            <a:pPr marL="125420" indent="-125420" algn="just">
              <a:buFont typeface="Arial" pitchFamily="34" charset="0"/>
              <a:buChar char="•"/>
              <a:defRPr/>
            </a:pPr>
            <a:endParaRPr lang="el-GR" sz="1700" b="1" i="1" dirty="0">
              <a:solidFill>
                <a:srgbClr val="002060"/>
              </a:solidFill>
              <a:cs typeface="Arial" pitchFamily="34" charset="0"/>
            </a:endParaRPr>
          </a:p>
          <a:p>
            <a:pPr marL="125420" indent="-125420" algn="just">
              <a:buFont typeface="Arial" pitchFamily="34" charset="0"/>
              <a:buChar char="•"/>
              <a:defRPr/>
            </a:pPr>
            <a:r>
              <a:rPr lang="el-GR" sz="1700" b="1" i="1" dirty="0">
                <a:solidFill>
                  <a:srgbClr val="002060"/>
                </a:solidFill>
                <a:cs typeface="Arial" pitchFamily="34" charset="0"/>
              </a:rPr>
              <a:t>Μπορούμε να χρησιμοποιήσουμε δείκτες έγκαιρης πρόβλεψης των επιπτώσεων της κλιματικής αλλαγής? Δημιουργία μοντέλων πρόβλεψης. </a:t>
            </a:r>
          </a:p>
          <a:p>
            <a:pPr marL="125420" indent="-125420" algn="just">
              <a:buFont typeface="Arial" pitchFamily="34" charset="0"/>
              <a:buChar char="•"/>
              <a:defRPr/>
            </a:pPr>
            <a:endParaRPr lang="el-GR" sz="1700" b="1" i="1" dirty="0">
              <a:solidFill>
                <a:srgbClr val="002060"/>
              </a:solidFill>
              <a:cs typeface="Arial" pitchFamily="34" charset="0"/>
            </a:endParaRPr>
          </a:p>
          <a:p>
            <a:pPr marL="125420" indent="-125420" algn="just">
              <a:buFont typeface="Arial" pitchFamily="34" charset="0"/>
              <a:buChar char="•"/>
              <a:defRPr/>
            </a:pPr>
            <a:r>
              <a:rPr lang="el-GR" sz="1700" b="1" i="1" dirty="0">
                <a:solidFill>
                  <a:srgbClr val="002060"/>
                </a:solidFill>
                <a:cs typeface="Arial" pitchFamily="34" charset="0"/>
              </a:rPr>
              <a:t>Τι γνωρίζουμε σήμερα σχετικά με την επίδραση της κλιματικής αλλαγής στα εκτρεφόμενα είδη? </a:t>
            </a:r>
          </a:p>
          <a:p>
            <a:pPr marL="125420" indent="-125420" algn="just">
              <a:buFont typeface="Arial" pitchFamily="34" charset="0"/>
              <a:buChar char="•"/>
              <a:defRPr/>
            </a:pPr>
            <a:endParaRPr lang="el-GR" sz="1700" b="1" i="1" dirty="0">
              <a:solidFill>
                <a:srgbClr val="002060"/>
              </a:solidFill>
              <a:cs typeface="Arial" pitchFamily="34" charset="0"/>
            </a:endParaRPr>
          </a:p>
          <a:p>
            <a:pPr marL="125420" indent="-125420" algn="just">
              <a:buFont typeface="Arial" pitchFamily="34" charset="0"/>
              <a:buChar char="•"/>
              <a:defRPr/>
            </a:pPr>
            <a:r>
              <a:rPr lang="el-GR" sz="1700" b="1" i="1" dirty="0">
                <a:solidFill>
                  <a:srgbClr val="002060"/>
                </a:solidFill>
                <a:cs typeface="Arial" pitchFamily="34" charset="0"/>
              </a:rPr>
              <a:t>Υπάρχουν διαφορές μεταξύ θαλάσσιων περιοχών σχετικά με την ευαισθησία τους στην κλιματική αλλαγή? (Θαλάσσια καταφύγια) </a:t>
            </a:r>
          </a:p>
          <a:p>
            <a:pPr marL="125420" indent="-125420" algn="just">
              <a:buFont typeface="Arial" pitchFamily="34" charset="0"/>
              <a:buChar char="•"/>
              <a:defRPr/>
            </a:pPr>
            <a:endParaRPr lang="el-GR" sz="1700" b="1" i="1" dirty="0">
              <a:solidFill>
                <a:srgbClr val="002060"/>
              </a:solidFill>
              <a:cs typeface="Arial" pitchFamily="34" charset="0"/>
            </a:endParaRPr>
          </a:p>
          <a:p>
            <a:pPr marL="125420" indent="-125420" algn="just">
              <a:buFont typeface="Arial" pitchFamily="34" charset="0"/>
              <a:buChar char="•"/>
              <a:defRPr/>
            </a:pPr>
            <a:r>
              <a:rPr lang="el-GR" sz="1700" b="1" i="1" dirty="0">
                <a:solidFill>
                  <a:srgbClr val="002060"/>
                </a:solidFill>
                <a:cs typeface="Arial" pitchFamily="34" charset="0"/>
              </a:rPr>
              <a:t>Λήψη διαχειριστικών μέτρων και αποφυγή οικονομικών επιπτώσεων.</a:t>
            </a:r>
            <a:endParaRPr lang="el-GR" sz="1700" b="1" dirty="0">
              <a:solidFill>
                <a:srgbClr val="002060"/>
              </a:solidFill>
              <a:cs typeface="Arial" pitchFamily="34" charset="0"/>
            </a:endParaRPr>
          </a:p>
        </p:txBody>
      </p:sp>
      <p:pic>
        <p:nvPicPr>
          <p:cNvPr id="7171" name="Picture 8" descr="Μπορεί να είναι εικόνα φύση και σώμα νερού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719" y="1207440"/>
            <a:ext cx="5189433" cy="1871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2" descr="Approval of the Mediterranean Fish Welfare Guide - Greek Food New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2576" y="1229040"/>
            <a:ext cx="2533089" cy="185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Ορθογώνιο"/>
          <p:cNvSpPr/>
          <p:nvPr/>
        </p:nvSpPr>
        <p:spPr>
          <a:xfrm>
            <a:off x="285720" y="4071942"/>
            <a:ext cx="8715436" cy="6429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55664" y="756000"/>
            <a:ext cx="8281207" cy="1263600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84141" tIns="42070" rIns="84141" bIns="42070" anchor="ctr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11267" name="Rectangle 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55664" y="2079000"/>
            <a:ext cx="8281207" cy="1657800"/>
          </a:xfrm>
          <a:prstGeom prst="rect">
            <a:avLst/>
          </a:prstGeom>
          <a:solidFill>
            <a:schemeClr val="bg1">
              <a:lumMod val="75000"/>
              <a:alpha val="39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84141" tIns="42070" rIns="84141" bIns="42070" anchor="ctr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11268" name="Rectangle 4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55664" y="3789721"/>
            <a:ext cx="8281207" cy="1656720"/>
          </a:xfrm>
          <a:prstGeom prst="rect">
            <a:avLst/>
          </a:prstGeom>
          <a:solidFill>
            <a:schemeClr val="bg1">
              <a:lumMod val="65000"/>
              <a:alpha val="6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84141" tIns="42070" rIns="84141" bIns="42070" anchor="ctr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10248" name="AutoShape 8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740953" y="1054080"/>
            <a:ext cx="1224499" cy="7192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600" b="1" dirty="0"/>
              <a:t>Οξέωση των</a:t>
            </a:r>
          </a:p>
          <a:p>
            <a:pPr algn="ctr" eaLnBrk="1" hangingPunct="1">
              <a:defRPr/>
            </a:pPr>
            <a:r>
              <a:rPr lang="el-GR" sz="1600" b="1" dirty="0"/>
              <a:t> ωκεανών</a:t>
            </a:r>
          </a:p>
        </p:txBody>
      </p:sp>
      <p:sp>
        <p:nvSpPr>
          <p:cNvPr id="10249" name="AutoShape 9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827084" y="2854441"/>
            <a:ext cx="865098" cy="36072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/>
              <a:t>Ρύπανση</a:t>
            </a:r>
          </a:p>
        </p:txBody>
      </p:sp>
      <p:sp>
        <p:nvSpPr>
          <p:cNvPr id="10250" name="AutoShape 10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1763601" y="2997000"/>
            <a:ext cx="863946" cy="432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 err="1"/>
              <a:t>Ιζημαματο</a:t>
            </a:r>
            <a:r>
              <a:rPr lang="el-GR" sz="1100" b="1" dirty="0"/>
              <a:t>-</a:t>
            </a:r>
          </a:p>
          <a:p>
            <a:pPr algn="ctr" eaLnBrk="1" hangingPunct="1">
              <a:defRPr/>
            </a:pPr>
            <a:r>
              <a:rPr lang="el-GR" sz="1100" b="1" dirty="0"/>
              <a:t>ποίηση</a:t>
            </a:r>
          </a:p>
        </p:txBody>
      </p:sp>
      <p:sp>
        <p:nvSpPr>
          <p:cNvPr id="10251" name="AutoShape 11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2339565" y="2638440"/>
            <a:ext cx="935365" cy="216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/>
              <a:t>Θολότητα</a:t>
            </a:r>
          </a:p>
        </p:txBody>
      </p:sp>
      <p:sp>
        <p:nvSpPr>
          <p:cNvPr id="10252" name="AutoShape 1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3347501" y="2781001"/>
            <a:ext cx="1007937" cy="5032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/>
              <a:t>Φυσικές</a:t>
            </a:r>
          </a:p>
          <a:p>
            <a:pPr algn="ctr" eaLnBrk="1" hangingPunct="1">
              <a:defRPr/>
            </a:pPr>
            <a:r>
              <a:rPr lang="el-GR" sz="1100" b="1" dirty="0"/>
              <a:t>διαταραχές</a:t>
            </a:r>
          </a:p>
        </p:txBody>
      </p:sp>
      <p:sp>
        <p:nvSpPr>
          <p:cNvPr id="10253" name="AutoShape 1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4069760" y="2277720"/>
            <a:ext cx="1080508" cy="432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 err="1"/>
              <a:t>Αλατότητα</a:t>
            </a:r>
            <a:endParaRPr lang="el-GR" sz="1100" b="1" dirty="0"/>
          </a:p>
        </p:txBody>
      </p:sp>
      <p:sp>
        <p:nvSpPr>
          <p:cNvPr id="10254" name="AutoShape 14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5291955" y="2845800"/>
            <a:ext cx="1151927" cy="432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/>
              <a:t>Θερμοκρασία</a:t>
            </a:r>
          </a:p>
        </p:txBody>
      </p:sp>
      <p:sp>
        <p:nvSpPr>
          <p:cNvPr id="10255" name="AutoShape 15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6299892" y="2269080"/>
            <a:ext cx="1295918" cy="50544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/>
              <a:t>Διαθεσιμότητα</a:t>
            </a:r>
          </a:p>
          <a:p>
            <a:pPr algn="ctr" eaLnBrk="1" hangingPunct="1">
              <a:defRPr/>
            </a:pPr>
            <a:r>
              <a:rPr lang="el-GR" sz="1100" b="1" dirty="0"/>
              <a:t>τροφής</a:t>
            </a:r>
          </a:p>
        </p:txBody>
      </p:sp>
      <p:sp>
        <p:nvSpPr>
          <p:cNvPr id="10256" name="AutoShape 16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640735" y="2565001"/>
            <a:ext cx="1007936" cy="57672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/>
              <a:t>Θαλάσσια</a:t>
            </a:r>
          </a:p>
          <a:p>
            <a:pPr algn="ctr" eaLnBrk="1" hangingPunct="1">
              <a:defRPr/>
            </a:pPr>
            <a:r>
              <a:rPr lang="el-GR" sz="1100" b="1" dirty="0"/>
              <a:t>ρεύματα</a:t>
            </a:r>
          </a:p>
        </p:txBody>
      </p:sp>
      <p:sp>
        <p:nvSpPr>
          <p:cNvPr id="10257" name="AutoShape 17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8730459" y="2781000"/>
            <a:ext cx="289133" cy="35856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n-US" sz="1100" b="1" dirty="0"/>
              <a:t>pH</a:t>
            </a:r>
            <a:endParaRPr lang="el-GR" sz="1100" b="1" dirty="0"/>
          </a:p>
        </p:txBody>
      </p:sp>
      <p:sp>
        <p:nvSpPr>
          <p:cNvPr id="24593" name="Line 18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8532327" y="1773360"/>
            <a:ext cx="360553" cy="100764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4141" tIns="42070" rIns="84141" bIns="42070"/>
          <a:lstStyle/>
          <a:p>
            <a:pPr eaLnBrk="1" hangingPunct="1">
              <a:defRPr/>
            </a:pPr>
            <a:endParaRPr lang="el-GR"/>
          </a:p>
        </p:txBody>
      </p:sp>
      <p:sp>
        <p:nvSpPr>
          <p:cNvPr id="10259" name="AutoShape 19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827084" y="4448520"/>
            <a:ext cx="1223347" cy="43092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/>
              <a:t>Φωτοσύνθεση</a:t>
            </a:r>
          </a:p>
        </p:txBody>
      </p:sp>
      <p:sp>
        <p:nvSpPr>
          <p:cNvPr id="10260" name="AutoShape 20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2195574" y="4726080"/>
            <a:ext cx="1439909" cy="648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/>
              <a:t>Ρυθμός</a:t>
            </a:r>
          </a:p>
          <a:p>
            <a:pPr algn="ctr" eaLnBrk="1" hangingPunct="1">
              <a:defRPr/>
            </a:pPr>
            <a:r>
              <a:rPr lang="el-GR" sz="1100" b="1" dirty="0" err="1"/>
              <a:t>τροφοληψίας</a:t>
            </a:r>
            <a:endParaRPr lang="el-GR" sz="1100" b="1" dirty="0"/>
          </a:p>
        </p:txBody>
      </p:sp>
      <p:sp>
        <p:nvSpPr>
          <p:cNvPr id="10261" name="AutoShape 21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4572001" y="4005721"/>
            <a:ext cx="936517" cy="5032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/>
              <a:t>Επιβίωση</a:t>
            </a:r>
          </a:p>
        </p:txBody>
      </p:sp>
      <p:sp>
        <p:nvSpPr>
          <p:cNvPr id="24597" name="Line 22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4644571" y="1773361"/>
            <a:ext cx="0" cy="5043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10263" name="AutoShape 2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4284018" y="4797360"/>
            <a:ext cx="1224499" cy="57672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/>
              <a:t>Επιτυχία </a:t>
            </a:r>
          </a:p>
          <a:p>
            <a:pPr algn="ctr" eaLnBrk="1" hangingPunct="1">
              <a:defRPr/>
            </a:pPr>
            <a:r>
              <a:rPr lang="el-GR" sz="1100" b="1" dirty="0"/>
              <a:t>των </a:t>
            </a:r>
            <a:r>
              <a:rPr lang="el-GR" sz="1100" b="1" dirty="0" err="1"/>
              <a:t>λάρβα</a:t>
            </a:r>
            <a:endParaRPr lang="el-GR" sz="1100" b="1" dirty="0"/>
          </a:p>
        </p:txBody>
      </p:sp>
      <p:sp>
        <p:nvSpPr>
          <p:cNvPr id="10264" name="AutoShape 24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6227320" y="4438800"/>
            <a:ext cx="1439909" cy="648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/>
              <a:t>Περίοδος έναρξης</a:t>
            </a:r>
          </a:p>
          <a:p>
            <a:pPr algn="ctr" eaLnBrk="1" hangingPunct="1">
              <a:defRPr/>
            </a:pPr>
            <a:r>
              <a:rPr lang="el-GR" sz="1100" b="1" dirty="0"/>
              <a:t>της </a:t>
            </a:r>
          </a:p>
          <a:p>
            <a:pPr algn="ctr" eaLnBrk="1" hangingPunct="1">
              <a:defRPr/>
            </a:pPr>
            <a:r>
              <a:rPr lang="el-GR" sz="1100" b="1" dirty="0"/>
              <a:t>αναπαραγωγής</a:t>
            </a:r>
          </a:p>
        </p:txBody>
      </p:sp>
      <p:sp>
        <p:nvSpPr>
          <p:cNvPr id="10265" name="AutoShape 25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740953" y="4149360"/>
            <a:ext cx="1080508" cy="648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100" b="1" dirty="0"/>
              <a:t>Ανάπτυξη</a:t>
            </a:r>
          </a:p>
          <a:p>
            <a:pPr algn="ctr" eaLnBrk="1" hangingPunct="1">
              <a:defRPr/>
            </a:pPr>
            <a:r>
              <a:rPr lang="el-GR" sz="1100" b="1" dirty="0"/>
              <a:t>και </a:t>
            </a:r>
          </a:p>
          <a:p>
            <a:pPr algn="ctr" eaLnBrk="1" hangingPunct="1">
              <a:defRPr/>
            </a:pPr>
            <a:r>
              <a:rPr lang="el-GR" sz="1100" b="1" dirty="0"/>
              <a:t>αύξηση</a:t>
            </a:r>
          </a:p>
        </p:txBody>
      </p:sp>
      <p:sp>
        <p:nvSpPr>
          <p:cNvPr id="24601" name="Line 26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1187638" y="1773360"/>
            <a:ext cx="1151927" cy="10810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02" name="Line 27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2339565" y="1773360"/>
            <a:ext cx="505696" cy="8650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03" name="Line 28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2339565" y="1773360"/>
            <a:ext cx="1513633" cy="100764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04" name="Line 29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2052735" y="1773360"/>
            <a:ext cx="286830" cy="122364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05" name="Line 30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4644571" y="1773360"/>
            <a:ext cx="1295919" cy="10810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06" name="Line 31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4644571" y="1773360"/>
            <a:ext cx="1655320" cy="648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07" name="Line 33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6804436" y="1773360"/>
            <a:ext cx="1441061" cy="79164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08" name="Line 34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1187638" y="3213000"/>
            <a:ext cx="71420" cy="122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09" name="Line 35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1259058" y="3213001"/>
            <a:ext cx="1297070" cy="15130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10" name="Line 36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1259058" y="3213000"/>
            <a:ext cx="3024961" cy="165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11" name="Line 37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2916680" y="2854441"/>
            <a:ext cx="143991" cy="1871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12" name="Line 38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2052735" y="2854441"/>
            <a:ext cx="863946" cy="1655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13" name="Line 39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2125306" y="3429001"/>
            <a:ext cx="2446694" cy="791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14" name="Line 40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3203511" y="3286441"/>
            <a:ext cx="504544" cy="1439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15" name="Line 41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3708055" y="3286441"/>
            <a:ext cx="1080508" cy="7192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16" name="Line 42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4500581" y="2709721"/>
            <a:ext cx="0" cy="2087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17" name="Line 43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4500581" y="2709720"/>
            <a:ext cx="648535" cy="129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18" name="Line 44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1548190" y="3286440"/>
            <a:ext cx="4392300" cy="1152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19" name="Line 45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3347502" y="3286441"/>
            <a:ext cx="2592989" cy="1439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20" name="Line 46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5363374" y="3286441"/>
            <a:ext cx="577116" cy="7192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21" name="Line 47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5437097" y="3286440"/>
            <a:ext cx="503393" cy="15109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22" name="Line 48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5508517" y="2781000"/>
            <a:ext cx="1585052" cy="1368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23" name="Line 49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5508517" y="2781001"/>
            <a:ext cx="1585052" cy="21610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24" name="Line 50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7093569" y="2781000"/>
            <a:ext cx="0" cy="165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25" name="Line 51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7093569" y="2781000"/>
            <a:ext cx="936517" cy="1368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26" name="Line 52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5003973" y="3141721"/>
            <a:ext cx="3097533" cy="1655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27" name="Line 53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5508517" y="3141720"/>
            <a:ext cx="3384363" cy="10789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28" name="Line 54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5291955" y="3141721"/>
            <a:ext cx="3600925" cy="1655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29" name="Line 55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 flipH="1">
            <a:off x="8532327" y="3141721"/>
            <a:ext cx="360553" cy="1007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24630" name="Line 56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5940490" y="3286440"/>
            <a:ext cx="1871882" cy="8629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87" name="86 - Ορθογώνιο">
            <a:extLst>
              <a:ext uri="{FF2B5EF4-FFF2-40B4-BE49-F238E27FC236}"/>
            </a:extLst>
          </p:cNvPr>
          <p:cNvSpPr/>
          <p:nvPr/>
        </p:nvSpPr>
        <p:spPr bwMode="auto">
          <a:xfrm>
            <a:off x="751057" y="5973481"/>
            <a:ext cx="8144127" cy="6793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4150" tIns="42073" rIns="84150" bIns="42073" anchor="ctr"/>
          <a:lstStyle/>
          <a:p>
            <a:pPr algn="ctr" eaLnBrk="1" hangingPunct="1">
              <a:defRPr/>
            </a:pPr>
            <a:endParaRPr lang="el-GR" sz="1400"/>
          </a:p>
        </p:txBody>
      </p:sp>
      <p:grpSp>
        <p:nvGrpSpPr>
          <p:cNvPr id="2" name="97 - Ομάδα"/>
          <p:cNvGrpSpPr>
            <a:grpSpLocks/>
          </p:cNvGrpSpPr>
          <p:nvPr/>
        </p:nvGrpSpPr>
        <p:grpSpPr bwMode="auto">
          <a:xfrm>
            <a:off x="829388" y="6093361"/>
            <a:ext cx="7990921" cy="504360"/>
            <a:chOff x="1143000" y="8956675"/>
            <a:chExt cx="11012488" cy="741363"/>
          </a:xfrm>
        </p:grpSpPr>
        <p:sp>
          <p:nvSpPr>
            <p:cNvPr id="5" name="AutoShape 57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1143000" y="8958263"/>
              <a:ext cx="2081213" cy="739775"/>
            </a:xfrm>
            <a:prstGeom prst="roundRect">
              <a:avLst>
                <a:gd name="adj" fmla="val 16667"/>
              </a:avLst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1001">
              <a:schemeClr val="lt2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119281" tIns="59640" rIns="119281" bIns="59640" anchor="ctr"/>
            <a:lstStyle/>
            <a:p>
              <a:pPr algn="ctr" eaLnBrk="1" hangingPunct="1">
                <a:defRPr/>
              </a:pPr>
              <a:r>
                <a:rPr lang="el-GR" sz="1400" b="1" dirty="0"/>
                <a:t>Διασκορπισμός</a:t>
              </a:r>
            </a:p>
            <a:p>
              <a:pPr algn="ctr" eaLnBrk="1" hangingPunct="1">
                <a:defRPr/>
              </a:pPr>
              <a:r>
                <a:rPr lang="el-GR" sz="1400" b="1" dirty="0"/>
                <a:t>των πληθυσμών</a:t>
              </a:r>
            </a:p>
          </p:txBody>
        </p:sp>
        <p:sp>
          <p:nvSpPr>
            <p:cNvPr id="8" name="AutoShape 58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3322638" y="8958263"/>
              <a:ext cx="1589087" cy="73977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1001">
              <a:schemeClr val="lt2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119281" tIns="59640" rIns="119281" bIns="59640" anchor="ctr"/>
            <a:lstStyle/>
            <a:p>
              <a:pPr algn="ctr" eaLnBrk="1" hangingPunct="1">
                <a:defRPr/>
              </a:pPr>
              <a:r>
                <a:rPr lang="el-GR" sz="1400" b="1" dirty="0"/>
                <a:t>Εμφάνιση</a:t>
              </a:r>
            </a:p>
            <a:p>
              <a:pPr algn="ctr" eaLnBrk="1" hangingPunct="1">
                <a:defRPr/>
              </a:pPr>
              <a:r>
                <a:rPr lang="el-GR" sz="1400" b="1" dirty="0"/>
                <a:t>ξενικών ειδών</a:t>
              </a:r>
            </a:p>
          </p:txBody>
        </p:sp>
        <p:sp>
          <p:nvSpPr>
            <p:cNvPr id="10299" name="AutoShape 59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5010150" y="8958263"/>
              <a:ext cx="1589088" cy="73977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1001">
              <a:schemeClr val="lt2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119281" tIns="59640" rIns="119281" bIns="59640" anchor="ctr"/>
            <a:lstStyle/>
            <a:p>
              <a:pPr algn="ctr" eaLnBrk="1" hangingPunct="1">
                <a:defRPr/>
              </a:pPr>
              <a:r>
                <a:rPr lang="el-GR" sz="1400" b="1" dirty="0"/>
                <a:t>Διευρύνσεις</a:t>
              </a:r>
            </a:p>
            <a:p>
              <a:pPr algn="ctr" eaLnBrk="1" hangingPunct="1">
                <a:defRPr/>
              </a:pPr>
              <a:r>
                <a:rPr lang="el-GR" sz="1400" b="1" dirty="0"/>
                <a:t>κοινοτήτων</a:t>
              </a:r>
            </a:p>
          </p:txBody>
        </p:sp>
        <p:sp>
          <p:nvSpPr>
            <p:cNvPr id="10300" name="AutoShape 60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6797675" y="8958263"/>
              <a:ext cx="1589088" cy="73977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1001">
              <a:schemeClr val="lt2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119281" tIns="59640" rIns="119281" bIns="59640" anchor="ctr"/>
            <a:lstStyle/>
            <a:p>
              <a:pPr algn="ctr" eaLnBrk="1" hangingPunct="1">
                <a:defRPr/>
              </a:pPr>
              <a:r>
                <a:rPr lang="el-GR" sz="1400" b="1" dirty="0"/>
                <a:t>Εξαφανίσεις</a:t>
              </a:r>
            </a:p>
            <a:p>
              <a:pPr algn="ctr" eaLnBrk="1" hangingPunct="1">
                <a:defRPr/>
              </a:pPr>
              <a:r>
                <a:rPr lang="el-GR" sz="1400" b="1" dirty="0"/>
                <a:t>ειδών</a:t>
              </a:r>
            </a:p>
          </p:txBody>
        </p:sp>
        <p:sp>
          <p:nvSpPr>
            <p:cNvPr id="10301" name="AutoShape 61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8485188" y="8958263"/>
              <a:ext cx="1784350" cy="73977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1001">
              <a:schemeClr val="lt2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119281" tIns="59640" rIns="119281" bIns="59640" anchor="ctr"/>
            <a:lstStyle/>
            <a:p>
              <a:pPr algn="ctr" eaLnBrk="1" hangingPunct="1">
                <a:defRPr/>
              </a:pPr>
              <a:r>
                <a:rPr lang="el-GR" sz="1400" b="1" dirty="0"/>
                <a:t>Μεταβολές στις</a:t>
              </a:r>
            </a:p>
            <a:p>
              <a:pPr algn="ctr" eaLnBrk="1" hangingPunct="1">
                <a:defRPr/>
              </a:pPr>
              <a:r>
                <a:rPr lang="el-GR" sz="1400" b="1" dirty="0"/>
                <a:t>Βιοκοινότητες </a:t>
              </a:r>
            </a:p>
          </p:txBody>
        </p:sp>
        <p:sp>
          <p:nvSpPr>
            <p:cNvPr id="10302" name="AutoShape 62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10369550" y="8956675"/>
              <a:ext cx="1785938" cy="7381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1001">
              <a:schemeClr val="lt2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119281" tIns="59640" rIns="119281" bIns="59640" anchor="ctr"/>
            <a:lstStyle/>
            <a:p>
              <a:pPr algn="ctr" eaLnBrk="1" hangingPunct="1">
                <a:defRPr/>
              </a:pPr>
              <a:r>
                <a:rPr lang="el-GR" sz="1400" b="1" dirty="0"/>
                <a:t>Απώλεια</a:t>
              </a:r>
            </a:p>
            <a:p>
              <a:pPr algn="ctr" eaLnBrk="1" hangingPunct="1">
                <a:defRPr/>
              </a:pPr>
              <a:r>
                <a:rPr lang="el-GR" sz="1400" b="1" dirty="0"/>
                <a:t>ενδιαιτημάτων</a:t>
              </a:r>
            </a:p>
          </p:txBody>
        </p:sp>
      </p:grpSp>
      <p:grpSp>
        <p:nvGrpSpPr>
          <p:cNvPr id="3" name="104 - Ομάδα"/>
          <p:cNvGrpSpPr>
            <a:grpSpLocks/>
          </p:cNvGrpSpPr>
          <p:nvPr/>
        </p:nvGrpSpPr>
        <p:grpSpPr bwMode="auto">
          <a:xfrm>
            <a:off x="0" y="5351399"/>
            <a:ext cx="721107" cy="1382399"/>
            <a:chOff x="0" y="7866042"/>
            <a:chExt cx="993775" cy="2032054"/>
          </a:xfrm>
        </p:grpSpPr>
        <p:sp>
          <p:nvSpPr>
            <p:cNvPr id="101" name="Arrow: Down 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0" y="8112110"/>
              <a:ext cx="993775" cy="1785986"/>
            </a:xfrm>
            <a:prstGeom prst="downArrow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8274" name="Text Box 69"/>
            <p:cNvSpPr txBox="1">
              <a:spLocks noChangeArrowheads="1"/>
            </p:cNvSpPr>
            <p:nvPr/>
          </p:nvSpPr>
          <p:spPr bwMode="auto">
            <a:xfrm rot="16200000">
              <a:off x="-504031" y="8555445"/>
              <a:ext cx="2011363" cy="632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19281" tIns="59640" rIns="119281" bIns="59640"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l-GR" altLang="el-GR" sz="1100" b="1" dirty="0">
                  <a:solidFill>
                    <a:schemeClr val="bg1"/>
                  </a:solidFill>
                </a:rPr>
                <a:t>Αντίδραση των βιοκοινοτήτων</a:t>
              </a:r>
            </a:p>
          </p:txBody>
        </p:sp>
      </p:grpSp>
      <p:grpSp>
        <p:nvGrpSpPr>
          <p:cNvPr id="6" name="103 - Ομάδα"/>
          <p:cNvGrpSpPr>
            <a:grpSpLocks/>
          </p:cNvGrpSpPr>
          <p:nvPr/>
        </p:nvGrpSpPr>
        <p:grpSpPr bwMode="auto">
          <a:xfrm>
            <a:off x="0" y="3800209"/>
            <a:ext cx="721107" cy="1669992"/>
            <a:chOff x="0" y="5585955"/>
            <a:chExt cx="993775" cy="2454753"/>
          </a:xfrm>
        </p:grpSpPr>
        <p:sp>
          <p:nvSpPr>
            <p:cNvPr id="92" name="Arrow: Down 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0" y="5611814"/>
              <a:ext cx="993775" cy="2428894"/>
            </a:xfrm>
            <a:prstGeom prst="downArrow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8272" name="Text Box 70"/>
            <p:cNvSpPr txBox="1">
              <a:spLocks noChangeArrowheads="1"/>
            </p:cNvSpPr>
            <p:nvPr/>
          </p:nvSpPr>
          <p:spPr bwMode="auto">
            <a:xfrm rot="16200000">
              <a:off x="-641012" y="6418690"/>
              <a:ext cx="2298028" cy="632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19281" tIns="59640" rIns="119281" bIns="59640">
              <a:spAutoFit/>
            </a:bodyPr>
            <a:lstStyle/>
            <a:p>
              <a:pPr algn="ctr" eaLnBrk="1" hangingPunct="1"/>
              <a:r>
                <a:rPr lang="el-GR" altLang="el-GR" sz="1100" b="1" dirty="0">
                  <a:solidFill>
                    <a:schemeClr val="bg1"/>
                  </a:solidFill>
                </a:rPr>
                <a:t>Αντίδραση σε επίπεδο</a:t>
              </a:r>
            </a:p>
            <a:p>
              <a:pPr algn="ctr" eaLnBrk="1" hangingPunct="1"/>
              <a:r>
                <a:rPr lang="el-GR" altLang="el-GR" sz="1100" b="1" dirty="0">
                  <a:solidFill>
                    <a:schemeClr val="bg1"/>
                  </a:solidFill>
                </a:rPr>
                <a:t>οργανισμού</a:t>
              </a:r>
            </a:p>
          </p:txBody>
        </p:sp>
      </p:grpSp>
      <p:grpSp>
        <p:nvGrpSpPr>
          <p:cNvPr id="7" name="102 - Ομάδα"/>
          <p:cNvGrpSpPr>
            <a:grpSpLocks/>
          </p:cNvGrpSpPr>
          <p:nvPr/>
        </p:nvGrpSpPr>
        <p:grpSpPr bwMode="auto">
          <a:xfrm>
            <a:off x="0" y="2068200"/>
            <a:ext cx="721107" cy="1614600"/>
            <a:chOff x="0" y="3040048"/>
            <a:chExt cx="993775" cy="2373698"/>
          </a:xfrm>
        </p:grpSpPr>
        <p:sp>
          <p:nvSpPr>
            <p:cNvPr id="90" name="Arrow: Down 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0" y="3040048"/>
              <a:ext cx="993775" cy="2373698"/>
            </a:xfrm>
            <a:prstGeom prst="downArrow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8270" name="Text Box 71"/>
            <p:cNvSpPr txBox="1">
              <a:spLocks noChangeArrowheads="1"/>
            </p:cNvSpPr>
            <p:nvPr/>
          </p:nvSpPr>
          <p:spPr bwMode="auto">
            <a:xfrm rot="16200000">
              <a:off x="-291535" y="4003309"/>
              <a:ext cx="1548967" cy="632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19281" tIns="59640" rIns="119281" bIns="59640">
              <a:spAutoFit/>
            </a:bodyPr>
            <a:lstStyle/>
            <a:p>
              <a:pPr algn="ctr" eaLnBrk="1" hangingPunct="1"/>
              <a:r>
                <a:rPr lang="el-GR" altLang="el-GR" sz="1100" b="1" dirty="0" err="1">
                  <a:solidFill>
                    <a:schemeClr val="bg1"/>
                  </a:solidFill>
                </a:rPr>
                <a:t>Στρεσσογόνοι</a:t>
              </a:r>
              <a:endParaRPr lang="el-GR" altLang="el-GR" sz="1100" b="1" dirty="0">
                <a:solidFill>
                  <a:schemeClr val="bg1"/>
                </a:solidFill>
              </a:endParaRPr>
            </a:p>
            <a:p>
              <a:pPr algn="ctr" eaLnBrk="1" hangingPunct="1"/>
              <a:r>
                <a:rPr lang="el-GR" altLang="el-GR" sz="1100" b="1" dirty="0">
                  <a:solidFill>
                    <a:schemeClr val="bg1"/>
                  </a:solidFill>
                </a:rPr>
                <a:t>παράγοντες</a:t>
              </a:r>
            </a:p>
          </p:txBody>
        </p:sp>
      </p:grpSp>
      <p:grpSp>
        <p:nvGrpSpPr>
          <p:cNvPr id="9" name="101 - Ομάδα"/>
          <p:cNvGrpSpPr>
            <a:grpSpLocks/>
          </p:cNvGrpSpPr>
          <p:nvPr/>
        </p:nvGrpSpPr>
        <p:grpSpPr bwMode="auto">
          <a:xfrm>
            <a:off x="26495" y="766800"/>
            <a:ext cx="721107" cy="1252800"/>
            <a:chOff x="36513" y="1127256"/>
            <a:chExt cx="993775" cy="1841354"/>
          </a:xfrm>
        </p:grpSpPr>
        <p:sp>
          <p:nvSpPr>
            <p:cNvPr id="4" name="Arrow: Down 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6513" y="1127256"/>
              <a:ext cx="993775" cy="1841354"/>
            </a:xfrm>
            <a:prstGeom prst="downArrow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8268" name="Text Box 72"/>
            <p:cNvSpPr txBox="1">
              <a:spLocks noChangeArrowheads="1"/>
            </p:cNvSpPr>
            <p:nvPr/>
          </p:nvSpPr>
          <p:spPr bwMode="auto">
            <a:xfrm rot="16200000">
              <a:off x="-186189" y="1512555"/>
              <a:ext cx="1388378" cy="632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19281" tIns="59640" rIns="119281" bIns="59640">
              <a:spAutoFit/>
            </a:bodyPr>
            <a:lstStyle/>
            <a:p>
              <a:pPr algn="ctr" eaLnBrk="1" hangingPunct="1"/>
              <a:r>
                <a:rPr lang="el-GR" altLang="el-GR" sz="1100" b="1" dirty="0">
                  <a:solidFill>
                    <a:schemeClr val="bg1"/>
                  </a:solidFill>
                </a:rPr>
                <a:t>Φυσικές</a:t>
              </a:r>
            </a:p>
            <a:p>
              <a:pPr algn="ctr" eaLnBrk="1" hangingPunct="1"/>
              <a:r>
                <a:rPr lang="el-GR" altLang="el-GR" sz="1100" b="1" dirty="0">
                  <a:solidFill>
                    <a:schemeClr val="bg1"/>
                  </a:solidFill>
                </a:rPr>
                <a:t>διαδικασίες</a:t>
              </a:r>
            </a:p>
          </p:txBody>
        </p:sp>
      </p:grpSp>
      <p:sp>
        <p:nvSpPr>
          <p:cNvPr id="10316" name="Text Box 76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605914" y="23760"/>
            <a:ext cx="8064644" cy="608182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4141" tIns="42070" rIns="84141" bIns="42070">
            <a:spAutoFit/>
          </a:bodyPr>
          <a:lstStyle/>
          <a:p>
            <a:pPr algn="ctr" eaLnBrk="1" hangingPunct="1">
              <a:defRPr/>
            </a:pPr>
            <a:r>
              <a:rPr lang="el-GR" sz="1700" b="1" dirty="0">
                <a:solidFill>
                  <a:schemeClr val="tx1"/>
                </a:solidFill>
                <a:latin typeface="+mj-lt"/>
              </a:rPr>
              <a:t>ΚΛΙΜΑΤΙΚΗ ΑΛΛΑΓΗ, ΕΝΤΑΣΗ ΚΑΙ ΣΥΧΝΟΤΗΤΑ ΦΥΣΙΚΩΝ ΦΑΙΝΟΜΕΝΩΝ ΚΑΙ ΣΤΡΕΣΣΟΓΟΝΟΙ ΠΑΡΑΓΟΝΤΕΣ</a:t>
            </a:r>
          </a:p>
        </p:txBody>
      </p:sp>
      <p:sp>
        <p:nvSpPr>
          <p:cNvPr id="11335" name="Line 77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755664" y="5517720"/>
            <a:ext cx="8281207" cy="0"/>
          </a:xfrm>
          <a:prstGeom prst="line">
            <a:avLst/>
          </a:prstGeom>
          <a:noFill/>
          <a:ln w="57150">
            <a:solidFill>
              <a:schemeClr val="tx2">
                <a:lumMod val="75000"/>
              </a:schemeClr>
            </a:solidFill>
            <a:round/>
            <a:headEnd/>
            <a:tailEnd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88" name="87 - Ισοσκελές τρίγωνο">
            <a:extLst>
              <a:ext uri="{FF2B5EF4-FFF2-40B4-BE49-F238E27FC236}"/>
            </a:extLst>
          </p:cNvPr>
          <p:cNvSpPr/>
          <p:nvPr/>
        </p:nvSpPr>
        <p:spPr>
          <a:xfrm>
            <a:off x="715348" y="5544720"/>
            <a:ext cx="8215546" cy="428760"/>
          </a:xfrm>
          <a:prstGeom prst="triangle">
            <a:avLst>
              <a:gd name="adj" fmla="val 48581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150" tIns="42073" rIns="84150" bIns="42073" anchor="ctr"/>
          <a:lstStyle/>
          <a:p>
            <a:pPr algn="ctr" eaLnBrk="1" hangingPunct="1">
              <a:defRPr/>
            </a:pPr>
            <a:endParaRPr lang="el-GR"/>
          </a:p>
        </p:txBody>
      </p:sp>
      <p:sp>
        <p:nvSpPr>
          <p:cNvPr id="24650" name="Line 32">
            <a:extLst>
              <a:ext uri="{FF2B5EF4-FFF2-40B4-BE49-F238E27FC236}"/>
            </a:extLst>
          </p:cNvPr>
          <p:cNvSpPr>
            <a:spLocks noChangeShapeType="1"/>
          </p:cNvSpPr>
          <p:nvPr/>
        </p:nvSpPr>
        <p:spPr bwMode="auto">
          <a:xfrm>
            <a:off x="6804436" y="1773361"/>
            <a:ext cx="0" cy="5043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4141" tIns="42070" rIns="84141" bIns="42070"/>
          <a:lstStyle/>
          <a:p>
            <a:pPr eaLnBrk="1" hangingPunct="1"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10247" name="AutoShape 7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6085633" y="1054080"/>
            <a:ext cx="1367338" cy="7192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600" b="1" dirty="0"/>
              <a:t>Κυκλοφορία</a:t>
            </a:r>
          </a:p>
          <a:p>
            <a:pPr algn="ctr" eaLnBrk="1" hangingPunct="1">
              <a:defRPr/>
            </a:pPr>
            <a:r>
              <a:rPr lang="el-GR" sz="1600" b="1" dirty="0"/>
              <a:t>των ωκεανών </a:t>
            </a:r>
          </a:p>
        </p:txBody>
      </p:sp>
      <p:sp>
        <p:nvSpPr>
          <p:cNvPr id="10245" name="AutoShape 5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1476771" y="1054080"/>
            <a:ext cx="1799311" cy="7192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600" b="1" dirty="0"/>
              <a:t>Αύξηση συχνότητας </a:t>
            </a:r>
          </a:p>
          <a:p>
            <a:pPr algn="ctr" eaLnBrk="1" hangingPunct="1">
              <a:defRPr/>
            </a:pPr>
            <a:r>
              <a:rPr lang="el-GR" sz="1600" b="1" dirty="0"/>
              <a:t>καταιγίδων</a:t>
            </a:r>
          </a:p>
        </p:txBody>
      </p:sp>
      <p:sp>
        <p:nvSpPr>
          <p:cNvPr id="10246" name="AutoShape 6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3643547" y="1053001"/>
            <a:ext cx="2305006" cy="718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84141" tIns="42070" rIns="84141" bIns="42070" anchor="ctr"/>
          <a:lstStyle/>
          <a:p>
            <a:pPr algn="ctr" eaLnBrk="1" hangingPunct="1">
              <a:defRPr/>
            </a:pPr>
            <a:r>
              <a:rPr lang="el-GR" sz="1600" b="1" dirty="0"/>
              <a:t>Αύξηση της</a:t>
            </a:r>
            <a:r>
              <a:rPr lang="en-US" sz="1600" b="1" dirty="0"/>
              <a:t> </a:t>
            </a:r>
            <a:r>
              <a:rPr lang="el-GR" sz="1600" b="1" dirty="0"/>
              <a:t>παγκόσμιας </a:t>
            </a:r>
          </a:p>
          <a:p>
            <a:pPr algn="ctr" eaLnBrk="1" hangingPunct="1">
              <a:defRPr/>
            </a:pPr>
            <a:r>
              <a:rPr lang="el-GR" sz="1600" b="1" dirty="0"/>
              <a:t>θερμοκρασίας</a:t>
            </a:r>
          </a:p>
        </p:txBody>
      </p:sp>
      <p:cxnSp>
        <p:nvCxnSpPr>
          <p:cNvPr id="85" name="84 - Ευθεία γραμμή σύνδεσης">
            <a:extLst>
              <a:ext uri="{FF2B5EF4-FFF2-40B4-BE49-F238E27FC236}"/>
            </a:extLst>
          </p:cNvPr>
          <p:cNvCxnSpPr>
            <a:stCxn id="88" idx="0"/>
          </p:cNvCxnSpPr>
          <p:nvPr/>
        </p:nvCxnSpPr>
        <p:spPr>
          <a:xfrm rot="16200000" flipH="1" flipV="1">
            <a:off x="3053892" y="4277468"/>
            <a:ext cx="384480" cy="2918984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88 - Ευθεία γραμμή σύνδεσης">
            <a:extLst>
              <a:ext uri="{FF2B5EF4-FFF2-40B4-BE49-F238E27FC236}"/>
            </a:extLst>
          </p:cNvPr>
          <p:cNvCxnSpPr>
            <a:stCxn id="88" idx="0"/>
          </p:cNvCxnSpPr>
          <p:nvPr/>
        </p:nvCxnSpPr>
        <p:spPr>
          <a:xfrm rot="16200000" flipH="1" flipV="1">
            <a:off x="3768087" y="4991663"/>
            <a:ext cx="384480" cy="1490594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- Ευθεία γραμμή σύνδεσης">
            <a:extLst>
              <a:ext uri="{FF2B5EF4-FFF2-40B4-BE49-F238E27FC236}"/>
            </a:extLst>
          </p:cNvPr>
          <p:cNvCxnSpPr>
            <a:stCxn id="88" idx="0"/>
          </p:cNvCxnSpPr>
          <p:nvPr/>
        </p:nvCxnSpPr>
        <p:spPr>
          <a:xfrm rot="16200000" flipH="1" flipV="1">
            <a:off x="4340019" y="5563595"/>
            <a:ext cx="384480" cy="346731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- Ευθεία γραμμή σύνδεσης">
            <a:extLst>
              <a:ext uri="{FF2B5EF4-FFF2-40B4-BE49-F238E27FC236}"/>
            </a:extLst>
          </p:cNvPr>
          <p:cNvCxnSpPr>
            <a:stCxn id="88" idx="0"/>
          </p:cNvCxnSpPr>
          <p:nvPr/>
        </p:nvCxnSpPr>
        <p:spPr>
          <a:xfrm rot="16200000" flipH="1">
            <a:off x="4875089" y="5375255"/>
            <a:ext cx="384480" cy="72341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94 - Ευθεία γραμμή σύνδεσης">
            <a:extLst>
              <a:ext uri="{FF2B5EF4-FFF2-40B4-BE49-F238E27FC236}"/>
            </a:extLst>
          </p:cNvPr>
          <p:cNvCxnSpPr>
            <a:stCxn id="88" idx="0"/>
          </p:cNvCxnSpPr>
          <p:nvPr/>
        </p:nvCxnSpPr>
        <p:spPr>
          <a:xfrm rot="16200000" flipH="1">
            <a:off x="5482731" y="4767613"/>
            <a:ext cx="384480" cy="1938694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- Ευθεία γραμμή σύνδεσης">
            <a:extLst>
              <a:ext uri="{FF2B5EF4-FFF2-40B4-BE49-F238E27FC236}"/>
            </a:extLst>
          </p:cNvPr>
          <p:cNvCxnSpPr>
            <a:stCxn id="88" idx="0"/>
          </p:cNvCxnSpPr>
          <p:nvPr/>
        </p:nvCxnSpPr>
        <p:spPr>
          <a:xfrm rot="16200000" flipH="1">
            <a:off x="6124931" y="4125414"/>
            <a:ext cx="384480" cy="3223093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95 - Ομάδα"/>
          <p:cNvGrpSpPr>
            <a:grpSpLocks/>
          </p:cNvGrpSpPr>
          <p:nvPr/>
        </p:nvGrpSpPr>
        <p:grpSpPr bwMode="auto">
          <a:xfrm>
            <a:off x="705665" y="5572140"/>
            <a:ext cx="8306549" cy="1180440"/>
            <a:chOff x="1014413" y="8121998"/>
            <a:chExt cx="11447462" cy="1735138"/>
          </a:xfrm>
        </p:grpSpPr>
        <p:pic>
          <p:nvPicPr>
            <p:cNvPr id="8265" name="119 - Εικόνα" descr="Εικόνα fisheries.png"/>
            <p:cNvPicPr>
              <a:picLocks noChangeAspect="1"/>
            </p:cNvPicPr>
            <p:nvPr/>
          </p:nvPicPr>
          <p:blipFill>
            <a:blip r:embed="rId2"/>
            <a:srcRect t="3595"/>
            <a:stretch>
              <a:fillRect/>
            </a:stretch>
          </p:blipFill>
          <p:spPr bwMode="auto">
            <a:xfrm>
              <a:off x="1014413" y="8121998"/>
              <a:ext cx="11447462" cy="1735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4" name="93 - TextBox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514976" y="8541098"/>
              <a:ext cx="2424750" cy="90480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l-GR" sz="1700" b="1" dirty="0">
                  <a:solidFill>
                    <a:schemeClr val="accent1">
                      <a:lumMod val="50000"/>
                    </a:schemeClr>
                  </a:solidFill>
                  <a:cs typeface="Arial" pitchFamily="34" charset="0"/>
                </a:rPr>
                <a:t>Θαλάσσιοι πόροι</a:t>
              </a:r>
            </a:p>
            <a:p>
              <a:pPr algn="ctr">
                <a:defRPr/>
              </a:pPr>
              <a:r>
                <a:rPr lang="el-GR" sz="1700" b="1" dirty="0">
                  <a:solidFill>
                    <a:schemeClr val="accent1">
                      <a:lumMod val="50000"/>
                    </a:schemeClr>
                  </a:solidFill>
                  <a:cs typeface="Arial" pitchFamily="34" charset="0"/>
                </a:rPr>
                <a:t>Οικονομία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www.ipcc.ch/site/assets/uploads/sites/2/2019/01/figure-2.3-1024x7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2200"/>
            <a:ext cx="4416490" cy="344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5">
            <a:extLst/>
          </p:cNvPr>
          <p:cNvSpPr txBox="1">
            <a:spLocks noChangeArrowheads="1"/>
          </p:cNvSpPr>
          <p:nvPr/>
        </p:nvSpPr>
        <p:spPr bwMode="auto">
          <a:xfrm>
            <a:off x="2135674" y="172800"/>
            <a:ext cx="5714712" cy="588352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4502" tIns="32251" rIns="64502" bIns="32251">
            <a:spAutoFit/>
          </a:bodyPr>
          <a:lstStyle/>
          <a:p>
            <a:pPr algn="ctr">
              <a:defRPr/>
            </a:pPr>
            <a:r>
              <a:rPr lang="el-GR" sz="1700" b="1" dirty="0">
                <a:solidFill>
                  <a:schemeClr val="accent1">
                    <a:lumMod val="50000"/>
                  </a:schemeClr>
                </a:solidFill>
              </a:rPr>
              <a:t>ΚΛΙΜΑΤΙΚΗ ΑΛΛΑΓΗ-ΠΡΟΒΛΕΠΟΜΕΝΕΣ ΑΛΛΑΓΕΣ ΤΗΣ ΜΕΣΗΣ ΠΑΓΚΟΣΜΙΑΣ ΘΕΡΜΟΚΡΑΣΙΑΣ-</a:t>
            </a:r>
            <a:r>
              <a:rPr lang="en-US" sz="1700" b="1" i="1" dirty="0">
                <a:solidFill>
                  <a:schemeClr val="accent1">
                    <a:lumMod val="50000"/>
                  </a:schemeClr>
                </a:solidFill>
              </a:rPr>
              <a:t>GLOBAL WARMING</a:t>
            </a:r>
            <a:endParaRPr lang="el-GR" sz="17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3 - Ορθογώνιο"/>
          <p:cNvSpPr/>
          <p:nvPr/>
        </p:nvSpPr>
        <p:spPr>
          <a:xfrm>
            <a:off x="2498531" y="901800"/>
            <a:ext cx="4732100" cy="588352"/>
          </a:xfrm>
          <a:prstGeom prst="rect">
            <a:avLst/>
          </a:prstGeom>
        </p:spPr>
        <p:txBody>
          <a:bodyPr wrap="none" lIns="64502" tIns="32251" rIns="64502" bIns="32251">
            <a:spAutoFit/>
          </a:bodyPr>
          <a:lstStyle/>
          <a:p>
            <a:pPr algn="ctr">
              <a:defRPr/>
            </a:pPr>
            <a:r>
              <a:rPr lang="en-US" sz="17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Intergovernmental Panel on Climate Change</a:t>
            </a:r>
            <a:r>
              <a:rPr lang="en-US" sz="1700" dirty="0">
                <a:solidFill>
                  <a:srgbClr val="FF0000"/>
                </a:solidFill>
                <a:latin typeface="+mj-lt"/>
                <a:cs typeface="Arial" pitchFamily="34" charset="0"/>
              </a:rPr>
              <a:t> (</a:t>
            </a:r>
            <a:r>
              <a:rPr lang="en-US" sz="17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IPCC</a:t>
            </a:r>
            <a:r>
              <a:rPr lang="en-US" sz="1700" dirty="0">
                <a:solidFill>
                  <a:srgbClr val="FF0000"/>
                </a:solidFill>
                <a:latin typeface="+mj-lt"/>
                <a:cs typeface="Arial" pitchFamily="34" charset="0"/>
              </a:rPr>
              <a:t>) </a:t>
            </a:r>
          </a:p>
          <a:p>
            <a:pPr algn="ctr">
              <a:defRPr/>
            </a:pPr>
            <a:r>
              <a:rPr lang="en-US" sz="17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Global Warming of 1.5 </a:t>
            </a:r>
            <a:r>
              <a:rPr lang="en-US" sz="1700" b="1" baseline="30000" dirty="0">
                <a:solidFill>
                  <a:srgbClr val="FF0000"/>
                </a:solidFill>
                <a:latin typeface="+mj-lt"/>
                <a:cs typeface="Arial" pitchFamily="34" charset="0"/>
              </a:rPr>
              <a:t>0</a:t>
            </a:r>
            <a:r>
              <a:rPr lang="en-US" sz="17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C</a:t>
            </a:r>
          </a:p>
        </p:txBody>
      </p:sp>
      <p:pic>
        <p:nvPicPr>
          <p:cNvPr id="9221" name="Picture 10" descr="New estimate of ocean heat finds more warm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6490" y="1630800"/>
            <a:ext cx="4639964" cy="3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09" y="5343841"/>
            <a:ext cx="1641496" cy="142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2817" y="5275800"/>
            <a:ext cx="1646104" cy="142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42613" y="5342760"/>
            <a:ext cx="1641496" cy="142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- TextBox"/>
          <p:cNvSpPr txBox="1"/>
          <p:nvPr/>
        </p:nvSpPr>
        <p:spPr>
          <a:xfrm>
            <a:off x="1168055" y="5081401"/>
            <a:ext cx="6478155" cy="234409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n-US" sz="1100" b="1" dirty="0">
                <a:cs typeface="Arial" pitchFamily="34" charset="0"/>
              </a:rPr>
              <a:t>2030                                                                                     2050                                                                                      2100</a:t>
            </a:r>
            <a:endParaRPr lang="el-GR" sz="1100" b="1" dirty="0">
              <a:cs typeface="Arial" pitchFamily="34" charset="0"/>
            </a:endParaRPr>
          </a:p>
        </p:txBody>
      </p:sp>
      <p:cxnSp>
        <p:nvCxnSpPr>
          <p:cNvPr id="14" name="13 - Ευθύγραμμο βέλος σύνδεσης"/>
          <p:cNvCxnSpPr/>
          <p:nvPr/>
        </p:nvCxnSpPr>
        <p:spPr>
          <a:xfrm>
            <a:off x="995266" y="2700000"/>
            <a:ext cx="570204" cy="388800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7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93225" y="2019601"/>
            <a:ext cx="202739" cy="975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- Βέλος προς τα επάνω"/>
          <p:cNvSpPr/>
          <p:nvPr/>
        </p:nvSpPr>
        <p:spPr>
          <a:xfrm>
            <a:off x="7785878" y="2165400"/>
            <a:ext cx="155510" cy="388800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5" name="14 - TextBox"/>
          <p:cNvSpPr txBox="1"/>
          <p:nvPr/>
        </p:nvSpPr>
        <p:spPr>
          <a:xfrm>
            <a:off x="8459755" y="5324401"/>
            <a:ext cx="332242" cy="588352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n-US" sz="3400" b="1" dirty="0">
                <a:cs typeface="Arial" pitchFamily="34" charset="0"/>
              </a:rPr>
              <a:t>?</a:t>
            </a:r>
            <a:endParaRPr lang="el-GR" sz="3400" b="1" dirty="0">
              <a:cs typeface="Arial" pitchFamily="34" charset="0"/>
            </a:endParaRPr>
          </a:p>
        </p:txBody>
      </p:sp>
      <p:pic>
        <p:nvPicPr>
          <p:cNvPr id="9230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15266" y="4838401"/>
            <a:ext cx="373224" cy="17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58 - TextBox"/>
          <p:cNvSpPr txBox="1">
            <a:spLocks noChangeArrowheads="1"/>
          </p:cNvSpPr>
          <p:nvPr/>
        </p:nvSpPr>
        <p:spPr bwMode="auto">
          <a:xfrm>
            <a:off x="2072318" y="5786640"/>
            <a:ext cx="5883046" cy="238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n-US" altLang="el-GR" sz="1000" b="1" dirty="0"/>
              <a:t>   </a:t>
            </a:r>
            <a:r>
              <a:rPr lang="el-GR" altLang="el-GR" sz="1000" b="1" dirty="0"/>
              <a:t>Κυτταρικό επίπεδο                              </a:t>
            </a:r>
            <a:r>
              <a:rPr lang="en-US" altLang="el-GR" sz="1000" b="1" dirty="0"/>
              <a:t>              </a:t>
            </a:r>
            <a:r>
              <a:rPr lang="el-GR" altLang="el-GR" sz="1000" b="1" dirty="0"/>
              <a:t> </a:t>
            </a:r>
            <a:r>
              <a:rPr lang="en-US" altLang="el-GR" sz="1000" b="1" dirty="0"/>
              <a:t>               </a:t>
            </a:r>
            <a:r>
              <a:rPr lang="el-GR" altLang="el-GR" sz="1000" b="1" dirty="0"/>
              <a:t> Επίπεδο ατόμου             </a:t>
            </a:r>
            <a:r>
              <a:rPr lang="en-US" altLang="el-GR" sz="1000" b="1" dirty="0"/>
              <a:t>   </a:t>
            </a:r>
            <a:r>
              <a:rPr lang="el-GR" altLang="el-GR" sz="1000" b="1" dirty="0"/>
              <a:t>  </a:t>
            </a:r>
            <a:r>
              <a:rPr lang="en-US" altLang="el-GR" sz="1000" b="1" dirty="0"/>
              <a:t>          </a:t>
            </a:r>
            <a:r>
              <a:rPr lang="el-GR" altLang="el-GR" sz="1000" b="1" dirty="0"/>
              <a:t>  Επίπεδο πληθυσμού</a:t>
            </a:r>
          </a:p>
        </p:txBody>
      </p:sp>
      <p:grpSp>
        <p:nvGrpSpPr>
          <p:cNvPr id="2" name="44 - Ομάδα"/>
          <p:cNvGrpSpPr>
            <a:grpSpLocks/>
          </p:cNvGrpSpPr>
          <p:nvPr/>
        </p:nvGrpSpPr>
        <p:grpSpPr bwMode="auto">
          <a:xfrm>
            <a:off x="637016" y="1641601"/>
            <a:ext cx="8506984" cy="3960360"/>
            <a:chOff x="163988" y="1288405"/>
            <a:chExt cx="8335380" cy="4144231"/>
          </a:xfrm>
        </p:grpSpPr>
        <p:cxnSp>
          <p:nvCxnSpPr>
            <p:cNvPr id="33" name="32 - Ευθεία γραμμή σύνδεσης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163988" y="4483317"/>
              <a:ext cx="7500149" cy="113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- Ευθεία γραμμή σύνδεσης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256541" y="4599721"/>
              <a:ext cx="7500149" cy="226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- Ευθεία γραμμή σύνδεσης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358123" y="4709345"/>
              <a:ext cx="7500149" cy="113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- Ευθεία γραμμή σύνδεσης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474378" y="4831400"/>
              <a:ext cx="7501278" cy="113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- Ευθεία γραμμή σύνδεσης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999219" y="5355786"/>
              <a:ext cx="7500149" cy="226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- Ευθεία γραμμή σύνδεσης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604177" y="4962497"/>
              <a:ext cx="7500149" cy="226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- Ευθεία γραμμή σύνδεσης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754293" y="5098114"/>
              <a:ext cx="7501278" cy="226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- Ευθεία γραμμή σύνδεσης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877320" y="5238252"/>
              <a:ext cx="7501278" cy="226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2 - Κύβος">
              <a:extLst>
                <a:ext uri="{FF2B5EF4-FFF2-40B4-BE49-F238E27FC236}"/>
              </a:extLst>
            </p:cNvPr>
            <p:cNvSpPr/>
            <p:nvPr/>
          </p:nvSpPr>
          <p:spPr>
            <a:xfrm rot="16200000">
              <a:off x="1699466" y="3664013"/>
              <a:ext cx="1044251" cy="1835251"/>
            </a:xfrm>
            <a:prstGeom prst="cube">
              <a:avLst>
                <a:gd name="adj" fmla="val 13278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4" name="3 - Κύβος">
              <a:extLst>
                <a:ext uri="{FF2B5EF4-FFF2-40B4-BE49-F238E27FC236}"/>
              </a:extLst>
            </p:cNvPr>
            <p:cNvSpPr/>
            <p:nvPr/>
          </p:nvSpPr>
          <p:spPr>
            <a:xfrm rot="16200000">
              <a:off x="2019093" y="3948809"/>
              <a:ext cx="719901" cy="1836380"/>
            </a:xfrm>
            <a:prstGeom prst="cube">
              <a:avLst>
                <a:gd name="adj" fmla="val 17424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5" name="4 - Κύβος">
              <a:extLst>
                <a:ext uri="{FF2B5EF4-FFF2-40B4-BE49-F238E27FC236}"/>
              </a:extLst>
            </p:cNvPr>
            <p:cNvSpPr/>
            <p:nvPr/>
          </p:nvSpPr>
          <p:spPr>
            <a:xfrm rot="16200000">
              <a:off x="2321767" y="4197464"/>
              <a:ext cx="431714" cy="1871369"/>
            </a:xfrm>
            <a:prstGeom prst="cube">
              <a:avLst>
                <a:gd name="adj" fmla="val 25087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20" name="19 - Κύβος">
              <a:extLst>
                <a:ext uri="{FF2B5EF4-FFF2-40B4-BE49-F238E27FC236}"/>
              </a:extLst>
            </p:cNvPr>
            <p:cNvSpPr/>
            <p:nvPr/>
          </p:nvSpPr>
          <p:spPr>
            <a:xfrm rot="16200000">
              <a:off x="3518924" y="2949199"/>
              <a:ext cx="1907680" cy="1836379"/>
            </a:xfrm>
            <a:prstGeom prst="cube">
              <a:avLst>
                <a:gd name="adj" fmla="val 6022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7" name="6 - Κύβος">
              <a:extLst>
                <a:ext uri="{FF2B5EF4-FFF2-40B4-BE49-F238E27FC236}"/>
              </a:extLst>
            </p:cNvPr>
            <p:cNvSpPr/>
            <p:nvPr/>
          </p:nvSpPr>
          <p:spPr>
            <a:xfrm rot="16200000">
              <a:off x="3846522" y="3300673"/>
              <a:ext cx="1475965" cy="1836380"/>
            </a:xfrm>
            <a:prstGeom prst="cube">
              <a:avLst>
                <a:gd name="adj" fmla="val 8867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9" name="18 - Κύβος">
              <a:extLst>
                <a:ext uri="{FF2B5EF4-FFF2-40B4-BE49-F238E27FC236}"/>
              </a:extLst>
            </p:cNvPr>
            <p:cNvSpPr/>
            <p:nvPr/>
          </p:nvSpPr>
          <p:spPr>
            <a:xfrm rot="16200000">
              <a:off x="4199515" y="3667404"/>
              <a:ext cx="1044251" cy="1835251"/>
            </a:xfrm>
            <a:prstGeom prst="cube">
              <a:avLst>
                <a:gd name="adj" fmla="val 13278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grpSp>
          <p:nvGrpSpPr>
            <p:cNvPr id="6" name="43 - Ομάδα"/>
            <p:cNvGrpSpPr>
              <a:grpSpLocks/>
            </p:cNvGrpSpPr>
            <p:nvPr/>
          </p:nvGrpSpPr>
          <p:grpSpPr bwMode="auto">
            <a:xfrm>
              <a:off x="5807136" y="1288405"/>
              <a:ext cx="2061137" cy="3540897"/>
              <a:chOff x="5722072" y="1288405"/>
              <a:chExt cx="2061137" cy="3540897"/>
            </a:xfrm>
          </p:grpSpPr>
          <p:sp>
            <p:nvSpPr>
              <p:cNvPr id="29" name="28 - Κύβος">
                <a:extLst>
                  <a:ext uri="{FF2B5EF4-FFF2-40B4-BE49-F238E27FC236}"/>
                </a:extLst>
              </p:cNvPr>
              <p:cNvSpPr/>
              <p:nvPr/>
            </p:nvSpPr>
            <p:spPr>
              <a:xfrm rot="16200000">
                <a:off x="4984344" y="2025309"/>
                <a:ext cx="3311316" cy="1837508"/>
              </a:xfrm>
              <a:prstGeom prst="cube">
                <a:avLst>
                  <a:gd name="adj" fmla="val 6022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28" name="27 - Κύβος">
                <a:extLst>
                  <a:ext uri="{FF2B5EF4-FFF2-40B4-BE49-F238E27FC236}"/>
                </a:extLst>
              </p:cNvPr>
              <p:cNvSpPr/>
              <p:nvPr/>
            </p:nvSpPr>
            <p:spPr>
              <a:xfrm rot="16200000">
                <a:off x="5490505" y="2548565"/>
                <a:ext cx="2520217" cy="1837508"/>
              </a:xfrm>
              <a:prstGeom prst="cube">
                <a:avLst>
                  <a:gd name="adj" fmla="val 6022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25" name="24 - Κύβος">
                <a:extLst>
                  <a:ext uri="{FF2B5EF4-FFF2-40B4-BE49-F238E27FC236}"/>
                </a:extLst>
              </p:cNvPr>
              <p:cNvSpPr/>
              <p:nvPr/>
            </p:nvSpPr>
            <p:spPr>
              <a:xfrm rot="16200000">
                <a:off x="5911337" y="2957110"/>
                <a:ext cx="1907680" cy="1836380"/>
              </a:xfrm>
              <a:prstGeom prst="cube">
                <a:avLst>
                  <a:gd name="adj" fmla="val 6022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cxnSp>
          <p:nvCxnSpPr>
            <p:cNvPr id="40" name="39 - Ευθεία γραμμή σύνδεσης">
              <a:extLst>
                <a:ext uri="{FF2B5EF4-FFF2-40B4-BE49-F238E27FC236}"/>
              </a:extLst>
            </p:cNvPr>
            <p:cNvCxnSpPr/>
            <p:nvPr/>
          </p:nvCxnSpPr>
          <p:spPr>
            <a:xfrm rot="16200000" flipV="1">
              <a:off x="3213066" y="4430843"/>
              <a:ext cx="1003566" cy="10000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42 - Ευθεία γραμμή σύνδεσης">
              <a:extLst>
                <a:ext uri="{FF2B5EF4-FFF2-40B4-BE49-F238E27FC236}"/>
              </a:extLst>
            </p:cNvPr>
            <p:cNvCxnSpPr/>
            <p:nvPr/>
          </p:nvCxnSpPr>
          <p:spPr>
            <a:xfrm rot="16200000" flipV="1">
              <a:off x="5621127" y="4398635"/>
              <a:ext cx="1003566" cy="10011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64" name="45 - TextBox"/>
          <p:cNvSpPr txBox="1">
            <a:spLocks noChangeArrowheads="1"/>
          </p:cNvSpPr>
          <p:nvPr/>
        </p:nvSpPr>
        <p:spPr bwMode="auto">
          <a:xfrm rot="-2280000">
            <a:off x="980950" y="5479699"/>
            <a:ext cx="527414" cy="25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dirty="0"/>
              <a:t>Λεπτά</a:t>
            </a:r>
          </a:p>
        </p:txBody>
      </p:sp>
      <p:sp>
        <p:nvSpPr>
          <p:cNvPr id="15365" name="46 - TextBox"/>
          <p:cNvSpPr txBox="1">
            <a:spLocks noChangeArrowheads="1"/>
          </p:cNvSpPr>
          <p:nvPr/>
        </p:nvSpPr>
        <p:spPr bwMode="auto">
          <a:xfrm rot="-2280000">
            <a:off x="363252" y="5358739"/>
            <a:ext cx="934576" cy="25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dirty="0"/>
              <a:t>Ώρες/Ημέρες</a:t>
            </a:r>
          </a:p>
        </p:txBody>
      </p:sp>
      <p:sp>
        <p:nvSpPr>
          <p:cNvPr id="15366" name="47 - TextBox"/>
          <p:cNvSpPr txBox="1">
            <a:spLocks noChangeArrowheads="1"/>
          </p:cNvSpPr>
          <p:nvPr/>
        </p:nvSpPr>
        <p:spPr bwMode="auto">
          <a:xfrm rot="-2280000">
            <a:off x="304140" y="5171898"/>
            <a:ext cx="814351" cy="25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dirty="0"/>
              <a:t>Εβδομάδες</a:t>
            </a:r>
          </a:p>
        </p:txBody>
      </p:sp>
      <p:sp>
        <p:nvSpPr>
          <p:cNvPr id="15367" name="48 - TextBox"/>
          <p:cNvSpPr txBox="1">
            <a:spLocks noChangeArrowheads="1"/>
          </p:cNvSpPr>
          <p:nvPr/>
        </p:nvSpPr>
        <p:spPr bwMode="auto">
          <a:xfrm rot="-2280000">
            <a:off x="411620" y="4960218"/>
            <a:ext cx="549856" cy="25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dirty="0"/>
              <a:t>Μήνες</a:t>
            </a:r>
          </a:p>
        </p:txBody>
      </p:sp>
      <p:sp>
        <p:nvSpPr>
          <p:cNvPr id="15368" name="49 - TextBox"/>
          <p:cNvSpPr txBox="1">
            <a:spLocks noChangeArrowheads="1"/>
          </p:cNvSpPr>
          <p:nvPr/>
        </p:nvSpPr>
        <p:spPr bwMode="auto">
          <a:xfrm rot="-2280000">
            <a:off x="195583" y="4742058"/>
            <a:ext cx="570694" cy="25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dirty="0"/>
              <a:t>Χρόνια</a:t>
            </a:r>
          </a:p>
        </p:txBody>
      </p:sp>
      <p:sp>
        <p:nvSpPr>
          <p:cNvPr id="15369" name="50 - TextBox"/>
          <p:cNvSpPr txBox="1">
            <a:spLocks noChangeArrowheads="1"/>
          </p:cNvSpPr>
          <p:nvPr/>
        </p:nvSpPr>
        <p:spPr bwMode="auto">
          <a:xfrm>
            <a:off x="143992" y="3892320"/>
            <a:ext cx="860837" cy="423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pPr algn="ctr"/>
            <a:r>
              <a:rPr lang="el-GR" altLang="el-GR" sz="1100" b="1" dirty="0"/>
              <a:t>Χρόνος  </a:t>
            </a:r>
          </a:p>
          <a:p>
            <a:pPr algn="ctr"/>
            <a:r>
              <a:rPr lang="el-GR" altLang="el-GR" sz="1100" b="1" dirty="0"/>
              <a:t>αντίδρασης</a:t>
            </a:r>
          </a:p>
        </p:txBody>
      </p:sp>
      <p:sp>
        <p:nvSpPr>
          <p:cNvPr id="52" name="51 - TextBox">
            <a:extLst>
              <a:ext uri="{FF2B5EF4-FFF2-40B4-BE49-F238E27FC236}"/>
            </a:extLst>
          </p:cNvPr>
          <p:cNvSpPr txBox="1"/>
          <p:nvPr/>
        </p:nvSpPr>
        <p:spPr>
          <a:xfrm>
            <a:off x="1824653" y="124201"/>
            <a:ext cx="6266805" cy="34657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84150" tIns="42073" rIns="84150" bIns="42073">
            <a:spAutoFit/>
          </a:bodyPr>
          <a:lstStyle/>
          <a:p>
            <a:pPr algn="ctr">
              <a:defRPr/>
            </a:pPr>
            <a:r>
              <a:rPr lang="el-GR" sz="1700" b="1" dirty="0">
                <a:solidFill>
                  <a:srgbClr val="002060"/>
                </a:solidFill>
              </a:rPr>
              <a:t>ΚΥΤΤΑΡΙΚΟΙ ΔΕΙΚΤΕΣ-ΕΚΤΙΜΗΣΗ ΤΟΥ ΠΕΡΙΒΑΛΛΟΝΤΙΚΟΥ ΚΙΝΔΥΝΟΥ </a:t>
            </a:r>
          </a:p>
        </p:txBody>
      </p:sp>
      <p:sp>
        <p:nvSpPr>
          <p:cNvPr id="53" name="52 - Βέλος προς τα επάνω">
            <a:extLst>
              <a:ext uri="{FF2B5EF4-FFF2-40B4-BE49-F238E27FC236}"/>
            </a:extLst>
          </p:cNvPr>
          <p:cNvSpPr/>
          <p:nvPr/>
        </p:nvSpPr>
        <p:spPr>
          <a:xfrm>
            <a:off x="2460517" y="710640"/>
            <a:ext cx="291438" cy="3406320"/>
          </a:xfrm>
          <a:prstGeom prst="upArrow">
            <a:avLst>
              <a:gd name="adj1" fmla="val 42559"/>
              <a:gd name="adj2" fmla="val 6860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150" tIns="42073" rIns="84150" bIns="42073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54" name="53 - Βέλος προς τα επάνω">
            <a:extLst>
              <a:ext uri="{FF2B5EF4-FFF2-40B4-BE49-F238E27FC236}"/>
            </a:extLst>
          </p:cNvPr>
          <p:cNvSpPr/>
          <p:nvPr/>
        </p:nvSpPr>
        <p:spPr>
          <a:xfrm>
            <a:off x="4850767" y="692281"/>
            <a:ext cx="291437" cy="2373840"/>
          </a:xfrm>
          <a:prstGeom prst="upArrow">
            <a:avLst>
              <a:gd name="adj1" fmla="val 42559"/>
              <a:gd name="adj2" fmla="val 6860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150" tIns="42073" rIns="84150" bIns="42073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55" name="54 - Βέλος προς τα επάνω">
            <a:extLst>
              <a:ext uri="{FF2B5EF4-FFF2-40B4-BE49-F238E27FC236}"/>
            </a:extLst>
          </p:cNvPr>
          <p:cNvSpPr/>
          <p:nvPr/>
        </p:nvSpPr>
        <p:spPr>
          <a:xfrm>
            <a:off x="7143103" y="702000"/>
            <a:ext cx="291437" cy="859680"/>
          </a:xfrm>
          <a:prstGeom prst="upArrow">
            <a:avLst>
              <a:gd name="adj1" fmla="val 42559"/>
              <a:gd name="adj2" fmla="val 6860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150" tIns="42073" rIns="84150" bIns="42073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58" name="57 - TextBox">
            <a:extLst>
              <a:ext uri="{FF2B5EF4-FFF2-40B4-BE49-F238E27FC236}"/>
            </a:extLst>
          </p:cNvPr>
          <p:cNvSpPr txBox="1"/>
          <p:nvPr/>
        </p:nvSpPr>
        <p:spPr>
          <a:xfrm>
            <a:off x="1702549" y="6086880"/>
            <a:ext cx="2645237" cy="36196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4150" tIns="42073" rIns="84150" bIns="42073">
            <a:spAutoFit/>
          </a:bodyPr>
          <a:lstStyle/>
          <a:p>
            <a:pPr>
              <a:defRPr/>
            </a:pPr>
            <a:r>
              <a:rPr lang="el-GR" dirty="0" err="1"/>
              <a:t>Στρεσσογόνοι</a:t>
            </a:r>
            <a:r>
              <a:rPr lang="el-GR" dirty="0"/>
              <a:t> παράγοντες</a:t>
            </a:r>
          </a:p>
        </p:txBody>
      </p:sp>
      <p:sp>
        <p:nvSpPr>
          <p:cNvPr id="15375" name="59 - TextBox"/>
          <p:cNvSpPr txBox="1">
            <a:spLocks noChangeArrowheads="1"/>
          </p:cNvSpPr>
          <p:nvPr/>
        </p:nvSpPr>
        <p:spPr bwMode="auto">
          <a:xfrm>
            <a:off x="2568799" y="5206680"/>
            <a:ext cx="949003" cy="25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b="1" dirty="0" err="1">
                <a:solidFill>
                  <a:srgbClr val="002060"/>
                </a:solidFill>
              </a:rPr>
              <a:t>Μακρομόρια</a:t>
            </a:r>
            <a:endParaRPr lang="el-GR" altLang="el-GR" sz="1100" b="1" dirty="0">
              <a:solidFill>
                <a:srgbClr val="002060"/>
              </a:solidFill>
            </a:endParaRPr>
          </a:p>
        </p:txBody>
      </p:sp>
      <p:sp>
        <p:nvSpPr>
          <p:cNvPr id="15376" name="60 - TextBox"/>
          <p:cNvSpPr txBox="1">
            <a:spLocks noChangeArrowheads="1"/>
          </p:cNvSpPr>
          <p:nvPr/>
        </p:nvSpPr>
        <p:spPr bwMode="auto">
          <a:xfrm>
            <a:off x="2404073" y="4810321"/>
            <a:ext cx="772673" cy="25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b="1" dirty="0">
                <a:solidFill>
                  <a:srgbClr val="002060"/>
                </a:solidFill>
              </a:rPr>
              <a:t>Βιοχημεία</a:t>
            </a:r>
          </a:p>
        </p:txBody>
      </p:sp>
      <p:sp>
        <p:nvSpPr>
          <p:cNvPr id="15377" name="61 - TextBox"/>
          <p:cNvSpPr txBox="1">
            <a:spLocks noChangeArrowheads="1"/>
          </p:cNvSpPr>
          <p:nvPr/>
        </p:nvSpPr>
        <p:spPr bwMode="auto">
          <a:xfrm>
            <a:off x="2185207" y="4448520"/>
            <a:ext cx="886486" cy="25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b="1" dirty="0">
                <a:solidFill>
                  <a:srgbClr val="002060"/>
                </a:solidFill>
              </a:rPr>
              <a:t>Φυσιολογία</a:t>
            </a:r>
          </a:p>
        </p:txBody>
      </p:sp>
      <p:sp>
        <p:nvSpPr>
          <p:cNvPr id="15378" name="62 - TextBox"/>
          <p:cNvSpPr txBox="1">
            <a:spLocks noChangeArrowheads="1"/>
          </p:cNvSpPr>
          <p:nvPr/>
        </p:nvSpPr>
        <p:spPr bwMode="auto">
          <a:xfrm>
            <a:off x="4780499" y="4656961"/>
            <a:ext cx="1066023" cy="25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b="1" dirty="0" err="1">
                <a:solidFill>
                  <a:srgbClr val="002060"/>
                </a:solidFill>
              </a:rPr>
              <a:t>Ιστοπαθολογία</a:t>
            </a:r>
            <a:endParaRPr lang="el-GR" altLang="el-GR" sz="1100" b="1" dirty="0">
              <a:solidFill>
                <a:srgbClr val="002060"/>
              </a:solidFill>
            </a:endParaRPr>
          </a:p>
        </p:txBody>
      </p:sp>
      <p:sp>
        <p:nvSpPr>
          <p:cNvPr id="15379" name="63 - TextBox"/>
          <p:cNvSpPr txBox="1">
            <a:spLocks noChangeArrowheads="1"/>
          </p:cNvSpPr>
          <p:nvPr/>
        </p:nvSpPr>
        <p:spPr bwMode="auto">
          <a:xfrm>
            <a:off x="4645724" y="3932280"/>
            <a:ext cx="827175" cy="25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b="1" dirty="0">
                <a:solidFill>
                  <a:srgbClr val="002060"/>
                </a:solidFill>
              </a:rPr>
              <a:t>Ενεργητική</a:t>
            </a:r>
          </a:p>
        </p:txBody>
      </p:sp>
      <p:sp>
        <p:nvSpPr>
          <p:cNvPr id="15380" name="64 - TextBox"/>
          <p:cNvSpPr txBox="1">
            <a:spLocks noChangeArrowheads="1"/>
          </p:cNvSpPr>
          <p:nvPr/>
        </p:nvSpPr>
        <p:spPr bwMode="auto">
          <a:xfrm>
            <a:off x="4449896" y="3355560"/>
            <a:ext cx="1037169" cy="25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b="1" dirty="0">
                <a:solidFill>
                  <a:srgbClr val="002060"/>
                </a:solidFill>
              </a:rPr>
              <a:t>Αναπαραγωγή</a:t>
            </a:r>
          </a:p>
        </p:txBody>
      </p:sp>
      <p:sp>
        <p:nvSpPr>
          <p:cNvPr id="15381" name="65 - TextBox"/>
          <p:cNvSpPr txBox="1">
            <a:spLocks noChangeArrowheads="1"/>
          </p:cNvSpPr>
          <p:nvPr/>
        </p:nvSpPr>
        <p:spPr bwMode="auto">
          <a:xfrm>
            <a:off x="7246776" y="3932280"/>
            <a:ext cx="578710" cy="238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000" b="1" dirty="0">
                <a:solidFill>
                  <a:srgbClr val="002060"/>
                </a:solidFill>
              </a:rPr>
              <a:t>Αύξηση</a:t>
            </a:r>
          </a:p>
        </p:txBody>
      </p:sp>
      <p:sp>
        <p:nvSpPr>
          <p:cNvPr id="15382" name="66 - TextBox"/>
          <p:cNvSpPr txBox="1">
            <a:spLocks noChangeArrowheads="1"/>
          </p:cNvSpPr>
          <p:nvPr/>
        </p:nvSpPr>
        <p:spPr bwMode="auto">
          <a:xfrm>
            <a:off x="6996808" y="2701080"/>
            <a:ext cx="799924" cy="392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000" b="1" dirty="0">
                <a:solidFill>
                  <a:srgbClr val="002060"/>
                </a:solidFill>
              </a:rPr>
              <a:t>Δομή</a:t>
            </a:r>
          </a:p>
          <a:p>
            <a:r>
              <a:rPr lang="el-GR" altLang="el-GR" sz="1000" b="1" dirty="0">
                <a:solidFill>
                  <a:srgbClr val="002060"/>
                </a:solidFill>
              </a:rPr>
              <a:t>πληθυσμού</a:t>
            </a:r>
          </a:p>
        </p:txBody>
      </p:sp>
      <p:sp>
        <p:nvSpPr>
          <p:cNvPr id="15383" name="67 - TextBox"/>
          <p:cNvSpPr txBox="1">
            <a:spLocks noChangeArrowheads="1"/>
          </p:cNvSpPr>
          <p:nvPr/>
        </p:nvSpPr>
        <p:spPr bwMode="auto">
          <a:xfrm>
            <a:off x="6569443" y="1779841"/>
            <a:ext cx="1692181" cy="546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4150" tIns="42073" rIns="84150" bIns="42073">
            <a:spAutoFit/>
          </a:bodyPr>
          <a:lstStyle/>
          <a:p>
            <a:r>
              <a:rPr lang="el-GR" altLang="el-GR" sz="1000" b="1" dirty="0">
                <a:solidFill>
                  <a:srgbClr val="002060"/>
                </a:solidFill>
              </a:rPr>
              <a:t>Αναπαραγωγική </a:t>
            </a:r>
          </a:p>
          <a:p>
            <a:r>
              <a:rPr lang="el-GR" altLang="el-GR" sz="1000" b="1" dirty="0">
                <a:solidFill>
                  <a:srgbClr val="002060"/>
                </a:solidFill>
              </a:rPr>
              <a:t>Επιτυχία</a:t>
            </a:r>
          </a:p>
          <a:p>
            <a:r>
              <a:rPr lang="el-GR" altLang="el-GR" sz="1000" b="1" dirty="0">
                <a:solidFill>
                  <a:srgbClr val="002060"/>
                </a:solidFill>
              </a:rPr>
              <a:t>Προσαρμοστικότητα</a:t>
            </a:r>
          </a:p>
        </p:txBody>
      </p:sp>
      <p:sp>
        <p:nvSpPr>
          <p:cNvPr id="69" name="68 - TextBox">
            <a:extLst>
              <a:ext uri="{FF2B5EF4-FFF2-40B4-BE49-F238E27FC236}"/>
            </a:extLst>
          </p:cNvPr>
          <p:cNvSpPr txBox="1"/>
          <p:nvPr/>
        </p:nvSpPr>
        <p:spPr>
          <a:xfrm>
            <a:off x="1787791" y="2513160"/>
            <a:ext cx="1417080" cy="11006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4150" tIns="42073" rIns="84150" bIns="42073">
            <a:spAutoFit/>
          </a:bodyPr>
          <a:lstStyle/>
          <a:p>
            <a:pPr>
              <a:defRPr/>
            </a:pPr>
            <a:r>
              <a:rPr lang="el-GR" sz="1100" b="1" dirty="0"/>
              <a:t>Κυτταρικοί</a:t>
            </a:r>
          </a:p>
          <a:p>
            <a:pPr>
              <a:defRPr/>
            </a:pPr>
            <a:r>
              <a:rPr lang="el-GR" sz="1100" b="1" dirty="0"/>
              <a:t>δείκτες έγκαιρης</a:t>
            </a:r>
          </a:p>
          <a:p>
            <a:pPr>
              <a:defRPr/>
            </a:pPr>
            <a:r>
              <a:rPr lang="el-GR" sz="1100" b="1" dirty="0"/>
              <a:t>προειδοποίησης</a:t>
            </a:r>
          </a:p>
          <a:p>
            <a:pPr>
              <a:defRPr/>
            </a:pPr>
            <a:endParaRPr lang="el-GR" sz="1100" b="1" dirty="0"/>
          </a:p>
          <a:p>
            <a:pPr>
              <a:defRPr/>
            </a:pPr>
            <a:r>
              <a:rPr lang="el-GR" sz="1100" b="1" dirty="0"/>
              <a:t>Σύστημα </a:t>
            </a:r>
            <a:r>
              <a:rPr lang="en-US" sz="1100" b="1" dirty="0"/>
              <a:t>“alert”</a:t>
            </a:r>
          </a:p>
          <a:p>
            <a:pPr>
              <a:defRPr/>
            </a:pPr>
            <a:r>
              <a:rPr lang="en-US" sz="1100" b="1" dirty="0"/>
              <a:t>Early warning system</a:t>
            </a:r>
            <a:endParaRPr lang="el-GR" sz="1100" b="1" dirty="0"/>
          </a:p>
        </p:txBody>
      </p:sp>
      <p:sp>
        <p:nvSpPr>
          <p:cNvPr id="70" name="69 - TextBox">
            <a:extLst>
              <a:ext uri="{FF2B5EF4-FFF2-40B4-BE49-F238E27FC236}"/>
            </a:extLst>
          </p:cNvPr>
          <p:cNvSpPr txBox="1"/>
          <p:nvPr/>
        </p:nvSpPr>
        <p:spPr>
          <a:xfrm>
            <a:off x="6447338" y="966601"/>
            <a:ext cx="2035582" cy="6389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84150" tIns="42073" rIns="84150" bIns="42073">
            <a:spAutoFit/>
          </a:bodyPr>
          <a:lstStyle/>
          <a:p>
            <a:pPr>
              <a:defRPr/>
            </a:pPr>
            <a:r>
              <a:rPr lang="el-GR" dirty="0"/>
              <a:t>Δείκτες οικολογικής</a:t>
            </a:r>
          </a:p>
          <a:p>
            <a:pPr>
              <a:defRPr/>
            </a:pPr>
            <a:r>
              <a:rPr lang="el-GR" dirty="0"/>
              <a:t>σταθερότητας</a:t>
            </a:r>
          </a:p>
        </p:txBody>
      </p:sp>
      <p:sp>
        <p:nvSpPr>
          <p:cNvPr id="71" name="70 - Βέλος προς τα επάνω">
            <a:extLst>
              <a:ext uri="{FF2B5EF4-FFF2-40B4-BE49-F238E27FC236}"/>
            </a:extLst>
          </p:cNvPr>
          <p:cNvSpPr/>
          <p:nvPr/>
        </p:nvSpPr>
        <p:spPr>
          <a:xfrm>
            <a:off x="2757715" y="5567400"/>
            <a:ext cx="218866" cy="2408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150" tIns="42073" rIns="84150" bIns="42073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72" name="71 - Βέλος προς τα επάνω">
            <a:extLst>
              <a:ext uri="{FF2B5EF4-FFF2-40B4-BE49-F238E27FC236}"/>
            </a:extLst>
          </p:cNvPr>
          <p:cNvSpPr/>
          <p:nvPr/>
        </p:nvSpPr>
        <p:spPr>
          <a:xfrm rot="5400000">
            <a:off x="3928029" y="4091466"/>
            <a:ext cx="240840" cy="954948"/>
          </a:xfrm>
          <a:prstGeom prst="upArrow">
            <a:avLst>
              <a:gd name="adj1" fmla="val 42559"/>
              <a:gd name="adj2" fmla="val 6860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150" tIns="42073" rIns="84150" bIns="42073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73" name="72 - Βέλος προς τα επάνω">
            <a:extLst>
              <a:ext uri="{FF2B5EF4-FFF2-40B4-BE49-F238E27FC236}"/>
            </a:extLst>
          </p:cNvPr>
          <p:cNvSpPr/>
          <p:nvPr/>
        </p:nvSpPr>
        <p:spPr>
          <a:xfrm rot="5400000">
            <a:off x="6261259" y="2950410"/>
            <a:ext cx="240840" cy="956100"/>
          </a:xfrm>
          <a:prstGeom prst="upArrow">
            <a:avLst>
              <a:gd name="adj1" fmla="val 42559"/>
              <a:gd name="adj2" fmla="val 6860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150" tIns="42073" rIns="84150" bIns="42073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5389" name="73 - TextBox"/>
          <p:cNvSpPr txBox="1">
            <a:spLocks noChangeArrowheads="1"/>
          </p:cNvSpPr>
          <p:nvPr/>
        </p:nvSpPr>
        <p:spPr bwMode="auto">
          <a:xfrm>
            <a:off x="3060672" y="3613680"/>
            <a:ext cx="831984" cy="423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i="1" dirty="0"/>
              <a:t>Ένταση και </a:t>
            </a:r>
          </a:p>
          <a:p>
            <a:r>
              <a:rPr lang="el-GR" altLang="el-GR" sz="1100" i="1" dirty="0"/>
              <a:t>διάρκεια</a:t>
            </a:r>
          </a:p>
        </p:txBody>
      </p:sp>
      <p:cxnSp>
        <p:nvCxnSpPr>
          <p:cNvPr id="78" name="77 - Καμπύλη γραμμή σύνδεσης">
            <a:extLst>
              <a:ext uri="{FF2B5EF4-FFF2-40B4-BE49-F238E27FC236}"/>
            </a:extLst>
          </p:cNvPr>
          <p:cNvCxnSpPr/>
          <p:nvPr/>
        </p:nvCxnSpPr>
        <p:spPr>
          <a:xfrm rot="16200000" flipH="1">
            <a:off x="3533703" y="4082879"/>
            <a:ext cx="471960" cy="330603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91" name="78 - TextBox"/>
          <p:cNvSpPr txBox="1">
            <a:spLocks noChangeArrowheads="1"/>
          </p:cNvSpPr>
          <p:nvPr/>
        </p:nvSpPr>
        <p:spPr bwMode="auto">
          <a:xfrm>
            <a:off x="5395629" y="2195641"/>
            <a:ext cx="831984" cy="423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50" tIns="42073" rIns="84150" bIns="42073">
            <a:spAutoFit/>
          </a:bodyPr>
          <a:lstStyle/>
          <a:p>
            <a:r>
              <a:rPr lang="el-GR" altLang="el-GR" sz="1100" i="1" dirty="0"/>
              <a:t>Ένταση και </a:t>
            </a:r>
          </a:p>
          <a:p>
            <a:r>
              <a:rPr lang="el-GR" altLang="el-GR" sz="1100" i="1" dirty="0"/>
              <a:t>διάρκεια</a:t>
            </a:r>
          </a:p>
        </p:txBody>
      </p:sp>
      <p:cxnSp>
        <p:nvCxnSpPr>
          <p:cNvPr id="80" name="79 - Καμπύλη γραμμή σύνδεσης">
            <a:extLst>
              <a:ext uri="{FF2B5EF4-FFF2-40B4-BE49-F238E27FC236}"/>
            </a:extLst>
          </p:cNvPr>
          <p:cNvCxnSpPr/>
          <p:nvPr/>
        </p:nvCxnSpPr>
        <p:spPr>
          <a:xfrm rot="16200000" flipH="1">
            <a:off x="5667136" y="2797680"/>
            <a:ext cx="750600" cy="365161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9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576" y="1096201"/>
            <a:ext cx="1693333" cy="1024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75 - Έλλειψη">
            <a:extLst>
              <a:ext uri="{FF2B5EF4-FFF2-40B4-BE49-F238E27FC236}"/>
            </a:extLst>
          </p:cNvPr>
          <p:cNvSpPr/>
          <p:nvPr/>
        </p:nvSpPr>
        <p:spPr>
          <a:xfrm>
            <a:off x="1401896" y="2311201"/>
            <a:ext cx="2237043" cy="1506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pic>
        <p:nvPicPr>
          <p:cNvPr id="15395" name="Picture 2" descr="Approval of the Mediterranean Fish Welfare Guide - Greek Food New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7714" y="1096201"/>
            <a:ext cx="1838476" cy="102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100 - Ομάδα"/>
          <p:cNvGrpSpPr>
            <a:grpSpLocks/>
          </p:cNvGrpSpPr>
          <p:nvPr/>
        </p:nvGrpSpPr>
        <p:grpSpPr bwMode="auto">
          <a:xfrm>
            <a:off x="2394860" y="2050656"/>
            <a:ext cx="941124" cy="538921"/>
            <a:chOff x="4729151" y="1897040"/>
            <a:chExt cx="1296987" cy="792162"/>
          </a:xfrm>
        </p:grpSpPr>
        <p:sp>
          <p:nvSpPr>
            <p:cNvPr id="9" name="Rectangle 10">
              <a:extLst/>
            </p:cNvPr>
            <p:cNvSpPr>
              <a:spLocks noChangeArrowheads="1"/>
            </p:cNvSpPr>
            <p:nvPr/>
          </p:nvSpPr>
          <p:spPr bwMode="auto">
            <a:xfrm>
              <a:off x="4729151" y="1897040"/>
              <a:ext cx="1296987" cy="792162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89020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l-GR">
                <a:latin typeface="+mn-lt"/>
                <a:cs typeface="Arial" charset="0"/>
              </a:endParaRPr>
            </a:p>
          </p:txBody>
        </p:sp>
        <p:pic>
          <p:nvPicPr>
            <p:cNvPr id="1292" name="Picture 2" descr="Image result for images mytilus galloprovinciali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14903" y="2397106"/>
              <a:ext cx="428628" cy="239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3" name="Picture 2" descr="Image result for images mytilus galloprovinciali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43531" y="2397106"/>
              <a:ext cx="380508" cy="212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2 - TextBox">
            <a:extLst/>
          </p:cNvPr>
          <p:cNvSpPr txBox="1"/>
          <p:nvPr/>
        </p:nvSpPr>
        <p:spPr>
          <a:xfrm>
            <a:off x="1935947" y="240487"/>
            <a:ext cx="5633919" cy="360397"/>
          </a:xfrm>
          <a:prstGeom prst="rect">
            <a:avLst/>
          </a:prstGeom>
          <a:noFill/>
        </p:spPr>
        <p:txBody>
          <a:bodyPr wrap="square" lIns="52111" tIns="26056" rIns="52111" bIns="26056">
            <a:spAutoFit/>
          </a:bodyPr>
          <a:lstStyle/>
          <a:p>
            <a:pPr algn="ctr">
              <a:defRPr/>
            </a:pPr>
            <a:r>
              <a:rPr lang="el-GR" sz="2000" b="1" dirty="0" smtClean="0">
                <a:solidFill>
                  <a:srgbClr val="C00000"/>
                </a:solidFill>
                <a:cs typeface="Arial" charset="0"/>
              </a:rPr>
              <a:t>ΘΕΡΜΟΚΡΑΣΙΑ ΚΑΙ ΘΝΗΣΙΜΟΤΗΤΑ ΤΩΝ ΜΥΔΙΩΝ</a:t>
            </a:r>
            <a:endParaRPr lang="el-GR" sz="2000" b="1" dirty="0">
              <a:solidFill>
                <a:srgbClr val="C00000"/>
              </a:solidFill>
              <a:cs typeface="Arial" charset="0"/>
            </a:endParaRP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4637617" y="1285860"/>
          <a:ext cx="4130505" cy="3000399"/>
        </p:xfrm>
        <a:graphic>
          <a:graphicData uri="http://schemas.openxmlformats.org/presentationml/2006/ole">
            <p:oleObj spid="_x0000_s25602" name="SPW 12.0 Graph" r:id="rId6" imgW="7054596" imgH="5395874" progId="SigmaPlotGraphicObject.9">
              <p:embed/>
            </p:oleObj>
          </a:graphicData>
        </a:graphic>
      </p:graphicFrame>
      <p:sp>
        <p:nvSpPr>
          <p:cNvPr id="82" name="Text Box 83">
            <a:extLst/>
          </p:cNvPr>
          <p:cNvSpPr txBox="1">
            <a:spLocks noChangeArrowheads="1"/>
          </p:cNvSpPr>
          <p:nvPr/>
        </p:nvSpPr>
        <p:spPr bwMode="auto">
          <a:xfrm>
            <a:off x="286832" y="3095017"/>
            <a:ext cx="319982" cy="19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52081" tIns="26041" rIns="52081" bIns="26041">
            <a:spAutoFit/>
          </a:bodyPr>
          <a:lstStyle/>
          <a:p>
            <a:pPr>
              <a:defRPr/>
            </a:pPr>
            <a:r>
              <a:rPr lang="el-GR" sz="900" b="1" dirty="0">
                <a:cs typeface="Times New Roman" pitchFamily="18" charset="0"/>
              </a:rPr>
              <a:t>20</a:t>
            </a:r>
            <a:r>
              <a:rPr lang="en-US" sz="900" b="1" baseline="30000" dirty="0">
                <a:cs typeface="Times New Roman" pitchFamily="18" charset="0"/>
              </a:rPr>
              <a:t>0</a:t>
            </a:r>
            <a:r>
              <a:rPr lang="en-US" sz="900" b="1" dirty="0">
                <a:cs typeface="Times New Roman" pitchFamily="18" charset="0"/>
              </a:rPr>
              <a:t>C</a:t>
            </a:r>
            <a:endParaRPr lang="el-GR" sz="900" b="1" dirty="0">
              <a:cs typeface="Times New Roman" pitchFamily="18" charset="0"/>
            </a:endParaRPr>
          </a:p>
        </p:txBody>
      </p:sp>
      <p:sp>
        <p:nvSpPr>
          <p:cNvPr id="83" name="Text Box 84">
            <a:extLst/>
          </p:cNvPr>
          <p:cNvSpPr txBox="1">
            <a:spLocks noChangeArrowheads="1"/>
          </p:cNvSpPr>
          <p:nvPr/>
        </p:nvSpPr>
        <p:spPr bwMode="auto">
          <a:xfrm>
            <a:off x="647384" y="2738617"/>
            <a:ext cx="319982" cy="19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52081" tIns="26041" rIns="52081" bIns="26041">
            <a:spAutoFit/>
          </a:bodyPr>
          <a:lstStyle/>
          <a:p>
            <a:pPr>
              <a:defRPr/>
            </a:pPr>
            <a:r>
              <a:rPr lang="en-US" sz="900" b="1" dirty="0">
                <a:cs typeface="Times New Roman" pitchFamily="18" charset="0"/>
              </a:rPr>
              <a:t>24</a:t>
            </a:r>
            <a:r>
              <a:rPr lang="en-US" sz="900" b="1" baseline="30000" dirty="0">
                <a:cs typeface="Times New Roman" pitchFamily="18" charset="0"/>
              </a:rPr>
              <a:t>0</a:t>
            </a:r>
            <a:r>
              <a:rPr lang="en-US" sz="900" b="1" dirty="0">
                <a:cs typeface="Times New Roman" pitchFamily="18" charset="0"/>
              </a:rPr>
              <a:t>C</a:t>
            </a:r>
            <a:endParaRPr lang="el-GR" sz="900" b="1" dirty="0">
              <a:cs typeface="Times New Roman" pitchFamily="18" charset="0"/>
            </a:endParaRPr>
          </a:p>
        </p:txBody>
      </p:sp>
      <p:sp>
        <p:nvSpPr>
          <p:cNvPr id="84" name="Text Box 85">
            <a:extLst/>
          </p:cNvPr>
          <p:cNvSpPr txBox="1">
            <a:spLocks noChangeArrowheads="1"/>
          </p:cNvSpPr>
          <p:nvPr/>
        </p:nvSpPr>
        <p:spPr bwMode="auto">
          <a:xfrm>
            <a:off x="1169209" y="2443777"/>
            <a:ext cx="319982" cy="19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52081" tIns="26041" rIns="52081" bIns="26041">
            <a:spAutoFit/>
          </a:bodyPr>
          <a:lstStyle/>
          <a:p>
            <a:pPr>
              <a:defRPr/>
            </a:pPr>
            <a:r>
              <a:rPr lang="en-US" sz="900" b="1" dirty="0">
                <a:cs typeface="Times New Roman" pitchFamily="18" charset="0"/>
              </a:rPr>
              <a:t>26</a:t>
            </a:r>
            <a:r>
              <a:rPr lang="en-US" sz="900" b="1" baseline="30000" dirty="0">
                <a:cs typeface="Times New Roman" pitchFamily="18" charset="0"/>
              </a:rPr>
              <a:t>0</a:t>
            </a:r>
            <a:r>
              <a:rPr lang="en-US" sz="900" b="1" dirty="0">
                <a:cs typeface="Times New Roman" pitchFamily="18" charset="0"/>
              </a:rPr>
              <a:t>C</a:t>
            </a:r>
            <a:endParaRPr lang="el-GR" sz="900" b="1" dirty="0">
              <a:cs typeface="Times New Roman" pitchFamily="18" charset="0"/>
            </a:endParaRPr>
          </a:p>
        </p:txBody>
      </p:sp>
      <p:sp>
        <p:nvSpPr>
          <p:cNvPr id="85" name="Text Box 86">
            <a:extLst/>
          </p:cNvPr>
          <p:cNvSpPr txBox="1">
            <a:spLocks noChangeArrowheads="1"/>
          </p:cNvSpPr>
          <p:nvPr/>
        </p:nvSpPr>
        <p:spPr bwMode="auto">
          <a:xfrm>
            <a:off x="1640347" y="2199697"/>
            <a:ext cx="319982" cy="19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52081" tIns="26041" rIns="52081" bIns="26041">
            <a:spAutoFit/>
          </a:bodyPr>
          <a:lstStyle/>
          <a:p>
            <a:pPr>
              <a:defRPr/>
            </a:pPr>
            <a:r>
              <a:rPr lang="en-US" sz="900" b="1" dirty="0">
                <a:cs typeface="Times New Roman" pitchFamily="18" charset="0"/>
              </a:rPr>
              <a:t>28</a:t>
            </a:r>
            <a:r>
              <a:rPr lang="en-US" sz="900" b="1" baseline="30000" dirty="0">
                <a:cs typeface="Times New Roman" pitchFamily="18" charset="0"/>
              </a:rPr>
              <a:t>0</a:t>
            </a:r>
            <a:r>
              <a:rPr lang="en-US" sz="900" b="1" dirty="0">
                <a:cs typeface="Times New Roman" pitchFamily="18" charset="0"/>
              </a:rPr>
              <a:t>C</a:t>
            </a:r>
            <a:endParaRPr lang="el-GR" sz="900" b="1" dirty="0">
              <a:cs typeface="Times New Roman" pitchFamily="18" charset="0"/>
            </a:endParaRPr>
          </a:p>
        </p:txBody>
      </p:sp>
      <p:sp>
        <p:nvSpPr>
          <p:cNvPr id="86" name="Text Box 87">
            <a:extLst/>
          </p:cNvPr>
          <p:cNvSpPr txBox="1">
            <a:spLocks noChangeArrowheads="1"/>
          </p:cNvSpPr>
          <p:nvPr/>
        </p:nvSpPr>
        <p:spPr bwMode="auto">
          <a:xfrm>
            <a:off x="2005508" y="1954537"/>
            <a:ext cx="319982" cy="19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52081" tIns="26041" rIns="52081" bIns="26041">
            <a:spAutoFit/>
          </a:bodyPr>
          <a:lstStyle/>
          <a:p>
            <a:pPr>
              <a:defRPr/>
            </a:pPr>
            <a:r>
              <a:rPr lang="en-US" sz="900" b="1" dirty="0">
                <a:cs typeface="Times New Roman" pitchFamily="18" charset="0"/>
              </a:rPr>
              <a:t>30</a:t>
            </a:r>
            <a:r>
              <a:rPr lang="en-US" sz="900" b="1" baseline="30000" dirty="0">
                <a:cs typeface="Times New Roman" pitchFamily="18" charset="0"/>
              </a:rPr>
              <a:t>0</a:t>
            </a:r>
            <a:r>
              <a:rPr lang="en-US" sz="900" b="1" dirty="0">
                <a:cs typeface="Times New Roman" pitchFamily="18" charset="0"/>
              </a:rPr>
              <a:t>C</a:t>
            </a:r>
            <a:endParaRPr lang="el-GR" sz="900" b="1" dirty="0">
              <a:cs typeface="Times New Roman" pitchFamily="18" charset="0"/>
            </a:endParaRPr>
          </a:p>
        </p:txBody>
      </p:sp>
      <p:sp>
        <p:nvSpPr>
          <p:cNvPr id="87" name="Text Box 89">
            <a:extLst/>
          </p:cNvPr>
          <p:cNvSpPr txBox="1">
            <a:spLocks noChangeArrowheads="1"/>
          </p:cNvSpPr>
          <p:nvPr/>
        </p:nvSpPr>
        <p:spPr bwMode="auto">
          <a:xfrm>
            <a:off x="3071804" y="3214689"/>
            <a:ext cx="1831694" cy="5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2081" tIns="26041" rIns="52081" bIns="2604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l-GR" sz="1400" b="1" dirty="0">
                <a:cs typeface="Arial" charset="0"/>
              </a:rPr>
              <a:t>0-30 </a:t>
            </a:r>
            <a:r>
              <a:rPr lang="el-GR" sz="1400" b="1" dirty="0" smtClean="0">
                <a:cs typeface="Arial" charset="0"/>
              </a:rPr>
              <a:t>ημέρες </a:t>
            </a:r>
          </a:p>
          <a:p>
            <a:pPr>
              <a:spcBef>
                <a:spcPct val="50000"/>
              </a:spcBef>
              <a:defRPr/>
            </a:pPr>
            <a:r>
              <a:rPr lang="el-GR" sz="1400" b="1" dirty="0" smtClean="0">
                <a:cs typeface="Arial" charset="0"/>
              </a:rPr>
              <a:t>έκθεσης</a:t>
            </a:r>
            <a:endParaRPr lang="el-GR" sz="1400" b="1" dirty="0">
              <a:cs typeface="Arial" charset="0"/>
            </a:endParaRPr>
          </a:p>
        </p:txBody>
      </p:sp>
      <p:sp>
        <p:nvSpPr>
          <p:cNvPr id="88" name="Text Box 90">
            <a:extLst/>
          </p:cNvPr>
          <p:cNvSpPr txBox="1">
            <a:spLocks noChangeArrowheads="1"/>
          </p:cNvSpPr>
          <p:nvPr/>
        </p:nvSpPr>
        <p:spPr bwMode="auto">
          <a:xfrm>
            <a:off x="417000" y="2160819"/>
            <a:ext cx="1253297" cy="268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2081" tIns="26041" rIns="52081" bIns="2604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l-GR" sz="1400" b="1" dirty="0" smtClean="0">
                <a:cs typeface="Arial" charset="0"/>
              </a:rPr>
              <a:t>Θερμοκρασία</a:t>
            </a:r>
            <a:endParaRPr lang="el-GR" sz="1400" b="1" dirty="0">
              <a:cs typeface="Arial" charset="0"/>
            </a:endParaRPr>
          </a:p>
        </p:txBody>
      </p:sp>
      <p:grpSp>
        <p:nvGrpSpPr>
          <p:cNvPr id="7" name="101 - Ομάδα"/>
          <p:cNvGrpSpPr>
            <a:grpSpLocks/>
          </p:cNvGrpSpPr>
          <p:nvPr/>
        </p:nvGrpSpPr>
        <p:grpSpPr bwMode="auto">
          <a:xfrm>
            <a:off x="2032001" y="2346576"/>
            <a:ext cx="941125" cy="538921"/>
            <a:chOff x="4729151" y="1897040"/>
            <a:chExt cx="1296987" cy="792162"/>
          </a:xfrm>
        </p:grpSpPr>
        <p:sp>
          <p:nvSpPr>
            <p:cNvPr id="103" name="Rectangle 10">
              <a:extLst/>
            </p:cNvPr>
            <p:cNvSpPr>
              <a:spLocks noChangeArrowheads="1"/>
            </p:cNvSpPr>
            <p:nvPr/>
          </p:nvSpPr>
          <p:spPr bwMode="auto">
            <a:xfrm>
              <a:off x="4729151" y="1897040"/>
              <a:ext cx="1296987" cy="792162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89020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l-GR">
                <a:latin typeface="+mn-lt"/>
                <a:cs typeface="Arial" charset="0"/>
              </a:endParaRPr>
            </a:p>
          </p:txBody>
        </p:sp>
        <p:pic>
          <p:nvPicPr>
            <p:cNvPr id="1289" name="Picture 2" descr="Image result for images mytilus galloprovinciali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14903" y="2397106"/>
              <a:ext cx="428628" cy="239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0" name="Picture 2" descr="Image result for images mytilus galloprovinciali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43531" y="2397106"/>
              <a:ext cx="380508" cy="212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105 - Ομάδα"/>
          <p:cNvGrpSpPr>
            <a:grpSpLocks/>
          </p:cNvGrpSpPr>
          <p:nvPr/>
        </p:nvGrpSpPr>
        <p:grpSpPr bwMode="auto">
          <a:xfrm>
            <a:off x="1565470" y="2589578"/>
            <a:ext cx="941124" cy="538921"/>
            <a:chOff x="4729151" y="1897040"/>
            <a:chExt cx="1296987" cy="792162"/>
          </a:xfrm>
        </p:grpSpPr>
        <p:sp>
          <p:nvSpPr>
            <p:cNvPr id="107" name="Rectangle 10">
              <a:extLst/>
            </p:cNvPr>
            <p:cNvSpPr>
              <a:spLocks noChangeArrowheads="1"/>
            </p:cNvSpPr>
            <p:nvPr/>
          </p:nvSpPr>
          <p:spPr bwMode="auto">
            <a:xfrm>
              <a:off x="4729151" y="1897040"/>
              <a:ext cx="1296987" cy="792162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89020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l-GR">
                <a:latin typeface="+mn-lt"/>
                <a:cs typeface="Arial" charset="0"/>
              </a:endParaRPr>
            </a:p>
          </p:txBody>
        </p:sp>
        <p:pic>
          <p:nvPicPr>
            <p:cNvPr id="1286" name="Picture 2" descr="Image result for images mytilus galloprovinciali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14903" y="2397106"/>
              <a:ext cx="428628" cy="239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7" name="Picture 2" descr="Image result for images mytilus galloprovinciali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43531" y="2397106"/>
              <a:ext cx="380508" cy="212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109 - Ομάδα"/>
          <p:cNvGrpSpPr>
            <a:grpSpLocks/>
          </p:cNvGrpSpPr>
          <p:nvPr/>
        </p:nvGrpSpPr>
        <p:grpSpPr bwMode="auto">
          <a:xfrm>
            <a:off x="1047104" y="2881178"/>
            <a:ext cx="941124" cy="538921"/>
            <a:chOff x="4729151" y="1897040"/>
            <a:chExt cx="1296987" cy="792162"/>
          </a:xfrm>
        </p:grpSpPr>
        <p:sp>
          <p:nvSpPr>
            <p:cNvPr id="111" name="Rectangle 10">
              <a:extLst/>
            </p:cNvPr>
            <p:cNvSpPr>
              <a:spLocks noChangeArrowheads="1"/>
            </p:cNvSpPr>
            <p:nvPr/>
          </p:nvSpPr>
          <p:spPr bwMode="auto">
            <a:xfrm>
              <a:off x="4729151" y="1897040"/>
              <a:ext cx="1296987" cy="792162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89020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l-GR">
                <a:latin typeface="+mn-lt"/>
                <a:cs typeface="Arial" charset="0"/>
              </a:endParaRPr>
            </a:p>
          </p:txBody>
        </p:sp>
        <p:pic>
          <p:nvPicPr>
            <p:cNvPr id="1283" name="Picture 2" descr="Image result for images mytilus galloprovinciali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14903" y="2397106"/>
              <a:ext cx="428628" cy="239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4" name="Picture 2" descr="Image result for images mytilus galloprovinciali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43531" y="2397106"/>
              <a:ext cx="380508" cy="212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113 - Ομάδα"/>
          <p:cNvGrpSpPr>
            <a:grpSpLocks/>
          </p:cNvGrpSpPr>
          <p:nvPr/>
        </p:nvGrpSpPr>
        <p:grpSpPr bwMode="auto">
          <a:xfrm>
            <a:off x="684246" y="3172778"/>
            <a:ext cx="941125" cy="538921"/>
            <a:chOff x="4729151" y="1897040"/>
            <a:chExt cx="1296987" cy="792162"/>
          </a:xfrm>
        </p:grpSpPr>
        <p:sp>
          <p:nvSpPr>
            <p:cNvPr id="115" name="Rectangle 10">
              <a:extLst/>
            </p:cNvPr>
            <p:cNvSpPr>
              <a:spLocks noChangeArrowheads="1"/>
            </p:cNvSpPr>
            <p:nvPr/>
          </p:nvSpPr>
          <p:spPr bwMode="auto">
            <a:xfrm>
              <a:off x="4729151" y="1897040"/>
              <a:ext cx="1296987" cy="792162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89020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l-GR">
                <a:latin typeface="+mn-lt"/>
                <a:cs typeface="Arial" charset="0"/>
              </a:endParaRPr>
            </a:p>
          </p:txBody>
        </p:sp>
        <p:pic>
          <p:nvPicPr>
            <p:cNvPr id="1280" name="Picture 2" descr="Image result for images mytilus galloprovinciali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14903" y="2397106"/>
              <a:ext cx="428628" cy="239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1" name="Picture 2" descr="Image result for images mytilus galloprovinciali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43531" y="2397106"/>
              <a:ext cx="380508" cy="212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3" name="122 - Ορθογώνιο">
            <a:extLst/>
          </p:cNvPr>
          <p:cNvSpPr/>
          <p:nvPr/>
        </p:nvSpPr>
        <p:spPr>
          <a:xfrm>
            <a:off x="1212324" y="6392971"/>
            <a:ext cx="6409229" cy="268065"/>
          </a:xfrm>
          <a:prstGeom prst="rect">
            <a:avLst/>
          </a:prstGeom>
        </p:spPr>
        <p:txBody>
          <a:bodyPr wrap="square" lIns="52111" tIns="26056" rIns="52111" bIns="26056">
            <a:spAutoFit/>
          </a:bodyPr>
          <a:lstStyle/>
          <a:p>
            <a:pPr>
              <a:defRPr/>
            </a:pPr>
            <a:r>
              <a:rPr lang="en-US" sz="1400" dirty="0" err="1">
                <a:cs typeface="Arial" charset="0"/>
              </a:rPr>
              <a:t>Anestis</a:t>
            </a:r>
            <a:r>
              <a:rPr lang="en-US" sz="1400" dirty="0">
                <a:cs typeface="Arial" charset="0"/>
              </a:rPr>
              <a:t> et al. (2007)</a:t>
            </a:r>
            <a:r>
              <a:rPr lang="el-GR" sz="1400" dirty="0">
                <a:cs typeface="Arial" charset="0"/>
              </a:rPr>
              <a:t>. </a:t>
            </a:r>
            <a:r>
              <a:rPr lang="en-US" sz="1400" dirty="0">
                <a:cs typeface="Arial" charset="0"/>
              </a:rPr>
              <a:t>Am J </a:t>
            </a:r>
            <a:r>
              <a:rPr lang="en-US" sz="1400" dirty="0" err="1">
                <a:cs typeface="Arial" charset="0"/>
              </a:rPr>
              <a:t>Physiol</a:t>
            </a:r>
            <a:r>
              <a:rPr lang="en-US" sz="1400" dirty="0">
                <a:cs typeface="Arial" charset="0"/>
              </a:rPr>
              <a:t> </a:t>
            </a:r>
            <a:r>
              <a:rPr lang="en-US" sz="1400" dirty="0" err="1">
                <a:cs typeface="Arial" charset="0"/>
              </a:rPr>
              <a:t>Regul</a:t>
            </a:r>
            <a:r>
              <a:rPr lang="en-US" sz="1400" dirty="0">
                <a:cs typeface="Arial" charset="0"/>
              </a:rPr>
              <a:t> </a:t>
            </a:r>
            <a:r>
              <a:rPr lang="en-US" sz="1400" dirty="0" err="1">
                <a:cs typeface="Arial" charset="0"/>
              </a:rPr>
              <a:t>Integr</a:t>
            </a:r>
            <a:r>
              <a:rPr lang="en-US" sz="1400" dirty="0">
                <a:cs typeface="Arial" charset="0"/>
              </a:rPr>
              <a:t> Comp </a:t>
            </a:r>
            <a:r>
              <a:rPr lang="en-US" sz="1400" dirty="0" err="1">
                <a:cs typeface="Arial" charset="0"/>
              </a:rPr>
              <a:t>Physiol</a:t>
            </a:r>
            <a:r>
              <a:rPr lang="en-US" sz="1400" dirty="0">
                <a:cs typeface="Arial" charset="0"/>
              </a:rPr>
              <a:t> 293: R911–R921, 2007</a:t>
            </a:r>
            <a:endParaRPr lang="el-GR" sz="1400" dirty="0">
              <a:cs typeface="Arial" charset="0"/>
            </a:endParaRPr>
          </a:p>
        </p:txBody>
      </p:sp>
      <p:sp>
        <p:nvSpPr>
          <p:cNvPr id="362" name="361 - Δεξιό βέλος">
            <a:extLst/>
          </p:cNvPr>
          <p:cNvSpPr/>
          <p:nvPr/>
        </p:nvSpPr>
        <p:spPr>
          <a:xfrm>
            <a:off x="3071802" y="2857496"/>
            <a:ext cx="1000130" cy="243001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111" tIns="26056" rIns="52111" bIns="26056" anchor="ctr"/>
          <a:lstStyle/>
          <a:p>
            <a:pPr algn="ctr">
              <a:defRPr/>
            </a:pPr>
            <a:endParaRPr lang="el-GR"/>
          </a:p>
        </p:txBody>
      </p:sp>
      <p:pic>
        <p:nvPicPr>
          <p:cNvPr id="104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7985" y="1797936"/>
            <a:ext cx="202739" cy="975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/>
          </p:cNvPr>
          <p:cNvSpPr/>
          <p:nvPr/>
        </p:nvSpPr>
        <p:spPr>
          <a:xfrm>
            <a:off x="5604237" y="3417727"/>
            <a:ext cx="281070" cy="1447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111" tIns="26056" rIns="52111" bIns="26056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4" name="TextBox 3">
            <a:extLst/>
          </p:cNvPr>
          <p:cNvSpPr txBox="1"/>
          <p:nvPr/>
        </p:nvSpPr>
        <p:spPr>
          <a:xfrm>
            <a:off x="8150812" y="2468588"/>
            <a:ext cx="446680" cy="268065"/>
          </a:xfrm>
          <a:prstGeom prst="rect">
            <a:avLst/>
          </a:prstGeom>
          <a:noFill/>
        </p:spPr>
        <p:txBody>
          <a:bodyPr wrap="none" lIns="52111" tIns="26056" rIns="52111" bIns="26056">
            <a:spAutoFit/>
          </a:bodyPr>
          <a:lstStyle/>
          <a:p>
            <a:pPr>
              <a:defRPr/>
            </a:pPr>
            <a:r>
              <a:rPr lang="el-GR" sz="1400" dirty="0"/>
              <a:t>2</a:t>
            </a:r>
            <a:r>
              <a:rPr lang="en-US" sz="1400" dirty="0"/>
              <a:t>8</a:t>
            </a:r>
            <a:r>
              <a:rPr lang="el-GR" sz="1400" baseline="30000" dirty="0"/>
              <a:t>ο</a:t>
            </a:r>
            <a:r>
              <a:rPr lang="en-US" sz="1400" dirty="0"/>
              <a:t>C</a:t>
            </a:r>
            <a:endParaRPr lang="el-GR" sz="1400" dirty="0"/>
          </a:p>
        </p:txBody>
      </p:sp>
      <p:sp>
        <p:nvSpPr>
          <p:cNvPr id="165" name="TextBox 164">
            <a:extLst/>
          </p:cNvPr>
          <p:cNvSpPr txBox="1"/>
          <p:nvPr/>
        </p:nvSpPr>
        <p:spPr>
          <a:xfrm>
            <a:off x="8143900" y="3301283"/>
            <a:ext cx="446680" cy="268065"/>
          </a:xfrm>
          <a:prstGeom prst="rect">
            <a:avLst/>
          </a:prstGeom>
          <a:noFill/>
        </p:spPr>
        <p:txBody>
          <a:bodyPr wrap="none" lIns="52111" tIns="26056" rIns="52111" bIns="26056">
            <a:spAutoFit/>
          </a:bodyPr>
          <a:lstStyle/>
          <a:p>
            <a:pPr>
              <a:defRPr/>
            </a:pPr>
            <a:r>
              <a:rPr lang="el-GR" sz="1400" dirty="0"/>
              <a:t>24</a:t>
            </a:r>
            <a:r>
              <a:rPr lang="el-GR" sz="1400" baseline="30000" dirty="0"/>
              <a:t>ο</a:t>
            </a:r>
            <a:r>
              <a:rPr lang="en-US" sz="1400" dirty="0"/>
              <a:t>C</a:t>
            </a:r>
            <a:endParaRPr lang="el-GR" sz="1400" dirty="0"/>
          </a:p>
        </p:txBody>
      </p:sp>
      <p:sp>
        <p:nvSpPr>
          <p:cNvPr id="166" name="TextBox 165">
            <a:extLst/>
          </p:cNvPr>
          <p:cNvSpPr txBox="1"/>
          <p:nvPr/>
        </p:nvSpPr>
        <p:spPr>
          <a:xfrm>
            <a:off x="8170395" y="2984153"/>
            <a:ext cx="446680" cy="268065"/>
          </a:xfrm>
          <a:prstGeom prst="rect">
            <a:avLst/>
          </a:prstGeom>
          <a:noFill/>
        </p:spPr>
        <p:txBody>
          <a:bodyPr wrap="none" lIns="52111" tIns="26056" rIns="52111" bIns="26056">
            <a:spAutoFit/>
          </a:bodyPr>
          <a:lstStyle/>
          <a:p>
            <a:pPr>
              <a:defRPr/>
            </a:pPr>
            <a:r>
              <a:rPr lang="el-GR" sz="1400" dirty="0"/>
              <a:t>2</a:t>
            </a:r>
            <a:r>
              <a:rPr lang="en-US" sz="1400" dirty="0"/>
              <a:t>6</a:t>
            </a:r>
            <a:r>
              <a:rPr lang="el-GR" sz="1400" baseline="30000" dirty="0"/>
              <a:t>ο</a:t>
            </a:r>
            <a:r>
              <a:rPr lang="en-US" sz="1400" dirty="0"/>
              <a:t>C</a:t>
            </a:r>
            <a:endParaRPr lang="el-GR" sz="1400" dirty="0"/>
          </a:p>
        </p:txBody>
      </p:sp>
      <p:sp>
        <p:nvSpPr>
          <p:cNvPr id="167" name="TextBox 166">
            <a:extLst/>
          </p:cNvPr>
          <p:cNvSpPr txBox="1"/>
          <p:nvPr/>
        </p:nvSpPr>
        <p:spPr>
          <a:xfrm>
            <a:off x="7358263" y="1643050"/>
            <a:ext cx="446680" cy="268065"/>
          </a:xfrm>
          <a:prstGeom prst="rect">
            <a:avLst/>
          </a:prstGeom>
          <a:noFill/>
        </p:spPr>
        <p:txBody>
          <a:bodyPr wrap="none" lIns="52111" tIns="26056" rIns="52111" bIns="26056">
            <a:spAutoFit/>
          </a:bodyPr>
          <a:lstStyle/>
          <a:p>
            <a:pPr>
              <a:defRPr/>
            </a:pPr>
            <a:r>
              <a:rPr lang="en-US" sz="1400" dirty="0"/>
              <a:t>30</a:t>
            </a:r>
            <a:r>
              <a:rPr lang="el-GR" sz="1400" baseline="30000" dirty="0"/>
              <a:t>ο</a:t>
            </a:r>
            <a:r>
              <a:rPr lang="en-US" sz="1400" dirty="0"/>
              <a:t>C</a:t>
            </a:r>
            <a:endParaRPr lang="el-GR" sz="1400" dirty="0"/>
          </a:p>
        </p:txBody>
      </p:sp>
      <p:sp>
        <p:nvSpPr>
          <p:cNvPr id="5" name="Right Brace 4">
            <a:extLst/>
          </p:cNvPr>
          <p:cNvSpPr/>
          <p:nvPr/>
        </p:nvSpPr>
        <p:spPr>
          <a:xfrm>
            <a:off x="8708827" y="2862128"/>
            <a:ext cx="64508" cy="340201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52111" tIns="26056" rIns="52111" bIns="26056" anchor="ctr"/>
          <a:lstStyle/>
          <a:p>
            <a:pPr algn="ctr">
              <a:defRPr/>
            </a:pPr>
            <a:endParaRPr lang="el-GR" sz="1400" dirty="0"/>
          </a:p>
        </p:txBody>
      </p:sp>
      <p:sp>
        <p:nvSpPr>
          <p:cNvPr id="1053" name="TextBox 5"/>
          <p:cNvSpPr txBox="1">
            <a:spLocks noChangeArrowheads="1"/>
          </p:cNvSpPr>
          <p:nvPr/>
        </p:nvSpPr>
        <p:spPr bwMode="auto">
          <a:xfrm>
            <a:off x="8768124" y="2925459"/>
            <a:ext cx="253229" cy="26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2111" tIns="26056" rIns="52111" bIns="26056">
            <a:spAutoFit/>
          </a:bodyPr>
          <a:lstStyle/>
          <a:p>
            <a:r>
              <a:rPr lang="en-US" altLang="el-GR" sz="1400" dirty="0" err="1"/>
              <a:t>Tc</a:t>
            </a:r>
            <a:endParaRPr lang="el-GR" altLang="el-GR" sz="1400" dirty="0"/>
          </a:p>
        </p:txBody>
      </p:sp>
      <p:sp>
        <p:nvSpPr>
          <p:cNvPr id="268" name="267 - TextBox"/>
          <p:cNvSpPr txBox="1"/>
          <p:nvPr/>
        </p:nvSpPr>
        <p:spPr>
          <a:xfrm>
            <a:off x="1500166" y="5572140"/>
            <a:ext cx="5871337" cy="6285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73875" tIns="36938" rIns="73875" bIns="3693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Η θνησιμότητα εξαρτάται από την διάρκεια και την ένταση </a:t>
            </a:r>
          </a:p>
          <a:p>
            <a:pPr algn="ctr"/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της αύξησης της θερμοκρασίας</a:t>
            </a:r>
            <a:endParaRPr lang="el-G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270" name="269 - Ευθύγραμμο βέλος σύνδεσης"/>
          <p:cNvCxnSpPr>
            <a:stCxn id="2" idx="2"/>
          </p:cNvCxnSpPr>
          <p:nvPr/>
        </p:nvCxnSpPr>
        <p:spPr>
          <a:xfrm rot="5400000">
            <a:off x="5239992" y="4067227"/>
            <a:ext cx="1009561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272 - TextBox"/>
          <p:cNvSpPr txBox="1"/>
          <p:nvPr/>
        </p:nvSpPr>
        <p:spPr>
          <a:xfrm>
            <a:off x="5308994" y="4500570"/>
            <a:ext cx="2576011" cy="320819"/>
          </a:xfrm>
          <a:prstGeom prst="rect">
            <a:avLst/>
          </a:prstGeom>
          <a:noFill/>
        </p:spPr>
        <p:txBody>
          <a:bodyPr wrap="none" lIns="73875" tIns="36938" rIns="73875" bIns="36938" rtlCol="0">
            <a:spAutoFit/>
          </a:bodyPr>
          <a:lstStyle/>
          <a:p>
            <a:r>
              <a:rPr lang="el-GR" sz="1600" b="1" dirty="0" smtClean="0">
                <a:solidFill>
                  <a:srgbClr val="C00000"/>
                </a:solidFill>
              </a:rPr>
              <a:t>Μη σημαντική Θνησιμότητα</a:t>
            </a:r>
            <a:endParaRPr lang="el-GR" sz="1600" b="1" dirty="0">
              <a:solidFill>
                <a:srgbClr val="C00000"/>
              </a:solidFill>
            </a:endParaRPr>
          </a:p>
        </p:txBody>
      </p:sp>
      <p:pic>
        <p:nvPicPr>
          <p:cNvPr id="44" name="Picture 40" descr="Mytilus galloprovincialis, Lamarck, 1819 [8]. | Download Scientific Diagram"/>
          <p:cNvPicPr>
            <a:picLocks noChangeAspect="1" noChangeArrowheads="1"/>
          </p:cNvPicPr>
          <p:nvPr/>
        </p:nvPicPr>
        <p:blipFill>
          <a:blip r:embed="rId8" cstate="print"/>
          <a:srcRect r="77316"/>
          <a:stretch>
            <a:fillRect/>
          </a:stretch>
        </p:blipFill>
        <p:spPr bwMode="auto">
          <a:xfrm rot="5212653">
            <a:off x="617102" y="137843"/>
            <a:ext cx="364760" cy="644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44 - TextBox"/>
          <p:cNvSpPr txBox="1"/>
          <p:nvPr/>
        </p:nvSpPr>
        <p:spPr>
          <a:xfrm>
            <a:off x="4424361" y="2114540"/>
            <a:ext cx="430887" cy="1393202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el-GR" sz="1600" dirty="0" smtClean="0"/>
              <a:t>% Θνησιμότητα</a:t>
            </a:r>
            <a:endParaRPr lang="el-GR" sz="1600" dirty="0"/>
          </a:p>
        </p:txBody>
      </p:sp>
      <p:sp>
        <p:nvSpPr>
          <p:cNvPr id="46" name="45 - TextBox"/>
          <p:cNvSpPr txBox="1"/>
          <p:nvPr/>
        </p:nvSpPr>
        <p:spPr>
          <a:xfrm>
            <a:off x="6072198" y="4071942"/>
            <a:ext cx="160454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1600" dirty="0" smtClean="0"/>
              <a:t>Χρόνος (ημέρες) </a:t>
            </a:r>
            <a:endParaRPr lang="el-G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1187638" y="264600"/>
            <a:ext cx="7199546" cy="58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502" tIns="32251" rIns="64502" bIns="3225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altLang="el-GR" sz="1700" b="1" dirty="0">
                <a:solidFill>
                  <a:srgbClr val="002060"/>
                </a:solidFill>
                <a:latin typeface="Calibri" pitchFamily="34" charset="0"/>
              </a:rPr>
              <a:t>ΘΕΡΜΟΚΡΑΣΙΑ ΚΑΙ ΕΝΕΡΓΕΙΑΚΟ ΙΣΟΖΥΓΙΟ – ΡΥΘΜΟΣ ΕΝΔΟΓΕΝΟΥΣ ΑΥΞΗΣΗΣ (</a:t>
            </a:r>
            <a:r>
              <a:rPr lang="en-US" altLang="el-GR" sz="1700" b="1" dirty="0">
                <a:solidFill>
                  <a:srgbClr val="002060"/>
                </a:solidFill>
                <a:latin typeface="Calibri" pitchFamily="34" charset="0"/>
              </a:rPr>
              <a:t>SCOPE FOR GROWTH-SFG)</a:t>
            </a:r>
            <a:endParaRPr lang="el-GR" altLang="el-GR" sz="17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26495" y="881280"/>
          <a:ext cx="4698712" cy="3576960"/>
        </p:xfrm>
        <a:graphic>
          <a:graphicData uri="http://schemas.openxmlformats.org/presentationml/2006/ole">
            <p:oleObj spid="_x0000_s2050" name="SPW 10.0 Graph" r:id="rId4" imgW="5588813" imgH="4335170" progId="SigmaPlotGraphicObject.9">
              <p:embed/>
            </p:oleObj>
          </a:graphicData>
        </a:graphic>
      </p:graphicFrame>
      <p:sp>
        <p:nvSpPr>
          <p:cNvPr id="179207" name="Rectangle 7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3360173" y="2045520"/>
            <a:ext cx="950340" cy="1753920"/>
          </a:xfrm>
          <a:prstGeom prst="rect">
            <a:avLst/>
          </a:prstGeom>
          <a:solidFill>
            <a:srgbClr val="FF6600">
              <a:alpha val="1499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lIns="64502" tIns="32251" rIns="64502" bIns="32251" anchor="ctr"/>
          <a:lstStyle/>
          <a:p>
            <a:pPr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179209" name="Rectangle 9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2794576" y="1384560"/>
            <a:ext cx="541406" cy="1215000"/>
          </a:xfrm>
          <a:prstGeom prst="rect">
            <a:avLst/>
          </a:prstGeom>
          <a:solidFill>
            <a:srgbClr val="FF6600">
              <a:alpha val="1499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lIns="64502" tIns="32251" rIns="64502" bIns="32251" anchor="ctr"/>
          <a:lstStyle/>
          <a:p>
            <a:pPr>
              <a:defRPr/>
            </a:pPr>
            <a:endParaRPr lang="el-GR">
              <a:latin typeface="+mn-lt"/>
              <a:cs typeface="Arial" pitchFamily="34" charset="0"/>
            </a:endParaRPr>
          </a:p>
        </p:txBody>
      </p:sp>
      <p:sp>
        <p:nvSpPr>
          <p:cNvPr id="179211" name="Rectangle 11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496481" y="4651561"/>
            <a:ext cx="3428136" cy="1215000"/>
          </a:xfrm>
          <a:prstGeom prst="rect">
            <a:avLst/>
          </a:prstGeom>
          <a:solidFill>
            <a:srgbClr val="FF6600">
              <a:alpha val="1499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lIns="64502" tIns="32251" rIns="64502" bIns="32251" anchor="ctr"/>
          <a:lstStyle/>
          <a:p>
            <a:pPr>
              <a:defRPr/>
            </a:pPr>
            <a:r>
              <a:rPr lang="el-GR" altLang="el-GR" sz="1400" b="1" dirty="0">
                <a:latin typeface="+mn-lt"/>
                <a:cs typeface="Arial" pitchFamily="34" charset="0"/>
              </a:rPr>
              <a:t>26</a:t>
            </a:r>
            <a:r>
              <a:rPr lang="el-GR" altLang="el-GR" sz="1400" b="1" baseline="30000" dirty="0">
                <a:latin typeface="+mn-lt"/>
                <a:cs typeface="Arial" pitchFamily="34" charset="0"/>
              </a:rPr>
              <a:t>o</a:t>
            </a:r>
            <a:r>
              <a:rPr lang="el-GR" altLang="el-GR" sz="1400" b="1" dirty="0">
                <a:latin typeface="+mn-lt"/>
                <a:cs typeface="Arial" pitchFamily="34" charset="0"/>
              </a:rPr>
              <a:t>C και 28</a:t>
            </a:r>
            <a:r>
              <a:rPr lang="el-GR" altLang="el-GR" sz="1400" b="1" baseline="30000" dirty="0">
                <a:latin typeface="+mn-lt"/>
                <a:cs typeface="Arial" pitchFamily="34" charset="0"/>
              </a:rPr>
              <a:t>o</a:t>
            </a:r>
            <a:r>
              <a:rPr lang="el-GR" altLang="el-GR" sz="1400" b="1" dirty="0">
                <a:latin typeface="+mn-lt"/>
                <a:cs typeface="Arial" pitchFamily="34" charset="0"/>
              </a:rPr>
              <a:t>C:</a:t>
            </a:r>
          </a:p>
          <a:p>
            <a:pPr>
              <a:defRPr/>
            </a:pPr>
            <a:r>
              <a:rPr lang="el-GR" altLang="el-GR" sz="1400" b="1" dirty="0">
                <a:latin typeface="+mn-lt"/>
                <a:cs typeface="Arial" pitchFamily="34" charset="0"/>
              </a:rPr>
              <a:t>Αρνητικό ενεργειακό ισοζύγιο</a:t>
            </a:r>
          </a:p>
          <a:p>
            <a:pPr>
              <a:defRPr/>
            </a:pPr>
            <a:r>
              <a:rPr lang="el-GR" altLang="el-GR" sz="1400" b="1" dirty="0">
                <a:latin typeface="+mn-lt"/>
                <a:cs typeface="Arial" pitchFamily="34" charset="0"/>
              </a:rPr>
              <a:t>και τα ζώα κινητοποιούν προς </a:t>
            </a:r>
          </a:p>
          <a:p>
            <a:pPr>
              <a:defRPr/>
            </a:pPr>
            <a:r>
              <a:rPr lang="el-GR" altLang="el-GR" sz="1400" b="1" dirty="0">
                <a:latin typeface="+mn-lt"/>
                <a:cs typeface="Arial" pitchFamily="34" charset="0"/>
              </a:rPr>
              <a:t>αξιοποίηση την αποθηκευμένη </a:t>
            </a:r>
            <a:r>
              <a:rPr lang="el-GR" altLang="el-GR" sz="1400" b="1" dirty="0" smtClean="0">
                <a:latin typeface="+mn-lt"/>
                <a:cs typeface="Arial" pitchFamily="34" charset="0"/>
              </a:rPr>
              <a:t>ενέργεια</a:t>
            </a:r>
            <a:endParaRPr lang="en-US" altLang="el-GR" sz="1400" b="1" dirty="0" smtClean="0">
              <a:latin typeface="+mn-lt"/>
              <a:cs typeface="Arial" pitchFamily="34" charset="0"/>
            </a:endParaRPr>
          </a:p>
          <a:p>
            <a:pPr>
              <a:defRPr/>
            </a:pPr>
            <a:r>
              <a:rPr lang="el-GR" altLang="el-GR" sz="1400" b="1" dirty="0" smtClean="0">
                <a:cs typeface="Arial" pitchFamily="34" charset="0"/>
              </a:rPr>
              <a:t>Αυξημένος ρυθμός θνησιμότητας</a:t>
            </a:r>
            <a:endParaRPr lang="el-GR" altLang="el-GR" sz="1400" b="1" dirty="0">
              <a:latin typeface="+mn-lt"/>
              <a:cs typeface="Arial" pitchFamily="34" charset="0"/>
            </a:endParaRPr>
          </a:p>
        </p:txBody>
      </p:sp>
      <p:pic>
        <p:nvPicPr>
          <p:cNvPr id="3079" name="Picture 4" descr="Picture"/>
          <p:cNvPicPr>
            <a:picLocks noChangeAspect="1" noChangeArrowheads="1"/>
          </p:cNvPicPr>
          <p:nvPr/>
        </p:nvPicPr>
        <p:blipFill>
          <a:blip r:embed="rId5"/>
          <a:srcRect r="6145" b="7892"/>
          <a:stretch>
            <a:fillRect/>
          </a:stretch>
        </p:blipFill>
        <p:spPr bwMode="auto">
          <a:xfrm>
            <a:off x="4637660" y="1028160"/>
            <a:ext cx="4479846" cy="33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4" name="TextBox 1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4415339" y="5056560"/>
            <a:ext cx="1420681" cy="403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64502" tIns="32251" rIns="64502" bIns="32251">
            <a:spAutoFit/>
          </a:bodyPr>
          <a:lstStyle/>
          <a:p>
            <a:pPr algn="ctr">
              <a:defRPr/>
            </a:pPr>
            <a:r>
              <a:rPr lang="el-GR" altLang="el-GR" sz="1100" b="1" dirty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Μεταβολικός δείκτης </a:t>
            </a:r>
          </a:p>
          <a:p>
            <a:pPr algn="ctr">
              <a:defRPr/>
            </a:pPr>
            <a:r>
              <a:rPr lang="el-GR" altLang="el-GR" sz="1100" b="1" dirty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θερμικού στρες</a:t>
            </a:r>
          </a:p>
        </p:txBody>
      </p:sp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>
            <a:off x="496481" y="6159240"/>
            <a:ext cx="8284662" cy="572963"/>
          </a:xfrm>
          <a:prstGeom prst="rect">
            <a:avLst/>
          </a:prstGeom>
        </p:spPr>
        <p:txBody>
          <a:bodyPr lIns="64502" tIns="32251" rIns="64502" bIns="32251">
            <a:spAutoFit/>
          </a:bodyPr>
          <a:lstStyle/>
          <a:p>
            <a:pPr algn="just">
              <a:defRPr/>
            </a:pPr>
            <a:r>
              <a:rPr lang="en-US" sz="1100" dirty="0">
                <a:cs typeface="Arial" pitchFamily="34" charset="0"/>
              </a:rPr>
              <a:t>A. </a:t>
            </a:r>
            <a:r>
              <a:rPr lang="en-US" sz="1100" dirty="0" err="1">
                <a:cs typeface="Arial" pitchFamily="34" charset="0"/>
              </a:rPr>
              <a:t>Anestis</a:t>
            </a:r>
            <a:r>
              <a:rPr lang="en-US" sz="1100" dirty="0">
                <a:cs typeface="Arial" pitchFamily="34" charset="0"/>
              </a:rPr>
              <a:t>, H. O. </a:t>
            </a:r>
            <a:r>
              <a:rPr lang="en-US" sz="1100" dirty="0" err="1">
                <a:cs typeface="Arial" pitchFamily="34" charset="0"/>
              </a:rPr>
              <a:t>Pörtner</a:t>
            </a:r>
            <a:r>
              <a:rPr lang="en-US" sz="1100" dirty="0">
                <a:cs typeface="Arial" pitchFamily="34" charset="0"/>
              </a:rPr>
              <a:t>, D. </a:t>
            </a:r>
            <a:r>
              <a:rPr lang="en-US" sz="1100" dirty="0" err="1">
                <a:cs typeface="Arial" pitchFamily="34" charset="0"/>
              </a:rPr>
              <a:t>Karagiannis</a:t>
            </a:r>
            <a:r>
              <a:rPr lang="en-US" sz="1100" dirty="0">
                <a:cs typeface="Arial" pitchFamily="34" charset="0"/>
              </a:rPr>
              <a:t>, P. </a:t>
            </a:r>
            <a:r>
              <a:rPr lang="en-US" sz="1100" dirty="0" err="1">
                <a:cs typeface="Arial" pitchFamily="34" charset="0"/>
              </a:rPr>
              <a:t>Angelidis</a:t>
            </a:r>
            <a:r>
              <a:rPr lang="en-US" sz="1100" dirty="0">
                <a:cs typeface="Arial" pitchFamily="34" charset="0"/>
              </a:rPr>
              <a:t>, A. </a:t>
            </a:r>
            <a:r>
              <a:rPr lang="en-US" sz="1100" dirty="0" err="1">
                <a:cs typeface="Arial" pitchFamily="34" charset="0"/>
              </a:rPr>
              <a:t>Staikou</a:t>
            </a:r>
            <a:r>
              <a:rPr lang="en-US" sz="1100" dirty="0">
                <a:cs typeface="Arial" pitchFamily="34" charset="0"/>
              </a:rPr>
              <a:t>, B. </a:t>
            </a:r>
            <a:r>
              <a:rPr lang="en-US" sz="1100" dirty="0" err="1">
                <a:cs typeface="Arial" pitchFamily="34" charset="0"/>
              </a:rPr>
              <a:t>Michaelidis</a:t>
            </a:r>
            <a:r>
              <a:rPr lang="en-US" sz="1100" dirty="0">
                <a:cs typeface="Arial" pitchFamily="34" charset="0"/>
              </a:rPr>
              <a:t> (2010). Response of </a:t>
            </a:r>
            <a:r>
              <a:rPr lang="en-US" sz="1100" i="1" dirty="0">
                <a:cs typeface="Arial" pitchFamily="34" charset="0"/>
              </a:rPr>
              <a:t>Mytilus </a:t>
            </a:r>
            <a:r>
              <a:rPr lang="en-US" sz="1100" i="1" dirty="0" err="1">
                <a:cs typeface="Arial" pitchFamily="34" charset="0"/>
              </a:rPr>
              <a:t>galloprovincialis</a:t>
            </a:r>
            <a:r>
              <a:rPr lang="en-US" sz="1100" dirty="0">
                <a:cs typeface="Arial" pitchFamily="34" charset="0"/>
              </a:rPr>
              <a:t> (L.) to increasing seawater temperature and to </a:t>
            </a:r>
            <a:r>
              <a:rPr lang="en-US" sz="1100" dirty="0" err="1">
                <a:cs typeface="Arial" pitchFamily="34" charset="0"/>
              </a:rPr>
              <a:t>marteliosis</a:t>
            </a:r>
            <a:r>
              <a:rPr lang="en-US" sz="1100" dirty="0">
                <a:cs typeface="Arial" pitchFamily="34" charset="0"/>
              </a:rPr>
              <a:t>: Metabolic and physiological parameters. </a:t>
            </a:r>
            <a:r>
              <a:rPr lang="en-US" sz="1100" b="1" dirty="0">
                <a:cs typeface="Arial" pitchFamily="34" charset="0"/>
              </a:rPr>
              <a:t>Comp. </a:t>
            </a:r>
            <a:r>
              <a:rPr lang="en-US" sz="1100" b="1" dirty="0" err="1">
                <a:cs typeface="Arial" pitchFamily="34" charset="0"/>
              </a:rPr>
              <a:t>Biochem</a:t>
            </a:r>
            <a:r>
              <a:rPr lang="en-US" sz="1100" b="1" dirty="0">
                <a:cs typeface="Arial" pitchFamily="34" charset="0"/>
              </a:rPr>
              <a:t> and Physiology Part A: Molecular &amp; Integrative Physiology 156, 57-66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9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9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7" grpId="0" animBg="1"/>
      <p:bldP spid="17920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1993987" y="2817616"/>
            <a:ext cx="284641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2042368" y="2531416"/>
            <a:ext cx="284756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88 - TextBox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413542" y="4063937"/>
            <a:ext cx="1192245" cy="254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lIns="84150" tIns="42073" rIns="84150" bIns="42073">
            <a:spAutoFit/>
          </a:bodyPr>
          <a:lstStyle/>
          <a:p>
            <a:pPr algn="ctr">
              <a:defRPr/>
            </a:pPr>
            <a:r>
              <a:rPr lang="en-US" sz="1100" dirty="0">
                <a:cs typeface="Arial" pitchFamily="34" charset="0"/>
              </a:rPr>
              <a:t>DNA-</a:t>
            </a:r>
            <a:r>
              <a:rPr lang="el-GR" sz="1100" dirty="0">
                <a:cs typeface="Arial" pitchFamily="34" charset="0"/>
              </a:rPr>
              <a:t>ΓΟΝΙΔΙΩΜΑ</a:t>
            </a:r>
          </a:p>
        </p:txBody>
      </p:sp>
      <p:sp>
        <p:nvSpPr>
          <p:cNvPr id="4" name="89 - TextBox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2847565" y="4060696"/>
            <a:ext cx="1496354" cy="42352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4150" tIns="42073" rIns="84150" bIns="42073">
            <a:spAutoFit/>
          </a:bodyPr>
          <a:lstStyle/>
          <a:p>
            <a:pPr algn="ctr">
              <a:defRPr/>
            </a:pPr>
            <a:r>
              <a:rPr lang="en-US" sz="1100" dirty="0"/>
              <a:t>mRNA-</a:t>
            </a:r>
            <a:r>
              <a:rPr lang="el-GR" sz="1100" dirty="0"/>
              <a:t>ΓΟΝΙΔΙΑΚΗ ΕΚΦΡΑΣΗ </a:t>
            </a:r>
            <a:r>
              <a:rPr lang="en-US" sz="1100" dirty="0"/>
              <a:t> </a:t>
            </a:r>
            <a:endParaRPr lang="el-GR" sz="1100" dirty="0"/>
          </a:p>
        </p:txBody>
      </p:sp>
      <p:sp>
        <p:nvSpPr>
          <p:cNvPr id="5" name="90 - TextBox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5773460" y="4060696"/>
            <a:ext cx="1193397" cy="42352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4150" tIns="42073" rIns="84150" bIns="42073">
            <a:spAutoFit/>
          </a:bodyPr>
          <a:lstStyle/>
          <a:p>
            <a:pPr algn="ctr">
              <a:defRPr/>
            </a:pPr>
            <a:r>
              <a:rPr lang="el-GR" sz="1100" dirty="0"/>
              <a:t>ΠΡΩΤΕΪΝΕΣ</a:t>
            </a:r>
            <a:endParaRPr lang="en-US" sz="1100" dirty="0"/>
          </a:p>
          <a:p>
            <a:pPr algn="ctr">
              <a:defRPr/>
            </a:pPr>
            <a:r>
              <a:rPr lang="en-US" sz="1100" dirty="0"/>
              <a:t>(HSPS</a:t>
            </a:r>
            <a:r>
              <a:rPr lang="el-GR" sz="1100" dirty="0"/>
              <a:t>)</a:t>
            </a:r>
            <a:r>
              <a:rPr lang="en-US" sz="1100" dirty="0"/>
              <a:t> </a:t>
            </a:r>
            <a:endParaRPr lang="el-GR" sz="1100" dirty="0"/>
          </a:p>
        </p:txBody>
      </p:sp>
      <p:sp>
        <p:nvSpPr>
          <p:cNvPr id="6" name="99 - Βέλος προς τα κάτω">
            <a:extLst>
              <a:ext uri="{FF2B5EF4-FFF2-40B4-BE49-F238E27FC236}"/>
            </a:extLst>
          </p:cNvPr>
          <p:cNvSpPr/>
          <p:nvPr/>
        </p:nvSpPr>
        <p:spPr bwMode="auto">
          <a:xfrm rot="16200000">
            <a:off x="2103954" y="3744974"/>
            <a:ext cx="206280" cy="1066685"/>
          </a:xfrm>
          <a:prstGeom prst="downArrow">
            <a:avLst>
              <a:gd name="adj1" fmla="val 33333"/>
              <a:gd name="adj2" fmla="val 60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150" tIns="42073" rIns="84150" bIns="42073" anchor="ctr"/>
          <a:lstStyle/>
          <a:p>
            <a:pPr algn="ctr">
              <a:defRPr/>
            </a:pPr>
            <a:endParaRPr lang="el-GR" sz="1100" dirty="0"/>
          </a:p>
        </p:txBody>
      </p:sp>
      <p:sp>
        <p:nvSpPr>
          <p:cNvPr id="7" name="TextBox 6">
            <a:extLst>
              <a:ext uri="{FF2B5EF4-FFF2-40B4-BE49-F238E27FC236}"/>
            </a:extLst>
          </p:cNvPr>
          <p:cNvSpPr txBox="1"/>
          <p:nvPr/>
        </p:nvSpPr>
        <p:spPr>
          <a:xfrm>
            <a:off x="4153851" y="3277405"/>
            <a:ext cx="1593116" cy="988462"/>
          </a:xfrm>
          <a:prstGeom prst="rect">
            <a:avLst/>
          </a:prstGeom>
          <a:noFill/>
        </p:spPr>
        <p:txBody>
          <a:bodyPr lIns="64502" tIns="32251" rIns="64502" bIns="32251">
            <a:spAutoFit/>
          </a:bodyPr>
          <a:lstStyle/>
          <a:p>
            <a:pPr algn="ctr">
              <a:defRPr/>
            </a:pPr>
            <a:r>
              <a:rPr lang="el-GR" sz="1200" dirty="0">
                <a:latin typeface="+mn-lt"/>
                <a:cs typeface="Arial" pitchFamily="34" charset="0"/>
              </a:rPr>
              <a:t>Ένταση και διάρκεια</a:t>
            </a:r>
          </a:p>
          <a:p>
            <a:pPr algn="ctr">
              <a:defRPr/>
            </a:pPr>
            <a:endParaRPr lang="el-GR" sz="1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l-GR" sz="1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l-GR" sz="1200" dirty="0">
                <a:latin typeface="+mn-lt"/>
                <a:cs typeface="Arial" pitchFamily="34" charset="0"/>
              </a:rPr>
              <a:t>Μεταφραστικές διαδικασίες</a:t>
            </a:r>
          </a:p>
        </p:txBody>
      </p:sp>
      <p:sp>
        <p:nvSpPr>
          <p:cNvPr id="8" name="TextBox 7">
            <a:extLst>
              <a:ext uri="{FF2B5EF4-FFF2-40B4-BE49-F238E27FC236}"/>
            </a:extLst>
          </p:cNvPr>
          <p:cNvSpPr txBox="1"/>
          <p:nvPr/>
        </p:nvSpPr>
        <p:spPr>
          <a:xfrm>
            <a:off x="1605437" y="3802576"/>
            <a:ext cx="1088410" cy="434464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 algn="ctr">
              <a:defRPr/>
            </a:pPr>
            <a:r>
              <a:rPr lang="el-GR" sz="1200" dirty="0">
                <a:latin typeface="+mn-lt"/>
                <a:cs typeface="Arial" pitchFamily="34" charset="0"/>
              </a:rPr>
              <a:t>Μεταγραφικές </a:t>
            </a:r>
          </a:p>
          <a:p>
            <a:pPr algn="ctr">
              <a:defRPr/>
            </a:pPr>
            <a:r>
              <a:rPr lang="el-GR" sz="1200" dirty="0">
                <a:latin typeface="+mn-lt"/>
                <a:cs typeface="Arial" pitchFamily="34" charset="0"/>
              </a:rPr>
              <a:t>διαδικασίες</a:t>
            </a:r>
          </a:p>
        </p:txBody>
      </p:sp>
      <p:sp>
        <p:nvSpPr>
          <p:cNvPr id="9" name="99 - Βέλος προς τα κάτω">
            <a:extLst>
              <a:ext uri="{FF2B5EF4-FFF2-40B4-BE49-F238E27FC236}"/>
            </a:extLst>
          </p:cNvPr>
          <p:cNvSpPr/>
          <p:nvPr/>
        </p:nvSpPr>
        <p:spPr bwMode="auto">
          <a:xfrm rot="16200000">
            <a:off x="4979776" y="3757394"/>
            <a:ext cx="207360" cy="1066685"/>
          </a:xfrm>
          <a:prstGeom prst="downArrow">
            <a:avLst>
              <a:gd name="adj1" fmla="val 33333"/>
              <a:gd name="adj2" fmla="val 60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150" tIns="42073" rIns="84150" bIns="42073" anchor="ctr"/>
          <a:lstStyle/>
          <a:p>
            <a:pPr algn="ctr">
              <a:defRPr/>
            </a:pPr>
            <a:endParaRPr lang="el-GR" sz="1100" dirty="0"/>
          </a:p>
        </p:txBody>
      </p:sp>
      <p:sp>
        <p:nvSpPr>
          <p:cNvPr id="10" name="Rectangle 9">
            <a:extLst>
              <a:ext uri="{FF2B5EF4-FFF2-40B4-BE49-F238E27FC236}"/>
            </a:extLst>
          </p:cNvPr>
          <p:cNvSpPr/>
          <p:nvPr/>
        </p:nvSpPr>
        <p:spPr>
          <a:xfrm>
            <a:off x="287982" y="4605017"/>
            <a:ext cx="8516200" cy="370440"/>
          </a:xfrm>
          <a:prstGeom prst="rect">
            <a:avLst/>
          </a:prstGeom>
          <a:gradFill>
            <a:gsLst>
              <a:gs pos="47000">
                <a:schemeClr val="accent2">
                  <a:lumMod val="40000"/>
                  <a:lumOff val="60000"/>
                </a:schemeClr>
              </a:gs>
              <a:gs pos="20000">
                <a:srgbClr val="FF0000"/>
              </a:gs>
              <a:gs pos="96000">
                <a:schemeClr val="accent1"/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 b="1"/>
          </a:p>
        </p:txBody>
      </p:sp>
      <p:sp>
        <p:nvSpPr>
          <p:cNvPr id="21516" name="TextBox 7"/>
          <p:cNvSpPr txBox="1">
            <a:spLocks noChangeArrowheads="1"/>
          </p:cNvSpPr>
          <p:nvPr/>
        </p:nvSpPr>
        <p:spPr bwMode="auto">
          <a:xfrm>
            <a:off x="643928" y="4638496"/>
            <a:ext cx="731474" cy="28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502" tIns="32251" rIns="64502" bIns="32251">
            <a:spAutoFit/>
          </a:bodyPr>
          <a:lstStyle/>
          <a:p>
            <a:r>
              <a:rPr lang="el-GR" altLang="el-GR" sz="1400" b="1" dirty="0">
                <a:solidFill>
                  <a:schemeClr val="bg1"/>
                </a:solidFill>
              </a:rPr>
              <a:t>18</a:t>
            </a:r>
            <a:r>
              <a:rPr lang="en-US" altLang="el-GR" sz="1400" b="1" baseline="30000" dirty="0">
                <a:solidFill>
                  <a:schemeClr val="bg1"/>
                </a:solidFill>
              </a:rPr>
              <a:t>0</a:t>
            </a:r>
            <a:r>
              <a:rPr lang="en-US" altLang="el-GR" sz="1400" b="1" dirty="0">
                <a:solidFill>
                  <a:schemeClr val="bg1"/>
                </a:solidFill>
              </a:rPr>
              <a:t>C</a:t>
            </a:r>
            <a:endParaRPr lang="el-GR" altLang="el-GR" sz="1400" b="1" dirty="0">
              <a:solidFill>
                <a:schemeClr val="bg1"/>
              </a:solidFill>
            </a:endParaRPr>
          </a:p>
        </p:txBody>
      </p:sp>
      <p:sp>
        <p:nvSpPr>
          <p:cNvPr id="21517" name="TextBox 22"/>
          <p:cNvSpPr txBox="1">
            <a:spLocks noChangeArrowheads="1"/>
          </p:cNvSpPr>
          <p:nvPr/>
        </p:nvSpPr>
        <p:spPr bwMode="auto">
          <a:xfrm>
            <a:off x="3340590" y="4635256"/>
            <a:ext cx="731474" cy="28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502" tIns="32251" rIns="64502" bIns="32251">
            <a:spAutoFit/>
          </a:bodyPr>
          <a:lstStyle/>
          <a:p>
            <a:r>
              <a:rPr lang="en-US" altLang="el-GR" sz="1400" b="1" dirty="0">
                <a:solidFill>
                  <a:schemeClr val="bg1"/>
                </a:solidFill>
              </a:rPr>
              <a:t>22</a:t>
            </a:r>
            <a:r>
              <a:rPr lang="en-US" altLang="el-GR" sz="1400" b="1" baseline="30000" dirty="0">
                <a:solidFill>
                  <a:schemeClr val="bg1"/>
                </a:solidFill>
              </a:rPr>
              <a:t>0</a:t>
            </a:r>
            <a:r>
              <a:rPr lang="en-US" altLang="el-GR" sz="1400" b="1" dirty="0">
                <a:solidFill>
                  <a:schemeClr val="bg1"/>
                </a:solidFill>
              </a:rPr>
              <a:t>C</a:t>
            </a:r>
            <a:endParaRPr lang="el-GR" altLang="el-GR" sz="1400" b="1" dirty="0">
              <a:solidFill>
                <a:schemeClr val="bg1"/>
              </a:solidFill>
            </a:endParaRPr>
          </a:p>
        </p:txBody>
      </p:sp>
      <p:sp>
        <p:nvSpPr>
          <p:cNvPr id="21518" name="TextBox 23"/>
          <p:cNvSpPr txBox="1">
            <a:spLocks noChangeArrowheads="1"/>
          </p:cNvSpPr>
          <p:nvPr/>
        </p:nvSpPr>
        <p:spPr bwMode="auto">
          <a:xfrm>
            <a:off x="6349425" y="4635256"/>
            <a:ext cx="731474" cy="28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502" tIns="32251" rIns="64502" bIns="32251">
            <a:spAutoFit/>
          </a:bodyPr>
          <a:lstStyle/>
          <a:p>
            <a:r>
              <a:rPr lang="en-US" altLang="el-GR" sz="1400" b="1" dirty="0">
                <a:solidFill>
                  <a:schemeClr val="bg1"/>
                </a:solidFill>
              </a:rPr>
              <a:t>&lt;26</a:t>
            </a:r>
            <a:r>
              <a:rPr lang="en-US" altLang="el-GR" sz="1400" b="1" baseline="30000" dirty="0">
                <a:solidFill>
                  <a:schemeClr val="bg1"/>
                </a:solidFill>
              </a:rPr>
              <a:t>0</a:t>
            </a:r>
            <a:r>
              <a:rPr lang="en-US" altLang="el-GR" sz="1400" b="1" dirty="0">
                <a:solidFill>
                  <a:schemeClr val="bg1"/>
                </a:solidFill>
              </a:rPr>
              <a:t>C</a:t>
            </a:r>
            <a:endParaRPr lang="el-GR" altLang="el-GR" sz="14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/>
            </a:extLst>
          </p:cNvPr>
          <p:cNvSpPr txBox="1"/>
          <p:nvPr/>
        </p:nvSpPr>
        <p:spPr>
          <a:xfrm>
            <a:off x="2992708" y="2535736"/>
            <a:ext cx="1345340" cy="7114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l-GR" sz="1400" b="1" dirty="0">
                <a:latin typeface="+mn-lt"/>
                <a:cs typeface="Arial" pitchFamily="34" charset="0"/>
              </a:rPr>
              <a:t>Δείκτες έναρξης</a:t>
            </a:r>
          </a:p>
          <a:p>
            <a:pPr>
              <a:defRPr/>
            </a:pPr>
            <a:r>
              <a:rPr lang="el-GR" sz="1400" b="1" dirty="0">
                <a:latin typeface="+mn-lt"/>
                <a:cs typeface="Arial" pitchFamily="34" charset="0"/>
              </a:rPr>
              <a:t>θερμικού στρες</a:t>
            </a:r>
            <a:endParaRPr lang="en-US" sz="1400" b="1" dirty="0">
              <a:latin typeface="+mn-lt"/>
              <a:cs typeface="Arial" pitchFamily="34" charset="0"/>
            </a:endParaRPr>
          </a:p>
          <a:p>
            <a:pPr>
              <a:defRPr/>
            </a:pPr>
            <a:r>
              <a:rPr lang="en-US" sz="1400" b="1" i="1" dirty="0">
                <a:latin typeface="+mn-lt"/>
                <a:cs typeface="Arial" pitchFamily="34" charset="0"/>
              </a:rPr>
              <a:t>Thermal sensing</a:t>
            </a:r>
            <a:endParaRPr lang="el-GR" sz="1400" b="1" i="1" dirty="0">
              <a:latin typeface="+mn-lt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/>
            </a:extLst>
          </p:cNvPr>
          <p:cNvSpPr txBox="1"/>
          <p:nvPr/>
        </p:nvSpPr>
        <p:spPr>
          <a:xfrm>
            <a:off x="5564962" y="2550856"/>
            <a:ext cx="3082558" cy="7114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lIns="64502" tIns="32251" rIns="64502" bIns="32251">
            <a:spAutoFit/>
          </a:bodyPr>
          <a:lstStyle/>
          <a:p>
            <a:pPr algn="ctr">
              <a:defRPr/>
            </a:pPr>
            <a:r>
              <a:rPr lang="el-GR" sz="1400" b="1" dirty="0">
                <a:latin typeface="+mn-lt"/>
                <a:cs typeface="Arial" pitchFamily="34" charset="0"/>
              </a:rPr>
              <a:t>Δείκτες δομικών και  λειτουργικών κυτταρικών αλλαγών</a:t>
            </a:r>
            <a:r>
              <a:rPr lang="en-US" sz="1400" b="1" dirty="0">
                <a:latin typeface="+mn-lt"/>
                <a:cs typeface="Arial" pitchFamily="34" charset="0"/>
              </a:rPr>
              <a:t>-</a:t>
            </a:r>
            <a:r>
              <a:rPr lang="el-GR" sz="1400" b="1" dirty="0" err="1">
                <a:latin typeface="+mn-lt"/>
                <a:cs typeface="Arial" pitchFamily="34" charset="0"/>
              </a:rPr>
              <a:t>Φαινοτυπικές</a:t>
            </a:r>
            <a:r>
              <a:rPr lang="el-GR" sz="1400" b="1" dirty="0">
                <a:latin typeface="+mn-lt"/>
                <a:cs typeface="Arial" pitchFamily="34" charset="0"/>
              </a:rPr>
              <a:t> αλλαγές-Δείκτες ευζωίας</a:t>
            </a:r>
            <a:endParaRPr lang="en-US" sz="1400" b="1" dirty="0">
              <a:latin typeface="+mn-lt"/>
              <a:cs typeface="Arial" pitchFamily="34" charset="0"/>
            </a:endParaRPr>
          </a:p>
        </p:txBody>
      </p:sp>
      <p:sp>
        <p:nvSpPr>
          <p:cNvPr id="19" name="Arrow: Up 18">
            <a:extLst>
              <a:ext uri="{FF2B5EF4-FFF2-40B4-BE49-F238E27FC236}"/>
            </a:extLst>
          </p:cNvPr>
          <p:cNvSpPr/>
          <p:nvPr/>
        </p:nvSpPr>
        <p:spPr>
          <a:xfrm>
            <a:off x="3471909" y="3250696"/>
            <a:ext cx="291438" cy="718200"/>
          </a:xfrm>
          <a:prstGeom prst="up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20" name="Arrow: Up 19">
            <a:extLst>
              <a:ext uri="{FF2B5EF4-FFF2-40B4-BE49-F238E27FC236}"/>
            </a:extLst>
          </p:cNvPr>
          <p:cNvSpPr/>
          <p:nvPr/>
        </p:nvSpPr>
        <p:spPr>
          <a:xfrm>
            <a:off x="6139773" y="3271217"/>
            <a:ext cx="291438" cy="718200"/>
          </a:xfrm>
          <a:prstGeom prst="up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21" name="TextBox 20">
            <a:extLst>
              <a:ext uri="{FF2B5EF4-FFF2-40B4-BE49-F238E27FC236}"/>
            </a:extLst>
          </p:cNvPr>
          <p:cNvSpPr txBox="1"/>
          <p:nvPr/>
        </p:nvSpPr>
        <p:spPr>
          <a:xfrm>
            <a:off x="3193143" y="1428736"/>
            <a:ext cx="4217088" cy="326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l-GR" sz="1700" b="1" dirty="0">
                <a:cs typeface="Arial" pitchFamily="34" charset="0"/>
              </a:rPr>
              <a:t>Δείκτες έγκαιρης πρόβλεψης θερμικού στρες</a:t>
            </a:r>
          </a:p>
        </p:txBody>
      </p:sp>
      <p:sp>
        <p:nvSpPr>
          <p:cNvPr id="22" name="Left Brace 21">
            <a:extLst>
              <a:ext uri="{FF2B5EF4-FFF2-40B4-BE49-F238E27FC236}"/>
            </a:extLst>
          </p:cNvPr>
          <p:cNvSpPr/>
          <p:nvPr/>
        </p:nvSpPr>
        <p:spPr>
          <a:xfrm rot="5400000">
            <a:off x="5223660" y="197840"/>
            <a:ext cx="214920" cy="3916553"/>
          </a:xfrm>
          <a:prstGeom prst="leftBrace">
            <a:avLst>
              <a:gd name="adj1" fmla="val 8333"/>
              <a:gd name="adj2" fmla="val 4977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23" name="90 - TextBox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7610785" y="4049896"/>
            <a:ext cx="1193397" cy="42352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4150" tIns="42073" rIns="84150" bIns="42073">
            <a:spAutoFit/>
          </a:bodyPr>
          <a:lstStyle/>
          <a:p>
            <a:pPr algn="ctr">
              <a:defRPr/>
            </a:pPr>
            <a:r>
              <a:rPr lang="el-GR" sz="1100" dirty="0"/>
              <a:t>ΜΕΤΑΒΟΛΙΤΕΣ</a:t>
            </a:r>
          </a:p>
          <a:p>
            <a:pPr algn="ctr">
              <a:defRPr/>
            </a:pPr>
            <a:r>
              <a:rPr lang="el-GR" sz="1100" dirty="0"/>
              <a:t>(Μεταβολισμός)</a:t>
            </a:r>
            <a:r>
              <a:rPr lang="en-US" sz="1100" dirty="0"/>
              <a:t> </a:t>
            </a:r>
            <a:endParaRPr lang="el-GR" sz="1100" dirty="0"/>
          </a:p>
        </p:txBody>
      </p:sp>
      <p:sp>
        <p:nvSpPr>
          <p:cNvPr id="24" name="Arrow: Up 23">
            <a:extLst>
              <a:ext uri="{FF2B5EF4-FFF2-40B4-BE49-F238E27FC236}"/>
            </a:extLst>
          </p:cNvPr>
          <p:cNvSpPr/>
          <p:nvPr/>
        </p:nvSpPr>
        <p:spPr>
          <a:xfrm>
            <a:off x="7990922" y="3262577"/>
            <a:ext cx="291437" cy="718200"/>
          </a:xfrm>
          <a:prstGeom prst="up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25" name="Arrow: Down 24">
            <a:extLst>
              <a:ext uri="{FF2B5EF4-FFF2-40B4-BE49-F238E27FC236}"/>
            </a:extLst>
          </p:cNvPr>
          <p:cNvSpPr/>
          <p:nvPr/>
        </p:nvSpPr>
        <p:spPr>
          <a:xfrm>
            <a:off x="4871502" y="3512056"/>
            <a:ext cx="118648" cy="365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21528" name="TextBox 25"/>
          <p:cNvSpPr txBox="1">
            <a:spLocks noChangeArrowheads="1"/>
          </p:cNvSpPr>
          <p:nvPr/>
        </p:nvSpPr>
        <p:spPr bwMode="auto">
          <a:xfrm>
            <a:off x="4922186" y="3488296"/>
            <a:ext cx="258504" cy="37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502" tIns="32251" rIns="64502" bIns="32251">
            <a:spAutoFit/>
          </a:bodyPr>
          <a:lstStyle/>
          <a:p>
            <a:r>
              <a:rPr lang="el-GR" altLang="el-GR" sz="2000" dirty="0"/>
              <a:t>+</a:t>
            </a:r>
          </a:p>
        </p:txBody>
      </p:sp>
      <p:sp>
        <p:nvSpPr>
          <p:cNvPr id="27" name="99 - Βέλος προς τα κάτω">
            <a:extLst>
              <a:ext uri="{FF2B5EF4-FFF2-40B4-BE49-F238E27FC236}"/>
            </a:extLst>
          </p:cNvPr>
          <p:cNvSpPr/>
          <p:nvPr/>
        </p:nvSpPr>
        <p:spPr bwMode="auto">
          <a:xfrm rot="16200000">
            <a:off x="7202996" y="4017369"/>
            <a:ext cx="207360" cy="522975"/>
          </a:xfrm>
          <a:prstGeom prst="downArrow">
            <a:avLst>
              <a:gd name="adj1" fmla="val 33333"/>
              <a:gd name="adj2" fmla="val 60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150" tIns="42073" rIns="84150" bIns="42073" anchor="ctr"/>
          <a:lstStyle/>
          <a:p>
            <a:pPr algn="ctr">
              <a:defRPr/>
            </a:pPr>
            <a:endParaRPr lang="el-GR" sz="1100" dirty="0"/>
          </a:p>
        </p:txBody>
      </p:sp>
      <p:grpSp>
        <p:nvGrpSpPr>
          <p:cNvPr id="11" name="Group 30"/>
          <p:cNvGrpSpPr>
            <a:grpSpLocks/>
          </p:cNvGrpSpPr>
          <p:nvPr/>
        </p:nvGrpSpPr>
        <p:grpSpPr bwMode="auto">
          <a:xfrm>
            <a:off x="178549" y="1660937"/>
            <a:ext cx="1634585" cy="1649160"/>
            <a:chOff x="736644" y="3456858"/>
            <a:chExt cx="1836986" cy="1949704"/>
          </a:xfrm>
        </p:grpSpPr>
        <p:pic>
          <p:nvPicPr>
            <p:cNvPr id="21545" name="Graphic 28" descr="Sunset scene"/>
            <p:cNvPicPr>
              <a:picLocks noChangeAspect="1" noChangeArrowheads="1"/>
            </p:cNvPicPr>
            <p:nvPr/>
          </p:nvPicPr>
          <p:blipFill>
            <a:blip r:embed="rId2"/>
            <a:srcRect t="57784"/>
            <a:stretch>
              <a:fillRect/>
            </a:stretch>
          </p:blipFill>
          <p:spPr bwMode="auto">
            <a:xfrm>
              <a:off x="753473" y="4637917"/>
              <a:ext cx="1820157" cy="768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46" name="Graphic 29" descr="Sunset scene"/>
            <p:cNvPicPr>
              <a:picLocks noChangeAspect="1" noChangeArrowheads="1"/>
            </p:cNvPicPr>
            <p:nvPr/>
          </p:nvPicPr>
          <p:blipFill>
            <a:blip r:embed="rId3"/>
            <a:srcRect b="40652"/>
            <a:stretch>
              <a:fillRect/>
            </a:stretch>
          </p:blipFill>
          <p:spPr bwMode="auto">
            <a:xfrm>
              <a:off x="736644" y="3456858"/>
              <a:ext cx="1820157" cy="1080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53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2141" y="3126496"/>
            <a:ext cx="779855" cy="3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2826" y="3555257"/>
            <a:ext cx="679637" cy="32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53 - Ομάδα"/>
          <p:cNvGrpSpPr>
            <a:grpSpLocks/>
          </p:cNvGrpSpPr>
          <p:nvPr/>
        </p:nvGrpSpPr>
        <p:grpSpPr bwMode="auto">
          <a:xfrm>
            <a:off x="4801234" y="2387777"/>
            <a:ext cx="180853" cy="795960"/>
            <a:chOff x="267699" y="668946"/>
            <a:chExt cx="257139" cy="1452762"/>
          </a:xfrm>
        </p:grpSpPr>
        <p:sp>
          <p:nvSpPr>
            <p:cNvPr id="36" name="50 - Έλλειψη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267699" y="1835887"/>
              <a:ext cx="257139" cy="28582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37" name="51 - Ορθογώνιο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28299" y="668946"/>
              <a:ext cx="144129" cy="121424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38" name="52 - Ορθογώνιο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44677" y="952796"/>
              <a:ext cx="111372" cy="86929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3" name="54 - Ομάδα"/>
          <p:cNvGrpSpPr>
            <a:grpSpLocks/>
          </p:cNvGrpSpPr>
          <p:nvPr/>
        </p:nvGrpSpPr>
        <p:grpSpPr bwMode="auto">
          <a:xfrm>
            <a:off x="1897225" y="2388856"/>
            <a:ext cx="180852" cy="805680"/>
            <a:chOff x="270787" y="668946"/>
            <a:chExt cx="257139" cy="1469704"/>
          </a:xfrm>
        </p:grpSpPr>
        <p:sp>
          <p:nvSpPr>
            <p:cNvPr id="40" name="55 - Έλλειψη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270787" y="1852984"/>
              <a:ext cx="257139" cy="28566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41" name="56 - Ορθογώνιο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28111" y="668946"/>
              <a:ext cx="142492" cy="121358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42" name="57 - Ορθογώνιο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47765" y="1466842"/>
              <a:ext cx="94994" cy="56936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sp>
        <p:nvSpPr>
          <p:cNvPr id="43" name="TextBox 42">
            <a:extLst>
              <a:ext uri="{FF2B5EF4-FFF2-40B4-BE49-F238E27FC236}"/>
            </a:extLst>
          </p:cNvPr>
          <p:cNvSpPr txBox="1"/>
          <p:nvPr/>
        </p:nvSpPr>
        <p:spPr>
          <a:xfrm>
            <a:off x="2942023" y="5039177"/>
            <a:ext cx="1223512" cy="742240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l-GR" sz="1100" dirty="0">
                <a:cs typeface="Arial" pitchFamily="34" charset="0"/>
              </a:rPr>
              <a:t>Προετοιμασία </a:t>
            </a:r>
          </a:p>
          <a:p>
            <a:pPr>
              <a:defRPr/>
            </a:pPr>
            <a:r>
              <a:rPr lang="el-GR" sz="1100" dirty="0">
                <a:cs typeface="Arial" pitchFamily="34" charset="0"/>
              </a:rPr>
              <a:t>αντιμετώπισης</a:t>
            </a:r>
          </a:p>
          <a:p>
            <a:pPr>
              <a:defRPr/>
            </a:pPr>
            <a:r>
              <a:rPr lang="el-GR" sz="1100" dirty="0">
                <a:cs typeface="Arial" pitchFamily="34" charset="0"/>
              </a:rPr>
              <a:t>έντονων θερμικών </a:t>
            </a:r>
          </a:p>
          <a:p>
            <a:pPr>
              <a:defRPr/>
            </a:pPr>
            <a:r>
              <a:rPr lang="el-GR" sz="1100" dirty="0">
                <a:cs typeface="Arial" pitchFamily="34" charset="0"/>
              </a:rPr>
              <a:t>καταστάσεων</a:t>
            </a:r>
          </a:p>
        </p:txBody>
      </p:sp>
      <p:sp>
        <p:nvSpPr>
          <p:cNvPr id="44" name="Rectangle 43">
            <a:extLst>
              <a:ext uri="{FF2B5EF4-FFF2-40B4-BE49-F238E27FC236}"/>
            </a:extLst>
          </p:cNvPr>
          <p:cNvSpPr/>
          <p:nvPr/>
        </p:nvSpPr>
        <p:spPr>
          <a:xfrm>
            <a:off x="2838350" y="4067176"/>
            <a:ext cx="1514785" cy="1868400"/>
          </a:xfrm>
          <a:prstGeom prst="rect">
            <a:avLst/>
          </a:prstGeom>
          <a:solidFill>
            <a:schemeClr val="accent2">
              <a:lumMod val="20000"/>
              <a:lumOff val="80000"/>
              <a:alpha val="16000"/>
            </a:schemeClr>
          </a:solidFill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 sz="1100" dirty="0"/>
          </a:p>
        </p:txBody>
      </p:sp>
      <p:cxnSp>
        <p:nvCxnSpPr>
          <p:cNvPr id="50" name="Straight Connector 49">
            <a:extLst>
              <a:ext uri="{FF2B5EF4-FFF2-40B4-BE49-F238E27FC236}"/>
            </a:extLst>
          </p:cNvPr>
          <p:cNvCxnSpPr/>
          <p:nvPr/>
        </p:nvCxnSpPr>
        <p:spPr>
          <a:xfrm>
            <a:off x="2639066" y="2534656"/>
            <a:ext cx="0" cy="29376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/>
            </a:extLst>
          </p:cNvPr>
          <p:cNvSpPr txBox="1"/>
          <p:nvPr/>
        </p:nvSpPr>
        <p:spPr>
          <a:xfrm>
            <a:off x="1221043" y="174960"/>
            <a:ext cx="6611782" cy="326742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l-GR" sz="1700" b="1" dirty="0">
                <a:cs typeface="Arial" pitchFamily="34" charset="0"/>
              </a:rPr>
              <a:t>ΔΙΑΔΟΧΗ ΓΕΓΟΝΟΤΩΝ ΣΕ ΚΥΤΤΑΡΙΚΟ ΕΠΙΠΕΔΟ ΚΑΤΑ ΤΟ ΘΕΡΜΙΚΟ ΣΤΡΕΣ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- TextBox">
            <a:extLst>
              <a:ext uri="{FF2B5EF4-FFF2-40B4-BE49-F238E27FC236}"/>
            </a:extLst>
          </p:cNvPr>
          <p:cNvSpPr txBox="1"/>
          <p:nvPr/>
        </p:nvSpPr>
        <p:spPr>
          <a:xfrm>
            <a:off x="1484835" y="75600"/>
            <a:ext cx="5835993" cy="496019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 algn="ctr">
              <a:defRPr/>
            </a:pPr>
            <a:r>
              <a:rPr lang="el-GR" sz="1400" b="1" dirty="0">
                <a:solidFill>
                  <a:srgbClr val="002060"/>
                </a:solidFill>
              </a:rPr>
              <a:t>ΜΥΔΙΑ ΚΑΙ ΨΑΡΙΑ ΑΝΤΙΜΕΤΩΠΙΖΟΥΝ ΤΟ ΚΑΛΟΚΑΙΡΙ ΘΕΡΜΟΚΡΑΣΙΕΣ ΚΟΝΤΑ </a:t>
            </a:r>
          </a:p>
          <a:p>
            <a:pPr algn="ctr">
              <a:defRPr/>
            </a:pPr>
            <a:r>
              <a:rPr lang="el-GR" sz="1400" b="1" dirty="0">
                <a:solidFill>
                  <a:srgbClr val="002060"/>
                </a:solidFill>
              </a:rPr>
              <a:t>ΣΤΟ ΑΝΩΤΕΡΟ ΑΚΡΟ ΤΗΣ ΘΕΡΜΙΚΗΣ ΤΟΥΣ ΑΝΤΟΧΗΣ</a:t>
            </a:r>
          </a:p>
        </p:txBody>
      </p:sp>
      <p:grpSp>
        <p:nvGrpSpPr>
          <p:cNvPr id="2" name="23 - Ομάδα"/>
          <p:cNvGrpSpPr>
            <a:grpSpLocks/>
          </p:cNvGrpSpPr>
          <p:nvPr/>
        </p:nvGrpSpPr>
        <p:grpSpPr bwMode="auto">
          <a:xfrm>
            <a:off x="165878" y="707401"/>
            <a:ext cx="5650204" cy="3395487"/>
            <a:chOff x="2365769" y="3637482"/>
            <a:chExt cx="9176273" cy="4465748"/>
          </a:xfrm>
        </p:grpSpPr>
        <p:cxnSp>
          <p:nvCxnSpPr>
            <p:cNvPr id="3" name="2 - Ευθύγραμμο βέλος σύνδεσης">
              <a:extLst>
                <a:ext uri="{FF2B5EF4-FFF2-40B4-BE49-F238E27FC236}"/>
              </a:extLst>
            </p:cNvPr>
            <p:cNvCxnSpPr/>
            <p:nvPr/>
          </p:nvCxnSpPr>
          <p:spPr>
            <a:xfrm flipV="1">
              <a:off x="3957820" y="7438519"/>
              <a:ext cx="6841514" cy="1420"/>
            </a:xfrm>
            <a:prstGeom prst="straightConnector1">
              <a:avLst/>
            </a:prstGeom>
            <a:ln w="57150">
              <a:headEnd type="arrow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" name="3 - TextBox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3222596" y="7536527"/>
              <a:ext cx="2181352" cy="5667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100" b="1" i="1" dirty="0"/>
                <a:t>Κατώτερο όριο </a:t>
              </a:r>
            </a:p>
            <a:p>
              <a:pPr>
                <a:defRPr/>
              </a:pPr>
              <a:r>
                <a:rPr lang="el-GR" sz="1100" b="1" i="1" dirty="0"/>
                <a:t>αντοχής</a:t>
              </a:r>
            </a:p>
          </p:txBody>
        </p:sp>
        <p:sp>
          <p:nvSpPr>
            <p:cNvPr id="5" name="4 - TextBox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9536545" y="7536527"/>
              <a:ext cx="2005497" cy="5667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100" b="1" i="1" dirty="0"/>
                <a:t>Ανώτερο</a:t>
              </a:r>
            </a:p>
            <a:p>
              <a:pPr>
                <a:defRPr/>
              </a:pPr>
              <a:r>
                <a:rPr lang="el-GR" sz="1100" b="1" i="1" dirty="0"/>
                <a:t>όριο αντοχής </a:t>
              </a:r>
            </a:p>
          </p:txBody>
        </p:sp>
        <p:sp>
          <p:nvSpPr>
            <p:cNvPr id="8" name="7 - TextBox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6337477" y="7536527"/>
              <a:ext cx="2392753" cy="5667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100" b="1" dirty="0"/>
                <a:t>Εύρος εποχικών </a:t>
              </a:r>
            </a:p>
            <a:p>
              <a:pPr>
                <a:defRPr/>
              </a:pPr>
              <a:r>
                <a:rPr lang="el-GR" sz="1100" b="1" dirty="0"/>
                <a:t>θερμοκρασιών </a:t>
              </a:r>
            </a:p>
          </p:txBody>
        </p:sp>
        <p:sp>
          <p:nvSpPr>
            <p:cNvPr id="9" name="8 - TextBox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3559340" y="6833421"/>
              <a:ext cx="1214149" cy="3440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100" b="1" dirty="0"/>
                <a:t>Χειμώνας </a:t>
              </a:r>
            </a:p>
          </p:txBody>
        </p:sp>
        <p:sp>
          <p:nvSpPr>
            <p:cNvPr id="10" name="9 - TextBox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10210033" y="6897339"/>
              <a:ext cx="1303947" cy="3440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100" b="1" dirty="0"/>
                <a:t>Καλοκαίρι</a:t>
              </a:r>
            </a:p>
          </p:txBody>
        </p:sp>
        <p:sp>
          <p:nvSpPr>
            <p:cNvPr id="17" name="16 - TextBox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2365769" y="3637482"/>
              <a:ext cx="3535810" cy="27120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600" b="1" i="1" dirty="0">
                  <a:latin typeface="+mn-lt"/>
                </a:rPr>
                <a:t>Κυτταρικοί δείκτες θερμικού στρες</a:t>
              </a:r>
              <a:endParaRPr lang="en-US" sz="1600" b="1" i="1" dirty="0">
                <a:latin typeface="+mn-lt"/>
              </a:endParaRPr>
            </a:p>
            <a:p>
              <a:pPr>
                <a:buFont typeface="Arial" pitchFamily="34" charset="0"/>
                <a:buChar char="•"/>
                <a:defRPr/>
              </a:pPr>
              <a:r>
                <a:rPr lang="el-GR" sz="1600" i="1" dirty="0">
                  <a:latin typeface="+mn-lt"/>
                </a:rPr>
                <a:t>Μέγιστο επίπεδο</a:t>
              </a:r>
            </a:p>
            <a:p>
              <a:pPr marL="67189" indent="-67189">
                <a:defRPr/>
              </a:pPr>
              <a:r>
                <a:rPr lang="el-GR" sz="1600" i="1" dirty="0">
                  <a:latin typeface="+mn-lt"/>
                </a:rPr>
                <a:t> έκφρασης των </a:t>
              </a:r>
              <a:r>
                <a:rPr lang="en-US" sz="1600" i="1" dirty="0" err="1">
                  <a:latin typeface="+mn-lt"/>
                </a:rPr>
                <a:t>Hsps</a:t>
              </a:r>
              <a:endParaRPr lang="el-GR" sz="1600" i="1" dirty="0">
                <a:latin typeface="+mn-lt"/>
              </a:endParaRPr>
            </a:p>
            <a:p>
              <a:pPr>
                <a:buFont typeface="Arial" pitchFamily="34" charset="0"/>
                <a:buChar char="•"/>
                <a:defRPr/>
              </a:pPr>
              <a:r>
                <a:rPr lang="el-GR" sz="1600" i="1" dirty="0">
                  <a:latin typeface="+mn-lt"/>
                </a:rPr>
                <a:t>Μικρή αερόβια ικανότητα</a:t>
              </a:r>
            </a:p>
            <a:p>
              <a:pPr marL="67189" indent="-67189">
                <a:buFont typeface="Arial" pitchFamily="34" charset="0"/>
                <a:buChar char="•"/>
                <a:defRPr/>
              </a:pPr>
              <a:r>
                <a:rPr lang="el-GR" sz="1600" i="1" dirty="0">
                  <a:latin typeface="+mn-lt"/>
                </a:rPr>
                <a:t>Διατάραξη του   ενεργειακού ισοζυγίου</a:t>
              </a:r>
            </a:p>
          </p:txBody>
        </p:sp>
        <p:sp>
          <p:nvSpPr>
            <p:cNvPr id="18" name="17 - Ορθογώνιο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300824" y="4111901"/>
              <a:ext cx="785736" cy="328542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21" name="20 - Ορθογώνιο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515203" y="5897366"/>
              <a:ext cx="785736" cy="15099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22" name="21 - Ελεύθερη σχεδίαση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4715493" y="3968439"/>
              <a:ext cx="5142829" cy="3350765"/>
            </a:xfrm>
            <a:custGeom>
              <a:avLst/>
              <a:gdLst>
                <a:gd name="connsiteX0" fmla="*/ 0 w 4408227"/>
                <a:gd name="connsiteY0" fmla="*/ 3207224 h 3207224"/>
                <a:gd name="connsiteX1" fmla="*/ 900753 w 4408227"/>
                <a:gd name="connsiteY1" fmla="*/ 3152633 h 3207224"/>
                <a:gd name="connsiteX2" fmla="*/ 1842448 w 4408227"/>
                <a:gd name="connsiteY2" fmla="*/ 2674961 h 3207224"/>
                <a:gd name="connsiteX3" fmla="*/ 2470245 w 4408227"/>
                <a:gd name="connsiteY3" fmla="*/ 1719618 h 3207224"/>
                <a:gd name="connsiteX4" fmla="*/ 2756848 w 4408227"/>
                <a:gd name="connsiteY4" fmla="*/ 1187355 h 3207224"/>
                <a:gd name="connsiteX5" fmla="*/ 3098042 w 4408227"/>
                <a:gd name="connsiteY5" fmla="*/ 668740 h 3207224"/>
                <a:gd name="connsiteX6" fmla="*/ 3425588 w 4408227"/>
                <a:gd name="connsiteY6" fmla="*/ 300251 h 3207224"/>
                <a:gd name="connsiteX7" fmla="*/ 3835021 w 4408227"/>
                <a:gd name="connsiteY7" fmla="*/ 68239 h 3207224"/>
                <a:gd name="connsiteX8" fmla="*/ 4408227 w 4408227"/>
                <a:gd name="connsiteY8" fmla="*/ 0 h 3207224"/>
                <a:gd name="connsiteX9" fmla="*/ 4408227 w 4408227"/>
                <a:gd name="connsiteY9" fmla="*/ 0 h 3207224"/>
                <a:gd name="connsiteX0" fmla="*/ 0 w 4408227"/>
                <a:gd name="connsiteY0" fmla="*/ 3207224 h 3207224"/>
                <a:gd name="connsiteX1" fmla="*/ 887925 w 4408227"/>
                <a:gd name="connsiteY1" fmla="*/ 3141757 h 3207224"/>
                <a:gd name="connsiteX2" fmla="*/ 1842448 w 4408227"/>
                <a:gd name="connsiteY2" fmla="*/ 2674961 h 3207224"/>
                <a:gd name="connsiteX3" fmla="*/ 2470245 w 4408227"/>
                <a:gd name="connsiteY3" fmla="*/ 1719618 h 3207224"/>
                <a:gd name="connsiteX4" fmla="*/ 2756848 w 4408227"/>
                <a:gd name="connsiteY4" fmla="*/ 1187355 h 3207224"/>
                <a:gd name="connsiteX5" fmla="*/ 3098042 w 4408227"/>
                <a:gd name="connsiteY5" fmla="*/ 668740 h 3207224"/>
                <a:gd name="connsiteX6" fmla="*/ 3425588 w 4408227"/>
                <a:gd name="connsiteY6" fmla="*/ 300251 h 3207224"/>
                <a:gd name="connsiteX7" fmla="*/ 3835021 w 4408227"/>
                <a:gd name="connsiteY7" fmla="*/ 68239 h 3207224"/>
                <a:gd name="connsiteX8" fmla="*/ 4408227 w 4408227"/>
                <a:gd name="connsiteY8" fmla="*/ 0 h 3207224"/>
                <a:gd name="connsiteX9" fmla="*/ 4408227 w 4408227"/>
                <a:gd name="connsiteY9" fmla="*/ 0 h 3207224"/>
                <a:gd name="connsiteX0" fmla="*/ 0 w 4408227"/>
                <a:gd name="connsiteY0" fmla="*/ 3207224 h 3207224"/>
                <a:gd name="connsiteX1" fmla="*/ 875096 w 4408227"/>
                <a:gd name="connsiteY1" fmla="*/ 3120004 h 3207224"/>
                <a:gd name="connsiteX2" fmla="*/ 1842448 w 4408227"/>
                <a:gd name="connsiteY2" fmla="*/ 2674961 h 3207224"/>
                <a:gd name="connsiteX3" fmla="*/ 2470245 w 4408227"/>
                <a:gd name="connsiteY3" fmla="*/ 1719618 h 3207224"/>
                <a:gd name="connsiteX4" fmla="*/ 2756848 w 4408227"/>
                <a:gd name="connsiteY4" fmla="*/ 1187355 h 3207224"/>
                <a:gd name="connsiteX5" fmla="*/ 3098042 w 4408227"/>
                <a:gd name="connsiteY5" fmla="*/ 668740 h 3207224"/>
                <a:gd name="connsiteX6" fmla="*/ 3425588 w 4408227"/>
                <a:gd name="connsiteY6" fmla="*/ 300251 h 3207224"/>
                <a:gd name="connsiteX7" fmla="*/ 3835021 w 4408227"/>
                <a:gd name="connsiteY7" fmla="*/ 68239 h 3207224"/>
                <a:gd name="connsiteX8" fmla="*/ 4408227 w 4408227"/>
                <a:gd name="connsiteY8" fmla="*/ 0 h 3207224"/>
                <a:gd name="connsiteX9" fmla="*/ 4408227 w 4408227"/>
                <a:gd name="connsiteY9" fmla="*/ 0 h 3207224"/>
                <a:gd name="connsiteX0" fmla="*/ 0 w 4408227"/>
                <a:gd name="connsiteY0" fmla="*/ 3207224 h 3207224"/>
                <a:gd name="connsiteX1" fmla="*/ 875096 w 4408227"/>
                <a:gd name="connsiteY1" fmla="*/ 3120004 h 3207224"/>
                <a:gd name="connsiteX2" fmla="*/ 1842448 w 4408227"/>
                <a:gd name="connsiteY2" fmla="*/ 2674961 h 3207224"/>
                <a:gd name="connsiteX3" fmla="*/ 2470245 w 4408227"/>
                <a:gd name="connsiteY3" fmla="*/ 1719618 h 3207224"/>
                <a:gd name="connsiteX4" fmla="*/ 2756848 w 4408227"/>
                <a:gd name="connsiteY4" fmla="*/ 1187355 h 3207224"/>
                <a:gd name="connsiteX5" fmla="*/ 3098042 w 4408227"/>
                <a:gd name="connsiteY5" fmla="*/ 668740 h 3207224"/>
                <a:gd name="connsiteX6" fmla="*/ 3425588 w 4408227"/>
                <a:gd name="connsiteY6" fmla="*/ 300251 h 3207224"/>
                <a:gd name="connsiteX7" fmla="*/ 3835021 w 4408227"/>
                <a:gd name="connsiteY7" fmla="*/ 68239 h 3207224"/>
                <a:gd name="connsiteX8" fmla="*/ 4408227 w 4408227"/>
                <a:gd name="connsiteY8" fmla="*/ 0 h 3207224"/>
                <a:gd name="connsiteX9" fmla="*/ 4408227 w 4408227"/>
                <a:gd name="connsiteY9" fmla="*/ 0 h 320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08227" h="3207224">
                  <a:moveTo>
                    <a:pt x="0" y="3207224"/>
                  </a:moveTo>
                  <a:cubicBezTo>
                    <a:pt x="300251" y="3189027"/>
                    <a:pt x="587674" y="3181707"/>
                    <a:pt x="875096" y="3120004"/>
                  </a:cubicBezTo>
                  <a:cubicBezTo>
                    <a:pt x="1182171" y="3031293"/>
                    <a:pt x="1576590" y="2908359"/>
                    <a:pt x="1842448" y="2674961"/>
                  </a:cubicBezTo>
                  <a:cubicBezTo>
                    <a:pt x="2108306" y="2441563"/>
                    <a:pt x="2317845" y="1967552"/>
                    <a:pt x="2470245" y="1719618"/>
                  </a:cubicBezTo>
                  <a:cubicBezTo>
                    <a:pt x="2622645" y="1471684"/>
                    <a:pt x="2652215" y="1362501"/>
                    <a:pt x="2756848" y="1187355"/>
                  </a:cubicBezTo>
                  <a:cubicBezTo>
                    <a:pt x="2861481" y="1012209"/>
                    <a:pt x="2986585" y="816591"/>
                    <a:pt x="3098042" y="668740"/>
                  </a:cubicBezTo>
                  <a:cubicBezTo>
                    <a:pt x="3209499" y="520889"/>
                    <a:pt x="3302758" y="400335"/>
                    <a:pt x="3425588" y="300251"/>
                  </a:cubicBezTo>
                  <a:cubicBezTo>
                    <a:pt x="3548418" y="200168"/>
                    <a:pt x="3671248" y="118281"/>
                    <a:pt x="3835021" y="68239"/>
                  </a:cubicBezTo>
                  <a:cubicBezTo>
                    <a:pt x="3998794" y="18197"/>
                    <a:pt x="4408227" y="0"/>
                    <a:pt x="4408227" y="0"/>
                  </a:cubicBezTo>
                  <a:lnTo>
                    <a:pt x="4408227" y="0"/>
                  </a:lnTo>
                </a:path>
              </a:pathLst>
            </a:cu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sp>
        <p:nvSpPr>
          <p:cNvPr id="22532" name="25 - TextBox"/>
          <p:cNvSpPr txBox="1">
            <a:spLocks noChangeArrowheads="1"/>
          </p:cNvSpPr>
          <p:nvPr/>
        </p:nvSpPr>
        <p:spPr bwMode="auto">
          <a:xfrm>
            <a:off x="4779348" y="843481"/>
            <a:ext cx="1721478" cy="342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4502" tIns="32251" rIns="64502" bIns="32251">
            <a:spAutoFit/>
          </a:bodyPr>
          <a:lstStyle/>
          <a:p>
            <a:r>
              <a:rPr lang="el-GR" altLang="el-GR" i="1" dirty="0"/>
              <a:t>Θερμοκρασία</a:t>
            </a:r>
          </a:p>
        </p:txBody>
      </p:sp>
      <p:pic>
        <p:nvPicPr>
          <p:cNvPr id="22533" name="Picture 2" descr="Image result for εικόνες μυδιώ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38495" y="1339200"/>
            <a:ext cx="1787791" cy="12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2" descr="Approval of the Mediterranean Fish Welfare Guide - Greek Food New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2372" y="1339200"/>
            <a:ext cx="1814285" cy="12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2" descr="Μπορεί να είναι εικόνα ουρανός και κείμενο που λέει &quot;Πλήθος νεκρών ατόμων μυδιών που προέρχονται από τις μυδοκαλλιέργειες της Κεραμωτής Εικόνα τηλεμετρικού σταθμού σε μονάδα μυδοκαλλιέργειας (Οστρακοκαλλιέργειες Βιστωνικού) στον όρμο του Βιστωνικού 40 Satellite SST: 030821 31 H θερμοκρασία του νερού στην ανατολική Μεσόγειο, σύμφωνα με Εθνικό Καποδιστριακό Πανεπιστήμιο Αθηνών. Παρατηρείστε το ότι περιοχή του βορειοδυτικού Αιγαίου -συμπεριλαμβανομένου και του κόλπου της Καβάλας- έχει ίδιες θερμοκρασίες με τις ακτές της Αιγύπτου και της Συρίας 24 28 longitude( 22&quot;"/>
          <p:cNvPicPr>
            <a:picLocks noChangeAspect="1" noChangeArrowheads="1"/>
          </p:cNvPicPr>
          <p:nvPr/>
        </p:nvPicPr>
        <p:blipFill>
          <a:blip r:embed="rId4">
            <a:lum contrast="16000"/>
          </a:blip>
          <a:srcRect l="949" t="60043" r="40222" b="482"/>
          <a:stretch>
            <a:fillRect/>
          </a:stretch>
        </p:blipFill>
        <p:spPr bwMode="auto">
          <a:xfrm>
            <a:off x="269551" y="4258440"/>
            <a:ext cx="4782803" cy="2599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2" descr="C:\Users\AMD\Downloads\IMG-f17c1d532d02f85fa7594e96e029c787-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08735" y="4374001"/>
            <a:ext cx="3036481" cy="22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- Ορθογώνιο">
            <a:extLst>
              <a:ext uri="{FF2B5EF4-FFF2-40B4-BE49-F238E27FC236}"/>
            </a:extLst>
          </p:cNvPr>
          <p:cNvSpPr/>
          <p:nvPr/>
        </p:nvSpPr>
        <p:spPr>
          <a:xfrm>
            <a:off x="5816082" y="2672359"/>
            <a:ext cx="3185074" cy="1542459"/>
          </a:xfrm>
          <a:prstGeom prst="rect">
            <a:avLst/>
          </a:prstGeom>
        </p:spPr>
        <p:txBody>
          <a:bodyPr wrap="square" lIns="64502" tIns="32251" rIns="64502" bIns="32251">
            <a:spAutoFit/>
          </a:bodyPr>
          <a:lstStyle/>
          <a:p>
            <a:pPr algn="just">
              <a:defRPr/>
            </a:pPr>
            <a:r>
              <a:rPr lang="el-GR" sz="1600" dirty="0">
                <a:latin typeface="+mn-lt"/>
                <a:cs typeface="Arial" pitchFamily="34" charset="0"/>
              </a:rPr>
              <a:t>Οι παρατεταμένες ακραίες συνθήκες θερμοκρασίας της θάλασσας (&gt;31 </a:t>
            </a:r>
            <a:r>
              <a:rPr lang="el-GR" sz="1600" dirty="0" err="1">
                <a:latin typeface="+mn-lt"/>
                <a:cs typeface="Arial" pitchFamily="34" charset="0"/>
              </a:rPr>
              <a:t>◦C</a:t>
            </a:r>
            <a:r>
              <a:rPr lang="el-GR" sz="1600" dirty="0">
                <a:latin typeface="+mn-lt"/>
                <a:cs typeface="Arial" pitchFamily="34" charset="0"/>
              </a:rPr>
              <a:t>) το καλοκαίρι του 2021 προκάλεσε την μαζική θνησιμότητα των μυδιών στις </a:t>
            </a:r>
            <a:r>
              <a:rPr lang="el-GR" sz="1600" dirty="0" err="1">
                <a:latin typeface="+mn-lt"/>
                <a:cs typeface="Arial" pitchFamily="34" charset="0"/>
              </a:rPr>
              <a:t>μυδοκαλλιέργειες</a:t>
            </a:r>
            <a:endParaRPr lang="el-GR" sz="1600" dirty="0">
              <a:latin typeface="+mn-lt"/>
              <a:cs typeface="Arial" pitchFamily="34" charset="0"/>
            </a:endParaRPr>
          </a:p>
        </p:txBody>
      </p:sp>
      <p:sp>
        <p:nvSpPr>
          <p:cNvPr id="35" name="34 - Δεξιό βέλος">
            <a:extLst>
              <a:ext uri="{FF2B5EF4-FFF2-40B4-BE49-F238E27FC236}"/>
            </a:extLst>
          </p:cNvPr>
          <p:cNvSpPr/>
          <p:nvPr/>
        </p:nvSpPr>
        <p:spPr>
          <a:xfrm>
            <a:off x="5038531" y="5324400"/>
            <a:ext cx="466531" cy="194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37" name="36 - Δεξιό άγκιστρο">
            <a:extLst>
              <a:ext uri="{FF2B5EF4-FFF2-40B4-BE49-F238E27FC236}"/>
            </a:extLst>
          </p:cNvPr>
          <p:cNvSpPr/>
          <p:nvPr/>
        </p:nvSpPr>
        <p:spPr>
          <a:xfrm>
            <a:off x="2272753" y="1134000"/>
            <a:ext cx="156662" cy="9720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39" name="38 - TextBox">
            <a:extLst>
              <a:ext uri="{FF2B5EF4-FFF2-40B4-BE49-F238E27FC236}"/>
            </a:extLst>
          </p:cNvPr>
          <p:cNvSpPr txBox="1"/>
          <p:nvPr/>
        </p:nvSpPr>
        <p:spPr>
          <a:xfrm>
            <a:off x="2428860" y="1357298"/>
            <a:ext cx="1212035" cy="711463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l-GR" sz="1400" dirty="0">
                <a:latin typeface="+mn-lt"/>
              </a:rPr>
              <a:t>Ελάχιστη </a:t>
            </a:r>
          </a:p>
          <a:p>
            <a:pPr>
              <a:defRPr/>
            </a:pPr>
            <a:r>
              <a:rPr lang="el-GR" sz="1400" dirty="0" err="1">
                <a:latin typeface="+mn-lt"/>
              </a:rPr>
              <a:t>φαινοτυπική</a:t>
            </a:r>
            <a:endParaRPr lang="el-GR" sz="1400" dirty="0">
              <a:latin typeface="+mn-lt"/>
            </a:endParaRPr>
          </a:p>
          <a:p>
            <a:pPr>
              <a:defRPr/>
            </a:pPr>
            <a:r>
              <a:rPr lang="el-GR" sz="1400" dirty="0">
                <a:latin typeface="+mn-lt"/>
              </a:rPr>
              <a:t> πλαστικότητα </a:t>
            </a:r>
          </a:p>
        </p:txBody>
      </p:sp>
      <p:pic>
        <p:nvPicPr>
          <p:cNvPr id="2254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1157" y="1949400"/>
            <a:ext cx="1600027" cy="75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62259" y="2771280"/>
            <a:ext cx="1237170" cy="58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ChangeArrowheads="1"/>
          </p:cNvSpPr>
          <p:nvPr/>
        </p:nvSpPr>
        <p:spPr bwMode="auto">
          <a:xfrm>
            <a:off x="0" y="1016281"/>
            <a:ext cx="170045" cy="361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168" tIns="42084" rIns="84168" bIns="42084" anchor="ctr">
            <a:spAutoFit/>
          </a:bodyPr>
          <a:lstStyle/>
          <a:p>
            <a:pPr eaLnBrk="1" hangingPunct="1"/>
            <a:endParaRPr lang="el-GR" altLang="el-GR">
              <a:latin typeface="Calibri" pitchFamily="34" charset="0"/>
            </a:endParaRPr>
          </a:p>
        </p:txBody>
      </p:sp>
      <p:grpSp>
        <p:nvGrpSpPr>
          <p:cNvPr id="2" name="10 - Ομάδα"/>
          <p:cNvGrpSpPr>
            <a:grpSpLocks/>
          </p:cNvGrpSpPr>
          <p:nvPr/>
        </p:nvGrpSpPr>
        <p:grpSpPr bwMode="auto">
          <a:xfrm>
            <a:off x="241905" y="318601"/>
            <a:ext cx="8684381" cy="6469200"/>
            <a:chOff x="0" y="0"/>
            <a:chExt cx="9144000" cy="6858000"/>
          </a:xfrm>
        </p:grpSpPr>
        <p:pic>
          <p:nvPicPr>
            <p:cNvPr id="2560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- Έλλειψη">
              <a:extLst/>
            </p:cNvPr>
            <p:cNvSpPr/>
            <p:nvPr/>
          </p:nvSpPr>
          <p:spPr>
            <a:xfrm>
              <a:off x="7980835" y="571309"/>
              <a:ext cx="714394" cy="71442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7" name="6 - Έλλειψη">
              <a:extLst/>
            </p:cNvPr>
            <p:cNvSpPr/>
            <p:nvPr/>
          </p:nvSpPr>
          <p:spPr>
            <a:xfrm>
              <a:off x="7980835" y="2000154"/>
              <a:ext cx="714394" cy="71442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8" name="7 - Έλλειψη">
              <a:extLst/>
            </p:cNvPr>
            <p:cNvSpPr/>
            <p:nvPr/>
          </p:nvSpPr>
          <p:spPr>
            <a:xfrm>
              <a:off x="7980835" y="3499984"/>
              <a:ext cx="714394" cy="7155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9" name="8 - Έλλειψη">
              <a:extLst/>
            </p:cNvPr>
            <p:cNvSpPr/>
            <p:nvPr/>
          </p:nvSpPr>
          <p:spPr>
            <a:xfrm>
              <a:off x="7980835" y="5000959"/>
              <a:ext cx="714394" cy="71442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10" name="9 - Ορθογώνιο">
              <a:extLst/>
            </p:cNvPr>
            <p:cNvSpPr/>
            <p:nvPr/>
          </p:nvSpPr>
          <p:spPr>
            <a:xfrm>
              <a:off x="7938384" y="152272"/>
              <a:ext cx="787167" cy="585849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19"/>
          <p:cNvGraphicFramePr>
            <a:graphicFrameLocks noChangeAspect="1"/>
          </p:cNvGraphicFramePr>
          <p:nvPr/>
        </p:nvGraphicFramePr>
        <p:xfrm>
          <a:off x="3120572" y="221401"/>
          <a:ext cx="3069886" cy="1841400"/>
        </p:xfrm>
        <a:graphic>
          <a:graphicData uri="http://schemas.openxmlformats.org/presentationml/2006/ole">
            <p:oleObj spid="_x0000_s1026" name="SPW 10.0 Graph" r:id="rId3" imgW="3626510" imgH="2706624" progId="SigmaPlotGraphicObject.9">
              <p:embed/>
            </p:oleObj>
          </a:graphicData>
        </a:graphic>
      </p:graphicFrame>
      <p:graphicFrame>
        <p:nvGraphicFramePr>
          <p:cNvPr id="3075" name="Object 12"/>
          <p:cNvGraphicFramePr>
            <a:graphicFrameLocks noChangeAspect="1"/>
          </p:cNvGraphicFramePr>
          <p:nvPr/>
        </p:nvGraphicFramePr>
        <p:xfrm>
          <a:off x="119801" y="4222800"/>
          <a:ext cx="3109053" cy="1858680"/>
        </p:xfrm>
        <a:graphic>
          <a:graphicData uri="http://schemas.openxmlformats.org/presentationml/2006/ole">
            <p:oleObj spid="_x0000_s1027" name="SPW 10.0 Graph" r:id="rId4" imgW="3673145" imgH="2732227" progId="SigmaPlotGraphicObject.9">
              <p:embed/>
            </p:oleObj>
          </a:graphicData>
        </a:graphic>
      </p:graphicFrame>
      <p:graphicFrame>
        <p:nvGraphicFramePr>
          <p:cNvPr id="3076" name="Object 17"/>
          <p:cNvGraphicFramePr>
            <a:graphicFrameLocks noChangeAspect="1"/>
          </p:cNvGraphicFramePr>
          <p:nvPr/>
        </p:nvGraphicFramePr>
        <p:xfrm>
          <a:off x="6016517" y="4879440"/>
          <a:ext cx="3012290" cy="1841400"/>
        </p:xfrm>
        <a:graphic>
          <a:graphicData uri="http://schemas.openxmlformats.org/presentationml/2006/ole">
            <p:oleObj spid="_x0000_s1028" name="SPW 12.0 Graph" r:id="rId5" imgW="3557930" imgH="2706624" progId="SigmaPlotGraphicObject.11">
              <p:embed/>
            </p:oleObj>
          </a:graphicData>
        </a:graphic>
      </p:graphicFrame>
      <p:graphicFrame>
        <p:nvGraphicFramePr>
          <p:cNvPr id="3077" name="Object 18"/>
          <p:cNvGraphicFramePr>
            <a:graphicFrameLocks noChangeAspect="1"/>
          </p:cNvGraphicFramePr>
          <p:nvPr/>
        </p:nvGraphicFramePr>
        <p:xfrm>
          <a:off x="3079103" y="4951801"/>
          <a:ext cx="3001923" cy="1841400"/>
        </p:xfrm>
        <a:graphic>
          <a:graphicData uri="http://schemas.openxmlformats.org/presentationml/2006/ole">
            <p:oleObj spid="_x0000_s1029" name="SPW 12.0 Graph" r:id="rId6" imgW="3546958" imgH="2706624" progId="SigmaPlotGraphicObject.9">
              <p:embed/>
            </p:oleObj>
          </a:graphicData>
        </a:graphic>
      </p:graphicFrame>
      <p:graphicFrame>
        <p:nvGraphicFramePr>
          <p:cNvPr id="3078" name="Object 14"/>
          <p:cNvGraphicFramePr>
            <a:graphicFrameLocks noChangeAspect="1"/>
          </p:cNvGraphicFramePr>
          <p:nvPr/>
        </p:nvGraphicFramePr>
        <p:xfrm>
          <a:off x="6090241" y="3060720"/>
          <a:ext cx="3028417" cy="1858680"/>
        </p:xfrm>
        <a:graphic>
          <a:graphicData uri="http://schemas.openxmlformats.org/presentationml/2006/ole">
            <p:oleObj spid="_x0000_s1030" name="SPW 12.0 Graph" r:id="rId7" imgW="3577133" imgH="2732227" progId="SigmaPlotGraphicObject.11">
              <p:embed/>
            </p:oleObj>
          </a:graphicData>
        </a:graphic>
      </p:graphicFrame>
      <p:graphicFrame>
        <p:nvGraphicFramePr>
          <p:cNvPr id="3079" name="Object 13"/>
          <p:cNvGraphicFramePr>
            <a:graphicFrameLocks noChangeAspect="1"/>
          </p:cNvGraphicFramePr>
          <p:nvPr/>
        </p:nvGraphicFramePr>
        <p:xfrm>
          <a:off x="6162812" y="1247401"/>
          <a:ext cx="2981188" cy="1841400"/>
        </p:xfrm>
        <a:graphic>
          <a:graphicData uri="http://schemas.openxmlformats.org/presentationml/2006/ole">
            <p:oleObj spid="_x0000_s1031" name="SPW 12.0 Graph" r:id="rId8" imgW="3643884" imgH="2706624" progId="SigmaPlotGraphicObject.9">
              <p:embed/>
            </p:oleObj>
          </a:graphicData>
        </a:graphic>
      </p:graphicFrame>
      <p:graphicFrame>
        <p:nvGraphicFramePr>
          <p:cNvPr id="3080" name="Object 10"/>
          <p:cNvGraphicFramePr>
            <a:graphicFrameLocks noChangeAspect="1"/>
          </p:cNvGraphicFramePr>
          <p:nvPr/>
        </p:nvGraphicFramePr>
        <p:xfrm>
          <a:off x="42622" y="2452681"/>
          <a:ext cx="2973124" cy="1841400"/>
        </p:xfrm>
        <a:graphic>
          <a:graphicData uri="http://schemas.openxmlformats.org/presentationml/2006/ole">
            <p:oleObj spid="_x0000_s1032" name="SPW 12.0 Graph" r:id="rId9" imgW="3511296" imgH="2706624" progId="SigmaPlotGraphicObject.9">
              <p:embed/>
            </p:oleObj>
          </a:graphicData>
        </a:graphic>
      </p:graphicFrame>
      <p:pic>
        <p:nvPicPr>
          <p:cNvPr id="4" name="Picture 2" descr="Greece Outline Map | Ancient greece map, Greece map, Ancient greece"/>
          <p:cNvPicPr>
            <a:picLocks noChangeAspect="1" noChangeArrowheads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-1191" b="1438"/>
          <a:stretch>
            <a:fillRect/>
          </a:stretch>
        </p:blipFill>
        <p:spPr bwMode="auto">
          <a:xfrm>
            <a:off x="2606629" y="1649465"/>
            <a:ext cx="4629748" cy="3645017"/>
          </a:xfrm>
          <a:prstGeom prst="rect">
            <a:avLst/>
          </a:prstGeom>
          <a:noFill/>
          <a:ln w="6350">
            <a:noFill/>
          </a:ln>
        </p:spPr>
      </p:pic>
      <p:cxnSp>
        <p:nvCxnSpPr>
          <p:cNvPr id="86" name="Straight Connector 85">
            <a:extLst/>
          </p:cNvPr>
          <p:cNvCxnSpPr>
            <a:cxnSpLocks/>
          </p:cNvCxnSpPr>
          <p:nvPr/>
        </p:nvCxnSpPr>
        <p:spPr>
          <a:xfrm>
            <a:off x="2861388" y="3085561"/>
            <a:ext cx="391655" cy="108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triangle" w="lg" len="lg"/>
            <a:tailEnd type="non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2" name="Straight Connector 91">
            <a:extLst/>
          </p:cNvPr>
          <p:cNvCxnSpPr>
            <a:cxnSpLocks/>
          </p:cNvCxnSpPr>
          <p:nvPr/>
        </p:nvCxnSpPr>
        <p:spPr>
          <a:xfrm rot="5400000">
            <a:off x="3863625" y="4427533"/>
            <a:ext cx="1506600" cy="32254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4" name="Straight Connector 93">
            <a:extLst/>
          </p:cNvPr>
          <p:cNvCxnSpPr>
            <a:cxnSpLocks/>
          </p:cNvCxnSpPr>
          <p:nvPr/>
        </p:nvCxnSpPr>
        <p:spPr>
          <a:xfrm>
            <a:off x="4391148" y="3186000"/>
            <a:ext cx="1966802" cy="1957512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6" name="Straight Connector 95">
            <a:extLst/>
          </p:cNvPr>
          <p:cNvCxnSpPr>
            <a:cxnSpLocks/>
          </p:cNvCxnSpPr>
          <p:nvPr/>
        </p:nvCxnSpPr>
        <p:spPr>
          <a:xfrm>
            <a:off x="6071810" y="3019680"/>
            <a:ext cx="429669" cy="7128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9" name="Straight Connector 98">
            <a:extLst/>
          </p:cNvPr>
          <p:cNvCxnSpPr>
            <a:cxnSpLocks/>
          </p:cNvCxnSpPr>
          <p:nvPr/>
        </p:nvCxnSpPr>
        <p:spPr>
          <a:xfrm>
            <a:off x="5836817" y="2134080"/>
            <a:ext cx="420453" cy="27432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1" name="Straight Connector 100">
            <a:extLst/>
          </p:cNvPr>
          <p:cNvCxnSpPr>
            <a:cxnSpLocks/>
          </p:cNvCxnSpPr>
          <p:nvPr/>
        </p:nvCxnSpPr>
        <p:spPr>
          <a:xfrm>
            <a:off x="4754005" y="1971001"/>
            <a:ext cx="368617" cy="13932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triangle" w="lg" len="lg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aphicFrame>
        <p:nvGraphicFramePr>
          <p:cNvPr id="3081" name="Object 15"/>
          <p:cNvGraphicFramePr>
            <a:graphicFrameLocks noChangeAspect="1"/>
          </p:cNvGraphicFramePr>
          <p:nvPr/>
        </p:nvGraphicFramePr>
        <p:xfrm>
          <a:off x="32254" y="505440"/>
          <a:ext cx="3114812" cy="1841400"/>
        </p:xfrm>
        <a:graphic>
          <a:graphicData uri="http://schemas.openxmlformats.org/presentationml/2006/ole">
            <p:oleObj spid="_x0000_s1033" name="SPW 10.0 Graph" r:id="rId11" imgW="3682289" imgH="2706624" progId="SigmaPlotGraphicObject.9">
              <p:embed/>
            </p:oleObj>
          </a:graphicData>
        </a:graphic>
      </p:graphicFrame>
      <p:cxnSp>
        <p:nvCxnSpPr>
          <p:cNvPr id="35" name="Straight Connector 34">
            <a:extLst/>
          </p:cNvPr>
          <p:cNvCxnSpPr>
            <a:cxnSpLocks/>
          </p:cNvCxnSpPr>
          <p:nvPr/>
        </p:nvCxnSpPr>
        <p:spPr>
          <a:xfrm>
            <a:off x="2999619" y="1918081"/>
            <a:ext cx="1286629" cy="439349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triangle" w="lg" len="lg"/>
            <a:tailEnd type="non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8" name="Straight Connector 87">
            <a:extLst/>
          </p:cNvPr>
          <p:cNvCxnSpPr>
            <a:cxnSpLocks/>
          </p:cNvCxnSpPr>
          <p:nvPr/>
        </p:nvCxnSpPr>
        <p:spPr>
          <a:xfrm flipV="1">
            <a:off x="2455910" y="2991600"/>
            <a:ext cx="1960580" cy="126360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headEnd type="triangle" w="lg" len="lg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rot="5400000">
            <a:off x="8466479" y="5412924"/>
            <a:ext cx="236520" cy="1152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8846615" y="5484204"/>
            <a:ext cx="236520" cy="11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- TextBox"/>
          <p:cNvSpPr txBox="1"/>
          <p:nvPr/>
        </p:nvSpPr>
        <p:spPr>
          <a:xfrm>
            <a:off x="1548191" y="27001"/>
            <a:ext cx="6030340" cy="280575"/>
          </a:xfrm>
          <a:prstGeom prst="rect">
            <a:avLst/>
          </a:prstGeom>
          <a:noFill/>
        </p:spPr>
        <p:txBody>
          <a:bodyPr lIns="64502" tIns="32251" rIns="64502" bIns="32251">
            <a:spAutoFit/>
          </a:bodyPr>
          <a:lstStyle/>
          <a:p>
            <a:pPr>
              <a:defRPr/>
            </a:pPr>
            <a:r>
              <a:rPr lang="el-GR" sz="1400" b="1" dirty="0">
                <a:solidFill>
                  <a:srgbClr val="002060"/>
                </a:solidFill>
                <a:latin typeface="+mn-lt"/>
                <a:cs typeface="Arial" pitchFamily="34" charset="0"/>
              </a:rPr>
              <a:t>Προβολή των ωκεανογραφικών δεδομένων των τελευταίων 30-40 ετών</a:t>
            </a:r>
          </a:p>
        </p:txBody>
      </p:sp>
      <p:sp>
        <p:nvSpPr>
          <p:cNvPr id="25" name="24 - Ορθογώνιο"/>
          <p:cNvSpPr/>
          <p:nvPr/>
        </p:nvSpPr>
        <p:spPr>
          <a:xfrm>
            <a:off x="2011266" y="240361"/>
            <a:ext cx="5048898" cy="188243"/>
          </a:xfrm>
          <a:prstGeom prst="rect">
            <a:avLst/>
          </a:prstGeom>
        </p:spPr>
        <p:txBody>
          <a:bodyPr lIns="64502" tIns="32251" rIns="64502" bIns="32251">
            <a:spAutoFit/>
          </a:bodyPr>
          <a:lstStyle/>
          <a:p>
            <a:pPr>
              <a:defRPr/>
            </a:pPr>
            <a:r>
              <a:rPr lang="en-US" sz="800" dirty="0" err="1">
                <a:solidFill>
                  <a:srgbClr val="002060"/>
                </a:solidFill>
                <a:cs typeface="Arial" pitchFamily="34" charset="0"/>
              </a:rPr>
              <a:t>Zgouridou</a:t>
            </a:r>
            <a:r>
              <a:rPr lang="en-US" sz="800" dirty="0">
                <a:solidFill>
                  <a:srgbClr val="002060"/>
                </a:solidFill>
                <a:cs typeface="Arial" pitchFamily="34" charset="0"/>
              </a:rPr>
              <a:t> et al., 2021. Environmental microbiology, https://doi.org/10.1111/1462-2920.15765 </a:t>
            </a:r>
            <a:endParaRPr lang="el-GR" sz="800" dirty="0">
              <a:solidFill>
                <a:srgbClr val="002060"/>
              </a:solidFill>
              <a:cs typeface="Arial" pitchFamily="34" charset="0"/>
            </a:endParaRPr>
          </a:p>
        </p:txBody>
      </p:sp>
      <p:grpSp>
        <p:nvGrpSpPr>
          <p:cNvPr id="2" name="30 - Ομάδα"/>
          <p:cNvGrpSpPr>
            <a:grpSpLocks/>
          </p:cNvGrpSpPr>
          <p:nvPr/>
        </p:nvGrpSpPr>
        <p:grpSpPr bwMode="auto">
          <a:xfrm>
            <a:off x="520673" y="6004800"/>
            <a:ext cx="2313501" cy="704138"/>
            <a:chOff x="7758129" y="813328"/>
            <a:chExt cx="3178660" cy="1035701"/>
          </a:xfrm>
        </p:grpSpPr>
        <p:cxnSp>
          <p:nvCxnSpPr>
            <p:cNvPr id="24" name="23 - Ευθύγραμμο βέλος σύνδεσης"/>
            <p:cNvCxnSpPr/>
            <p:nvPr/>
          </p:nvCxnSpPr>
          <p:spPr>
            <a:xfrm>
              <a:off x="7758129" y="1323252"/>
              <a:ext cx="2643115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26 - TextBox"/>
            <p:cNvSpPr txBox="1"/>
            <p:nvPr/>
          </p:nvSpPr>
          <p:spPr>
            <a:xfrm>
              <a:off x="7900569" y="813328"/>
              <a:ext cx="2596615" cy="4527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sz="1400" dirty="0">
                  <a:latin typeface="+mn-lt"/>
                  <a:cs typeface="Arial" pitchFamily="34" charset="0"/>
                </a:rPr>
                <a:t>Όρια θερμικής αντοχής</a:t>
              </a:r>
            </a:p>
          </p:txBody>
        </p:sp>
        <p:sp>
          <p:nvSpPr>
            <p:cNvPr id="29" name="28 - TextBox"/>
            <p:cNvSpPr txBox="1"/>
            <p:nvPr/>
          </p:nvSpPr>
          <p:spPr>
            <a:xfrm>
              <a:off x="7769206" y="1396327"/>
              <a:ext cx="3167583" cy="4527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l-GR" sz="1400" dirty="0">
                  <a:latin typeface="+mn-lt"/>
                  <a:cs typeface="Arial" pitchFamily="34" charset="0"/>
                </a:rPr>
                <a:t>~5</a:t>
              </a:r>
              <a:r>
                <a:rPr lang="el-GR" sz="1400" baseline="30000" dirty="0">
                  <a:latin typeface="+mn-lt"/>
                  <a:cs typeface="Arial" pitchFamily="34" charset="0"/>
                </a:rPr>
                <a:t>ο</a:t>
              </a:r>
              <a:r>
                <a:rPr lang="en-US" sz="1400" dirty="0">
                  <a:latin typeface="+mn-lt"/>
                  <a:cs typeface="Arial" pitchFamily="34" charset="0"/>
                </a:rPr>
                <a:t>C                              26-27</a:t>
              </a:r>
              <a:r>
                <a:rPr lang="en-US" sz="1400" baseline="30000" dirty="0">
                  <a:latin typeface="+mn-lt"/>
                  <a:cs typeface="Arial" pitchFamily="34" charset="0"/>
                </a:rPr>
                <a:t>o</a:t>
              </a:r>
              <a:r>
                <a:rPr lang="en-US" sz="1400" dirty="0">
                  <a:latin typeface="+mn-lt"/>
                  <a:cs typeface="Arial" pitchFamily="34" charset="0"/>
                </a:rPr>
                <a:t>C</a:t>
              </a:r>
              <a:endParaRPr lang="el-GR" sz="1400" dirty="0">
                <a:latin typeface="+mn-lt"/>
                <a:cs typeface="Arial" pitchFamily="34" charset="0"/>
              </a:endParaRPr>
            </a:p>
          </p:txBody>
        </p:sp>
        <p:pic>
          <p:nvPicPr>
            <p:cNvPr id="3099" name="Picture 2" descr="Image result for images mytilus galloprovincialis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8686823" y="1396974"/>
              <a:ext cx="673042" cy="439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image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719" y="950400"/>
            <a:ext cx="8466667" cy="437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2 - Ορθογώνιο"/>
          <p:cNvSpPr>
            <a:spLocks noChangeArrowheads="1"/>
          </p:cNvSpPr>
          <p:nvPr/>
        </p:nvSpPr>
        <p:spPr bwMode="auto">
          <a:xfrm>
            <a:off x="883529" y="221400"/>
            <a:ext cx="7378095" cy="55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502" tIns="32251" rIns="64502" bIns="32251">
            <a:spAutoFit/>
          </a:bodyPr>
          <a:lstStyle/>
          <a:p>
            <a:pPr algn="ctr"/>
            <a:r>
              <a:rPr lang="en-US" altLang="el-GR" sz="1600" b="1" dirty="0">
                <a:solidFill>
                  <a:srgbClr val="002060"/>
                </a:solidFill>
              </a:rPr>
              <a:t>Annual numbers (black) of events and total durations (days, red) of Marine Heat Waves (MHWs), averaged over the entire study domain from 2008 to 2021</a:t>
            </a:r>
            <a:endParaRPr lang="el-GR" altLang="el-GR" sz="1600" b="1" dirty="0">
              <a:solidFill>
                <a:srgbClr val="002060"/>
              </a:solidFill>
            </a:endParaRPr>
          </a:p>
        </p:txBody>
      </p:sp>
      <p:sp>
        <p:nvSpPr>
          <p:cNvPr id="4" name="3 - Ορθογώνιο">
            <a:extLst/>
          </p:cNvPr>
          <p:cNvSpPr/>
          <p:nvPr/>
        </p:nvSpPr>
        <p:spPr>
          <a:xfrm>
            <a:off x="580572" y="5907601"/>
            <a:ext cx="8043910" cy="896129"/>
          </a:xfrm>
          <a:prstGeom prst="rect">
            <a:avLst/>
          </a:prstGeom>
        </p:spPr>
        <p:txBody>
          <a:bodyPr lIns="64502" tIns="32251" rIns="64502" bIns="32251">
            <a:spAutoFit/>
          </a:bodyPr>
          <a:lstStyle/>
          <a:p>
            <a:pPr algn="just">
              <a:defRPr/>
            </a:pPr>
            <a:r>
              <a:rPr lang="en-US" dirty="0" err="1">
                <a:latin typeface="+mn-lt"/>
              </a:rPr>
              <a:t>Androulidakis</a:t>
            </a:r>
            <a:r>
              <a:rPr lang="en-US" dirty="0">
                <a:latin typeface="+mn-lt"/>
              </a:rPr>
              <a:t>, Y.S.; </a:t>
            </a:r>
            <a:r>
              <a:rPr lang="en-US" dirty="0" err="1">
                <a:latin typeface="+mn-lt"/>
              </a:rPr>
              <a:t>Krestenitis</a:t>
            </a:r>
            <a:r>
              <a:rPr lang="en-US" dirty="0">
                <a:latin typeface="+mn-lt"/>
              </a:rPr>
              <a:t>, Y.N. Sea Surface Temperature Variability and Marine Heat Waves over the Aegean, Ionian, and Cretan Seas from 2008–2021. </a:t>
            </a:r>
            <a:r>
              <a:rPr lang="en-US" i="1" dirty="0">
                <a:latin typeface="+mn-lt"/>
              </a:rPr>
              <a:t>J. Mar. Sci. Eng. </a:t>
            </a:r>
            <a:r>
              <a:rPr lang="en-US" b="1" dirty="0">
                <a:latin typeface="+mn-lt"/>
              </a:rPr>
              <a:t>2022</a:t>
            </a:r>
            <a:r>
              <a:rPr lang="en-US" dirty="0">
                <a:latin typeface="+mn-lt"/>
              </a:rPr>
              <a:t>, </a:t>
            </a:r>
            <a:r>
              <a:rPr lang="en-US" i="1" dirty="0">
                <a:latin typeface="+mn-lt"/>
              </a:rPr>
              <a:t>10</a:t>
            </a:r>
            <a:r>
              <a:rPr lang="en-US" dirty="0">
                <a:latin typeface="+mn-lt"/>
              </a:rPr>
              <a:t>, </a:t>
            </a:r>
            <a:r>
              <a:rPr lang="en-US" dirty="0">
                <a:latin typeface="+mn-lt"/>
                <a:hlinkClick r:id="rId3"/>
              </a:rPr>
              <a:t>42.https://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latin typeface="+mn-lt"/>
                <a:hlinkClick r:id="rId3"/>
              </a:rPr>
              <a:t>doi.org/10.3390/jmse10010042</a:t>
            </a:r>
            <a:endParaRPr lang="el-GR" dirty="0">
              <a:latin typeface="+mn-lt"/>
            </a:endParaRPr>
          </a:p>
        </p:txBody>
      </p:sp>
      <p:sp>
        <p:nvSpPr>
          <p:cNvPr id="5" name="4 - Έλλειψη">
            <a:extLst/>
          </p:cNvPr>
          <p:cNvSpPr/>
          <p:nvPr/>
        </p:nvSpPr>
        <p:spPr>
          <a:xfrm>
            <a:off x="6205434" y="1096200"/>
            <a:ext cx="1632281" cy="11664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6" name="5 - Έλλειψη">
            <a:extLst/>
          </p:cNvPr>
          <p:cNvSpPr/>
          <p:nvPr/>
        </p:nvSpPr>
        <p:spPr>
          <a:xfrm>
            <a:off x="3907338" y="2651400"/>
            <a:ext cx="1632282" cy="11664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pic>
        <p:nvPicPr>
          <p:cNvPr id="7" name="Picture 2" descr="Greece Outline Map | Ancient greece map, Greece map, Ancient greece">
            <a:extLst/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-1191" b="1438"/>
          <a:stretch>
            <a:fillRect/>
          </a:stretch>
        </p:blipFill>
        <p:spPr bwMode="auto">
          <a:xfrm>
            <a:off x="2394843" y="1387785"/>
            <a:ext cx="4629758" cy="3645026"/>
          </a:xfrm>
          <a:prstGeom prst="rect">
            <a:avLst/>
          </a:prstGeom>
          <a:noFill/>
          <a:ln w="6350">
            <a:noFill/>
          </a:ln>
        </p:spPr>
      </p:pic>
      <p:sp>
        <p:nvSpPr>
          <p:cNvPr id="8" name="7 - Έλλειψη">
            <a:extLst/>
          </p:cNvPr>
          <p:cNvSpPr/>
          <p:nvPr/>
        </p:nvSpPr>
        <p:spPr>
          <a:xfrm>
            <a:off x="3725333" y="1825201"/>
            <a:ext cx="967619" cy="729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  <p:cxnSp>
        <p:nvCxnSpPr>
          <p:cNvPr id="10" name="9 - Ευθύγραμμο βέλος σύνδεσης">
            <a:extLst/>
          </p:cNvPr>
          <p:cNvCxnSpPr/>
          <p:nvPr/>
        </p:nvCxnSpPr>
        <p:spPr>
          <a:xfrm rot="5400000">
            <a:off x="4426229" y="1404552"/>
            <a:ext cx="534600" cy="36285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- TextBox">
            <a:extLst/>
          </p:cNvPr>
          <p:cNvSpPr txBox="1"/>
          <p:nvPr/>
        </p:nvSpPr>
        <p:spPr>
          <a:xfrm>
            <a:off x="4186105" y="1063801"/>
            <a:ext cx="1092066" cy="234409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n-US" sz="1100" b="1" dirty="0" err="1"/>
              <a:t>Thermaikos</a:t>
            </a:r>
            <a:r>
              <a:rPr lang="en-US" sz="1100" b="1" dirty="0"/>
              <a:t> Gulf</a:t>
            </a:r>
            <a:endParaRPr lang="el-GR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31">
            <a:extLst/>
          </p:cNvPr>
          <p:cNvSpPr>
            <a:spLocks noChangeArrowheads="1"/>
          </p:cNvSpPr>
          <p:nvPr/>
        </p:nvSpPr>
        <p:spPr bwMode="auto">
          <a:xfrm>
            <a:off x="412583" y="1303561"/>
            <a:ext cx="8622561" cy="133380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68000">
                <a:schemeClr val="accent3">
                  <a:lumMod val="60000"/>
                  <a:lumOff val="40000"/>
                </a:schemeClr>
              </a:gs>
              <a:gs pos="100000">
                <a:srgbClr val="FFC000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119261" tIns="59629" rIns="119261" bIns="59629" anchor="ctr"/>
          <a:lstStyle/>
          <a:p>
            <a:pPr>
              <a:defRPr/>
            </a:pPr>
            <a:endParaRPr lang="el-GR" sz="800" dirty="0">
              <a:solidFill>
                <a:prstClr val="black"/>
              </a:solidFill>
              <a:ea typeface="Verdana" pitchFamily="34" charset="0"/>
            </a:endParaRPr>
          </a:p>
        </p:txBody>
      </p:sp>
      <p:sp>
        <p:nvSpPr>
          <p:cNvPr id="4" name="Freeform 258">
            <a:extLst/>
          </p:cNvPr>
          <p:cNvSpPr>
            <a:spLocks/>
          </p:cNvSpPr>
          <p:nvPr/>
        </p:nvSpPr>
        <p:spPr bwMode="auto">
          <a:xfrm>
            <a:off x="338638" y="1811952"/>
            <a:ext cx="8701407" cy="865946"/>
          </a:xfrm>
          <a:custGeom>
            <a:avLst/>
            <a:gdLst/>
            <a:ahLst/>
            <a:cxnLst>
              <a:cxn ang="0">
                <a:pos x="2774" y="126"/>
              </a:cxn>
              <a:cxn ang="0">
                <a:pos x="2790" y="222"/>
              </a:cxn>
              <a:cxn ang="0">
                <a:pos x="2550" y="302"/>
              </a:cxn>
              <a:cxn ang="0">
                <a:pos x="2398" y="214"/>
              </a:cxn>
              <a:cxn ang="0">
                <a:pos x="2350" y="166"/>
              </a:cxn>
              <a:cxn ang="0">
                <a:pos x="1982" y="318"/>
              </a:cxn>
              <a:cxn ang="0">
                <a:pos x="1902" y="414"/>
              </a:cxn>
              <a:cxn ang="0">
                <a:pos x="1566" y="534"/>
              </a:cxn>
              <a:cxn ang="0">
                <a:pos x="1486" y="598"/>
              </a:cxn>
              <a:cxn ang="0">
                <a:pos x="1582" y="686"/>
              </a:cxn>
              <a:cxn ang="0">
                <a:pos x="1606" y="758"/>
              </a:cxn>
              <a:cxn ang="0">
                <a:pos x="1550" y="854"/>
              </a:cxn>
              <a:cxn ang="0">
                <a:pos x="1222" y="726"/>
              </a:cxn>
              <a:cxn ang="0">
                <a:pos x="1046" y="718"/>
              </a:cxn>
              <a:cxn ang="0">
                <a:pos x="662" y="774"/>
              </a:cxn>
              <a:cxn ang="0">
                <a:pos x="534" y="822"/>
              </a:cxn>
              <a:cxn ang="0">
                <a:pos x="166" y="902"/>
              </a:cxn>
              <a:cxn ang="0">
                <a:pos x="78" y="958"/>
              </a:cxn>
              <a:cxn ang="0">
                <a:pos x="30" y="990"/>
              </a:cxn>
              <a:cxn ang="0">
                <a:pos x="606" y="1102"/>
              </a:cxn>
              <a:cxn ang="0">
                <a:pos x="1646" y="1038"/>
              </a:cxn>
              <a:cxn ang="0">
                <a:pos x="2102" y="1086"/>
              </a:cxn>
              <a:cxn ang="0">
                <a:pos x="3166" y="1062"/>
              </a:cxn>
              <a:cxn ang="0">
                <a:pos x="3702" y="1046"/>
              </a:cxn>
              <a:cxn ang="0">
                <a:pos x="3726" y="1038"/>
              </a:cxn>
              <a:cxn ang="0">
                <a:pos x="3614" y="990"/>
              </a:cxn>
              <a:cxn ang="0">
                <a:pos x="3334" y="910"/>
              </a:cxn>
              <a:cxn ang="0">
                <a:pos x="3038" y="782"/>
              </a:cxn>
              <a:cxn ang="0">
                <a:pos x="2990" y="614"/>
              </a:cxn>
              <a:cxn ang="0">
                <a:pos x="3222" y="454"/>
              </a:cxn>
              <a:cxn ang="0">
                <a:pos x="3510" y="390"/>
              </a:cxn>
              <a:cxn ang="0">
                <a:pos x="3646" y="262"/>
              </a:cxn>
              <a:cxn ang="0">
                <a:pos x="3670" y="214"/>
              </a:cxn>
              <a:cxn ang="0">
                <a:pos x="3598" y="70"/>
              </a:cxn>
              <a:cxn ang="0">
                <a:pos x="3286" y="14"/>
              </a:cxn>
              <a:cxn ang="0">
                <a:pos x="3190" y="78"/>
              </a:cxn>
              <a:cxn ang="0">
                <a:pos x="2934" y="86"/>
              </a:cxn>
            </a:cxnLst>
            <a:rect l="0" t="0" r="r" b="b"/>
            <a:pathLst>
              <a:path w="3759" h="1168">
                <a:moveTo>
                  <a:pt x="2846" y="86"/>
                </a:moveTo>
                <a:cubicBezTo>
                  <a:pt x="2809" y="95"/>
                  <a:pt x="2795" y="94"/>
                  <a:pt x="2774" y="126"/>
                </a:cubicBezTo>
                <a:cubicBezTo>
                  <a:pt x="2777" y="150"/>
                  <a:pt x="2778" y="174"/>
                  <a:pt x="2782" y="198"/>
                </a:cubicBezTo>
                <a:cubicBezTo>
                  <a:pt x="2783" y="206"/>
                  <a:pt x="2791" y="214"/>
                  <a:pt x="2790" y="222"/>
                </a:cubicBezTo>
                <a:cubicBezTo>
                  <a:pt x="2786" y="246"/>
                  <a:pt x="2759" y="255"/>
                  <a:pt x="2742" y="262"/>
                </a:cubicBezTo>
                <a:cubicBezTo>
                  <a:pt x="2685" y="286"/>
                  <a:pt x="2610" y="295"/>
                  <a:pt x="2550" y="302"/>
                </a:cubicBezTo>
                <a:cubicBezTo>
                  <a:pt x="2503" y="289"/>
                  <a:pt x="2479" y="275"/>
                  <a:pt x="2438" y="254"/>
                </a:cubicBezTo>
                <a:cubicBezTo>
                  <a:pt x="2397" y="172"/>
                  <a:pt x="2448" y="256"/>
                  <a:pt x="2398" y="214"/>
                </a:cubicBezTo>
                <a:cubicBezTo>
                  <a:pt x="2388" y="205"/>
                  <a:pt x="2383" y="191"/>
                  <a:pt x="2374" y="182"/>
                </a:cubicBezTo>
                <a:cubicBezTo>
                  <a:pt x="2367" y="175"/>
                  <a:pt x="2358" y="171"/>
                  <a:pt x="2350" y="166"/>
                </a:cubicBezTo>
                <a:cubicBezTo>
                  <a:pt x="2236" y="195"/>
                  <a:pt x="2136" y="255"/>
                  <a:pt x="2030" y="302"/>
                </a:cubicBezTo>
                <a:cubicBezTo>
                  <a:pt x="2015" y="309"/>
                  <a:pt x="1997" y="310"/>
                  <a:pt x="1982" y="318"/>
                </a:cubicBezTo>
                <a:cubicBezTo>
                  <a:pt x="1971" y="323"/>
                  <a:pt x="1961" y="329"/>
                  <a:pt x="1950" y="334"/>
                </a:cubicBezTo>
                <a:cubicBezTo>
                  <a:pt x="1933" y="360"/>
                  <a:pt x="1922" y="390"/>
                  <a:pt x="1902" y="414"/>
                </a:cubicBezTo>
                <a:cubicBezTo>
                  <a:pt x="1849" y="477"/>
                  <a:pt x="1753" y="479"/>
                  <a:pt x="1678" y="486"/>
                </a:cubicBezTo>
                <a:cubicBezTo>
                  <a:pt x="1635" y="497"/>
                  <a:pt x="1605" y="514"/>
                  <a:pt x="1566" y="534"/>
                </a:cubicBezTo>
                <a:cubicBezTo>
                  <a:pt x="1539" y="547"/>
                  <a:pt x="1493" y="547"/>
                  <a:pt x="1470" y="550"/>
                </a:cubicBezTo>
                <a:cubicBezTo>
                  <a:pt x="1475" y="566"/>
                  <a:pt x="1472" y="589"/>
                  <a:pt x="1486" y="598"/>
                </a:cubicBezTo>
                <a:cubicBezTo>
                  <a:pt x="1502" y="609"/>
                  <a:pt x="1534" y="630"/>
                  <a:pt x="1534" y="630"/>
                </a:cubicBezTo>
                <a:cubicBezTo>
                  <a:pt x="1549" y="674"/>
                  <a:pt x="1564" y="644"/>
                  <a:pt x="1582" y="686"/>
                </a:cubicBezTo>
                <a:cubicBezTo>
                  <a:pt x="1589" y="701"/>
                  <a:pt x="1593" y="718"/>
                  <a:pt x="1598" y="734"/>
                </a:cubicBezTo>
                <a:cubicBezTo>
                  <a:pt x="1601" y="742"/>
                  <a:pt x="1606" y="758"/>
                  <a:pt x="1606" y="758"/>
                </a:cubicBezTo>
                <a:cubicBezTo>
                  <a:pt x="1566" y="785"/>
                  <a:pt x="1579" y="791"/>
                  <a:pt x="1614" y="814"/>
                </a:cubicBezTo>
                <a:cubicBezTo>
                  <a:pt x="1601" y="853"/>
                  <a:pt x="1588" y="844"/>
                  <a:pt x="1550" y="854"/>
                </a:cubicBezTo>
                <a:cubicBezTo>
                  <a:pt x="1449" y="840"/>
                  <a:pt x="1387" y="823"/>
                  <a:pt x="1302" y="774"/>
                </a:cubicBezTo>
                <a:cubicBezTo>
                  <a:pt x="1216" y="725"/>
                  <a:pt x="1339" y="804"/>
                  <a:pt x="1222" y="726"/>
                </a:cubicBezTo>
                <a:cubicBezTo>
                  <a:pt x="1214" y="721"/>
                  <a:pt x="1198" y="710"/>
                  <a:pt x="1198" y="710"/>
                </a:cubicBezTo>
                <a:cubicBezTo>
                  <a:pt x="1147" y="713"/>
                  <a:pt x="1097" y="713"/>
                  <a:pt x="1046" y="718"/>
                </a:cubicBezTo>
                <a:cubicBezTo>
                  <a:pt x="995" y="723"/>
                  <a:pt x="945" y="751"/>
                  <a:pt x="894" y="758"/>
                </a:cubicBezTo>
                <a:cubicBezTo>
                  <a:pt x="817" y="768"/>
                  <a:pt x="739" y="770"/>
                  <a:pt x="662" y="774"/>
                </a:cubicBezTo>
                <a:cubicBezTo>
                  <a:pt x="627" y="783"/>
                  <a:pt x="593" y="794"/>
                  <a:pt x="558" y="806"/>
                </a:cubicBezTo>
                <a:cubicBezTo>
                  <a:pt x="549" y="809"/>
                  <a:pt x="543" y="819"/>
                  <a:pt x="534" y="822"/>
                </a:cubicBezTo>
                <a:cubicBezTo>
                  <a:pt x="427" y="861"/>
                  <a:pt x="301" y="871"/>
                  <a:pt x="190" y="878"/>
                </a:cubicBezTo>
                <a:cubicBezTo>
                  <a:pt x="182" y="886"/>
                  <a:pt x="172" y="893"/>
                  <a:pt x="166" y="902"/>
                </a:cubicBezTo>
                <a:cubicBezTo>
                  <a:pt x="161" y="909"/>
                  <a:pt x="163" y="919"/>
                  <a:pt x="158" y="926"/>
                </a:cubicBezTo>
                <a:cubicBezTo>
                  <a:pt x="141" y="947"/>
                  <a:pt x="102" y="952"/>
                  <a:pt x="78" y="958"/>
                </a:cubicBezTo>
                <a:cubicBezTo>
                  <a:pt x="0" y="927"/>
                  <a:pt x="51" y="935"/>
                  <a:pt x="46" y="966"/>
                </a:cubicBezTo>
                <a:cubicBezTo>
                  <a:pt x="44" y="975"/>
                  <a:pt x="35" y="982"/>
                  <a:pt x="30" y="990"/>
                </a:cubicBezTo>
                <a:cubicBezTo>
                  <a:pt x="103" y="1099"/>
                  <a:pt x="322" y="1068"/>
                  <a:pt x="430" y="1078"/>
                </a:cubicBezTo>
                <a:cubicBezTo>
                  <a:pt x="488" y="1090"/>
                  <a:pt x="547" y="1095"/>
                  <a:pt x="606" y="1102"/>
                </a:cubicBezTo>
                <a:cubicBezTo>
                  <a:pt x="805" y="1168"/>
                  <a:pt x="1108" y="1114"/>
                  <a:pt x="1318" y="1030"/>
                </a:cubicBezTo>
                <a:cubicBezTo>
                  <a:pt x="1427" y="1033"/>
                  <a:pt x="1537" y="1033"/>
                  <a:pt x="1646" y="1038"/>
                </a:cubicBezTo>
                <a:cubicBezTo>
                  <a:pt x="1697" y="1041"/>
                  <a:pt x="1798" y="1054"/>
                  <a:pt x="1798" y="1054"/>
                </a:cubicBezTo>
                <a:cubicBezTo>
                  <a:pt x="1893" y="1086"/>
                  <a:pt x="2003" y="1075"/>
                  <a:pt x="2102" y="1086"/>
                </a:cubicBezTo>
                <a:cubicBezTo>
                  <a:pt x="2277" y="1074"/>
                  <a:pt x="2446" y="1070"/>
                  <a:pt x="2614" y="1022"/>
                </a:cubicBezTo>
                <a:cubicBezTo>
                  <a:pt x="2805" y="1028"/>
                  <a:pt x="2978" y="1049"/>
                  <a:pt x="3166" y="1062"/>
                </a:cubicBezTo>
                <a:cubicBezTo>
                  <a:pt x="3312" y="1086"/>
                  <a:pt x="3468" y="1093"/>
                  <a:pt x="3606" y="1038"/>
                </a:cubicBezTo>
                <a:cubicBezTo>
                  <a:pt x="3638" y="1041"/>
                  <a:pt x="3670" y="1042"/>
                  <a:pt x="3702" y="1046"/>
                </a:cubicBezTo>
                <a:cubicBezTo>
                  <a:pt x="3718" y="1048"/>
                  <a:pt x="3735" y="1059"/>
                  <a:pt x="3750" y="1054"/>
                </a:cubicBezTo>
                <a:cubicBezTo>
                  <a:pt x="3759" y="1051"/>
                  <a:pt x="3734" y="1043"/>
                  <a:pt x="3726" y="1038"/>
                </a:cubicBezTo>
                <a:cubicBezTo>
                  <a:pt x="3716" y="1032"/>
                  <a:pt x="3705" y="1026"/>
                  <a:pt x="3694" y="1022"/>
                </a:cubicBezTo>
                <a:cubicBezTo>
                  <a:pt x="3648" y="1004"/>
                  <a:pt x="3652" y="1013"/>
                  <a:pt x="3614" y="990"/>
                </a:cubicBezTo>
                <a:cubicBezTo>
                  <a:pt x="3598" y="980"/>
                  <a:pt x="3585" y="961"/>
                  <a:pt x="3566" y="958"/>
                </a:cubicBezTo>
                <a:cubicBezTo>
                  <a:pt x="3486" y="946"/>
                  <a:pt x="3413" y="927"/>
                  <a:pt x="3334" y="910"/>
                </a:cubicBezTo>
                <a:cubicBezTo>
                  <a:pt x="3312" y="895"/>
                  <a:pt x="3281" y="872"/>
                  <a:pt x="3254" y="862"/>
                </a:cubicBezTo>
                <a:cubicBezTo>
                  <a:pt x="3181" y="835"/>
                  <a:pt x="3103" y="826"/>
                  <a:pt x="3038" y="782"/>
                </a:cubicBezTo>
                <a:cubicBezTo>
                  <a:pt x="3017" y="741"/>
                  <a:pt x="2991" y="707"/>
                  <a:pt x="2950" y="686"/>
                </a:cubicBezTo>
                <a:cubicBezTo>
                  <a:pt x="2963" y="648"/>
                  <a:pt x="2955" y="637"/>
                  <a:pt x="2990" y="614"/>
                </a:cubicBezTo>
                <a:cubicBezTo>
                  <a:pt x="3005" y="553"/>
                  <a:pt x="3052" y="559"/>
                  <a:pt x="3102" y="534"/>
                </a:cubicBezTo>
                <a:cubicBezTo>
                  <a:pt x="3117" y="526"/>
                  <a:pt x="3205" y="455"/>
                  <a:pt x="3222" y="454"/>
                </a:cubicBezTo>
                <a:cubicBezTo>
                  <a:pt x="3283" y="449"/>
                  <a:pt x="3345" y="443"/>
                  <a:pt x="3406" y="438"/>
                </a:cubicBezTo>
                <a:cubicBezTo>
                  <a:pt x="3443" y="419"/>
                  <a:pt x="3470" y="403"/>
                  <a:pt x="3510" y="390"/>
                </a:cubicBezTo>
                <a:cubicBezTo>
                  <a:pt x="3528" y="363"/>
                  <a:pt x="3534" y="334"/>
                  <a:pt x="3558" y="310"/>
                </a:cubicBezTo>
                <a:cubicBezTo>
                  <a:pt x="3582" y="286"/>
                  <a:pt x="3618" y="280"/>
                  <a:pt x="3646" y="262"/>
                </a:cubicBezTo>
                <a:cubicBezTo>
                  <a:pt x="3649" y="254"/>
                  <a:pt x="3650" y="246"/>
                  <a:pt x="3654" y="238"/>
                </a:cubicBezTo>
                <a:cubicBezTo>
                  <a:pt x="3658" y="229"/>
                  <a:pt x="3666" y="223"/>
                  <a:pt x="3670" y="214"/>
                </a:cubicBezTo>
                <a:cubicBezTo>
                  <a:pt x="3677" y="199"/>
                  <a:pt x="3686" y="166"/>
                  <a:pt x="3686" y="166"/>
                </a:cubicBezTo>
                <a:cubicBezTo>
                  <a:pt x="3664" y="112"/>
                  <a:pt x="3650" y="96"/>
                  <a:pt x="3598" y="70"/>
                </a:cubicBezTo>
                <a:cubicBezTo>
                  <a:pt x="3522" y="80"/>
                  <a:pt x="3454" y="75"/>
                  <a:pt x="3382" y="46"/>
                </a:cubicBezTo>
                <a:cubicBezTo>
                  <a:pt x="3351" y="0"/>
                  <a:pt x="3344" y="6"/>
                  <a:pt x="3286" y="14"/>
                </a:cubicBezTo>
                <a:cubicBezTo>
                  <a:pt x="3275" y="30"/>
                  <a:pt x="3273" y="57"/>
                  <a:pt x="3254" y="62"/>
                </a:cubicBezTo>
                <a:cubicBezTo>
                  <a:pt x="3233" y="67"/>
                  <a:pt x="3190" y="78"/>
                  <a:pt x="3190" y="78"/>
                </a:cubicBezTo>
                <a:cubicBezTo>
                  <a:pt x="3155" y="73"/>
                  <a:pt x="3121" y="63"/>
                  <a:pt x="3086" y="62"/>
                </a:cubicBezTo>
                <a:cubicBezTo>
                  <a:pt x="3017" y="59"/>
                  <a:pt x="2991" y="82"/>
                  <a:pt x="2934" y="86"/>
                </a:cubicBezTo>
                <a:cubicBezTo>
                  <a:pt x="2905" y="88"/>
                  <a:pt x="2875" y="86"/>
                  <a:pt x="2846" y="86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5">
                  <a:lumMod val="40000"/>
                  <a:lumOff val="60000"/>
                </a:schemeClr>
              </a:gs>
              <a:gs pos="32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>
            <a:softEdge rad="12700"/>
          </a:effectLst>
        </p:spPr>
        <p:txBody>
          <a:bodyPr lIns="119261" tIns="59629" rIns="119261" bIns="59629"/>
          <a:lstStyle/>
          <a:p>
            <a:pPr>
              <a:defRPr/>
            </a:pPr>
            <a:endParaRPr lang="el-GR" sz="800" dirty="0">
              <a:solidFill>
                <a:prstClr val="black"/>
              </a:solidFill>
              <a:ea typeface="Verdana" pitchFamily="34" charset="0"/>
            </a:endParaRPr>
          </a:p>
        </p:txBody>
      </p:sp>
      <p:sp>
        <p:nvSpPr>
          <p:cNvPr id="5" name="4 - Ορθογώνιο"/>
          <p:cNvSpPr/>
          <p:nvPr/>
        </p:nvSpPr>
        <p:spPr bwMode="auto">
          <a:xfrm>
            <a:off x="415271" y="2517481"/>
            <a:ext cx="8622561" cy="4108320"/>
          </a:xfrm>
          <a:prstGeom prst="rect">
            <a:avLst/>
          </a:prstGeom>
          <a:gradFill>
            <a:gsLst>
              <a:gs pos="15000">
                <a:schemeClr val="accent5">
                  <a:lumMod val="20000"/>
                  <a:lumOff val="80000"/>
                </a:schemeClr>
              </a:gs>
              <a:gs pos="5000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69" name="5 - Γράφημα"/>
          <p:cNvGraphicFramePr/>
          <p:nvPr/>
        </p:nvGraphicFramePr>
        <p:xfrm>
          <a:off x="701498" y="4109404"/>
          <a:ext cx="2395881" cy="1175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94" name="1293 - Ελεύθερη σχεδίαση"/>
          <p:cNvSpPr/>
          <p:nvPr/>
        </p:nvSpPr>
        <p:spPr bwMode="auto">
          <a:xfrm flipH="1">
            <a:off x="385049" y="5853641"/>
            <a:ext cx="8655238" cy="782134"/>
          </a:xfrm>
          <a:custGeom>
            <a:avLst/>
            <a:gdLst>
              <a:gd name="connsiteX0" fmla="*/ 0 w 10185481"/>
              <a:gd name="connsiteY0" fmla="*/ 0 h 1854606"/>
              <a:gd name="connsiteX1" fmla="*/ 465826 w 10185481"/>
              <a:gd name="connsiteY1" fmla="*/ 77637 h 1854606"/>
              <a:gd name="connsiteX2" fmla="*/ 638355 w 10185481"/>
              <a:gd name="connsiteY2" fmla="*/ 51758 h 1854606"/>
              <a:gd name="connsiteX3" fmla="*/ 888521 w 10185481"/>
              <a:gd name="connsiteY3" fmla="*/ 181154 h 1854606"/>
              <a:gd name="connsiteX4" fmla="*/ 1664898 w 10185481"/>
              <a:gd name="connsiteY4" fmla="*/ 336430 h 1854606"/>
              <a:gd name="connsiteX5" fmla="*/ 3174521 w 10185481"/>
              <a:gd name="connsiteY5" fmla="*/ 500332 h 1854606"/>
              <a:gd name="connsiteX6" fmla="*/ 4149306 w 10185481"/>
              <a:gd name="connsiteY6" fmla="*/ 586596 h 1854606"/>
              <a:gd name="connsiteX7" fmla="*/ 4856672 w 10185481"/>
              <a:gd name="connsiteY7" fmla="*/ 741871 h 1854606"/>
              <a:gd name="connsiteX8" fmla="*/ 5365630 w 10185481"/>
              <a:gd name="connsiteY8" fmla="*/ 879894 h 1854606"/>
              <a:gd name="connsiteX9" fmla="*/ 6314536 w 10185481"/>
              <a:gd name="connsiteY9" fmla="*/ 1130060 h 1854606"/>
              <a:gd name="connsiteX10" fmla="*/ 7004649 w 10185481"/>
              <a:gd name="connsiteY10" fmla="*/ 1440611 h 1854606"/>
              <a:gd name="connsiteX11" fmla="*/ 7634377 w 10185481"/>
              <a:gd name="connsiteY11" fmla="*/ 1466490 h 1854606"/>
              <a:gd name="connsiteX12" fmla="*/ 7910423 w 10185481"/>
              <a:gd name="connsiteY12" fmla="*/ 1440611 h 1854606"/>
              <a:gd name="connsiteX13" fmla="*/ 8324490 w 10185481"/>
              <a:gd name="connsiteY13" fmla="*/ 1526875 h 1854606"/>
              <a:gd name="connsiteX14" fmla="*/ 9264770 w 10185481"/>
              <a:gd name="connsiteY14" fmla="*/ 1630392 h 1854606"/>
              <a:gd name="connsiteX15" fmla="*/ 10006641 w 10185481"/>
              <a:gd name="connsiteY15" fmla="*/ 1630392 h 1854606"/>
              <a:gd name="connsiteX16" fmla="*/ 10144664 w 10185481"/>
              <a:gd name="connsiteY16" fmla="*/ 1647645 h 1854606"/>
              <a:gd name="connsiteX17" fmla="*/ 10092906 w 10185481"/>
              <a:gd name="connsiteY17" fmla="*/ 1846052 h 1854606"/>
              <a:gd name="connsiteX18" fmla="*/ 0 w 10185481"/>
              <a:gd name="connsiteY18" fmla="*/ 1846052 h 185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185481" h="1854606">
                <a:moveTo>
                  <a:pt x="0" y="0"/>
                </a:moveTo>
                <a:lnTo>
                  <a:pt x="465826" y="77637"/>
                </a:lnTo>
                <a:lnTo>
                  <a:pt x="638355" y="51758"/>
                </a:lnTo>
                <a:lnTo>
                  <a:pt x="888521" y="181154"/>
                </a:lnTo>
                <a:lnTo>
                  <a:pt x="1664898" y="336430"/>
                </a:lnTo>
                <a:lnTo>
                  <a:pt x="3174521" y="500332"/>
                </a:lnTo>
                <a:lnTo>
                  <a:pt x="4149306" y="586596"/>
                </a:lnTo>
                <a:lnTo>
                  <a:pt x="4856672" y="741871"/>
                </a:lnTo>
                <a:lnTo>
                  <a:pt x="5365630" y="879894"/>
                </a:lnTo>
                <a:cubicBezTo>
                  <a:pt x="5682631" y="960585"/>
                  <a:pt x="6314536" y="802951"/>
                  <a:pt x="6314536" y="1130060"/>
                </a:cubicBezTo>
                <a:cubicBezTo>
                  <a:pt x="6544684" y="1233331"/>
                  <a:pt x="6779027" y="1327793"/>
                  <a:pt x="7004649" y="1440611"/>
                </a:cubicBezTo>
                <a:cubicBezTo>
                  <a:pt x="7214553" y="1449357"/>
                  <a:pt x="7424290" y="1466490"/>
                  <a:pt x="7634377" y="1466490"/>
                </a:cubicBezTo>
                <a:lnTo>
                  <a:pt x="7910423" y="1440611"/>
                </a:lnTo>
                <a:lnTo>
                  <a:pt x="8324490" y="1526875"/>
                </a:lnTo>
                <a:lnTo>
                  <a:pt x="9264770" y="1630392"/>
                </a:lnTo>
                <a:lnTo>
                  <a:pt x="10006641" y="1630392"/>
                </a:lnTo>
                <a:lnTo>
                  <a:pt x="10144664" y="1647645"/>
                </a:lnTo>
                <a:cubicBezTo>
                  <a:pt x="10117669" y="1854606"/>
                  <a:pt x="10185481" y="1846052"/>
                  <a:pt x="10092906" y="1846052"/>
                </a:cubicBezTo>
                <a:lnTo>
                  <a:pt x="0" y="1846052"/>
                </a:lnTo>
              </a:path>
            </a:pathLst>
          </a:custGeom>
          <a:gradFill>
            <a:gsLst>
              <a:gs pos="100000">
                <a:schemeClr val="bg2">
                  <a:lumMod val="75000"/>
                </a:schemeClr>
              </a:gs>
              <a:gs pos="35000">
                <a:schemeClr val="accent3">
                  <a:lumMod val="20000"/>
                  <a:lumOff val="80000"/>
                  <a:alpha val="3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dirty="0"/>
          </a:p>
        </p:txBody>
      </p:sp>
      <p:sp>
        <p:nvSpPr>
          <p:cNvPr id="19469" name="Rectangle 232"/>
          <p:cNvSpPr>
            <a:spLocks noChangeArrowheads="1"/>
          </p:cNvSpPr>
          <p:nvPr/>
        </p:nvSpPr>
        <p:spPr bwMode="auto">
          <a:xfrm>
            <a:off x="395112" y="513001"/>
            <a:ext cx="8652127" cy="1132920"/>
          </a:xfrm>
          <a:prstGeom prst="rect">
            <a:avLst/>
          </a:prstGeom>
          <a:gradFill rotWithShape="1">
            <a:gsLst>
              <a:gs pos="0">
                <a:srgbClr val="ADDAF1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lIns="119261" tIns="59629" rIns="119261" bIns="59629" anchor="ctr"/>
          <a:lstStyle/>
          <a:p>
            <a:pPr>
              <a:buFont typeface="Arial" pitchFamily="34" charset="0"/>
              <a:buNone/>
            </a:pPr>
            <a:endParaRPr lang="el-GR" altLang="el-GR" sz="800" dirty="0">
              <a:solidFill>
                <a:srgbClr val="000000"/>
              </a:solidFill>
            </a:endParaRPr>
          </a:p>
        </p:txBody>
      </p:sp>
      <p:sp>
        <p:nvSpPr>
          <p:cNvPr id="7" name="6 - Σύννεφο"/>
          <p:cNvSpPr/>
          <p:nvPr/>
        </p:nvSpPr>
        <p:spPr bwMode="auto">
          <a:xfrm>
            <a:off x="494763" y="846873"/>
            <a:ext cx="863843" cy="290190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grpSp>
        <p:nvGrpSpPr>
          <p:cNvPr id="2" name="880 - Ομάδα"/>
          <p:cNvGrpSpPr>
            <a:grpSpLocks/>
          </p:cNvGrpSpPr>
          <p:nvPr/>
        </p:nvGrpSpPr>
        <p:grpSpPr bwMode="auto">
          <a:xfrm rot="152449">
            <a:off x="3179705" y="1635121"/>
            <a:ext cx="3433704" cy="191160"/>
            <a:chOff x="926019" y="1267553"/>
            <a:chExt cx="3074822" cy="430854"/>
          </a:xfrm>
        </p:grpSpPr>
        <p:grpSp>
          <p:nvGrpSpPr>
            <p:cNvPr id="6" name="779 - Ομάδα"/>
            <p:cNvGrpSpPr>
              <a:grpSpLocks/>
            </p:cNvGrpSpPr>
            <p:nvPr/>
          </p:nvGrpSpPr>
          <p:grpSpPr bwMode="auto">
            <a:xfrm>
              <a:off x="1901239" y="1332757"/>
              <a:ext cx="1137418" cy="306163"/>
              <a:chOff x="1770402" y="1190098"/>
              <a:chExt cx="2979732" cy="652845"/>
            </a:xfrm>
          </p:grpSpPr>
          <p:sp>
            <p:nvSpPr>
              <p:cNvPr id="945" name="19 - Ελεύθερη σχεδίαση"/>
              <p:cNvSpPr/>
              <p:nvPr/>
            </p:nvSpPr>
            <p:spPr>
              <a:xfrm>
                <a:off x="1666839" y="1141388"/>
                <a:ext cx="2519029" cy="17647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6" name="20 - Ελεύθερη σχεδίαση"/>
              <p:cNvSpPr/>
              <p:nvPr/>
            </p:nvSpPr>
            <p:spPr>
              <a:xfrm>
                <a:off x="1968979" y="1462113"/>
                <a:ext cx="2522181" cy="17647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7" name="21 - Ελεύθερη σχεδίαση"/>
              <p:cNvSpPr/>
              <p:nvPr/>
            </p:nvSpPr>
            <p:spPr>
              <a:xfrm>
                <a:off x="2138070" y="1652384"/>
                <a:ext cx="2522181" cy="16609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8" name="22 - Ελεύθερη σχεδίαση"/>
              <p:cNvSpPr/>
              <p:nvPr/>
            </p:nvSpPr>
            <p:spPr>
              <a:xfrm>
                <a:off x="1702181" y="1289586"/>
                <a:ext cx="2515875" cy="16090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" name="789 - Ομάδα"/>
            <p:cNvGrpSpPr>
              <a:grpSpLocks/>
            </p:cNvGrpSpPr>
            <p:nvPr/>
          </p:nvGrpSpPr>
          <p:grpSpPr bwMode="auto">
            <a:xfrm>
              <a:off x="2851922" y="1267553"/>
              <a:ext cx="1148919" cy="309171"/>
              <a:chOff x="1740687" y="1172916"/>
              <a:chExt cx="3009858" cy="659260"/>
            </a:xfrm>
          </p:grpSpPr>
          <p:sp>
            <p:nvSpPr>
              <p:cNvPr id="941" name="15 - Ελεύθερη σχεδίαση"/>
              <p:cNvSpPr/>
              <p:nvPr/>
            </p:nvSpPr>
            <p:spPr>
              <a:xfrm>
                <a:off x="1678725" y="1087015"/>
                <a:ext cx="2563164" cy="145335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2" name="16 - Ελεύθερη σχεδίαση"/>
              <p:cNvSpPr/>
              <p:nvPr/>
            </p:nvSpPr>
            <p:spPr>
              <a:xfrm>
                <a:off x="2009924" y="1422364"/>
                <a:ext cx="2534789" cy="16609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3" name="17 - Ελεύθερη σχεδίαση"/>
              <p:cNvSpPr/>
              <p:nvPr/>
            </p:nvSpPr>
            <p:spPr>
              <a:xfrm>
                <a:off x="2156192" y="1577366"/>
                <a:ext cx="2550552" cy="171290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4" name="18 - Ελεύθερη σχεδίαση"/>
              <p:cNvSpPr/>
              <p:nvPr/>
            </p:nvSpPr>
            <p:spPr>
              <a:xfrm>
                <a:off x="1708253" y="1230236"/>
                <a:ext cx="2566316" cy="17647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794 - Ομάδα"/>
            <p:cNvGrpSpPr>
              <a:grpSpLocks/>
            </p:cNvGrpSpPr>
            <p:nvPr/>
          </p:nvGrpSpPr>
          <p:grpSpPr bwMode="auto">
            <a:xfrm>
              <a:off x="926019" y="1396087"/>
              <a:ext cx="1150354" cy="302320"/>
              <a:chOff x="1735834" y="1182971"/>
              <a:chExt cx="3013625" cy="644654"/>
            </a:xfrm>
          </p:grpSpPr>
          <p:sp>
            <p:nvSpPr>
              <p:cNvPr id="937" name="11 - Ελεύθερη σχεδίαση"/>
              <p:cNvSpPr/>
              <p:nvPr/>
            </p:nvSpPr>
            <p:spPr>
              <a:xfrm>
                <a:off x="1681171" y="1119359"/>
                <a:ext cx="2534795" cy="155717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38" name="12 - Ελεύθερη σχεδίαση"/>
              <p:cNvSpPr/>
              <p:nvPr/>
            </p:nvSpPr>
            <p:spPr>
              <a:xfrm>
                <a:off x="1989530" y="1433860"/>
                <a:ext cx="2553712" cy="16090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39" name="13 - Ελεύθερη σχεδίαση"/>
              <p:cNvSpPr/>
              <p:nvPr/>
            </p:nvSpPr>
            <p:spPr>
              <a:xfrm>
                <a:off x="2129295" y="1584487"/>
                <a:ext cx="2560017" cy="160906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40" name="14 - Ελεύθερη σχεδίαση"/>
              <p:cNvSpPr/>
              <p:nvPr/>
            </p:nvSpPr>
            <p:spPr>
              <a:xfrm>
                <a:off x="1697192" y="1237580"/>
                <a:ext cx="2537947" cy="171290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" name="8 - Ελεύθερη σχεδίαση"/>
          <p:cNvSpPr/>
          <p:nvPr/>
        </p:nvSpPr>
        <p:spPr bwMode="auto">
          <a:xfrm>
            <a:off x="5840657" y="2204281"/>
            <a:ext cx="79291" cy="6804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0" name="9 - Ελεύθερη σχεδίαση"/>
          <p:cNvSpPr/>
          <p:nvPr/>
        </p:nvSpPr>
        <p:spPr bwMode="auto">
          <a:xfrm>
            <a:off x="5760022" y="2283121"/>
            <a:ext cx="80635" cy="6588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476" name="Freeform 259"/>
          <p:cNvSpPr>
            <a:spLocks/>
          </p:cNvSpPr>
          <p:nvPr/>
        </p:nvSpPr>
        <p:spPr bwMode="auto">
          <a:xfrm>
            <a:off x="5903821" y="2190241"/>
            <a:ext cx="40317" cy="3456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2" name="11 - Ελεύθερη σχεδίαση"/>
          <p:cNvSpPr/>
          <p:nvPr/>
        </p:nvSpPr>
        <p:spPr bwMode="auto">
          <a:xfrm>
            <a:off x="5582625" y="2204281"/>
            <a:ext cx="79291" cy="6804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3" name="12 - Ελεύθερη σχεδίαση"/>
          <p:cNvSpPr/>
          <p:nvPr/>
        </p:nvSpPr>
        <p:spPr bwMode="auto">
          <a:xfrm>
            <a:off x="5235895" y="2279881"/>
            <a:ext cx="77947" cy="9072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grpSp>
        <p:nvGrpSpPr>
          <p:cNvPr id="14" name="Group 304"/>
          <p:cNvGrpSpPr>
            <a:grpSpLocks/>
          </p:cNvGrpSpPr>
          <p:nvPr/>
        </p:nvGrpSpPr>
        <p:grpSpPr bwMode="auto">
          <a:xfrm>
            <a:off x="5428450" y="1978891"/>
            <a:ext cx="342834" cy="90210"/>
            <a:chOff x="1044" y="255"/>
            <a:chExt cx="545" cy="13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931" name="Freeform 305"/>
            <p:cNvSpPr>
              <a:spLocks/>
            </p:cNvSpPr>
            <p:nvPr/>
          </p:nvSpPr>
          <p:spPr bwMode="auto">
            <a:xfrm>
              <a:off x="1044" y="300"/>
              <a:ext cx="545" cy="91"/>
            </a:xfrm>
            <a:custGeom>
              <a:avLst/>
              <a:gdLst>
                <a:gd name="T0" fmla="*/ 0 w 545"/>
                <a:gd name="T1" fmla="*/ 46 h 91"/>
                <a:gd name="T2" fmla="*/ 91 w 545"/>
                <a:gd name="T3" fmla="*/ 91 h 91"/>
                <a:gd name="T4" fmla="*/ 409 w 545"/>
                <a:gd name="T5" fmla="*/ 91 h 91"/>
                <a:gd name="T6" fmla="*/ 454 w 545"/>
                <a:gd name="T7" fmla="*/ 46 h 91"/>
                <a:gd name="T8" fmla="*/ 545 w 545"/>
                <a:gd name="T9" fmla="*/ 0 h 91"/>
                <a:gd name="T10" fmla="*/ 454 w 545"/>
                <a:gd name="T11" fmla="*/ 46 h 91"/>
                <a:gd name="T12" fmla="*/ 363 w 545"/>
                <a:gd name="T13" fmla="*/ 46 h 91"/>
                <a:gd name="T14" fmla="*/ 46 w 545"/>
                <a:gd name="T15" fmla="*/ 46 h 91"/>
                <a:gd name="T16" fmla="*/ 0 w 545"/>
                <a:gd name="T17" fmla="*/ 46 h 9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45"/>
                <a:gd name="T28" fmla="*/ 0 h 91"/>
                <a:gd name="T29" fmla="*/ 545 w 545"/>
                <a:gd name="T30" fmla="*/ 91 h 9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45" h="91">
                  <a:moveTo>
                    <a:pt x="0" y="46"/>
                  </a:moveTo>
                  <a:lnTo>
                    <a:pt x="91" y="91"/>
                  </a:lnTo>
                  <a:lnTo>
                    <a:pt x="409" y="91"/>
                  </a:lnTo>
                  <a:lnTo>
                    <a:pt x="454" y="46"/>
                  </a:lnTo>
                  <a:lnTo>
                    <a:pt x="545" y="0"/>
                  </a:lnTo>
                  <a:lnTo>
                    <a:pt x="454" y="46"/>
                  </a:lnTo>
                  <a:lnTo>
                    <a:pt x="363" y="46"/>
                  </a:lnTo>
                  <a:lnTo>
                    <a:pt x="46" y="46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l-GR" sz="800" dirty="0">
                <a:ea typeface="Verdana" pitchFamily="34" charset="0"/>
              </a:endParaRPr>
            </a:p>
          </p:txBody>
        </p:sp>
        <p:sp>
          <p:nvSpPr>
            <p:cNvPr id="932" name="Line 306"/>
            <p:cNvSpPr>
              <a:spLocks noChangeShapeType="1"/>
            </p:cNvSpPr>
            <p:nvPr/>
          </p:nvSpPr>
          <p:spPr bwMode="auto">
            <a:xfrm flipV="1">
              <a:off x="1247" y="255"/>
              <a:ext cx="0" cy="91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l-GR" sz="800" dirty="0">
                <a:ea typeface="Verdana" pitchFamily="34" charset="0"/>
              </a:endParaRPr>
            </a:p>
          </p:txBody>
        </p:sp>
        <p:sp>
          <p:nvSpPr>
            <p:cNvPr id="933" name="Rectangle 307"/>
            <p:cNvSpPr>
              <a:spLocks noChangeArrowheads="1"/>
            </p:cNvSpPr>
            <p:nvPr/>
          </p:nvSpPr>
          <p:spPr bwMode="auto">
            <a:xfrm>
              <a:off x="1259" y="300"/>
              <a:ext cx="45" cy="4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l-GR" altLang="el-GR" sz="800" dirty="0">
                <a:solidFill>
                  <a:srgbClr val="000000"/>
                </a:solidFill>
                <a:ea typeface="Verdana" pitchFamily="34" charset="0"/>
              </a:endParaRPr>
            </a:p>
          </p:txBody>
        </p:sp>
      </p:grpSp>
      <p:sp>
        <p:nvSpPr>
          <p:cNvPr id="19480" name="Freeform 332"/>
          <p:cNvSpPr>
            <a:spLocks/>
          </p:cNvSpPr>
          <p:nvPr/>
        </p:nvSpPr>
        <p:spPr bwMode="auto">
          <a:xfrm>
            <a:off x="5066562" y="2553121"/>
            <a:ext cx="1344" cy="116640"/>
          </a:xfrm>
          <a:custGeom>
            <a:avLst/>
            <a:gdLst>
              <a:gd name="T0" fmla="*/ 0 w 1"/>
              <a:gd name="T1" fmla="*/ 0 h 60"/>
              <a:gd name="T2" fmla="*/ 0 w 1"/>
              <a:gd name="T3" fmla="*/ 2147483647 h 60"/>
              <a:gd name="T4" fmla="*/ 0 60000 65536"/>
              <a:gd name="T5" fmla="*/ 0 60000 65536"/>
              <a:gd name="T6" fmla="*/ 0 w 1"/>
              <a:gd name="T7" fmla="*/ 0 h 60"/>
              <a:gd name="T8" fmla="*/ 1 w 1"/>
              <a:gd name="T9" fmla="*/ 60 h 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60">
                <a:moveTo>
                  <a:pt x="0" y="0"/>
                </a:moveTo>
                <a:cubicBezTo>
                  <a:pt x="0" y="20"/>
                  <a:pt x="0" y="40"/>
                  <a:pt x="0" y="60"/>
                </a:cubicBezTo>
              </a:path>
            </a:pathLst>
          </a:custGeom>
          <a:noFill/>
          <a:ln w="9525">
            <a:solidFill>
              <a:srgbClr val="FFCC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481" name="Freeform 333"/>
          <p:cNvSpPr>
            <a:spLocks/>
          </p:cNvSpPr>
          <p:nvPr/>
        </p:nvSpPr>
        <p:spPr bwMode="auto">
          <a:xfrm>
            <a:off x="5321906" y="2543401"/>
            <a:ext cx="2688" cy="117720"/>
          </a:xfrm>
          <a:custGeom>
            <a:avLst/>
            <a:gdLst>
              <a:gd name="T0" fmla="*/ 0 w 1"/>
              <a:gd name="T1" fmla="*/ 0 h 60"/>
              <a:gd name="T2" fmla="*/ 0 w 1"/>
              <a:gd name="T3" fmla="*/ 2147483647 h 60"/>
              <a:gd name="T4" fmla="*/ 0 60000 65536"/>
              <a:gd name="T5" fmla="*/ 0 60000 65536"/>
              <a:gd name="T6" fmla="*/ 0 w 1"/>
              <a:gd name="T7" fmla="*/ 0 h 60"/>
              <a:gd name="T8" fmla="*/ 1 w 1"/>
              <a:gd name="T9" fmla="*/ 60 h 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60">
                <a:moveTo>
                  <a:pt x="0" y="0"/>
                </a:moveTo>
                <a:cubicBezTo>
                  <a:pt x="0" y="20"/>
                  <a:pt x="0" y="40"/>
                  <a:pt x="0" y="60"/>
                </a:cubicBezTo>
              </a:path>
            </a:pathLst>
          </a:custGeom>
          <a:noFill/>
          <a:ln w="9525">
            <a:solidFill>
              <a:srgbClr val="FFCC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482" name="Freeform 334"/>
          <p:cNvSpPr>
            <a:spLocks/>
          </p:cNvSpPr>
          <p:nvPr/>
        </p:nvSpPr>
        <p:spPr bwMode="auto">
          <a:xfrm>
            <a:off x="5578594" y="2523961"/>
            <a:ext cx="2688" cy="117720"/>
          </a:xfrm>
          <a:custGeom>
            <a:avLst/>
            <a:gdLst>
              <a:gd name="T0" fmla="*/ 0 w 1"/>
              <a:gd name="T1" fmla="*/ 0 h 60"/>
              <a:gd name="T2" fmla="*/ 0 w 1"/>
              <a:gd name="T3" fmla="*/ 2147483647 h 60"/>
              <a:gd name="T4" fmla="*/ 0 60000 65536"/>
              <a:gd name="T5" fmla="*/ 0 60000 65536"/>
              <a:gd name="T6" fmla="*/ 0 w 1"/>
              <a:gd name="T7" fmla="*/ 0 h 60"/>
              <a:gd name="T8" fmla="*/ 1 w 1"/>
              <a:gd name="T9" fmla="*/ 60 h 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60">
                <a:moveTo>
                  <a:pt x="0" y="0"/>
                </a:moveTo>
                <a:cubicBezTo>
                  <a:pt x="0" y="20"/>
                  <a:pt x="0" y="40"/>
                  <a:pt x="0" y="60"/>
                </a:cubicBezTo>
              </a:path>
            </a:pathLst>
          </a:custGeom>
          <a:noFill/>
          <a:ln w="9525">
            <a:solidFill>
              <a:srgbClr val="FFCC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" name="18 - Ελεύθερη σχεδίαση"/>
          <p:cNvSpPr/>
          <p:nvPr/>
        </p:nvSpPr>
        <p:spPr bwMode="auto">
          <a:xfrm rot="17561501">
            <a:off x="3411900" y="2093546"/>
            <a:ext cx="74520" cy="401830"/>
          </a:xfrm>
          <a:custGeom>
            <a:avLst/>
            <a:gdLst>
              <a:gd name="connsiteX0" fmla="*/ 197510 w 205365"/>
              <a:gd name="connsiteY0" fmla="*/ 0 h 257242"/>
              <a:gd name="connsiteX1" fmla="*/ 146304 w 205365"/>
              <a:gd name="connsiteY1" fmla="*/ 65837 h 257242"/>
              <a:gd name="connsiteX2" fmla="*/ 153619 w 205365"/>
              <a:gd name="connsiteY2" fmla="*/ 117043 h 257242"/>
              <a:gd name="connsiteX3" fmla="*/ 102413 w 205365"/>
              <a:gd name="connsiteY3" fmla="*/ 124358 h 257242"/>
              <a:gd name="connsiteX4" fmla="*/ 58522 w 205365"/>
              <a:gd name="connsiteY4" fmla="*/ 160934 h 257242"/>
              <a:gd name="connsiteX5" fmla="*/ 0 w 205365"/>
              <a:gd name="connsiteY5" fmla="*/ 182880 h 257242"/>
              <a:gd name="connsiteX6" fmla="*/ 0 w 205365"/>
              <a:gd name="connsiteY6" fmla="*/ 219456 h 257242"/>
              <a:gd name="connsiteX7" fmla="*/ 0 w 205365"/>
              <a:gd name="connsiteY7" fmla="*/ 248717 h 257242"/>
              <a:gd name="connsiteX8" fmla="*/ 43891 w 205365"/>
              <a:gd name="connsiteY8" fmla="*/ 256032 h 257242"/>
              <a:gd name="connsiteX9" fmla="*/ 131674 w 205365"/>
              <a:gd name="connsiteY9" fmla="*/ 226771 h 257242"/>
              <a:gd name="connsiteX10" fmla="*/ 190195 w 205365"/>
              <a:gd name="connsiteY10" fmla="*/ 256032 h 257242"/>
              <a:gd name="connsiteX11" fmla="*/ 190195 w 205365"/>
              <a:gd name="connsiteY11" fmla="*/ 212141 h 257242"/>
              <a:gd name="connsiteX12" fmla="*/ 153619 w 205365"/>
              <a:gd name="connsiteY12" fmla="*/ 160934 h 257242"/>
              <a:gd name="connsiteX13" fmla="*/ 182880 w 205365"/>
              <a:gd name="connsiteY13" fmla="*/ 153619 h 257242"/>
              <a:gd name="connsiteX14" fmla="*/ 190195 w 205365"/>
              <a:gd name="connsiteY14" fmla="*/ 131674 h 257242"/>
              <a:gd name="connsiteX15" fmla="*/ 197510 w 205365"/>
              <a:gd name="connsiteY15" fmla="*/ 124358 h 257242"/>
              <a:gd name="connsiteX16" fmla="*/ 197510 w 205365"/>
              <a:gd name="connsiteY16" fmla="*/ 124358 h 257242"/>
              <a:gd name="connsiteX17" fmla="*/ 197510 w 205365"/>
              <a:gd name="connsiteY17" fmla="*/ 0 h 2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365" h="257242">
                <a:moveTo>
                  <a:pt x="197510" y="0"/>
                </a:moveTo>
                <a:lnTo>
                  <a:pt x="146304" y="65837"/>
                </a:lnTo>
                <a:lnTo>
                  <a:pt x="153619" y="117043"/>
                </a:lnTo>
                <a:lnTo>
                  <a:pt x="102413" y="124358"/>
                </a:lnTo>
                <a:cubicBezTo>
                  <a:pt x="64113" y="162658"/>
                  <a:pt x="83079" y="160934"/>
                  <a:pt x="58522" y="160934"/>
                </a:cubicBezTo>
                <a:lnTo>
                  <a:pt x="0" y="182880"/>
                </a:lnTo>
                <a:lnTo>
                  <a:pt x="0" y="219456"/>
                </a:lnTo>
                <a:lnTo>
                  <a:pt x="0" y="248717"/>
                </a:lnTo>
                <a:cubicBezTo>
                  <a:pt x="38967" y="256510"/>
                  <a:pt x="24143" y="256032"/>
                  <a:pt x="43891" y="256032"/>
                </a:cubicBezTo>
                <a:lnTo>
                  <a:pt x="131674" y="226771"/>
                </a:lnTo>
                <a:cubicBezTo>
                  <a:pt x="184997" y="257242"/>
                  <a:pt x="163221" y="256032"/>
                  <a:pt x="190195" y="256032"/>
                </a:cubicBezTo>
                <a:lnTo>
                  <a:pt x="190195" y="212141"/>
                </a:lnTo>
                <a:lnTo>
                  <a:pt x="153619" y="160934"/>
                </a:lnTo>
                <a:cubicBezTo>
                  <a:pt x="163373" y="158496"/>
                  <a:pt x="175029" y="159899"/>
                  <a:pt x="182880" y="153619"/>
                </a:cubicBezTo>
                <a:cubicBezTo>
                  <a:pt x="188901" y="148802"/>
                  <a:pt x="186747" y="138571"/>
                  <a:pt x="190195" y="131674"/>
                </a:cubicBezTo>
                <a:cubicBezTo>
                  <a:pt x="191737" y="128589"/>
                  <a:pt x="195072" y="126797"/>
                  <a:pt x="197510" y="124358"/>
                </a:cubicBezTo>
                <a:lnTo>
                  <a:pt x="197510" y="124358"/>
                </a:lnTo>
                <a:cubicBezTo>
                  <a:pt x="205365" y="53675"/>
                  <a:pt x="204826" y="80602"/>
                  <a:pt x="19751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22" name="21 - Ελεύθερη σχεδίαση"/>
          <p:cNvSpPr/>
          <p:nvPr/>
        </p:nvSpPr>
        <p:spPr bwMode="auto">
          <a:xfrm>
            <a:off x="3560033" y="2317681"/>
            <a:ext cx="84666" cy="50760"/>
          </a:xfrm>
          <a:custGeom>
            <a:avLst/>
            <a:gdLst>
              <a:gd name="connsiteX0" fmla="*/ 4762 w 76199"/>
              <a:gd name="connsiteY0" fmla="*/ 6350 h 53975"/>
              <a:gd name="connsiteX1" fmla="*/ 47624 w 76199"/>
              <a:gd name="connsiteY1" fmla="*/ 53975 h 53975"/>
              <a:gd name="connsiteX2" fmla="*/ 76199 w 76199"/>
              <a:gd name="connsiteY2" fmla="*/ 39688 h 53975"/>
              <a:gd name="connsiteX3" fmla="*/ 76199 w 76199"/>
              <a:gd name="connsiteY3" fmla="*/ 15875 h 53975"/>
              <a:gd name="connsiteX4" fmla="*/ 4762 w 76199"/>
              <a:gd name="connsiteY4" fmla="*/ 6350 h 5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99" h="53975">
                <a:moveTo>
                  <a:pt x="4762" y="6350"/>
                </a:moveTo>
                <a:cubicBezTo>
                  <a:pt x="0" y="12700"/>
                  <a:pt x="29345" y="35696"/>
                  <a:pt x="47624" y="53975"/>
                </a:cubicBezTo>
                <a:cubicBezTo>
                  <a:pt x="72798" y="38871"/>
                  <a:pt x="62180" y="39688"/>
                  <a:pt x="76199" y="39688"/>
                </a:cubicBezTo>
                <a:lnTo>
                  <a:pt x="76199" y="15875"/>
                </a:lnTo>
                <a:cubicBezTo>
                  <a:pt x="46058" y="10852"/>
                  <a:pt x="9524" y="0"/>
                  <a:pt x="4762" y="635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23" name="22 - Ελεύθερη σχεδίαση"/>
          <p:cNvSpPr/>
          <p:nvPr/>
        </p:nvSpPr>
        <p:spPr bwMode="auto">
          <a:xfrm rot="17958321">
            <a:off x="3096243" y="2098003"/>
            <a:ext cx="240840" cy="224434"/>
          </a:xfrm>
          <a:custGeom>
            <a:avLst/>
            <a:gdLst>
              <a:gd name="connsiteX0" fmla="*/ 65315 w 113384"/>
              <a:gd name="connsiteY0" fmla="*/ 837 h 141026"/>
              <a:gd name="connsiteX1" fmla="*/ 70339 w 113384"/>
              <a:gd name="connsiteY1" fmla="*/ 20933 h 141026"/>
              <a:gd name="connsiteX2" fmla="*/ 80387 w 113384"/>
              <a:gd name="connsiteY2" fmla="*/ 51079 h 141026"/>
              <a:gd name="connsiteX3" fmla="*/ 50242 w 113384"/>
              <a:gd name="connsiteY3" fmla="*/ 61127 h 141026"/>
              <a:gd name="connsiteX4" fmla="*/ 15073 w 113384"/>
              <a:gd name="connsiteY4" fmla="*/ 76199 h 141026"/>
              <a:gd name="connsiteX5" fmla="*/ 10049 w 113384"/>
              <a:gd name="connsiteY5" fmla="*/ 136489 h 141026"/>
              <a:gd name="connsiteX6" fmla="*/ 0 w 113384"/>
              <a:gd name="connsiteY6" fmla="*/ 126441 h 141026"/>
              <a:gd name="connsiteX7" fmla="*/ 30145 w 113384"/>
              <a:gd name="connsiteY7" fmla="*/ 111369 h 141026"/>
              <a:gd name="connsiteX8" fmla="*/ 55266 w 113384"/>
              <a:gd name="connsiteY8" fmla="*/ 91272 h 141026"/>
              <a:gd name="connsiteX9" fmla="*/ 65315 w 113384"/>
              <a:gd name="connsiteY9" fmla="*/ 81224 h 141026"/>
              <a:gd name="connsiteX10" fmla="*/ 110532 w 113384"/>
              <a:gd name="connsiteY10" fmla="*/ 46054 h 141026"/>
              <a:gd name="connsiteX11" fmla="*/ 85411 w 113384"/>
              <a:gd name="connsiteY11" fmla="*/ 25958 h 141026"/>
              <a:gd name="connsiteX12" fmla="*/ 65315 w 113384"/>
              <a:gd name="connsiteY12" fmla="*/ 837 h 14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3384" h="141026">
                <a:moveTo>
                  <a:pt x="65315" y="837"/>
                </a:moveTo>
                <a:cubicBezTo>
                  <a:pt x="62803" y="0"/>
                  <a:pt x="68355" y="14319"/>
                  <a:pt x="70339" y="20933"/>
                </a:cubicBezTo>
                <a:cubicBezTo>
                  <a:pt x="73383" y="31078"/>
                  <a:pt x="80387" y="51079"/>
                  <a:pt x="80387" y="51079"/>
                </a:cubicBezTo>
                <a:cubicBezTo>
                  <a:pt x="70339" y="54428"/>
                  <a:pt x="59716" y="56390"/>
                  <a:pt x="50242" y="61127"/>
                </a:cubicBezTo>
                <a:cubicBezTo>
                  <a:pt x="25408" y="73543"/>
                  <a:pt x="37250" y="68807"/>
                  <a:pt x="15073" y="76199"/>
                </a:cubicBezTo>
                <a:cubicBezTo>
                  <a:pt x="13398" y="96296"/>
                  <a:pt x="15844" y="117173"/>
                  <a:pt x="10049" y="136489"/>
                </a:cubicBezTo>
                <a:cubicBezTo>
                  <a:pt x="8688" y="141026"/>
                  <a:pt x="0" y="131178"/>
                  <a:pt x="0" y="126441"/>
                </a:cubicBezTo>
                <a:cubicBezTo>
                  <a:pt x="0" y="115244"/>
                  <a:pt x="27219" y="112101"/>
                  <a:pt x="30145" y="111369"/>
                </a:cubicBezTo>
                <a:cubicBezTo>
                  <a:pt x="50159" y="81349"/>
                  <a:pt x="28303" y="107449"/>
                  <a:pt x="55266" y="91272"/>
                </a:cubicBezTo>
                <a:cubicBezTo>
                  <a:pt x="59328" y="88835"/>
                  <a:pt x="61525" y="84066"/>
                  <a:pt x="65315" y="81224"/>
                </a:cubicBezTo>
                <a:cubicBezTo>
                  <a:pt x="113384" y="45173"/>
                  <a:pt x="79854" y="76734"/>
                  <a:pt x="110532" y="46054"/>
                </a:cubicBezTo>
                <a:cubicBezTo>
                  <a:pt x="105209" y="42505"/>
                  <a:pt x="88990" y="33115"/>
                  <a:pt x="85411" y="25958"/>
                </a:cubicBezTo>
                <a:cubicBezTo>
                  <a:pt x="82323" y="19782"/>
                  <a:pt x="67827" y="1674"/>
                  <a:pt x="65315" y="837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486" name="Freeform 259"/>
          <p:cNvSpPr>
            <a:spLocks/>
          </p:cNvSpPr>
          <p:nvPr/>
        </p:nvSpPr>
        <p:spPr bwMode="auto">
          <a:xfrm>
            <a:off x="5407916" y="2190241"/>
            <a:ext cx="38974" cy="324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487" name="Freeform 259"/>
          <p:cNvSpPr>
            <a:spLocks/>
          </p:cNvSpPr>
          <p:nvPr/>
        </p:nvSpPr>
        <p:spPr bwMode="auto">
          <a:xfrm>
            <a:off x="5636382" y="2191321"/>
            <a:ext cx="40317" cy="3348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26" name="25 - Ελεύθερη σχεδίαση"/>
          <p:cNvSpPr/>
          <p:nvPr/>
        </p:nvSpPr>
        <p:spPr bwMode="auto">
          <a:xfrm rot="9398410" flipH="1">
            <a:off x="3432361" y="2190241"/>
            <a:ext cx="314476" cy="234360"/>
          </a:xfrm>
          <a:custGeom>
            <a:avLst/>
            <a:gdLst>
              <a:gd name="connsiteX0" fmla="*/ 65315 w 113384"/>
              <a:gd name="connsiteY0" fmla="*/ 837 h 141026"/>
              <a:gd name="connsiteX1" fmla="*/ 70339 w 113384"/>
              <a:gd name="connsiteY1" fmla="*/ 20933 h 141026"/>
              <a:gd name="connsiteX2" fmla="*/ 80387 w 113384"/>
              <a:gd name="connsiteY2" fmla="*/ 51079 h 141026"/>
              <a:gd name="connsiteX3" fmla="*/ 50242 w 113384"/>
              <a:gd name="connsiteY3" fmla="*/ 61127 h 141026"/>
              <a:gd name="connsiteX4" fmla="*/ 15073 w 113384"/>
              <a:gd name="connsiteY4" fmla="*/ 76199 h 141026"/>
              <a:gd name="connsiteX5" fmla="*/ 10049 w 113384"/>
              <a:gd name="connsiteY5" fmla="*/ 136489 h 141026"/>
              <a:gd name="connsiteX6" fmla="*/ 0 w 113384"/>
              <a:gd name="connsiteY6" fmla="*/ 126441 h 141026"/>
              <a:gd name="connsiteX7" fmla="*/ 30145 w 113384"/>
              <a:gd name="connsiteY7" fmla="*/ 111369 h 141026"/>
              <a:gd name="connsiteX8" fmla="*/ 55266 w 113384"/>
              <a:gd name="connsiteY8" fmla="*/ 91272 h 141026"/>
              <a:gd name="connsiteX9" fmla="*/ 65315 w 113384"/>
              <a:gd name="connsiteY9" fmla="*/ 81224 h 141026"/>
              <a:gd name="connsiteX10" fmla="*/ 110532 w 113384"/>
              <a:gd name="connsiteY10" fmla="*/ 46054 h 141026"/>
              <a:gd name="connsiteX11" fmla="*/ 85411 w 113384"/>
              <a:gd name="connsiteY11" fmla="*/ 25958 h 141026"/>
              <a:gd name="connsiteX12" fmla="*/ 65315 w 113384"/>
              <a:gd name="connsiteY12" fmla="*/ 837 h 14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3384" h="141026">
                <a:moveTo>
                  <a:pt x="65315" y="837"/>
                </a:moveTo>
                <a:cubicBezTo>
                  <a:pt x="62803" y="0"/>
                  <a:pt x="68355" y="14319"/>
                  <a:pt x="70339" y="20933"/>
                </a:cubicBezTo>
                <a:cubicBezTo>
                  <a:pt x="73383" y="31078"/>
                  <a:pt x="80387" y="51079"/>
                  <a:pt x="80387" y="51079"/>
                </a:cubicBezTo>
                <a:cubicBezTo>
                  <a:pt x="70339" y="54428"/>
                  <a:pt x="59716" y="56390"/>
                  <a:pt x="50242" y="61127"/>
                </a:cubicBezTo>
                <a:cubicBezTo>
                  <a:pt x="25408" y="73543"/>
                  <a:pt x="37250" y="68807"/>
                  <a:pt x="15073" y="76199"/>
                </a:cubicBezTo>
                <a:cubicBezTo>
                  <a:pt x="13398" y="96296"/>
                  <a:pt x="15844" y="117173"/>
                  <a:pt x="10049" y="136489"/>
                </a:cubicBezTo>
                <a:cubicBezTo>
                  <a:pt x="8688" y="141026"/>
                  <a:pt x="0" y="131178"/>
                  <a:pt x="0" y="126441"/>
                </a:cubicBezTo>
                <a:cubicBezTo>
                  <a:pt x="0" y="115244"/>
                  <a:pt x="27219" y="112101"/>
                  <a:pt x="30145" y="111369"/>
                </a:cubicBezTo>
                <a:cubicBezTo>
                  <a:pt x="50159" y="81349"/>
                  <a:pt x="28303" y="107449"/>
                  <a:pt x="55266" y="91272"/>
                </a:cubicBezTo>
                <a:cubicBezTo>
                  <a:pt x="59328" y="88835"/>
                  <a:pt x="61525" y="84066"/>
                  <a:pt x="65315" y="81224"/>
                </a:cubicBezTo>
                <a:cubicBezTo>
                  <a:pt x="113384" y="45173"/>
                  <a:pt x="79854" y="76734"/>
                  <a:pt x="110532" y="46054"/>
                </a:cubicBezTo>
                <a:cubicBezTo>
                  <a:pt x="105209" y="42505"/>
                  <a:pt x="88990" y="33115"/>
                  <a:pt x="85411" y="25958"/>
                </a:cubicBezTo>
                <a:cubicBezTo>
                  <a:pt x="82323" y="19782"/>
                  <a:pt x="67827" y="1674"/>
                  <a:pt x="65315" y="837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29" name="28 - Ελεύθερη σχεδίαση"/>
          <p:cNvSpPr/>
          <p:nvPr/>
        </p:nvSpPr>
        <p:spPr bwMode="auto">
          <a:xfrm>
            <a:off x="5339377" y="2211841"/>
            <a:ext cx="79291" cy="6696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0" name="29 - Ελεύθερη σχεδίαση"/>
          <p:cNvSpPr/>
          <p:nvPr/>
        </p:nvSpPr>
        <p:spPr bwMode="auto">
          <a:xfrm>
            <a:off x="5340720" y="2401921"/>
            <a:ext cx="106170" cy="9180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1" name="30 - Ελεύθερη σχεδίαση"/>
          <p:cNvSpPr/>
          <p:nvPr/>
        </p:nvSpPr>
        <p:spPr bwMode="auto">
          <a:xfrm>
            <a:off x="5489895" y="2295001"/>
            <a:ext cx="81978" cy="6588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2" name="31 - Ελεύθερη σχεδίαση"/>
          <p:cNvSpPr/>
          <p:nvPr/>
        </p:nvSpPr>
        <p:spPr bwMode="auto">
          <a:xfrm>
            <a:off x="5628318" y="2408401"/>
            <a:ext cx="106170" cy="9180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493" name="Freeform 259"/>
          <p:cNvSpPr>
            <a:spLocks/>
          </p:cNvSpPr>
          <p:nvPr/>
        </p:nvSpPr>
        <p:spPr bwMode="auto">
          <a:xfrm>
            <a:off x="5901134" y="2192401"/>
            <a:ext cx="38973" cy="3348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494" name="Freeform 259"/>
          <p:cNvSpPr>
            <a:spLocks/>
          </p:cNvSpPr>
          <p:nvPr/>
        </p:nvSpPr>
        <p:spPr bwMode="auto">
          <a:xfrm>
            <a:off x="5640414" y="2194561"/>
            <a:ext cx="40317" cy="324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35" name="34 - Κύλινδρος"/>
          <p:cNvSpPr/>
          <p:nvPr/>
        </p:nvSpPr>
        <p:spPr bwMode="auto">
          <a:xfrm rot="15302583">
            <a:off x="8366051" y="1829137"/>
            <a:ext cx="100440" cy="366889"/>
          </a:xfrm>
          <a:prstGeom prst="can">
            <a:avLst>
              <a:gd name="adj" fmla="val 14888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6" name="35 - Ελεύθερη σχεδίαση"/>
          <p:cNvSpPr/>
          <p:nvPr/>
        </p:nvSpPr>
        <p:spPr bwMode="auto">
          <a:xfrm>
            <a:off x="7703108" y="2043287"/>
            <a:ext cx="541130" cy="103932"/>
          </a:xfrm>
          <a:custGeom>
            <a:avLst/>
            <a:gdLst>
              <a:gd name="connsiteX0" fmla="*/ 488054 w 488054"/>
              <a:gd name="connsiteY0" fmla="*/ 0 h 112196"/>
              <a:gd name="connsiteX1" fmla="*/ 370248 w 488054"/>
              <a:gd name="connsiteY1" fmla="*/ 22439 h 112196"/>
              <a:gd name="connsiteX2" fmla="*/ 162685 w 488054"/>
              <a:gd name="connsiteY2" fmla="*/ 89757 h 112196"/>
              <a:gd name="connsiteX3" fmla="*/ 0 w 488054"/>
              <a:gd name="connsiteY3" fmla="*/ 112196 h 11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054" h="112196">
                <a:moveTo>
                  <a:pt x="488054" y="0"/>
                </a:moveTo>
                <a:cubicBezTo>
                  <a:pt x="456265" y="3740"/>
                  <a:pt x="424476" y="7480"/>
                  <a:pt x="370248" y="22439"/>
                </a:cubicBezTo>
                <a:cubicBezTo>
                  <a:pt x="316020" y="37398"/>
                  <a:pt x="224393" y="74798"/>
                  <a:pt x="162685" y="89757"/>
                </a:cubicBezTo>
                <a:cubicBezTo>
                  <a:pt x="100977" y="104717"/>
                  <a:pt x="50488" y="108456"/>
                  <a:pt x="0" y="112196"/>
                </a:cubicBezTo>
              </a:path>
            </a:pathLst>
          </a:custGeom>
          <a:ln w="3175">
            <a:solidFill>
              <a:schemeClr val="tx2">
                <a:lumMod val="20000"/>
                <a:lumOff val="8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cxnSp>
        <p:nvCxnSpPr>
          <p:cNvPr id="37" name="36 - Ευθεία γραμμή σύνδεσης"/>
          <p:cNvCxnSpPr/>
          <p:nvPr/>
        </p:nvCxnSpPr>
        <p:spPr bwMode="auto">
          <a:xfrm rot="10800000" flipV="1">
            <a:off x="7251768" y="2157841"/>
            <a:ext cx="279534" cy="108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- Ευθεία γραμμή σύνδεσης"/>
          <p:cNvCxnSpPr/>
          <p:nvPr/>
        </p:nvCxnSpPr>
        <p:spPr bwMode="auto">
          <a:xfrm rot="10800000" flipV="1">
            <a:off x="7274615" y="2177281"/>
            <a:ext cx="356137" cy="7128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896 - Ομάδα"/>
          <p:cNvGrpSpPr>
            <a:grpSpLocks/>
          </p:cNvGrpSpPr>
          <p:nvPr/>
        </p:nvGrpSpPr>
        <p:grpSpPr bwMode="auto">
          <a:xfrm rot="152449">
            <a:off x="3233461" y="1764721"/>
            <a:ext cx="2179831" cy="302400"/>
            <a:chOff x="943171" y="1260355"/>
            <a:chExt cx="3044279" cy="451655"/>
          </a:xfrm>
        </p:grpSpPr>
        <p:grpSp>
          <p:nvGrpSpPr>
            <p:cNvPr id="16" name="779 - Ομάδα"/>
            <p:cNvGrpSpPr>
              <a:grpSpLocks/>
            </p:cNvGrpSpPr>
            <p:nvPr/>
          </p:nvGrpSpPr>
          <p:grpSpPr bwMode="auto">
            <a:xfrm>
              <a:off x="1891531" y="1318278"/>
              <a:ext cx="1157194" cy="324068"/>
              <a:chOff x="1744968" y="1159217"/>
              <a:chExt cx="3031536" cy="691021"/>
            </a:xfrm>
          </p:grpSpPr>
          <p:sp>
            <p:nvSpPr>
              <p:cNvPr id="927" name="928 - Ελεύθερη σχεδίαση"/>
              <p:cNvSpPr/>
              <p:nvPr/>
            </p:nvSpPr>
            <p:spPr>
              <a:xfrm>
                <a:off x="1659524" y="1116945"/>
                <a:ext cx="2576448" cy="175417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8" name="113 - Ελεύθερη σχεδίαση"/>
              <p:cNvSpPr/>
              <p:nvPr/>
            </p:nvSpPr>
            <p:spPr>
              <a:xfrm>
                <a:off x="1998647" y="1499294"/>
                <a:ext cx="2551865" cy="17197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9" name="114 - Ελεύθερη σχεδίαση"/>
              <p:cNvSpPr/>
              <p:nvPr/>
            </p:nvSpPr>
            <p:spPr>
              <a:xfrm>
                <a:off x="2130254" y="1632166"/>
                <a:ext cx="2601031" cy="175417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30" name="115 - Ελεύθερη σχεδίαση"/>
              <p:cNvSpPr/>
              <p:nvPr/>
            </p:nvSpPr>
            <p:spPr>
              <a:xfrm>
                <a:off x="1690809" y="1297688"/>
                <a:ext cx="2625617" cy="17885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7" name="789 - Ομάδα"/>
            <p:cNvGrpSpPr>
              <a:grpSpLocks/>
            </p:cNvGrpSpPr>
            <p:nvPr/>
          </p:nvGrpSpPr>
          <p:grpSpPr bwMode="auto">
            <a:xfrm>
              <a:off x="2852953" y="1260355"/>
              <a:ext cx="1134497" cy="324168"/>
              <a:chOff x="1743388" y="1157566"/>
              <a:chExt cx="2972079" cy="691232"/>
            </a:xfrm>
          </p:grpSpPr>
          <p:sp>
            <p:nvSpPr>
              <p:cNvPr id="923" name="922 - Ελεύθερη σχεδίαση"/>
              <p:cNvSpPr/>
              <p:nvPr/>
            </p:nvSpPr>
            <p:spPr>
              <a:xfrm>
                <a:off x="1713459" y="1087813"/>
                <a:ext cx="2497781" cy="17197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4" name="923 - Ελεύθερη σχεδίαση"/>
              <p:cNvSpPr/>
              <p:nvPr/>
            </p:nvSpPr>
            <p:spPr>
              <a:xfrm>
                <a:off x="2008021" y="1463897"/>
                <a:ext cx="2522367" cy="17197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5" name="924 - Ελεύθερη σχεδίαση"/>
              <p:cNvSpPr/>
              <p:nvPr/>
            </p:nvSpPr>
            <p:spPr>
              <a:xfrm>
                <a:off x="2145766" y="1618149"/>
                <a:ext cx="2512533" cy="17197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8" name="794 - Ομάδα"/>
            <p:cNvGrpSpPr>
              <a:grpSpLocks/>
            </p:cNvGrpSpPr>
            <p:nvPr/>
          </p:nvGrpSpPr>
          <p:grpSpPr bwMode="auto">
            <a:xfrm>
              <a:off x="943171" y="1385445"/>
              <a:ext cx="1129571" cy="326565"/>
              <a:chOff x="1780768" y="1160257"/>
              <a:chExt cx="2959174" cy="696344"/>
            </a:xfrm>
          </p:grpSpPr>
          <p:sp>
            <p:nvSpPr>
              <p:cNvPr id="919" name="918 - Ελεύθερη σχεδίαση"/>
              <p:cNvSpPr/>
              <p:nvPr/>
            </p:nvSpPr>
            <p:spPr>
              <a:xfrm>
                <a:off x="1664802" y="1135687"/>
                <a:ext cx="2561697" cy="16509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0" name="919 - Ελεύθερη σχεδίαση"/>
              <p:cNvSpPr/>
              <p:nvPr/>
            </p:nvSpPr>
            <p:spPr>
              <a:xfrm>
                <a:off x="1952839" y="1485042"/>
                <a:ext cx="2546948" cy="168537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1" name="920 - Ελεύθερη σχεδίαση"/>
              <p:cNvSpPr/>
              <p:nvPr/>
            </p:nvSpPr>
            <p:spPr>
              <a:xfrm>
                <a:off x="2110672" y="1649147"/>
                <a:ext cx="2527281" cy="161660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22" name="921 - Ελεύθερη σχεδίαση"/>
              <p:cNvSpPr/>
              <p:nvPr/>
            </p:nvSpPr>
            <p:spPr>
              <a:xfrm>
                <a:off x="1699843" y="1297030"/>
                <a:ext cx="2522365" cy="17197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0" name="912 - Ομάδα"/>
          <p:cNvGrpSpPr>
            <a:grpSpLocks/>
          </p:cNvGrpSpPr>
          <p:nvPr/>
        </p:nvGrpSpPr>
        <p:grpSpPr bwMode="auto">
          <a:xfrm rot="152449">
            <a:off x="6453482" y="1648081"/>
            <a:ext cx="2544032" cy="199800"/>
            <a:chOff x="920620" y="1254508"/>
            <a:chExt cx="3075951" cy="446607"/>
          </a:xfrm>
        </p:grpSpPr>
        <p:grpSp>
          <p:nvGrpSpPr>
            <p:cNvPr id="21" name="779 - Ομάδα"/>
            <p:cNvGrpSpPr>
              <a:grpSpLocks/>
            </p:cNvGrpSpPr>
            <p:nvPr/>
          </p:nvGrpSpPr>
          <p:grpSpPr bwMode="auto">
            <a:xfrm>
              <a:off x="1894188" y="1333238"/>
              <a:ext cx="1155285" cy="301320"/>
              <a:chOff x="1751930" y="1191119"/>
              <a:chExt cx="3026529" cy="642515"/>
            </a:xfrm>
          </p:grpSpPr>
          <p:sp>
            <p:nvSpPr>
              <p:cNvPr id="912" name="911 - Ελεύθερη σχεδίαση"/>
              <p:cNvSpPr/>
              <p:nvPr/>
            </p:nvSpPr>
            <p:spPr>
              <a:xfrm>
                <a:off x="1677870" y="1171262"/>
                <a:ext cx="2566858" cy="149283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13" name="912 - Ελεύθερη σχεδίαση"/>
              <p:cNvSpPr/>
              <p:nvPr/>
            </p:nvSpPr>
            <p:spPr>
              <a:xfrm>
                <a:off x="1926391" y="1435949"/>
                <a:ext cx="2575371" cy="15957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14" name="913 - Ελεύθερη σχεδίαση"/>
              <p:cNvSpPr/>
              <p:nvPr/>
            </p:nvSpPr>
            <p:spPr>
              <a:xfrm>
                <a:off x="2101784" y="1576190"/>
                <a:ext cx="2566858" cy="149280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15" name="914 - Ελεύθερη σχεδίαση"/>
              <p:cNvSpPr/>
              <p:nvPr/>
            </p:nvSpPr>
            <p:spPr>
              <a:xfrm>
                <a:off x="1652724" y="1296165"/>
                <a:ext cx="2571113" cy="15442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4" name="789 - Ομάδα"/>
            <p:cNvGrpSpPr>
              <a:grpSpLocks/>
            </p:cNvGrpSpPr>
            <p:nvPr/>
          </p:nvGrpSpPr>
          <p:grpSpPr bwMode="auto">
            <a:xfrm>
              <a:off x="2855993" y="1254508"/>
              <a:ext cx="1140578" cy="321498"/>
              <a:chOff x="1751353" y="1145095"/>
              <a:chExt cx="2988000" cy="685537"/>
            </a:xfrm>
          </p:grpSpPr>
          <p:sp>
            <p:nvSpPr>
              <p:cNvPr id="908" name="907 - Ελεύθερη σχεδίαση"/>
              <p:cNvSpPr/>
              <p:nvPr/>
            </p:nvSpPr>
            <p:spPr>
              <a:xfrm>
                <a:off x="1676720" y="1076534"/>
                <a:ext cx="2528546" cy="164723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09" name="908 - Ελεύθερη σχεδίαση"/>
              <p:cNvSpPr/>
              <p:nvPr/>
            </p:nvSpPr>
            <p:spPr>
              <a:xfrm>
                <a:off x="1983642" y="1425908"/>
                <a:ext cx="2528546" cy="16986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10" name="909 - Ελεύθερη σχεδίαση"/>
              <p:cNvSpPr/>
              <p:nvPr/>
            </p:nvSpPr>
            <p:spPr>
              <a:xfrm>
                <a:off x="2125291" y="1572770"/>
                <a:ext cx="2532804" cy="164723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11" name="910 - Ελεύθερη σχεδίαση"/>
              <p:cNvSpPr/>
              <p:nvPr/>
            </p:nvSpPr>
            <p:spPr>
              <a:xfrm>
                <a:off x="1682754" y="1235721"/>
                <a:ext cx="2537060" cy="175018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5" name="794 - Ομάδα"/>
            <p:cNvGrpSpPr>
              <a:grpSpLocks/>
            </p:cNvGrpSpPr>
            <p:nvPr/>
          </p:nvGrpSpPr>
          <p:grpSpPr bwMode="auto">
            <a:xfrm>
              <a:off x="920620" y="1383503"/>
              <a:ext cx="1151391" cy="317612"/>
              <a:chOff x="1721688" y="1156119"/>
              <a:chExt cx="3016335" cy="677251"/>
            </a:xfrm>
          </p:grpSpPr>
          <p:sp>
            <p:nvSpPr>
              <p:cNvPr id="904" name="120 - Ελεύθερη σχεδίαση"/>
              <p:cNvSpPr/>
              <p:nvPr/>
            </p:nvSpPr>
            <p:spPr>
              <a:xfrm>
                <a:off x="1650519" y="1022104"/>
                <a:ext cx="2545580" cy="190463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05" name="121 - Ελεύθερη σχεδίαση"/>
              <p:cNvSpPr/>
              <p:nvPr/>
            </p:nvSpPr>
            <p:spPr>
              <a:xfrm>
                <a:off x="1978602" y="1369770"/>
                <a:ext cx="2566865" cy="190460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06" name="905 - Ελεύθερη σχεδίαση"/>
              <p:cNvSpPr/>
              <p:nvPr/>
            </p:nvSpPr>
            <p:spPr>
              <a:xfrm>
                <a:off x="2134893" y="1572291"/>
                <a:ext cx="2579635" cy="17501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907" name="906 - Ελεύθερη σχεδίαση"/>
              <p:cNvSpPr/>
              <p:nvPr/>
            </p:nvSpPr>
            <p:spPr>
              <a:xfrm>
                <a:off x="1673847" y="1190667"/>
                <a:ext cx="2554094" cy="195609"/>
              </a:xfrm>
              <a:custGeom>
                <a:avLst/>
                <a:gdLst>
                  <a:gd name="connsiteX0" fmla="*/ 0 w 2529444"/>
                  <a:gd name="connsiteY0" fmla="*/ 174172 h 174172"/>
                  <a:gd name="connsiteX1" fmla="*/ 439387 w 2529444"/>
                  <a:gd name="connsiteY1" fmla="*/ 19792 h 174172"/>
                  <a:gd name="connsiteX2" fmla="*/ 1270659 w 2529444"/>
                  <a:gd name="connsiteY2" fmla="*/ 79169 h 174172"/>
                  <a:gd name="connsiteX3" fmla="*/ 1971304 w 2529444"/>
                  <a:gd name="connsiteY3" fmla="*/ 7917 h 174172"/>
                  <a:gd name="connsiteX4" fmla="*/ 2529444 w 2529444"/>
                  <a:gd name="connsiteY4" fmla="*/ 31668 h 174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9444" h="174172">
                    <a:moveTo>
                      <a:pt x="0" y="174172"/>
                    </a:moveTo>
                    <a:cubicBezTo>
                      <a:pt x="113805" y="104899"/>
                      <a:pt x="227611" y="35626"/>
                      <a:pt x="439387" y="19792"/>
                    </a:cubicBezTo>
                    <a:cubicBezTo>
                      <a:pt x="651163" y="3958"/>
                      <a:pt x="1015340" y="81148"/>
                      <a:pt x="1270659" y="79169"/>
                    </a:cubicBezTo>
                    <a:cubicBezTo>
                      <a:pt x="1525978" y="77190"/>
                      <a:pt x="1761507" y="15834"/>
                      <a:pt x="1971304" y="7917"/>
                    </a:cubicBezTo>
                    <a:cubicBezTo>
                      <a:pt x="2181101" y="0"/>
                      <a:pt x="2355272" y="15834"/>
                      <a:pt x="2529444" y="31668"/>
                    </a:cubicBezTo>
                  </a:path>
                </a:pathLst>
              </a:custGeom>
              <a:ln w="3175">
                <a:solidFill>
                  <a:schemeClr val="bg2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7" name="994 - Ομάδα"/>
          <p:cNvGrpSpPr/>
          <p:nvPr/>
        </p:nvGrpSpPr>
        <p:grpSpPr bwMode="auto">
          <a:xfrm>
            <a:off x="8536367" y="1163119"/>
            <a:ext cx="408114" cy="733663"/>
            <a:chOff x="3416300" y="3371850"/>
            <a:chExt cx="539750" cy="93345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80" name="879 - Κύβος"/>
            <p:cNvSpPr/>
            <p:nvPr/>
          </p:nvSpPr>
          <p:spPr>
            <a:xfrm>
              <a:off x="3421265" y="3371850"/>
              <a:ext cx="534785" cy="933450"/>
            </a:xfrm>
            <a:prstGeom prst="cube">
              <a:avLst>
                <a:gd name="adj" fmla="val 13369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cxnSp>
          <p:nvCxnSpPr>
            <p:cNvPr id="881" name="880 - Ευθεία γραμμή σύνδεσης"/>
            <p:cNvCxnSpPr/>
            <p:nvPr/>
          </p:nvCxnSpPr>
          <p:spPr>
            <a:xfrm rot="16200000" flipH="1">
              <a:off x="3045106" y="3868648"/>
              <a:ext cx="861542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2" name="881 - Ευθεία γραμμή σύνδεσης"/>
            <p:cNvCxnSpPr/>
            <p:nvPr/>
          </p:nvCxnSpPr>
          <p:spPr>
            <a:xfrm rot="16200000" flipH="1">
              <a:off x="3134471" y="3868648"/>
              <a:ext cx="861542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3" name="882 - Ευθεία γραμμή σύνδεσης"/>
            <p:cNvCxnSpPr/>
            <p:nvPr/>
          </p:nvCxnSpPr>
          <p:spPr>
            <a:xfrm rot="16200000" flipH="1">
              <a:off x="3219075" y="3868648"/>
              <a:ext cx="861542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4" name="883 - Ευθεία γραμμή σύνδεσης"/>
            <p:cNvCxnSpPr/>
            <p:nvPr/>
          </p:nvCxnSpPr>
          <p:spPr>
            <a:xfrm rot="16200000" flipH="1">
              <a:off x="3298308" y="3868648"/>
              <a:ext cx="861542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5" name="884 - Ευθεία γραμμή σύνδεσης"/>
            <p:cNvCxnSpPr/>
            <p:nvPr/>
          </p:nvCxnSpPr>
          <p:spPr>
            <a:xfrm rot="16200000" flipH="1">
              <a:off x="3387674" y="3868648"/>
              <a:ext cx="861542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6" name="885 - Ευθεία γραμμή σύνδεσης"/>
            <p:cNvCxnSpPr/>
            <p:nvPr/>
          </p:nvCxnSpPr>
          <p:spPr>
            <a:xfrm>
              <a:off x="3416300" y="3482893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87" name="141 - Ευθεία γραμμή σύνδεσης"/>
            <p:cNvCxnSpPr/>
            <p:nvPr/>
          </p:nvCxnSpPr>
          <p:spPr>
            <a:xfrm>
              <a:off x="3416300" y="3536500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88" name="887 - Ευθεία γραμμή σύνδεσης"/>
            <p:cNvCxnSpPr/>
            <p:nvPr/>
          </p:nvCxnSpPr>
          <p:spPr>
            <a:xfrm>
              <a:off x="3421265" y="3593936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89" name="888 - Ευθεία γραμμή σύνδεσης"/>
            <p:cNvCxnSpPr/>
            <p:nvPr/>
          </p:nvCxnSpPr>
          <p:spPr>
            <a:xfrm>
              <a:off x="3421265" y="3651372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0" name="889 - Ευθεία γραμμή σύνδεσης"/>
            <p:cNvCxnSpPr/>
            <p:nvPr/>
          </p:nvCxnSpPr>
          <p:spPr>
            <a:xfrm>
              <a:off x="3421265" y="3712638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1" name="890 - Ευθεία γραμμή σύνδεσης"/>
            <p:cNvCxnSpPr/>
            <p:nvPr/>
          </p:nvCxnSpPr>
          <p:spPr>
            <a:xfrm>
              <a:off x="3416300" y="3766245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2" name="891 - Ευθεία γραμμή σύνδεσης"/>
            <p:cNvCxnSpPr/>
            <p:nvPr/>
          </p:nvCxnSpPr>
          <p:spPr>
            <a:xfrm>
              <a:off x="3421265" y="3823681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3" name="892 - Ευθεία γραμμή σύνδεσης"/>
            <p:cNvCxnSpPr/>
            <p:nvPr/>
          </p:nvCxnSpPr>
          <p:spPr>
            <a:xfrm>
              <a:off x="3421265" y="3881117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4" name="893 - Ευθεία γραμμή σύνδεσης"/>
            <p:cNvCxnSpPr/>
            <p:nvPr/>
          </p:nvCxnSpPr>
          <p:spPr>
            <a:xfrm>
              <a:off x="3426229" y="3942382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5" name="894 - Ευθεία γραμμή σύνδεσης"/>
            <p:cNvCxnSpPr/>
            <p:nvPr/>
          </p:nvCxnSpPr>
          <p:spPr>
            <a:xfrm>
              <a:off x="3426229" y="3995989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6" name="895 - Ευθεία γραμμή σύνδεσης"/>
            <p:cNvCxnSpPr/>
            <p:nvPr/>
          </p:nvCxnSpPr>
          <p:spPr>
            <a:xfrm>
              <a:off x="3431194" y="4053425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7" name="896 - Ευθεία γραμμή σύνδεσης"/>
            <p:cNvCxnSpPr/>
            <p:nvPr/>
          </p:nvCxnSpPr>
          <p:spPr>
            <a:xfrm>
              <a:off x="3431194" y="4110861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8" name="897 - Ευθεία γραμμή σύνδεσης"/>
            <p:cNvCxnSpPr/>
            <p:nvPr/>
          </p:nvCxnSpPr>
          <p:spPr>
            <a:xfrm>
              <a:off x="3426229" y="4168298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99" name="898 - Ευθεία γραμμή σύνδεσης"/>
            <p:cNvCxnSpPr/>
            <p:nvPr/>
          </p:nvCxnSpPr>
          <p:spPr>
            <a:xfrm>
              <a:off x="3431194" y="4225734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00" name="899 - Ευθεία γραμμή σύνδεσης"/>
            <p:cNvCxnSpPr/>
            <p:nvPr/>
          </p:nvCxnSpPr>
          <p:spPr>
            <a:xfrm>
              <a:off x="3436159" y="4283170"/>
              <a:ext cx="45034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8" name="1060 - Ομάδα"/>
          <p:cNvGrpSpPr/>
          <p:nvPr/>
        </p:nvGrpSpPr>
        <p:grpSpPr bwMode="auto">
          <a:xfrm>
            <a:off x="7784751" y="1168678"/>
            <a:ext cx="367303" cy="711408"/>
            <a:chOff x="3416300" y="3371850"/>
            <a:chExt cx="539750" cy="93345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59" name="858 - Κύβος"/>
            <p:cNvSpPr/>
            <p:nvPr/>
          </p:nvSpPr>
          <p:spPr>
            <a:xfrm>
              <a:off x="3421265" y="3371850"/>
              <a:ext cx="534785" cy="933450"/>
            </a:xfrm>
            <a:prstGeom prst="cube">
              <a:avLst>
                <a:gd name="adj" fmla="val 13369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cxnSp>
          <p:nvCxnSpPr>
            <p:cNvPr id="860" name="859 - Ευθεία γραμμή σύνδεσης"/>
            <p:cNvCxnSpPr/>
            <p:nvPr/>
          </p:nvCxnSpPr>
          <p:spPr>
            <a:xfrm rot="16200000" flipH="1">
              <a:off x="3045106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1" name="860 - Ευθεία γραμμή σύνδεσης"/>
            <p:cNvCxnSpPr/>
            <p:nvPr/>
          </p:nvCxnSpPr>
          <p:spPr>
            <a:xfrm rot="16200000" flipH="1">
              <a:off x="3134471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2" name="861 - Ευθεία γραμμή σύνδεσης"/>
            <p:cNvCxnSpPr/>
            <p:nvPr/>
          </p:nvCxnSpPr>
          <p:spPr>
            <a:xfrm rot="16200000" flipH="1">
              <a:off x="3219075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3" name="862 - Ευθεία γραμμή σύνδεσης"/>
            <p:cNvCxnSpPr/>
            <p:nvPr/>
          </p:nvCxnSpPr>
          <p:spPr>
            <a:xfrm rot="16200000" flipH="1">
              <a:off x="3298308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4" name="863 - Ευθεία γραμμή σύνδεσης"/>
            <p:cNvCxnSpPr/>
            <p:nvPr/>
          </p:nvCxnSpPr>
          <p:spPr>
            <a:xfrm rot="16200000" flipH="1">
              <a:off x="3387674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5" name="864 - Ευθεία γραμμή σύνδεσης"/>
            <p:cNvCxnSpPr/>
            <p:nvPr/>
          </p:nvCxnSpPr>
          <p:spPr>
            <a:xfrm>
              <a:off x="3416300" y="3482893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66" name="865 - Ευθεία γραμμή σύνδεσης"/>
            <p:cNvCxnSpPr/>
            <p:nvPr/>
          </p:nvCxnSpPr>
          <p:spPr>
            <a:xfrm>
              <a:off x="3416300" y="3536500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67" name="866 - Ευθεία γραμμή σύνδεσης"/>
            <p:cNvCxnSpPr/>
            <p:nvPr/>
          </p:nvCxnSpPr>
          <p:spPr>
            <a:xfrm>
              <a:off x="3421265" y="3593936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68" name="867 - Ευθεία γραμμή σύνδεσης"/>
            <p:cNvCxnSpPr/>
            <p:nvPr/>
          </p:nvCxnSpPr>
          <p:spPr>
            <a:xfrm>
              <a:off x="3421265" y="3651372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69" name="868 - Ευθεία γραμμή σύνδεσης"/>
            <p:cNvCxnSpPr/>
            <p:nvPr/>
          </p:nvCxnSpPr>
          <p:spPr>
            <a:xfrm>
              <a:off x="3421265" y="3712638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0" name="869 - Ευθεία γραμμή σύνδεσης"/>
            <p:cNvCxnSpPr/>
            <p:nvPr/>
          </p:nvCxnSpPr>
          <p:spPr>
            <a:xfrm>
              <a:off x="3416300" y="3766245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1" name="870 - Ευθεία γραμμή σύνδεσης"/>
            <p:cNvCxnSpPr/>
            <p:nvPr/>
          </p:nvCxnSpPr>
          <p:spPr>
            <a:xfrm>
              <a:off x="3421265" y="3823681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2" name="871 - Ευθεία γραμμή σύνδεσης"/>
            <p:cNvCxnSpPr/>
            <p:nvPr/>
          </p:nvCxnSpPr>
          <p:spPr>
            <a:xfrm>
              <a:off x="3421265" y="3881117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3" name="872 - Ευθεία γραμμή σύνδεσης"/>
            <p:cNvCxnSpPr/>
            <p:nvPr/>
          </p:nvCxnSpPr>
          <p:spPr>
            <a:xfrm>
              <a:off x="3426229" y="3942382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4" name="873 - Ευθεία γραμμή σύνδεσης"/>
            <p:cNvCxnSpPr/>
            <p:nvPr/>
          </p:nvCxnSpPr>
          <p:spPr>
            <a:xfrm>
              <a:off x="3426229" y="3995989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5" name="874 - Ευθεία γραμμή σύνδεσης"/>
            <p:cNvCxnSpPr/>
            <p:nvPr/>
          </p:nvCxnSpPr>
          <p:spPr>
            <a:xfrm>
              <a:off x="3431194" y="4053425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6" name="875 - Ευθεία γραμμή σύνδεσης"/>
            <p:cNvCxnSpPr/>
            <p:nvPr/>
          </p:nvCxnSpPr>
          <p:spPr>
            <a:xfrm>
              <a:off x="3431194" y="4110861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7" name="876 - Ευθεία γραμμή σύνδεσης"/>
            <p:cNvCxnSpPr/>
            <p:nvPr/>
          </p:nvCxnSpPr>
          <p:spPr>
            <a:xfrm>
              <a:off x="3426229" y="4168298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8" name="877 - Ευθεία γραμμή σύνδεσης"/>
            <p:cNvCxnSpPr/>
            <p:nvPr/>
          </p:nvCxnSpPr>
          <p:spPr>
            <a:xfrm>
              <a:off x="3431194" y="4225734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9" name="878 - Ευθεία γραμμή σύνδεσης"/>
            <p:cNvCxnSpPr/>
            <p:nvPr/>
          </p:nvCxnSpPr>
          <p:spPr>
            <a:xfrm>
              <a:off x="3436159" y="4283170"/>
              <a:ext cx="45034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3" name="1082 - Ομάδα"/>
          <p:cNvGrpSpPr>
            <a:grpSpLocks/>
          </p:cNvGrpSpPr>
          <p:nvPr/>
        </p:nvGrpSpPr>
        <p:grpSpPr bwMode="auto">
          <a:xfrm>
            <a:off x="8109186" y="1053001"/>
            <a:ext cx="490530" cy="833760"/>
            <a:chOff x="3416300" y="3371850"/>
            <a:chExt cx="539750" cy="933450"/>
          </a:xfrm>
        </p:grpSpPr>
        <p:sp>
          <p:nvSpPr>
            <p:cNvPr id="838" name="837 - Κύβος"/>
            <p:cNvSpPr/>
            <p:nvPr/>
          </p:nvSpPr>
          <p:spPr>
            <a:xfrm>
              <a:off x="3420737" y="3371850"/>
              <a:ext cx="535313" cy="933450"/>
            </a:xfrm>
            <a:prstGeom prst="cube">
              <a:avLst>
                <a:gd name="adj" fmla="val 13369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cxnSp>
          <p:nvCxnSpPr>
            <p:cNvPr id="839" name="838 - Ευθεία γραμμή σύνδεσης"/>
            <p:cNvCxnSpPr/>
            <p:nvPr/>
          </p:nvCxnSpPr>
          <p:spPr>
            <a:xfrm rot="16200000" flipH="1">
              <a:off x="3043790" y="3868804"/>
              <a:ext cx="86332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0" name="839 - Ευθεία γραμμή σύνδεσης"/>
            <p:cNvCxnSpPr/>
            <p:nvPr/>
          </p:nvCxnSpPr>
          <p:spPr>
            <a:xfrm rot="16200000" flipH="1">
              <a:off x="3133995" y="3868804"/>
              <a:ext cx="86332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1" name="840 - Ευθεία γραμμή σύνδεσης"/>
            <p:cNvCxnSpPr/>
            <p:nvPr/>
          </p:nvCxnSpPr>
          <p:spPr>
            <a:xfrm rot="16200000" flipH="1">
              <a:off x="3218284" y="3868804"/>
              <a:ext cx="86332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2" name="841 - Ευθεία γραμμή σύνδεσης"/>
            <p:cNvCxnSpPr/>
            <p:nvPr/>
          </p:nvCxnSpPr>
          <p:spPr>
            <a:xfrm rot="16200000" flipH="1">
              <a:off x="3296659" y="3868804"/>
              <a:ext cx="86332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3" name="183 - Ευθεία γραμμή σύνδεσης"/>
            <p:cNvCxnSpPr/>
            <p:nvPr/>
          </p:nvCxnSpPr>
          <p:spPr>
            <a:xfrm rot="16200000" flipH="1">
              <a:off x="3386864" y="3868804"/>
              <a:ext cx="863320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4" name="843 - Ευθεία γραμμή σύνδεσης"/>
            <p:cNvCxnSpPr/>
            <p:nvPr/>
          </p:nvCxnSpPr>
          <p:spPr>
            <a:xfrm>
              <a:off x="3416300" y="3483090"/>
              <a:ext cx="4495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5" name="844 - Ευθεία γραμμή σύνδεσης"/>
            <p:cNvCxnSpPr/>
            <p:nvPr/>
          </p:nvCxnSpPr>
          <p:spPr>
            <a:xfrm>
              <a:off x="3416300" y="3537501"/>
              <a:ext cx="4495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6" name="845 - Ευθεία γραμμή σύνδεσης"/>
            <p:cNvCxnSpPr/>
            <p:nvPr/>
          </p:nvCxnSpPr>
          <p:spPr>
            <a:xfrm>
              <a:off x="3420737" y="3594330"/>
              <a:ext cx="4510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7" name="846 - Ευθεία γραμμή σύνδεσης"/>
            <p:cNvCxnSpPr/>
            <p:nvPr/>
          </p:nvCxnSpPr>
          <p:spPr>
            <a:xfrm>
              <a:off x="3420737" y="3651159"/>
              <a:ext cx="4510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8" name="847 - Ευθεία γραμμή σύνδεσης"/>
            <p:cNvCxnSpPr/>
            <p:nvPr/>
          </p:nvCxnSpPr>
          <p:spPr>
            <a:xfrm>
              <a:off x="3420737" y="3711616"/>
              <a:ext cx="4510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9" name="848 - Ευθεία γραμμή σύνδεσης"/>
            <p:cNvCxnSpPr/>
            <p:nvPr/>
          </p:nvCxnSpPr>
          <p:spPr>
            <a:xfrm>
              <a:off x="3416300" y="3766027"/>
              <a:ext cx="4495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0" name="849 - Ευθεία γραμμή σύνδεσης"/>
            <p:cNvCxnSpPr/>
            <p:nvPr/>
          </p:nvCxnSpPr>
          <p:spPr>
            <a:xfrm>
              <a:off x="3420737" y="3822856"/>
              <a:ext cx="4510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1" name="850 - Ευθεία γραμμή σύνδεσης"/>
            <p:cNvCxnSpPr/>
            <p:nvPr/>
          </p:nvCxnSpPr>
          <p:spPr>
            <a:xfrm>
              <a:off x="3420737" y="3880894"/>
              <a:ext cx="4510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2" name="851 - Ευθεία γραμμή σύνδεσης"/>
            <p:cNvCxnSpPr/>
            <p:nvPr/>
          </p:nvCxnSpPr>
          <p:spPr>
            <a:xfrm>
              <a:off x="3426652" y="3942560"/>
              <a:ext cx="4495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3" name="852 - Ευθεία γραμμή σύνδεσης"/>
            <p:cNvCxnSpPr/>
            <p:nvPr/>
          </p:nvCxnSpPr>
          <p:spPr>
            <a:xfrm>
              <a:off x="3426652" y="3995762"/>
              <a:ext cx="4495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4" name="853 - Ευθεία γραμμή σύνδεσης"/>
            <p:cNvCxnSpPr/>
            <p:nvPr/>
          </p:nvCxnSpPr>
          <p:spPr>
            <a:xfrm>
              <a:off x="3429609" y="4053801"/>
              <a:ext cx="45250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5" name="854 - Ευθεία γραμμή σύνδεσης"/>
            <p:cNvCxnSpPr/>
            <p:nvPr/>
          </p:nvCxnSpPr>
          <p:spPr>
            <a:xfrm>
              <a:off x="3429609" y="4111839"/>
              <a:ext cx="45250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6" name="855 - Ευθεία γραμμή σύνδεσης"/>
            <p:cNvCxnSpPr/>
            <p:nvPr/>
          </p:nvCxnSpPr>
          <p:spPr>
            <a:xfrm>
              <a:off x="3426652" y="4168668"/>
              <a:ext cx="4495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7" name="856 - Ευθεία γραμμή σύνδεσης"/>
            <p:cNvCxnSpPr/>
            <p:nvPr/>
          </p:nvCxnSpPr>
          <p:spPr>
            <a:xfrm>
              <a:off x="3429609" y="4226706"/>
              <a:ext cx="45250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58" name="857 - Ευθεία γραμμή σύνδεσης"/>
            <p:cNvCxnSpPr/>
            <p:nvPr/>
          </p:nvCxnSpPr>
          <p:spPr>
            <a:xfrm>
              <a:off x="3435524" y="4283536"/>
              <a:ext cx="45102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4" name="1104 - Ομάδα"/>
          <p:cNvGrpSpPr/>
          <p:nvPr/>
        </p:nvGrpSpPr>
        <p:grpSpPr bwMode="auto">
          <a:xfrm>
            <a:off x="6869072" y="1065263"/>
            <a:ext cx="448926" cy="733663"/>
            <a:chOff x="3416300" y="3371850"/>
            <a:chExt cx="539750" cy="93345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17" name="816 - Κύβος"/>
            <p:cNvSpPr/>
            <p:nvPr/>
          </p:nvSpPr>
          <p:spPr>
            <a:xfrm>
              <a:off x="3421265" y="3371850"/>
              <a:ext cx="534785" cy="933450"/>
            </a:xfrm>
            <a:prstGeom prst="cube">
              <a:avLst>
                <a:gd name="adj" fmla="val 13369"/>
              </a:avLst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cxnSp>
          <p:nvCxnSpPr>
            <p:cNvPr id="818" name="817 - Ευθεία γραμμή σύνδεσης"/>
            <p:cNvCxnSpPr/>
            <p:nvPr/>
          </p:nvCxnSpPr>
          <p:spPr>
            <a:xfrm rot="16200000" flipH="1">
              <a:off x="3045106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9" name="818 - Ευθεία γραμμή σύνδεσης"/>
            <p:cNvCxnSpPr/>
            <p:nvPr/>
          </p:nvCxnSpPr>
          <p:spPr>
            <a:xfrm rot="16200000" flipH="1">
              <a:off x="3134471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0" name="819 - Ευθεία γραμμή σύνδεσης"/>
            <p:cNvCxnSpPr/>
            <p:nvPr/>
          </p:nvCxnSpPr>
          <p:spPr>
            <a:xfrm rot="16200000" flipH="1">
              <a:off x="3219075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1" name="820 - Ευθεία γραμμή σύνδεσης"/>
            <p:cNvCxnSpPr/>
            <p:nvPr/>
          </p:nvCxnSpPr>
          <p:spPr>
            <a:xfrm rot="16200000" flipH="1">
              <a:off x="3298308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2" name="821 - Ευθεία γραμμή σύνδεσης"/>
            <p:cNvCxnSpPr/>
            <p:nvPr/>
          </p:nvCxnSpPr>
          <p:spPr>
            <a:xfrm rot="16200000" flipH="1">
              <a:off x="3387674" y="3868648"/>
              <a:ext cx="861542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3" name="822 - Ευθεία γραμμή σύνδεσης"/>
            <p:cNvCxnSpPr/>
            <p:nvPr/>
          </p:nvCxnSpPr>
          <p:spPr>
            <a:xfrm>
              <a:off x="3416300" y="3482893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4" name="823 - Ευθεία γραμμή σύνδεσης"/>
            <p:cNvCxnSpPr/>
            <p:nvPr/>
          </p:nvCxnSpPr>
          <p:spPr>
            <a:xfrm>
              <a:off x="3416300" y="3536500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5" name="824 - Ευθεία γραμμή σύνδεσης"/>
            <p:cNvCxnSpPr/>
            <p:nvPr/>
          </p:nvCxnSpPr>
          <p:spPr>
            <a:xfrm>
              <a:off x="3421265" y="3593936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6" name="825 - Ευθεία γραμμή σύνδεσης"/>
            <p:cNvCxnSpPr/>
            <p:nvPr/>
          </p:nvCxnSpPr>
          <p:spPr>
            <a:xfrm>
              <a:off x="3421265" y="3651372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7" name="826 - Ευθεία γραμμή σύνδεσης"/>
            <p:cNvCxnSpPr/>
            <p:nvPr/>
          </p:nvCxnSpPr>
          <p:spPr>
            <a:xfrm>
              <a:off x="3421265" y="3712638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8" name="827 - Ευθεία γραμμή σύνδεσης"/>
            <p:cNvCxnSpPr/>
            <p:nvPr/>
          </p:nvCxnSpPr>
          <p:spPr>
            <a:xfrm>
              <a:off x="3416300" y="3766245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9" name="828 - Ευθεία γραμμή σύνδεσης"/>
            <p:cNvCxnSpPr/>
            <p:nvPr/>
          </p:nvCxnSpPr>
          <p:spPr>
            <a:xfrm>
              <a:off x="3421265" y="3823681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0" name="829 - Ευθεία γραμμή σύνδεσης"/>
            <p:cNvCxnSpPr/>
            <p:nvPr/>
          </p:nvCxnSpPr>
          <p:spPr>
            <a:xfrm>
              <a:off x="3421265" y="3881117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1" name="830 - Ευθεία γραμμή σύνδεσης"/>
            <p:cNvCxnSpPr/>
            <p:nvPr/>
          </p:nvCxnSpPr>
          <p:spPr>
            <a:xfrm>
              <a:off x="3426229" y="3942382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2" name="831 - Ευθεία γραμμή σύνδεσης"/>
            <p:cNvCxnSpPr/>
            <p:nvPr/>
          </p:nvCxnSpPr>
          <p:spPr>
            <a:xfrm>
              <a:off x="3426229" y="3995989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3" name="832 - Ευθεία γραμμή σύνδεσης"/>
            <p:cNvCxnSpPr/>
            <p:nvPr/>
          </p:nvCxnSpPr>
          <p:spPr>
            <a:xfrm>
              <a:off x="3431194" y="4053425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4" name="833 - Ευθεία γραμμή σύνδεσης"/>
            <p:cNvCxnSpPr/>
            <p:nvPr/>
          </p:nvCxnSpPr>
          <p:spPr>
            <a:xfrm>
              <a:off x="3431194" y="4110861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5" name="834 - Ευθεία γραμμή σύνδεσης"/>
            <p:cNvCxnSpPr/>
            <p:nvPr/>
          </p:nvCxnSpPr>
          <p:spPr>
            <a:xfrm>
              <a:off x="3426229" y="4168298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6" name="835 - Ευθεία γραμμή σύνδεσης"/>
            <p:cNvCxnSpPr/>
            <p:nvPr/>
          </p:nvCxnSpPr>
          <p:spPr>
            <a:xfrm>
              <a:off x="3431194" y="4225734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7" name="836 - Ευθεία γραμμή σύνδεσης"/>
            <p:cNvCxnSpPr/>
            <p:nvPr/>
          </p:nvCxnSpPr>
          <p:spPr>
            <a:xfrm>
              <a:off x="3436159" y="4283170"/>
              <a:ext cx="450345" cy="0"/>
            </a:xfrm>
            <a:prstGeom prst="line">
              <a:avLst/>
            </a:prstGeom>
            <a:grpFill/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9" name="1016 - Ομάδα"/>
          <p:cNvGrpSpPr>
            <a:grpSpLocks/>
          </p:cNvGrpSpPr>
          <p:nvPr/>
        </p:nvGrpSpPr>
        <p:grpSpPr bwMode="auto">
          <a:xfrm>
            <a:off x="8574181" y="1504441"/>
            <a:ext cx="393768" cy="667440"/>
            <a:chOff x="3416300" y="3371850"/>
            <a:chExt cx="539750" cy="933450"/>
          </a:xfrm>
        </p:grpSpPr>
        <p:sp>
          <p:nvSpPr>
            <p:cNvPr id="796" name="795 - Κύβος"/>
            <p:cNvSpPr/>
            <p:nvPr/>
          </p:nvSpPr>
          <p:spPr>
            <a:xfrm>
              <a:off x="3421827" y="3371850"/>
              <a:ext cx="534223" cy="933450"/>
            </a:xfrm>
            <a:prstGeom prst="cube">
              <a:avLst>
                <a:gd name="adj" fmla="val 13369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cxnSp>
          <p:nvCxnSpPr>
            <p:cNvPr id="797" name="796 - Ευθεία γραμμή σύνδεσης"/>
            <p:cNvCxnSpPr/>
            <p:nvPr/>
          </p:nvCxnSpPr>
          <p:spPr>
            <a:xfrm rot="16200000" flipH="1">
              <a:off x="3044018" y="3868029"/>
              <a:ext cx="86246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8" name="797 - Ευθεία γραμμή σύνδεσης"/>
            <p:cNvCxnSpPr/>
            <p:nvPr/>
          </p:nvCxnSpPr>
          <p:spPr>
            <a:xfrm rot="16200000" flipH="1">
              <a:off x="3134284" y="3868029"/>
              <a:ext cx="86246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9" name="225 - Ευθεία γραμμή σύνδεσης"/>
            <p:cNvCxnSpPr/>
            <p:nvPr/>
          </p:nvCxnSpPr>
          <p:spPr>
            <a:xfrm rot="16200000" flipH="1">
              <a:off x="3217180" y="3868029"/>
              <a:ext cx="86246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0" name="799 - Ευθεία γραμμή σύνδεσης"/>
            <p:cNvCxnSpPr/>
            <p:nvPr/>
          </p:nvCxnSpPr>
          <p:spPr>
            <a:xfrm rot="16200000" flipH="1">
              <a:off x="3296393" y="3868029"/>
              <a:ext cx="86246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1" name="800 - Ευθεία γραμμή σύνδεσης"/>
            <p:cNvCxnSpPr/>
            <p:nvPr/>
          </p:nvCxnSpPr>
          <p:spPr>
            <a:xfrm rot="16200000" flipH="1">
              <a:off x="3386658" y="3868029"/>
              <a:ext cx="86246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2" name="801 - Ευθεία γραμμή σύνδεσης"/>
            <p:cNvCxnSpPr/>
            <p:nvPr/>
          </p:nvCxnSpPr>
          <p:spPr>
            <a:xfrm>
              <a:off x="3416300" y="3483622"/>
              <a:ext cx="45132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3" name="802 - Ευθεία γραμμή σύνδεσης"/>
            <p:cNvCxnSpPr/>
            <p:nvPr/>
          </p:nvCxnSpPr>
          <p:spPr>
            <a:xfrm>
              <a:off x="3416300" y="3536487"/>
              <a:ext cx="45132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4" name="803 - Ευθεία γραμμή σύνδεσης"/>
            <p:cNvCxnSpPr/>
            <p:nvPr/>
          </p:nvCxnSpPr>
          <p:spPr>
            <a:xfrm>
              <a:off x="3421827" y="3592374"/>
              <a:ext cx="44948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5" name="804 - Ευθεία γραμμή σύνδεσης"/>
            <p:cNvCxnSpPr/>
            <p:nvPr/>
          </p:nvCxnSpPr>
          <p:spPr>
            <a:xfrm>
              <a:off x="3421827" y="3652791"/>
              <a:ext cx="44948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6" name="805 - Ευθεία γραμμή σύνδεσης"/>
            <p:cNvCxnSpPr/>
            <p:nvPr/>
          </p:nvCxnSpPr>
          <p:spPr>
            <a:xfrm>
              <a:off x="3421827" y="3713209"/>
              <a:ext cx="44948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7" name="806 - Ευθεία γραμμή σύνδεσης"/>
            <p:cNvCxnSpPr/>
            <p:nvPr/>
          </p:nvCxnSpPr>
          <p:spPr>
            <a:xfrm>
              <a:off x="3416300" y="3766074"/>
              <a:ext cx="45132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8" name="807 - Ευθεία γραμμή σύνδεσης"/>
            <p:cNvCxnSpPr/>
            <p:nvPr/>
          </p:nvCxnSpPr>
          <p:spPr>
            <a:xfrm>
              <a:off x="3421827" y="3823470"/>
              <a:ext cx="44948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9" name="808 - Ευθεία γραμμή σύνδεσης"/>
            <p:cNvCxnSpPr/>
            <p:nvPr/>
          </p:nvCxnSpPr>
          <p:spPr>
            <a:xfrm>
              <a:off x="3421827" y="3882378"/>
              <a:ext cx="44948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0" name="809 - Ευθεία γραμμή σύνδεσης"/>
            <p:cNvCxnSpPr/>
            <p:nvPr/>
          </p:nvCxnSpPr>
          <p:spPr>
            <a:xfrm>
              <a:off x="3425511" y="3942795"/>
              <a:ext cx="45132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1" name="810 - Ευθεία γραμμή σύνδεσης"/>
            <p:cNvCxnSpPr/>
            <p:nvPr/>
          </p:nvCxnSpPr>
          <p:spPr>
            <a:xfrm>
              <a:off x="3425511" y="3995660"/>
              <a:ext cx="45132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2" name="811 - Ευθεία γραμμή σύνδεσης"/>
            <p:cNvCxnSpPr/>
            <p:nvPr/>
          </p:nvCxnSpPr>
          <p:spPr>
            <a:xfrm>
              <a:off x="3431037" y="4053057"/>
              <a:ext cx="45132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3" name="812 - Ευθεία γραμμή σύνδεσης"/>
            <p:cNvCxnSpPr/>
            <p:nvPr/>
          </p:nvCxnSpPr>
          <p:spPr>
            <a:xfrm>
              <a:off x="3431037" y="4111964"/>
              <a:ext cx="45132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4" name="813 - Ευθεία γραμμή σύνδεσης"/>
            <p:cNvCxnSpPr/>
            <p:nvPr/>
          </p:nvCxnSpPr>
          <p:spPr>
            <a:xfrm>
              <a:off x="3425511" y="4167850"/>
              <a:ext cx="45132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5" name="814 - Ευθεία γραμμή σύνδεσης"/>
            <p:cNvCxnSpPr/>
            <p:nvPr/>
          </p:nvCxnSpPr>
          <p:spPr>
            <a:xfrm>
              <a:off x="3431037" y="4225246"/>
              <a:ext cx="45132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6" name="815 - Ευθεία γραμμή σύνδεσης"/>
            <p:cNvCxnSpPr/>
            <p:nvPr/>
          </p:nvCxnSpPr>
          <p:spPr>
            <a:xfrm>
              <a:off x="3436564" y="4282643"/>
              <a:ext cx="44948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0" name="1131 - Ομάδα"/>
          <p:cNvGrpSpPr>
            <a:grpSpLocks/>
          </p:cNvGrpSpPr>
          <p:nvPr/>
        </p:nvGrpSpPr>
        <p:grpSpPr bwMode="auto">
          <a:xfrm>
            <a:off x="1140985" y="1505521"/>
            <a:ext cx="897735" cy="500040"/>
            <a:chOff x="2953641" y="5941291"/>
            <a:chExt cx="2246990" cy="1666092"/>
          </a:xfrm>
        </p:grpSpPr>
        <p:cxnSp>
          <p:nvCxnSpPr>
            <p:cNvPr id="772" name="771 - Ευθεία γραμμή σύνδεσης"/>
            <p:cNvCxnSpPr/>
            <p:nvPr/>
          </p:nvCxnSpPr>
          <p:spPr>
            <a:xfrm rot="16200000" flipH="1">
              <a:off x="4015297" y="6423996"/>
              <a:ext cx="39582" cy="11773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3" name="772 - Ορθογώνιο"/>
            <p:cNvSpPr/>
            <p:nvPr/>
          </p:nvSpPr>
          <p:spPr>
            <a:xfrm>
              <a:off x="3592755" y="6013260"/>
              <a:ext cx="33638" cy="539770"/>
            </a:xfrm>
            <a:prstGeom prst="rect">
              <a:avLst/>
            </a:prstGeom>
            <a:gradFill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74" name="773 - Ορθογώνιο"/>
            <p:cNvSpPr/>
            <p:nvPr/>
          </p:nvSpPr>
          <p:spPr>
            <a:xfrm>
              <a:off x="3337109" y="5995269"/>
              <a:ext cx="37000" cy="543368"/>
            </a:xfrm>
            <a:prstGeom prst="rect">
              <a:avLst/>
            </a:prstGeom>
            <a:gradFill flip="none" rotWithShape="1"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75" name="774 - Ορθογώνιο"/>
            <p:cNvSpPr/>
            <p:nvPr/>
          </p:nvSpPr>
          <p:spPr>
            <a:xfrm>
              <a:off x="3384202" y="6013260"/>
              <a:ext cx="201825" cy="539770"/>
            </a:xfrm>
            <a:prstGeom prst="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76" name="775 - Ελεύθερη σχεδίαση"/>
            <p:cNvSpPr/>
            <p:nvPr/>
          </p:nvSpPr>
          <p:spPr>
            <a:xfrm>
              <a:off x="3108374" y="6538637"/>
              <a:ext cx="857757" cy="352650"/>
            </a:xfrm>
            <a:custGeom>
              <a:avLst/>
              <a:gdLst>
                <a:gd name="connsiteX0" fmla="*/ 42019 w 861169"/>
                <a:gd name="connsiteY0" fmla="*/ 90487 h 352425"/>
                <a:gd name="connsiteX1" fmla="*/ 208706 w 861169"/>
                <a:gd name="connsiteY1" fmla="*/ 0 h 352425"/>
                <a:gd name="connsiteX2" fmla="*/ 618281 w 861169"/>
                <a:gd name="connsiteY2" fmla="*/ 0 h 352425"/>
                <a:gd name="connsiteX3" fmla="*/ 861169 w 861169"/>
                <a:gd name="connsiteY3" fmla="*/ 347662 h 352425"/>
                <a:gd name="connsiteX4" fmla="*/ 804019 w 861169"/>
                <a:gd name="connsiteY4" fmla="*/ 352425 h 352425"/>
                <a:gd name="connsiteX5" fmla="*/ 599231 w 861169"/>
                <a:gd name="connsiteY5" fmla="*/ 85725 h 352425"/>
                <a:gd name="connsiteX6" fmla="*/ 213469 w 861169"/>
                <a:gd name="connsiteY6" fmla="*/ 85725 h 352425"/>
                <a:gd name="connsiteX7" fmla="*/ 61069 w 861169"/>
                <a:gd name="connsiteY7" fmla="*/ 147637 h 352425"/>
                <a:gd name="connsiteX8" fmla="*/ 42019 w 861169"/>
                <a:gd name="connsiteY8" fmla="*/ 90487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1169" h="352425">
                  <a:moveTo>
                    <a:pt x="42019" y="90487"/>
                  </a:moveTo>
                  <a:lnTo>
                    <a:pt x="208706" y="0"/>
                  </a:lnTo>
                  <a:lnTo>
                    <a:pt x="618281" y="0"/>
                  </a:lnTo>
                  <a:lnTo>
                    <a:pt x="861169" y="347662"/>
                  </a:lnTo>
                  <a:lnTo>
                    <a:pt x="804019" y="352425"/>
                  </a:lnTo>
                  <a:lnTo>
                    <a:pt x="599231" y="85725"/>
                  </a:lnTo>
                  <a:lnTo>
                    <a:pt x="213469" y="85725"/>
                  </a:lnTo>
                  <a:cubicBezTo>
                    <a:pt x="54829" y="148219"/>
                    <a:pt x="0" y="147637"/>
                    <a:pt x="61069" y="147637"/>
                  </a:cubicBezTo>
                  <a:cubicBezTo>
                    <a:pt x="41477" y="93758"/>
                    <a:pt x="23438" y="95250"/>
                    <a:pt x="42019" y="90487"/>
                  </a:cubicBezTo>
                  <a:close/>
                </a:path>
              </a:pathLst>
            </a:custGeom>
            <a:gradFill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77" name="776 - Ελεύθερη σχεδίαση"/>
            <p:cNvSpPr/>
            <p:nvPr/>
          </p:nvSpPr>
          <p:spPr>
            <a:xfrm>
              <a:off x="3902221" y="6459470"/>
              <a:ext cx="1295046" cy="755678"/>
            </a:xfrm>
            <a:custGeom>
              <a:avLst/>
              <a:gdLst>
                <a:gd name="connsiteX0" fmla="*/ 200025 w 1295400"/>
                <a:gd name="connsiteY0" fmla="*/ 0 h 757238"/>
                <a:gd name="connsiteX1" fmla="*/ 581025 w 1295400"/>
                <a:gd name="connsiteY1" fmla="*/ 0 h 757238"/>
                <a:gd name="connsiteX2" fmla="*/ 904875 w 1295400"/>
                <a:gd name="connsiteY2" fmla="*/ 33338 h 757238"/>
                <a:gd name="connsiteX3" fmla="*/ 1171575 w 1295400"/>
                <a:gd name="connsiteY3" fmla="*/ 66675 h 757238"/>
                <a:gd name="connsiteX4" fmla="*/ 1223962 w 1295400"/>
                <a:gd name="connsiteY4" fmla="*/ 85725 h 757238"/>
                <a:gd name="connsiteX5" fmla="*/ 1290637 w 1295400"/>
                <a:gd name="connsiteY5" fmla="*/ 166688 h 757238"/>
                <a:gd name="connsiteX6" fmla="*/ 1295400 w 1295400"/>
                <a:gd name="connsiteY6" fmla="*/ 566738 h 757238"/>
                <a:gd name="connsiteX7" fmla="*/ 1266825 w 1295400"/>
                <a:gd name="connsiteY7" fmla="*/ 600075 h 757238"/>
                <a:gd name="connsiteX8" fmla="*/ 314325 w 1295400"/>
                <a:gd name="connsiteY8" fmla="*/ 600075 h 757238"/>
                <a:gd name="connsiteX9" fmla="*/ 381000 w 1295400"/>
                <a:gd name="connsiteY9" fmla="*/ 752475 h 757238"/>
                <a:gd name="connsiteX10" fmla="*/ 381000 w 1295400"/>
                <a:gd name="connsiteY10" fmla="*/ 752475 h 757238"/>
                <a:gd name="connsiteX11" fmla="*/ 161925 w 1295400"/>
                <a:gd name="connsiteY11" fmla="*/ 757238 h 757238"/>
                <a:gd name="connsiteX12" fmla="*/ 0 w 1295400"/>
                <a:gd name="connsiteY12" fmla="*/ 419100 h 757238"/>
                <a:gd name="connsiteX13" fmla="*/ 190500 w 1295400"/>
                <a:gd name="connsiteY13" fmla="*/ 409575 h 757238"/>
                <a:gd name="connsiteX14" fmla="*/ 200025 w 1295400"/>
                <a:gd name="connsiteY14" fmla="*/ 0 h 757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95400" h="757238">
                  <a:moveTo>
                    <a:pt x="200025" y="0"/>
                  </a:moveTo>
                  <a:lnTo>
                    <a:pt x="581025" y="0"/>
                  </a:lnTo>
                  <a:lnTo>
                    <a:pt x="904875" y="33338"/>
                  </a:lnTo>
                  <a:lnTo>
                    <a:pt x="1171575" y="66675"/>
                  </a:lnTo>
                  <a:lnTo>
                    <a:pt x="1223962" y="85725"/>
                  </a:lnTo>
                  <a:lnTo>
                    <a:pt x="1290637" y="166688"/>
                  </a:lnTo>
                  <a:cubicBezTo>
                    <a:pt x="1292206" y="300038"/>
                    <a:pt x="1295400" y="700097"/>
                    <a:pt x="1295400" y="566738"/>
                  </a:cubicBezTo>
                  <a:lnTo>
                    <a:pt x="1266825" y="600075"/>
                  </a:lnTo>
                  <a:lnTo>
                    <a:pt x="314325" y="600075"/>
                  </a:lnTo>
                  <a:lnTo>
                    <a:pt x="381000" y="752475"/>
                  </a:lnTo>
                  <a:lnTo>
                    <a:pt x="381000" y="752475"/>
                  </a:lnTo>
                  <a:lnTo>
                    <a:pt x="161925" y="757238"/>
                  </a:lnTo>
                  <a:lnTo>
                    <a:pt x="0" y="419100"/>
                  </a:lnTo>
                  <a:lnTo>
                    <a:pt x="190500" y="409575"/>
                  </a:lnTo>
                  <a:cubicBezTo>
                    <a:pt x="192087" y="276225"/>
                    <a:pt x="193675" y="142875"/>
                    <a:pt x="200025" y="0"/>
                  </a:cubicBezTo>
                  <a:close/>
                </a:path>
              </a:pathLst>
            </a:custGeom>
            <a:gradFill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78" name="777 - Ελεύθερη σχεδίαση"/>
            <p:cNvSpPr/>
            <p:nvPr/>
          </p:nvSpPr>
          <p:spPr>
            <a:xfrm>
              <a:off x="3633120" y="5988072"/>
              <a:ext cx="464199" cy="1183895"/>
            </a:xfrm>
            <a:custGeom>
              <a:avLst/>
              <a:gdLst>
                <a:gd name="connsiteX0" fmla="*/ 0 w 466725"/>
                <a:gd name="connsiteY0" fmla="*/ 538163 h 1181104"/>
                <a:gd name="connsiteX1" fmla="*/ 0 w 466725"/>
                <a:gd name="connsiteY1" fmla="*/ 9525 h 1181104"/>
                <a:gd name="connsiteX2" fmla="*/ 466725 w 466725"/>
                <a:gd name="connsiteY2" fmla="*/ 0 h 1181104"/>
                <a:gd name="connsiteX3" fmla="*/ 461963 w 466725"/>
                <a:gd name="connsiteY3" fmla="*/ 885825 h 1181104"/>
                <a:gd name="connsiteX4" fmla="*/ 323850 w 466725"/>
                <a:gd name="connsiteY4" fmla="*/ 890588 h 1181104"/>
                <a:gd name="connsiteX5" fmla="*/ 85725 w 466725"/>
                <a:gd name="connsiteY5" fmla="*/ 547688 h 1181104"/>
                <a:gd name="connsiteX6" fmla="*/ 0 w 466725"/>
                <a:gd name="connsiteY6" fmla="*/ 538163 h 118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725" h="1181104">
                  <a:moveTo>
                    <a:pt x="0" y="538163"/>
                  </a:moveTo>
                  <a:lnTo>
                    <a:pt x="0" y="9525"/>
                  </a:lnTo>
                  <a:lnTo>
                    <a:pt x="466725" y="0"/>
                  </a:lnTo>
                  <a:cubicBezTo>
                    <a:pt x="465146" y="295275"/>
                    <a:pt x="461963" y="1181104"/>
                    <a:pt x="461963" y="885825"/>
                  </a:cubicBezTo>
                  <a:lnTo>
                    <a:pt x="323850" y="890588"/>
                  </a:lnTo>
                  <a:lnTo>
                    <a:pt x="85725" y="547688"/>
                  </a:lnTo>
                  <a:lnTo>
                    <a:pt x="0" y="538163"/>
                  </a:lnTo>
                  <a:close/>
                </a:path>
              </a:pathLst>
            </a:cu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79" name="778 - Ορθογώνιο"/>
            <p:cNvSpPr/>
            <p:nvPr/>
          </p:nvSpPr>
          <p:spPr>
            <a:xfrm>
              <a:off x="3882038" y="6869696"/>
              <a:ext cx="245553" cy="53978"/>
            </a:xfrm>
            <a:prstGeom prst="rect">
              <a:avLst/>
            </a:prstGeom>
            <a:gradFill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shape">
                <a:fillToRect l="50000" t="50000" r="50000" b="50000"/>
              </a:path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0" name="779 - Στρογγυλεμένο ορθογώνιο"/>
            <p:cNvSpPr/>
            <p:nvPr/>
          </p:nvSpPr>
          <p:spPr>
            <a:xfrm>
              <a:off x="3253014" y="5941291"/>
              <a:ext cx="898124" cy="71969"/>
            </a:xfrm>
            <a:prstGeom prst="roundRect">
              <a:avLst/>
            </a:prstGeom>
            <a:gradFill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1" name="780 - Έλλειψη"/>
            <p:cNvSpPr/>
            <p:nvPr/>
          </p:nvSpPr>
          <p:spPr>
            <a:xfrm>
              <a:off x="2953641" y="6642993"/>
              <a:ext cx="958670" cy="96439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2" name="781 - Έλλειψη"/>
            <p:cNvSpPr/>
            <p:nvPr/>
          </p:nvSpPr>
          <p:spPr>
            <a:xfrm>
              <a:off x="4477422" y="6956059"/>
              <a:ext cx="645841" cy="64772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3" name="782 - Έλλειψη"/>
            <p:cNvSpPr/>
            <p:nvPr/>
          </p:nvSpPr>
          <p:spPr>
            <a:xfrm>
              <a:off x="3185739" y="6866099"/>
              <a:ext cx="501201" cy="50018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4" name="783 - Έλλειψη"/>
            <p:cNvSpPr/>
            <p:nvPr/>
          </p:nvSpPr>
          <p:spPr>
            <a:xfrm>
              <a:off x="4625427" y="7099998"/>
              <a:ext cx="356558" cy="3562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5" name="784 - Έλλειψη"/>
            <p:cNvSpPr/>
            <p:nvPr/>
          </p:nvSpPr>
          <p:spPr>
            <a:xfrm>
              <a:off x="3377474" y="7060416"/>
              <a:ext cx="90820" cy="10075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6" name="785 - Έλλειψη"/>
            <p:cNvSpPr/>
            <p:nvPr/>
          </p:nvSpPr>
          <p:spPr>
            <a:xfrm>
              <a:off x="4756615" y="7229543"/>
              <a:ext cx="90820" cy="10075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7" name="786 - Στεφάνη"/>
            <p:cNvSpPr/>
            <p:nvPr/>
          </p:nvSpPr>
          <p:spPr>
            <a:xfrm rot="20396774">
              <a:off x="4413512" y="6894886"/>
              <a:ext cx="588657" cy="320263"/>
            </a:xfrm>
            <a:prstGeom prst="blockArc">
              <a:avLst>
                <a:gd name="adj1" fmla="val 11676965"/>
                <a:gd name="adj2" fmla="val 20882906"/>
                <a:gd name="adj3" fmla="val 11297"/>
              </a:avLst>
            </a:prstGeom>
            <a:gradFill>
              <a:gsLst>
                <a:gs pos="11000">
                  <a:schemeClr val="bg1">
                    <a:lumMod val="85000"/>
                  </a:schemeClr>
                </a:gs>
                <a:gs pos="77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8" name="787 - Διαγώνια ρίγα"/>
            <p:cNvSpPr/>
            <p:nvPr/>
          </p:nvSpPr>
          <p:spPr>
            <a:xfrm rot="8432627">
              <a:off x="5018988" y="6700569"/>
              <a:ext cx="181643" cy="215908"/>
            </a:xfrm>
            <a:prstGeom prst="diagStripe">
              <a:avLst>
                <a:gd name="adj" fmla="val 89437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89" name="788 - Διαγώνια ρίγα"/>
            <p:cNvSpPr/>
            <p:nvPr/>
          </p:nvSpPr>
          <p:spPr>
            <a:xfrm rot="8432627">
              <a:off x="4981986" y="6700569"/>
              <a:ext cx="181643" cy="215908"/>
            </a:xfrm>
            <a:prstGeom prst="diagStripe">
              <a:avLst>
                <a:gd name="adj" fmla="val 89437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90" name="789 - Διαγώνια ρίγα"/>
            <p:cNvSpPr/>
            <p:nvPr/>
          </p:nvSpPr>
          <p:spPr>
            <a:xfrm rot="8432627">
              <a:off x="4941621" y="6700569"/>
              <a:ext cx="181643" cy="215908"/>
            </a:xfrm>
            <a:prstGeom prst="diagStripe">
              <a:avLst>
                <a:gd name="adj" fmla="val 89437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91" name="790 - Διαγώνια ρίγα"/>
            <p:cNvSpPr/>
            <p:nvPr/>
          </p:nvSpPr>
          <p:spPr>
            <a:xfrm rot="8432627">
              <a:off x="4907983" y="6700569"/>
              <a:ext cx="178280" cy="215908"/>
            </a:xfrm>
            <a:prstGeom prst="diagStripe">
              <a:avLst>
                <a:gd name="adj" fmla="val 89437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92" name="791 - Στρογγυλεμένο ορθογώνιο"/>
            <p:cNvSpPr/>
            <p:nvPr/>
          </p:nvSpPr>
          <p:spPr>
            <a:xfrm>
              <a:off x="4107409" y="6563827"/>
              <a:ext cx="935125" cy="3598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93" name="792 - Έλλειψη"/>
            <p:cNvSpPr/>
            <p:nvPr/>
          </p:nvSpPr>
          <p:spPr>
            <a:xfrm rot="804583">
              <a:off x="3922403" y="6293941"/>
              <a:ext cx="84093" cy="35625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94" name="793 - Έλλειψη"/>
            <p:cNvSpPr/>
            <p:nvPr/>
          </p:nvSpPr>
          <p:spPr>
            <a:xfrm rot="804583">
              <a:off x="3942586" y="6412691"/>
              <a:ext cx="47093" cy="8996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95" name="267 - Ορθογώνιο"/>
            <p:cNvSpPr/>
            <p:nvPr/>
          </p:nvSpPr>
          <p:spPr>
            <a:xfrm>
              <a:off x="3115101" y="6632197"/>
              <a:ext cx="50455" cy="467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</p:grpSp>
      <p:sp>
        <p:nvSpPr>
          <p:cNvPr id="49" name="48 - Ισοσκελές τρίγωνο"/>
          <p:cNvSpPr/>
          <p:nvPr/>
        </p:nvSpPr>
        <p:spPr bwMode="auto">
          <a:xfrm rot="10800000">
            <a:off x="649112" y="1629721"/>
            <a:ext cx="434084" cy="290520"/>
          </a:xfrm>
          <a:prstGeom prst="triangle">
            <a:avLst/>
          </a:prstGeom>
          <a:gradFill>
            <a:gsLst>
              <a:gs pos="49000">
                <a:schemeClr val="bg1">
                  <a:lumMod val="85000"/>
                </a:schemeClr>
              </a:gs>
              <a:gs pos="7700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cxnSp>
        <p:nvCxnSpPr>
          <p:cNvPr id="50" name="49 - Ευθεία γραμμή σύνδεσης"/>
          <p:cNvCxnSpPr/>
          <p:nvPr/>
        </p:nvCxnSpPr>
        <p:spPr bwMode="auto">
          <a:xfrm rot="16200000" flipH="1" flipV="1">
            <a:off x="1025409" y="1739263"/>
            <a:ext cx="0" cy="204275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50 - Έλλειψη"/>
          <p:cNvSpPr/>
          <p:nvPr/>
        </p:nvSpPr>
        <p:spPr bwMode="auto">
          <a:xfrm>
            <a:off x="783504" y="1847881"/>
            <a:ext cx="163958" cy="13392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2" name="51 - Έλλειψη"/>
          <p:cNvSpPr/>
          <p:nvPr/>
        </p:nvSpPr>
        <p:spPr bwMode="auto">
          <a:xfrm>
            <a:off x="845324" y="1894321"/>
            <a:ext cx="41661" cy="3348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3" name="52 - Ελεύθερη σχεδίαση"/>
          <p:cNvSpPr/>
          <p:nvPr/>
        </p:nvSpPr>
        <p:spPr bwMode="auto">
          <a:xfrm rot="16200000">
            <a:off x="3737042" y="2054754"/>
            <a:ext cx="112320" cy="560413"/>
          </a:xfrm>
          <a:custGeom>
            <a:avLst/>
            <a:gdLst>
              <a:gd name="connsiteX0" fmla="*/ 65315 w 113384"/>
              <a:gd name="connsiteY0" fmla="*/ 837 h 141026"/>
              <a:gd name="connsiteX1" fmla="*/ 70339 w 113384"/>
              <a:gd name="connsiteY1" fmla="*/ 20933 h 141026"/>
              <a:gd name="connsiteX2" fmla="*/ 80387 w 113384"/>
              <a:gd name="connsiteY2" fmla="*/ 51079 h 141026"/>
              <a:gd name="connsiteX3" fmla="*/ 50242 w 113384"/>
              <a:gd name="connsiteY3" fmla="*/ 61127 h 141026"/>
              <a:gd name="connsiteX4" fmla="*/ 15073 w 113384"/>
              <a:gd name="connsiteY4" fmla="*/ 76199 h 141026"/>
              <a:gd name="connsiteX5" fmla="*/ 10049 w 113384"/>
              <a:gd name="connsiteY5" fmla="*/ 136489 h 141026"/>
              <a:gd name="connsiteX6" fmla="*/ 0 w 113384"/>
              <a:gd name="connsiteY6" fmla="*/ 126441 h 141026"/>
              <a:gd name="connsiteX7" fmla="*/ 30145 w 113384"/>
              <a:gd name="connsiteY7" fmla="*/ 111369 h 141026"/>
              <a:gd name="connsiteX8" fmla="*/ 55266 w 113384"/>
              <a:gd name="connsiteY8" fmla="*/ 91272 h 141026"/>
              <a:gd name="connsiteX9" fmla="*/ 65315 w 113384"/>
              <a:gd name="connsiteY9" fmla="*/ 81224 h 141026"/>
              <a:gd name="connsiteX10" fmla="*/ 110532 w 113384"/>
              <a:gd name="connsiteY10" fmla="*/ 46054 h 141026"/>
              <a:gd name="connsiteX11" fmla="*/ 85411 w 113384"/>
              <a:gd name="connsiteY11" fmla="*/ 25958 h 141026"/>
              <a:gd name="connsiteX12" fmla="*/ 65315 w 113384"/>
              <a:gd name="connsiteY12" fmla="*/ 837 h 14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3384" h="141026">
                <a:moveTo>
                  <a:pt x="65315" y="837"/>
                </a:moveTo>
                <a:cubicBezTo>
                  <a:pt x="62803" y="0"/>
                  <a:pt x="68355" y="14319"/>
                  <a:pt x="70339" y="20933"/>
                </a:cubicBezTo>
                <a:cubicBezTo>
                  <a:pt x="73383" y="31078"/>
                  <a:pt x="80387" y="51079"/>
                  <a:pt x="80387" y="51079"/>
                </a:cubicBezTo>
                <a:cubicBezTo>
                  <a:pt x="70339" y="54428"/>
                  <a:pt x="59716" y="56390"/>
                  <a:pt x="50242" y="61127"/>
                </a:cubicBezTo>
                <a:cubicBezTo>
                  <a:pt x="25408" y="73543"/>
                  <a:pt x="37250" y="68807"/>
                  <a:pt x="15073" y="76199"/>
                </a:cubicBezTo>
                <a:cubicBezTo>
                  <a:pt x="13398" y="96296"/>
                  <a:pt x="15844" y="117173"/>
                  <a:pt x="10049" y="136489"/>
                </a:cubicBezTo>
                <a:cubicBezTo>
                  <a:pt x="8688" y="141026"/>
                  <a:pt x="0" y="131178"/>
                  <a:pt x="0" y="126441"/>
                </a:cubicBezTo>
                <a:cubicBezTo>
                  <a:pt x="0" y="115244"/>
                  <a:pt x="27219" y="112101"/>
                  <a:pt x="30145" y="111369"/>
                </a:cubicBezTo>
                <a:cubicBezTo>
                  <a:pt x="50159" y="81349"/>
                  <a:pt x="28303" y="107449"/>
                  <a:pt x="55266" y="91272"/>
                </a:cubicBezTo>
                <a:cubicBezTo>
                  <a:pt x="59328" y="88835"/>
                  <a:pt x="61525" y="84066"/>
                  <a:pt x="65315" y="81224"/>
                </a:cubicBezTo>
                <a:cubicBezTo>
                  <a:pt x="113384" y="45173"/>
                  <a:pt x="79854" y="76734"/>
                  <a:pt x="110532" y="46054"/>
                </a:cubicBezTo>
                <a:cubicBezTo>
                  <a:pt x="105209" y="42505"/>
                  <a:pt x="88990" y="33115"/>
                  <a:pt x="85411" y="25958"/>
                </a:cubicBezTo>
                <a:cubicBezTo>
                  <a:pt x="82323" y="19782"/>
                  <a:pt x="67827" y="1674"/>
                  <a:pt x="65315" y="837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5" name="54 - Ελεύθερη σχεδίαση"/>
          <p:cNvSpPr/>
          <p:nvPr/>
        </p:nvSpPr>
        <p:spPr bwMode="auto">
          <a:xfrm rot="20324300">
            <a:off x="2796689" y="1435321"/>
            <a:ext cx="881608" cy="1121040"/>
          </a:xfrm>
          <a:custGeom>
            <a:avLst/>
            <a:gdLst>
              <a:gd name="connsiteX0" fmla="*/ 114300 w 1381125"/>
              <a:gd name="connsiteY0" fmla="*/ 219075 h 1704975"/>
              <a:gd name="connsiteX1" fmla="*/ 200025 w 1381125"/>
              <a:gd name="connsiteY1" fmla="*/ 333375 h 1704975"/>
              <a:gd name="connsiteX2" fmla="*/ 257175 w 1381125"/>
              <a:gd name="connsiteY2" fmla="*/ 476250 h 1704975"/>
              <a:gd name="connsiteX3" fmla="*/ 361950 w 1381125"/>
              <a:gd name="connsiteY3" fmla="*/ 695325 h 1704975"/>
              <a:gd name="connsiteX4" fmla="*/ 495300 w 1381125"/>
              <a:gd name="connsiteY4" fmla="*/ 933450 h 1704975"/>
              <a:gd name="connsiteX5" fmla="*/ 647700 w 1381125"/>
              <a:gd name="connsiteY5" fmla="*/ 1143000 h 1704975"/>
              <a:gd name="connsiteX6" fmla="*/ 771525 w 1381125"/>
              <a:gd name="connsiteY6" fmla="*/ 1409700 h 1704975"/>
              <a:gd name="connsiteX7" fmla="*/ 952500 w 1381125"/>
              <a:gd name="connsiteY7" fmla="*/ 1619250 h 1704975"/>
              <a:gd name="connsiteX8" fmla="*/ 1066800 w 1381125"/>
              <a:gd name="connsiteY8" fmla="*/ 1704975 h 1704975"/>
              <a:gd name="connsiteX9" fmla="*/ 1066800 w 1381125"/>
              <a:gd name="connsiteY9" fmla="*/ 1704975 h 1704975"/>
              <a:gd name="connsiteX10" fmla="*/ 1381125 w 1381125"/>
              <a:gd name="connsiteY10" fmla="*/ 1647825 h 1704975"/>
              <a:gd name="connsiteX11" fmla="*/ 1181100 w 1381125"/>
              <a:gd name="connsiteY11" fmla="*/ 1495425 h 1704975"/>
              <a:gd name="connsiteX12" fmla="*/ 1057275 w 1381125"/>
              <a:gd name="connsiteY12" fmla="*/ 1409700 h 1704975"/>
              <a:gd name="connsiteX13" fmla="*/ 895350 w 1381125"/>
              <a:gd name="connsiteY13" fmla="*/ 1266825 h 1704975"/>
              <a:gd name="connsiteX14" fmla="*/ 752475 w 1381125"/>
              <a:gd name="connsiteY14" fmla="*/ 1057275 h 1704975"/>
              <a:gd name="connsiteX15" fmla="*/ 581025 w 1381125"/>
              <a:gd name="connsiteY15" fmla="*/ 790575 h 1704975"/>
              <a:gd name="connsiteX16" fmla="*/ 514350 w 1381125"/>
              <a:gd name="connsiteY16" fmla="*/ 723900 h 1704975"/>
              <a:gd name="connsiteX17" fmla="*/ 485775 w 1381125"/>
              <a:gd name="connsiteY17" fmla="*/ 676275 h 1704975"/>
              <a:gd name="connsiteX18" fmla="*/ 438150 w 1381125"/>
              <a:gd name="connsiteY18" fmla="*/ 619125 h 1704975"/>
              <a:gd name="connsiteX19" fmla="*/ 428625 w 1381125"/>
              <a:gd name="connsiteY19" fmla="*/ 485775 h 1704975"/>
              <a:gd name="connsiteX20" fmla="*/ 314325 w 1381125"/>
              <a:gd name="connsiteY20" fmla="*/ 371475 h 1704975"/>
              <a:gd name="connsiteX21" fmla="*/ 200025 w 1381125"/>
              <a:gd name="connsiteY21" fmla="*/ 200025 h 1704975"/>
              <a:gd name="connsiteX22" fmla="*/ 28575 w 1381125"/>
              <a:gd name="connsiteY22" fmla="*/ 19050 h 1704975"/>
              <a:gd name="connsiteX23" fmla="*/ 0 w 1381125"/>
              <a:gd name="connsiteY23" fmla="*/ 0 h 1704975"/>
              <a:gd name="connsiteX24" fmla="*/ 0 w 1381125"/>
              <a:gd name="connsiteY24" fmla="*/ 0 h 1704975"/>
              <a:gd name="connsiteX25" fmla="*/ 0 w 1381125"/>
              <a:gd name="connsiteY25" fmla="*/ 0 h 1704975"/>
              <a:gd name="connsiteX26" fmla="*/ 19050 w 1381125"/>
              <a:gd name="connsiteY26" fmla="*/ 76200 h 1704975"/>
              <a:gd name="connsiteX27" fmla="*/ 114300 w 1381125"/>
              <a:gd name="connsiteY27" fmla="*/ 219075 h 17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381125" h="1704975">
                <a:moveTo>
                  <a:pt x="114300" y="219075"/>
                </a:moveTo>
                <a:lnTo>
                  <a:pt x="200025" y="333375"/>
                </a:lnTo>
                <a:lnTo>
                  <a:pt x="257175" y="476250"/>
                </a:lnTo>
                <a:cubicBezTo>
                  <a:pt x="353691" y="698237"/>
                  <a:pt x="272796" y="695325"/>
                  <a:pt x="361950" y="695325"/>
                </a:cubicBezTo>
                <a:lnTo>
                  <a:pt x="495300" y="933450"/>
                </a:lnTo>
                <a:lnTo>
                  <a:pt x="647700" y="1143000"/>
                </a:lnTo>
                <a:lnTo>
                  <a:pt x="771525" y="1409700"/>
                </a:lnTo>
                <a:lnTo>
                  <a:pt x="952500" y="1619250"/>
                </a:lnTo>
                <a:lnTo>
                  <a:pt x="1066800" y="1704975"/>
                </a:lnTo>
                <a:lnTo>
                  <a:pt x="1066800" y="1704975"/>
                </a:lnTo>
                <a:lnTo>
                  <a:pt x="1381125" y="1647825"/>
                </a:lnTo>
                <a:lnTo>
                  <a:pt x="1181100" y="1495425"/>
                </a:lnTo>
                <a:lnTo>
                  <a:pt x="1057275" y="1409700"/>
                </a:lnTo>
                <a:lnTo>
                  <a:pt x="895350" y="1266825"/>
                </a:lnTo>
                <a:lnTo>
                  <a:pt x="752475" y="1057275"/>
                </a:lnTo>
                <a:lnTo>
                  <a:pt x="581025" y="790575"/>
                </a:lnTo>
                <a:lnTo>
                  <a:pt x="514350" y="723900"/>
                </a:lnTo>
                <a:lnTo>
                  <a:pt x="485775" y="676275"/>
                </a:lnTo>
                <a:lnTo>
                  <a:pt x="438150" y="619125"/>
                </a:lnTo>
                <a:cubicBezTo>
                  <a:pt x="397433" y="476616"/>
                  <a:pt x="353821" y="485775"/>
                  <a:pt x="428625" y="485775"/>
                </a:cubicBezTo>
                <a:lnTo>
                  <a:pt x="314325" y="371475"/>
                </a:lnTo>
                <a:lnTo>
                  <a:pt x="200025" y="200025"/>
                </a:lnTo>
                <a:lnTo>
                  <a:pt x="28575" y="1905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ubicBezTo>
                  <a:pt x="19922" y="69728"/>
                  <a:pt x="19050" y="43561"/>
                  <a:pt x="19050" y="76200"/>
                </a:cubicBezTo>
                <a:lnTo>
                  <a:pt x="114300" y="21907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6" name="55 - Ελεύθερη σχεδίαση"/>
          <p:cNvSpPr/>
          <p:nvPr/>
        </p:nvSpPr>
        <p:spPr bwMode="auto">
          <a:xfrm>
            <a:off x="3529123" y="2237761"/>
            <a:ext cx="243249" cy="157680"/>
          </a:xfrm>
          <a:custGeom>
            <a:avLst/>
            <a:gdLst>
              <a:gd name="connsiteX0" fmla="*/ 4762 w 76199"/>
              <a:gd name="connsiteY0" fmla="*/ 6350 h 53975"/>
              <a:gd name="connsiteX1" fmla="*/ 47624 w 76199"/>
              <a:gd name="connsiteY1" fmla="*/ 53975 h 53975"/>
              <a:gd name="connsiteX2" fmla="*/ 76199 w 76199"/>
              <a:gd name="connsiteY2" fmla="*/ 39688 h 53975"/>
              <a:gd name="connsiteX3" fmla="*/ 76199 w 76199"/>
              <a:gd name="connsiteY3" fmla="*/ 15875 h 53975"/>
              <a:gd name="connsiteX4" fmla="*/ 4762 w 76199"/>
              <a:gd name="connsiteY4" fmla="*/ 6350 h 5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99" h="53975">
                <a:moveTo>
                  <a:pt x="4762" y="6350"/>
                </a:moveTo>
                <a:cubicBezTo>
                  <a:pt x="0" y="12700"/>
                  <a:pt x="29345" y="35696"/>
                  <a:pt x="47624" y="53975"/>
                </a:cubicBezTo>
                <a:cubicBezTo>
                  <a:pt x="72798" y="38871"/>
                  <a:pt x="62180" y="39688"/>
                  <a:pt x="76199" y="39688"/>
                </a:cubicBezTo>
                <a:lnTo>
                  <a:pt x="76199" y="15875"/>
                </a:lnTo>
                <a:cubicBezTo>
                  <a:pt x="46058" y="10852"/>
                  <a:pt x="9524" y="0"/>
                  <a:pt x="4762" y="635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7" name="56 - Ελεύθερη σχεδίαση"/>
          <p:cNvSpPr/>
          <p:nvPr/>
        </p:nvSpPr>
        <p:spPr bwMode="auto">
          <a:xfrm>
            <a:off x="3678298" y="2268001"/>
            <a:ext cx="65851" cy="118800"/>
          </a:xfrm>
          <a:custGeom>
            <a:avLst/>
            <a:gdLst>
              <a:gd name="connsiteX0" fmla="*/ 0 w 82550"/>
              <a:gd name="connsiteY0" fmla="*/ 0 h 146050"/>
              <a:gd name="connsiteX1" fmla="*/ 82550 w 82550"/>
              <a:gd name="connsiteY1" fmla="*/ 38100 h 146050"/>
              <a:gd name="connsiteX2" fmla="*/ 69850 w 82550"/>
              <a:gd name="connsiteY2" fmla="*/ 82550 h 146050"/>
              <a:gd name="connsiteX3" fmla="*/ 38100 w 82550"/>
              <a:gd name="connsiteY3" fmla="*/ 146050 h 146050"/>
              <a:gd name="connsiteX4" fmla="*/ 44450 w 82550"/>
              <a:gd name="connsiteY4" fmla="*/ 88900 h 146050"/>
              <a:gd name="connsiteX5" fmla="*/ 19050 w 82550"/>
              <a:gd name="connsiteY5" fmla="*/ 63500 h 146050"/>
              <a:gd name="connsiteX6" fmla="*/ 0 w 82550"/>
              <a:gd name="connsiteY6" fmla="*/ 0 h 1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550" h="146050">
                <a:moveTo>
                  <a:pt x="0" y="0"/>
                </a:moveTo>
                <a:lnTo>
                  <a:pt x="82550" y="38100"/>
                </a:lnTo>
                <a:lnTo>
                  <a:pt x="69850" y="82550"/>
                </a:lnTo>
                <a:lnTo>
                  <a:pt x="38100" y="146050"/>
                </a:lnTo>
                <a:cubicBezTo>
                  <a:pt x="31283" y="84693"/>
                  <a:pt x="12583" y="88900"/>
                  <a:pt x="44450" y="88900"/>
                </a:cubicBezTo>
                <a:lnTo>
                  <a:pt x="19050" y="63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grpSp>
        <p:nvGrpSpPr>
          <p:cNvPr id="41" name="972 - Ομάδα"/>
          <p:cNvGrpSpPr>
            <a:grpSpLocks/>
          </p:cNvGrpSpPr>
          <p:nvPr/>
        </p:nvGrpSpPr>
        <p:grpSpPr bwMode="auto">
          <a:xfrm>
            <a:off x="7366001" y="1341361"/>
            <a:ext cx="530846" cy="568080"/>
            <a:chOff x="3416300" y="3371850"/>
            <a:chExt cx="539750" cy="933450"/>
          </a:xfrm>
        </p:grpSpPr>
        <p:sp>
          <p:nvSpPr>
            <p:cNvPr id="751" name="750 - Κύβος"/>
            <p:cNvSpPr/>
            <p:nvPr/>
          </p:nvSpPr>
          <p:spPr>
            <a:xfrm>
              <a:off x="3421766" y="3371850"/>
              <a:ext cx="534284" cy="933450"/>
            </a:xfrm>
            <a:prstGeom prst="cube">
              <a:avLst>
                <a:gd name="adj" fmla="val 13369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cxnSp>
          <p:nvCxnSpPr>
            <p:cNvPr id="752" name="751 - Ευθεία γραμμή σύνδεσης"/>
            <p:cNvCxnSpPr/>
            <p:nvPr/>
          </p:nvCxnSpPr>
          <p:spPr>
            <a:xfrm rot="16200000" flipH="1">
              <a:off x="3044712" y="3869631"/>
              <a:ext cx="860691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3" name="752 - Ευθεία γραμμή σύνδεσης"/>
            <p:cNvCxnSpPr/>
            <p:nvPr/>
          </p:nvCxnSpPr>
          <p:spPr>
            <a:xfrm rot="16200000" flipH="1">
              <a:off x="3134898" y="3869631"/>
              <a:ext cx="860691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4" name="753 - Ευθεία γραμμή σύνδεσης"/>
            <p:cNvCxnSpPr/>
            <p:nvPr/>
          </p:nvCxnSpPr>
          <p:spPr>
            <a:xfrm rot="16200000" flipH="1">
              <a:off x="3219618" y="3869631"/>
              <a:ext cx="860691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5" name="754 - Ευθεία γραμμή σύνδεσης"/>
            <p:cNvCxnSpPr/>
            <p:nvPr/>
          </p:nvCxnSpPr>
          <p:spPr>
            <a:xfrm rot="16200000" flipH="1">
              <a:off x="3297507" y="3869631"/>
              <a:ext cx="860691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6" name="755 - Ευθεία γραμμή σύνδεσης"/>
            <p:cNvCxnSpPr/>
            <p:nvPr/>
          </p:nvCxnSpPr>
          <p:spPr>
            <a:xfrm rot="16200000" flipH="1">
              <a:off x="3387693" y="3869631"/>
              <a:ext cx="860691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7" name="756 - Ευθεία γραμμή σύνδεσης"/>
            <p:cNvCxnSpPr/>
            <p:nvPr/>
          </p:nvCxnSpPr>
          <p:spPr>
            <a:xfrm>
              <a:off x="3416300" y="3483652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8" name="757 - Ευθεία γραμμή σύνδεσης"/>
            <p:cNvCxnSpPr/>
            <p:nvPr/>
          </p:nvCxnSpPr>
          <p:spPr>
            <a:xfrm>
              <a:off x="3416300" y="3535115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9" name="758 - Ευθεία γραμμή σύνδεσης"/>
            <p:cNvCxnSpPr/>
            <p:nvPr/>
          </p:nvCxnSpPr>
          <p:spPr>
            <a:xfrm>
              <a:off x="3421766" y="3595452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0" name="759 - Ευθεία γραμμή σύνδεσης"/>
            <p:cNvCxnSpPr/>
            <p:nvPr/>
          </p:nvCxnSpPr>
          <p:spPr>
            <a:xfrm>
              <a:off x="3421766" y="3652240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1" name="760 - Ευθεία γραμμή σύνδεσης"/>
            <p:cNvCxnSpPr/>
            <p:nvPr/>
          </p:nvCxnSpPr>
          <p:spPr>
            <a:xfrm>
              <a:off x="3421766" y="3714352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2" name="761 - Ευθεία γραμμή σύνδεσης"/>
            <p:cNvCxnSpPr/>
            <p:nvPr/>
          </p:nvCxnSpPr>
          <p:spPr>
            <a:xfrm>
              <a:off x="3416300" y="3765816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3" name="762 - Ευθεία γραμμή σύνδεσης"/>
            <p:cNvCxnSpPr/>
            <p:nvPr/>
          </p:nvCxnSpPr>
          <p:spPr>
            <a:xfrm>
              <a:off x="3421766" y="3881166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4" name="763 - Ευθεία γραμμή σύνδεσης"/>
            <p:cNvCxnSpPr/>
            <p:nvPr/>
          </p:nvCxnSpPr>
          <p:spPr>
            <a:xfrm>
              <a:off x="3425865" y="3941504"/>
              <a:ext cx="45093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5" name="764 - Ευθεία γραμμή σύνδεσης"/>
            <p:cNvCxnSpPr/>
            <p:nvPr/>
          </p:nvCxnSpPr>
          <p:spPr>
            <a:xfrm>
              <a:off x="3425865" y="3996516"/>
              <a:ext cx="45093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6" name="765 - Ευθεία γραμμή σύνδεσης"/>
            <p:cNvCxnSpPr/>
            <p:nvPr/>
          </p:nvCxnSpPr>
          <p:spPr>
            <a:xfrm>
              <a:off x="3431331" y="4053304"/>
              <a:ext cx="44956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7" name="766 - Ευθεία γραμμή σύνδεσης"/>
            <p:cNvCxnSpPr/>
            <p:nvPr/>
          </p:nvCxnSpPr>
          <p:spPr>
            <a:xfrm>
              <a:off x="3431331" y="4110092"/>
              <a:ext cx="44956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8" name="767 - Ευθεία γραμμή σύνδεσης"/>
            <p:cNvCxnSpPr/>
            <p:nvPr/>
          </p:nvCxnSpPr>
          <p:spPr>
            <a:xfrm>
              <a:off x="3425865" y="4168655"/>
              <a:ext cx="45093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9" name="768 - Ευθεία γραμμή σύνδεσης"/>
            <p:cNvCxnSpPr/>
            <p:nvPr/>
          </p:nvCxnSpPr>
          <p:spPr>
            <a:xfrm>
              <a:off x="3431331" y="4225443"/>
              <a:ext cx="44956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70" name="769 - Ευθεία γραμμή σύνδεσης"/>
            <p:cNvCxnSpPr/>
            <p:nvPr/>
          </p:nvCxnSpPr>
          <p:spPr>
            <a:xfrm>
              <a:off x="3436796" y="4282231"/>
              <a:ext cx="44956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71" name="770 - Ευθεία γραμμή σύνδεσης"/>
            <p:cNvCxnSpPr/>
            <p:nvPr/>
          </p:nvCxnSpPr>
          <p:spPr>
            <a:xfrm>
              <a:off x="3421766" y="3822603"/>
              <a:ext cx="4495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2" name="823 - Ομάδα"/>
          <p:cNvGrpSpPr>
            <a:grpSpLocks/>
          </p:cNvGrpSpPr>
          <p:nvPr/>
        </p:nvGrpSpPr>
        <p:grpSpPr bwMode="auto">
          <a:xfrm>
            <a:off x="6759895" y="1590841"/>
            <a:ext cx="1346603" cy="433080"/>
            <a:chOff x="2641600" y="4452939"/>
            <a:chExt cx="5164667" cy="1880128"/>
          </a:xfrm>
        </p:grpSpPr>
        <p:grpSp>
          <p:nvGrpSpPr>
            <p:cNvPr id="43" name="824 - Ομάδα"/>
            <p:cNvGrpSpPr>
              <a:grpSpLocks/>
            </p:cNvGrpSpPr>
            <p:nvPr/>
          </p:nvGrpSpPr>
          <p:grpSpPr bwMode="auto">
            <a:xfrm>
              <a:off x="2641600" y="4452939"/>
              <a:ext cx="5164667" cy="1880128"/>
              <a:chOff x="2641600" y="4452939"/>
              <a:chExt cx="5164667" cy="1880128"/>
            </a:xfrm>
          </p:grpSpPr>
          <p:sp>
            <p:nvSpPr>
              <p:cNvPr id="741" name="3 - Ελεύθερη σχεδίαση"/>
              <p:cNvSpPr/>
              <p:nvPr/>
            </p:nvSpPr>
            <p:spPr>
              <a:xfrm>
                <a:off x="2641600" y="5484431"/>
                <a:ext cx="5164667" cy="848636"/>
              </a:xfrm>
              <a:custGeom>
                <a:avLst/>
                <a:gdLst>
                  <a:gd name="connsiteX0" fmla="*/ 0 w 5164667"/>
                  <a:gd name="connsiteY0" fmla="*/ 228600 h 846667"/>
                  <a:gd name="connsiteX1" fmla="*/ 304800 w 5164667"/>
                  <a:gd name="connsiteY1" fmla="*/ 567267 h 846667"/>
                  <a:gd name="connsiteX2" fmla="*/ 431800 w 5164667"/>
                  <a:gd name="connsiteY2" fmla="*/ 651933 h 846667"/>
                  <a:gd name="connsiteX3" fmla="*/ 491067 w 5164667"/>
                  <a:gd name="connsiteY3" fmla="*/ 677333 h 846667"/>
                  <a:gd name="connsiteX4" fmla="*/ 541867 w 5164667"/>
                  <a:gd name="connsiteY4" fmla="*/ 719667 h 846667"/>
                  <a:gd name="connsiteX5" fmla="*/ 584200 w 5164667"/>
                  <a:gd name="connsiteY5" fmla="*/ 812800 h 846667"/>
                  <a:gd name="connsiteX6" fmla="*/ 584200 w 5164667"/>
                  <a:gd name="connsiteY6" fmla="*/ 846667 h 846667"/>
                  <a:gd name="connsiteX7" fmla="*/ 5164667 w 5164667"/>
                  <a:gd name="connsiteY7" fmla="*/ 846667 h 846667"/>
                  <a:gd name="connsiteX8" fmla="*/ 5029200 w 5164667"/>
                  <a:gd name="connsiteY8" fmla="*/ 753533 h 846667"/>
                  <a:gd name="connsiteX9" fmla="*/ 4919133 w 5164667"/>
                  <a:gd name="connsiteY9" fmla="*/ 660400 h 846667"/>
                  <a:gd name="connsiteX10" fmla="*/ 4834467 w 5164667"/>
                  <a:gd name="connsiteY10" fmla="*/ 592667 h 846667"/>
                  <a:gd name="connsiteX11" fmla="*/ 4817533 w 5164667"/>
                  <a:gd name="connsiteY11" fmla="*/ 550333 h 846667"/>
                  <a:gd name="connsiteX12" fmla="*/ 4809067 w 5164667"/>
                  <a:gd name="connsiteY12" fmla="*/ 499533 h 846667"/>
                  <a:gd name="connsiteX13" fmla="*/ 4809067 w 5164667"/>
                  <a:gd name="connsiteY13" fmla="*/ 448733 h 846667"/>
                  <a:gd name="connsiteX14" fmla="*/ 5046133 w 5164667"/>
                  <a:gd name="connsiteY14" fmla="*/ 0 h 846667"/>
                  <a:gd name="connsiteX15" fmla="*/ 3911600 w 5164667"/>
                  <a:gd name="connsiteY15" fmla="*/ 0 h 846667"/>
                  <a:gd name="connsiteX16" fmla="*/ 3716867 w 5164667"/>
                  <a:gd name="connsiteY16" fmla="*/ 220133 h 846667"/>
                  <a:gd name="connsiteX17" fmla="*/ 0 w 5164667"/>
                  <a:gd name="connsiteY17" fmla="*/ 228600 h 846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164667" h="846667">
                    <a:moveTo>
                      <a:pt x="0" y="228600"/>
                    </a:moveTo>
                    <a:lnTo>
                      <a:pt x="304800" y="567267"/>
                    </a:lnTo>
                    <a:lnTo>
                      <a:pt x="431800" y="651933"/>
                    </a:lnTo>
                    <a:lnTo>
                      <a:pt x="491067" y="677333"/>
                    </a:lnTo>
                    <a:lnTo>
                      <a:pt x="541867" y="719667"/>
                    </a:lnTo>
                    <a:lnTo>
                      <a:pt x="584200" y="812800"/>
                    </a:lnTo>
                    <a:lnTo>
                      <a:pt x="584200" y="846667"/>
                    </a:lnTo>
                    <a:lnTo>
                      <a:pt x="5164667" y="846667"/>
                    </a:lnTo>
                    <a:lnTo>
                      <a:pt x="5029200" y="753533"/>
                    </a:lnTo>
                    <a:lnTo>
                      <a:pt x="4919133" y="660400"/>
                    </a:lnTo>
                    <a:lnTo>
                      <a:pt x="4834467" y="592667"/>
                    </a:lnTo>
                    <a:lnTo>
                      <a:pt x="4817533" y="550333"/>
                    </a:lnTo>
                    <a:lnTo>
                      <a:pt x="4809067" y="499533"/>
                    </a:lnTo>
                    <a:lnTo>
                      <a:pt x="4809067" y="448733"/>
                    </a:lnTo>
                    <a:lnTo>
                      <a:pt x="5046133" y="0"/>
                    </a:lnTo>
                    <a:lnTo>
                      <a:pt x="3911600" y="0"/>
                    </a:lnTo>
                    <a:lnTo>
                      <a:pt x="3716867" y="220133"/>
                    </a:lnTo>
                    <a:lnTo>
                      <a:pt x="0" y="228600"/>
                    </a:lnTo>
                    <a:close/>
                  </a:path>
                </a:pathLst>
              </a:custGeom>
              <a:gradFill>
                <a:gsLst>
                  <a:gs pos="20000">
                    <a:schemeClr val="accent5">
                      <a:lumMod val="50000"/>
                    </a:schemeClr>
                  </a:gs>
                  <a:gs pos="62000">
                    <a:schemeClr val="accent5">
                      <a:lumMod val="50000"/>
                    </a:schemeClr>
                  </a:gs>
                  <a:gs pos="100000">
                    <a:srgbClr val="C00000"/>
                  </a:gs>
                </a:gsLst>
                <a:lin ang="5400000" scaled="0"/>
              </a:gra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42" name="4 - Ορθογώνιο"/>
              <p:cNvSpPr/>
              <p:nvPr/>
            </p:nvSpPr>
            <p:spPr>
              <a:xfrm>
                <a:off x="2899318" y="5414101"/>
                <a:ext cx="1144268" cy="30007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43" name="5 - Ορθογώνιο"/>
              <p:cNvSpPr/>
              <p:nvPr/>
            </p:nvSpPr>
            <p:spPr>
              <a:xfrm>
                <a:off x="3126110" y="5118721"/>
                <a:ext cx="917476" cy="29538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pic>
            <p:nvPicPr>
              <p:cNvPr id="20762" name="Picture 4" descr="Cargo Barge High Res Stock Images | Shutterstock"/>
              <p:cNvPicPr>
                <a:picLocks noChangeAspect="1" noChangeArrowheads="1"/>
              </p:cNvPicPr>
              <p:nvPr/>
            </p:nvPicPr>
            <p:blipFill>
              <a:blip r:embed="rId3"/>
              <a:srcRect l="36642" t="41904" r="35643" b="40060"/>
              <a:stretch>
                <a:fillRect/>
              </a:stretch>
            </p:blipFill>
            <p:spPr bwMode="auto">
              <a:xfrm>
                <a:off x="4076693" y="5224463"/>
                <a:ext cx="1143000" cy="481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45" name="7 - Ορθογώνιο"/>
              <p:cNvSpPr/>
              <p:nvPr/>
            </p:nvSpPr>
            <p:spPr>
              <a:xfrm>
                <a:off x="3306514" y="4823337"/>
                <a:ext cx="737072" cy="295383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46" name="8 - Ορθογώνιο"/>
              <p:cNvSpPr/>
              <p:nvPr/>
            </p:nvSpPr>
            <p:spPr>
              <a:xfrm>
                <a:off x="3311667" y="4617039"/>
                <a:ext cx="247409" cy="20629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47" name="9 - Ελεύθερη σχεδίαση"/>
              <p:cNvSpPr/>
              <p:nvPr/>
            </p:nvSpPr>
            <p:spPr>
              <a:xfrm>
                <a:off x="3306514" y="4452939"/>
                <a:ext cx="252562" cy="168790"/>
              </a:xfrm>
              <a:custGeom>
                <a:avLst/>
                <a:gdLst>
                  <a:gd name="connsiteX0" fmla="*/ 0 w 271462"/>
                  <a:gd name="connsiteY0" fmla="*/ 0 h 171450"/>
                  <a:gd name="connsiteX1" fmla="*/ 271462 w 271462"/>
                  <a:gd name="connsiteY1" fmla="*/ 80962 h 171450"/>
                  <a:gd name="connsiteX2" fmla="*/ 271462 w 271462"/>
                  <a:gd name="connsiteY2" fmla="*/ 171450 h 171450"/>
                  <a:gd name="connsiteX3" fmla="*/ 4762 w 271462"/>
                  <a:gd name="connsiteY3" fmla="*/ 161925 h 171450"/>
                  <a:gd name="connsiteX4" fmla="*/ 0 w 271462"/>
                  <a:gd name="connsiteY4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1462" h="171450">
                    <a:moveTo>
                      <a:pt x="0" y="0"/>
                    </a:moveTo>
                    <a:lnTo>
                      <a:pt x="271462" y="80962"/>
                    </a:lnTo>
                    <a:lnTo>
                      <a:pt x="271462" y="171450"/>
                    </a:lnTo>
                    <a:lnTo>
                      <a:pt x="4762" y="1619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pic>
            <p:nvPicPr>
              <p:cNvPr id="20766" name="Picture 4" descr="Cargo Barge High Res Stock Images | Shutterstock"/>
              <p:cNvPicPr>
                <a:picLocks noChangeAspect="1" noChangeArrowheads="1"/>
              </p:cNvPicPr>
              <p:nvPr/>
            </p:nvPicPr>
            <p:blipFill>
              <a:blip r:embed="rId3"/>
              <a:srcRect l="36642" t="41904" r="35643" b="40060"/>
              <a:stretch>
                <a:fillRect/>
              </a:stretch>
            </p:blipFill>
            <p:spPr bwMode="auto">
              <a:xfrm>
                <a:off x="5229225" y="5224462"/>
                <a:ext cx="1143000" cy="481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767" name="Picture 4" descr="Cargo Barge High Res Stock Images | Shutterstock"/>
              <p:cNvPicPr>
                <a:picLocks noChangeAspect="1" noChangeArrowheads="1"/>
              </p:cNvPicPr>
              <p:nvPr/>
            </p:nvPicPr>
            <p:blipFill>
              <a:blip r:embed="rId3"/>
              <a:srcRect l="36642" t="41904" r="35643" b="40060"/>
              <a:stretch>
                <a:fillRect/>
              </a:stretch>
            </p:blipFill>
            <p:spPr bwMode="auto">
              <a:xfrm>
                <a:off x="4629150" y="4738688"/>
                <a:ext cx="1143000" cy="481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50" name="12 - Ορθογώνιο"/>
              <p:cNvSpPr/>
              <p:nvPr/>
            </p:nvSpPr>
            <p:spPr>
              <a:xfrm>
                <a:off x="6564068" y="5432855"/>
                <a:ext cx="1118494" cy="51576"/>
              </a:xfrm>
              <a:prstGeom prst="rect">
                <a:avLst/>
              </a:prstGeom>
              <a:solidFill>
                <a:schemeClr val="bg2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4" name="15 - Ομάδα"/>
            <p:cNvGrpSpPr>
              <a:grpSpLocks/>
            </p:cNvGrpSpPr>
            <p:nvPr/>
          </p:nvGrpSpPr>
          <p:grpSpPr bwMode="auto">
            <a:xfrm>
              <a:off x="2960494" y="5497455"/>
              <a:ext cx="166378" cy="78337"/>
              <a:chOff x="2960494" y="5446243"/>
              <a:chExt cx="166378" cy="78337"/>
            </a:xfrm>
          </p:grpSpPr>
          <p:sp>
            <p:nvSpPr>
              <p:cNvPr id="739" name="738 - Στρογγυλεμένο ορθογώνιο"/>
              <p:cNvSpPr/>
              <p:nvPr/>
            </p:nvSpPr>
            <p:spPr>
              <a:xfrm>
                <a:off x="2961169" y="5447283"/>
                <a:ext cx="61852" cy="7501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40" name="739 - Στρογγυλεμένο ορθογώνιο"/>
              <p:cNvSpPr/>
              <p:nvPr/>
            </p:nvSpPr>
            <p:spPr>
              <a:xfrm>
                <a:off x="3064257" y="5447283"/>
                <a:ext cx="61852" cy="7501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5" name="16 - Ομάδα"/>
            <p:cNvGrpSpPr>
              <a:grpSpLocks/>
            </p:cNvGrpSpPr>
            <p:nvPr/>
          </p:nvGrpSpPr>
          <p:grpSpPr bwMode="auto">
            <a:xfrm>
              <a:off x="3258586" y="5497455"/>
              <a:ext cx="131718" cy="78337"/>
              <a:chOff x="3000115" y="5447464"/>
              <a:chExt cx="131718" cy="78337"/>
            </a:xfrm>
          </p:grpSpPr>
          <p:sp>
            <p:nvSpPr>
              <p:cNvPr id="737" name="736 - Στρογγυλεμένο ορθογώνιο"/>
              <p:cNvSpPr/>
              <p:nvPr/>
            </p:nvSpPr>
            <p:spPr>
              <a:xfrm>
                <a:off x="3001651" y="5448504"/>
                <a:ext cx="25773" cy="7501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38" name="737 - Στρογγυλεμένο ορθογώνιο"/>
              <p:cNvSpPr/>
              <p:nvPr/>
            </p:nvSpPr>
            <p:spPr>
              <a:xfrm>
                <a:off x="3068659" y="5448504"/>
                <a:ext cx="61852" cy="7501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6" name="19 - Ομάδα"/>
            <p:cNvGrpSpPr>
              <a:grpSpLocks/>
            </p:cNvGrpSpPr>
            <p:nvPr/>
          </p:nvGrpSpPr>
          <p:grpSpPr bwMode="auto">
            <a:xfrm>
              <a:off x="3452693" y="5490929"/>
              <a:ext cx="166378" cy="78337"/>
              <a:chOff x="2960136" y="5444594"/>
              <a:chExt cx="166378" cy="78337"/>
            </a:xfrm>
          </p:grpSpPr>
          <p:sp>
            <p:nvSpPr>
              <p:cNvPr id="735" name="734 - Στρογγυλεμένο ορθογώνιο"/>
              <p:cNvSpPr/>
              <p:nvPr/>
            </p:nvSpPr>
            <p:spPr>
              <a:xfrm>
                <a:off x="2958279" y="5442784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36" name="735 - Στρογγυλεμένο ορθογώνιο"/>
              <p:cNvSpPr/>
              <p:nvPr/>
            </p:nvSpPr>
            <p:spPr>
              <a:xfrm>
                <a:off x="3066519" y="5442784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7" name="22 - Ομάδα"/>
            <p:cNvGrpSpPr>
              <a:grpSpLocks/>
            </p:cNvGrpSpPr>
            <p:nvPr/>
          </p:nvGrpSpPr>
          <p:grpSpPr bwMode="auto">
            <a:xfrm>
              <a:off x="3175395" y="5171044"/>
              <a:ext cx="166377" cy="78337"/>
              <a:chOff x="2964473" y="5410002"/>
              <a:chExt cx="166377" cy="78337"/>
            </a:xfrm>
          </p:grpSpPr>
          <p:sp>
            <p:nvSpPr>
              <p:cNvPr id="733" name="732 - Στρογγυλεμένο ορθογώνιο"/>
              <p:cNvSpPr/>
              <p:nvPr/>
            </p:nvSpPr>
            <p:spPr>
              <a:xfrm>
                <a:off x="2966733" y="5409252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34" name="733 - Στρογγυλεμένο ορθογώνιο"/>
              <p:cNvSpPr/>
              <p:nvPr/>
            </p:nvSpPr>
            <p:spPr>
              <a:xfrm>
                <a:off x="3069819" y="5409252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8" name="25 - Ομάδα"/>
            <p:cNvGrpSpPr>
              <a:grpSpLocks/>
            </p:cNvGrpSpPr>
            <p:nvPr/>
          </p:nvGrpSpPr>
          <p:grpSpPr bwMode="auto">
            <a:xfrm>
              <a:off x="3411098" y="5171045"/>
              <a:ext cx="166378" cy="78337"/>
              <a:chOff x="2962433" y="5410002"/>
              <a:chExt cx="166378" cy="78337"/>
            </a:xfrm>
          </p:grpSpPr>
          <p:sp>
            <p:nvSpPr>
              <p:cNvPr id="731" name="730 - Στρογγυλεμένο ορθογώνιο"/>
              <p:cNvSpPr/>
              <p:nvPr/>
            </p:nvSpPr>
            <p:spPr>
              <a:xfrm>
                <a:off x="2960936" y="5409252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32" name="731 - Στρογγυλεμένο ορθογώνιο"/>
              <p:cNvSpPr/>
              <p:nvPr/>
            </p:nvSpPr>
            <p:spPr>
              <a:xfrm>
                <a:off x="3069176" y="5409252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4" name="28 - Ομάδα"/>
            <p:cNvGrpSpPr>
              <a:grpSpLocks/>
            </p:cNvGrpSpPr>
            <p:nvPr/>
          </p:nvGrpSpPr>
          <p:grpSpPr bwMode="auto">
            <a:xfrm>
              <a:off x="3653737" y="5203685"/>
              <a:ext cx="166378" cy="78337"/>
              <a:chOff x="2960014" y="5446300"/>
              <a:chExt cx="166378" cy="78337"/>
            </a:xfrm>
          </p:grpSpPr>
          <p:sp>
            <p:nvSpPr>
              <p:cNvPr id="729" name="728 - Στρογγυλεμένο ορθογώνιο"/>
              <p:cNvSpPr/>
              <p:nvPr/>
            </p:nvSpPr>
            <p:spPr>
              <a:xfrm>
                <a:off x="2958131" y="5445730"/>
                <a:ext cx="61852" cy="79704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30" name="729 - Στρογγυλεμένο ορθογώνιο"/>
              <p:cNvSpPr/>
              <p:nvPr/>
            </p:nvSpPr>
            <p:spPr>
              <a:xfrm>
                <a:off x="3066374" y="5445730"/>
                <a:ext cx="61852" cy="79704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8" name="31 - Ομάδα"/>
            <p:cNvGrpSpPr>
              <a:grpSpLocks/>
            </p:cNvGrpSpPr>
            <p:nvPr/>
          </p:nvGrpSpPr>
          <p:grpSpPr bwMode="auto">
            <a:xfrm>
              <a:off x="3376440" y="4909914"/>
              <a:ext cx="166378" cy="78337"/>
              <a:chOff x="2964350" y="5445137"/>
              <a:chExt cx="166378" cy="78337"/>
            </a:xfrm>
          </p:grpSpPr>
          <p:sp>
            <p:nvSpPr>
              <p:cNvPr id="727" name="726 - Στρογγυλεμένο ορθογώνιο"/>
              <p:cNvSpPr/>
              <p:nvPr/>
            </p:nvSpPr>
            <p:spPr>
              <a:xfrm>
                <a:off x="2966584" y="5442954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28" name="727 - Στρογγυλεμένο ορθογώνιο"/>
              <p:cNvSpPr/>
              <p:nvPr/>
            </p:nvSpPr>
            <p:spPr>
              <a:xfrm>
                <a:off x="3069671" y="5442954"/>
                <a:ext cx="61852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9" name="34 - Ομάδα"/>
            <p:cNvGrpSpPr>
              <a:grpSpLocks/>
            </p:cNvGrpSpPr>
            <p:nvPr/>
          </p:nvGrpSpPr>
          <p:grpSpPr bwMode="auto">
            <a:xfrm>
              <a:off x="3660666" y="4870747"/>
              <a:ext cx="221836" cy="78337"/>
              <a:chOff x="2952311" y="5409628"/>
              <a:chExt cx="221836" cy="78337"/>
            </a:xfrm>
          </p:grpSpPr>
          <p:sp>
            <p:nvSpPr>
              <p:cNvPr id="725" name="724 - Στρογγυλεμένο ορθογώνιο"/>
              <p:cNvSpPr/>
              <p:nvPr/>
            </p:nvSpPr>
            <p:spPr>
              <a:xfrm>
                <a:off x="2953808" y="5409105"/>
                <a:ext cx="77317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26" name="725 - Στρογγυλεμένο ορθογώνιο"/>
              <p:cNvSpPr/>
              <p:nvPr/>
            </p:nvSpPr>
            <p:spPr>
              <a:xfrm>
                <a:off x="3067203" y="5409105"/>
                <a:ext cx="108243" cy="79707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722" name="309 - Στρογγυλεμένο ορθογώνιο"/>
            <p:cNvSpPr/>
            <p:nvPr/>
          </p:nvSpPr>
          <p:spPr>
            <a:xfrm>
              <a:off x="3852876" y="5503186"/>
              <a:ext cx="134013" cy="196921"/>
            </a:xfrm>
            <a:prstGeom prst="roundRect">
              <a:avLst/>
            </a:prstGeom>
            <a:solidFill>
              <a:schemeClr val="bg2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23" name="722 - Έλλειψη"/>
            <p:cNvSpPr/>
            <p:nvPr/>
          </p:nvSpPr>
          <p:spPr>
            <a:xfrm>
              <a:off x="2847774" y="5765748"/>
              <a:ext cx="108243" cy="103149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724" name="723 - Στρογγυλεμένο ορθογώνιο"/>
            <p:cNvSpPr/>
            <p:nvPr/>
          </p:nvSpPr>
          <p:spPr>
            <a:xfrm>
              <a:off x="3873493" y="5536005"/>
              <a:ext cx="72161" cy="79708"/>
            </a:xfrm>
            <a:prstGeom prst="roundRect">
              <a:avLst/>
            </a:prstGeom>
            <a:solidFill>
              <a:schemeClr val="bg2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</p:grpSp>
      <p:grpSp>
        <p:nvGrpSpPr>
          <p:cNvPr id="60" name="948 - Ομάδα"/>
          <p:cNvGrpSpPr>
            <a:grpSpLocks/>
          </p:cNvGrpSpPr>
          <p:nvPr/>
        </p:nvGrpSpPr>
        <p:grpSpPr bwMode="auto">
          <a:xfrm>
            <a:off x="3361134" y="757081"/>
            <a:ext cx="1448741" cy="997920"/>
            <a:chOff x="4953001" y="2276475"/>
            <a:chExt cx="2876549" cy="2724150"/>
          </a:xfrm>
        </p:grpSpPr>
        <p:grpSp>
          <p:nvGrpSpPr>
            <p:cNvPr id="61" name="20 - Ομάδα"/>
            <p:cNvGrpSpPr>
              <a:grpSpLocks/>
            </p:cNvGrpSpPr>
            <p:nvPr/>
          </p:nvGrpSpPr>
          <p:grpSpPr bwMode="auto">
            <a:xfrm>
              <a:off x="4953001" y="3013065"/>
              <a:ext cx="2876549" cy="1987560"/>
              <a:chOff x="6524626" y="669915"/>
              <a:chExt cx="2876549" cy="1987560"/>
            </a:xfrm>
          </p:grpSpPr>
          <p:sp>
            <p:nvSpPr>
              <p:cNvPr id="697" name="696 - Διάγραμμα ροής: Μη αυτόματη λειτουργία"/>
              <p:cNvSpPr/>
              <p:nvPr/>
            </p:nvSpPr>
            <p:spPr>
              <a:xfrm rot="10800000">
                <a:off x="8525936" y="670379"/>
                <a:ext cx="277515" cy="1987096"/>
              </a:xfrm>
              <a:prstGeom prst="flowChartManualOperation">
                <a:avLst/>
              </a:pr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698" name="697 - Διάγραμμα ροής: Μη αυτόματη λειτουργία"/>
              <p:cNvSpPr/>
              <p:nvPr/>
            </p:nvSpPr>
            <p:spPr>
              <a:xfrm rot="10800000">
                <a:off x="7952226" y="670379"/>
                <a:ext cx="274847" cy="1987096"/>
              </a:xfrm>
              <a:prstGeom prst="flowChartManualOperation">
                <a:avLst/>
              </a:pr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699" name="14 - Διάγραμμα ροής: Μη αυτόματη λειτουργία"/>
              <p:cNvSpPr/>
              <p:nvPr/>
            </p:nvSpPr>
            <p:spPr>
              <a:xfrm rot="10800000">
                <a:off x="7365175" y="670379"/>
                <a:ext cx="274847" cy="1987096"/>
              </a:xfrm>
              <a:prstGeom prst="flowChartManualOperation">
                <a:avLst/>
              </a:pr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0" name="2 - Ορθογώνιο"/>
              <p:cNvSpPr/>
              <p:nvPr/>
            </p:nvSpPr>
            <p:spPr>
              <a:xfrm>
                <a:off x="6524626" y="1714500"/>
                <a:ext cx="2476500" cy="942975"/>
              </a:xfrm>
              <a:prstGeom prst="rect">
                <a:avLst/>
              </a:prstGeom>
              <a:gradFill flip="none" rotWithShape="1">
                <a:gsLst>
                  <a:gs pos="100000">
                    <a:schemeClr val="bg1">
                      <a:lumMod val="65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1" name="3 - Ισοσκελές τρίγωνο"/>
              <p:cNvSpPr/>
              <p:nvPr/>
            </p:nvSpPr>
            <p:spPr>
              <a:xfrm>
                <a:off x="6532630" y="1280658"/>
                <a:ext cx="837882" cy="454025"/>
              </a:xfrm>
              <a:prstGeom prst="triangle">
                <a:avLst>
                  <a:gd name="adj" fmla="val 100000"/>
                </a:avLst>
              </a:prstGeom>
              <a:gradFill flip="none" rotWithShape="1">
                <a:gsLst>
                  <a:gs pos="100000">
                    <a:schemeClr val="bg1">
                      <a:lumMod val="50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2" name="4 - Ισοσκελές τρίγωνο"/>
              <p:cNvSpPr/>
              <p:nvPr/>
            </p:nvSpPr>
            <p:spPr>
              <a:xfrm>
                <a:off x="7367844" y="1280658"/>
                <a:ext cx="837882" cy="454025"/>
              </a:xfrm>
              <a:prstGeom prst="triangle">
                <a:avLst>
                  <a:gd name="adj" fmla="val 100000"/>
                </a:avLst>
              </a:prstGeom>
              <a:gradFill flip="none" rotWithShape="1">
                <a:gsLst>
                  <a:gs pos="99000">
                    <a:schemeClr val="bg1">
                      <a:lumMod val="50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3" name="5 - Ισοσκελές τρίγωνο"/>
              <p:cNvSpPr/>
              <p:nvPr/>
            </p:nvSpPr>
            <p:spPr>
              <a:xfrm>
                <a:off x="8171036" y="1283608"/>
                <a:ext cx="837882" cy="456972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99000">
                    <a:schemeClr val="bg1">
                      <a:lumMod val="50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</a:gra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4" name="6 - Ορθογώνιο"/>
              <p:cNvSpPr/>
              <p:nvPr/>
            </p:nvSpPr>
            <p:spPr>
              <a:xfrm>
                <a:off x="6754110" y="1967593"/>
                <a:ext cx="173446" cy="37737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5" name="7 - Ορθογώνιο"/>
              <p:cNvSpPr/>
              <p:nvPr/>
            </p:nvSpPr>
            <p:spPr>
              <a:xfrm>
                <a:off x="7106340" y="1967593"/>
                <a:ext cx="170778" cy="37737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6" name="8 - Ορθογώνιο"/>
              <p:cNvSpPr/>
              <p:nvPr/>
            </p:nvSpPr>
            <p:spPr>
              <a:xfrm>
                <a:off x="7439891" y="1967593"/>
                <a:ext cx="170778" cy="37737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7" name="9 - Ορθογώνιο"/>
              <p:cNvSpPr/>
              <p:nvPr/>
            </p:nvSpPr>
            <p:spPr>
              <a:xfrm>
                <a:off x="7789454" y="1967593"/>
                <a:ext cx="173446" cy="37737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8" name="10 - Ορθογώνιο"/>
              <p:cNvSpPr/>
              <p:nvPr/>
            </p:nvSpPr>
            <p:spPr>
              <a:xfrm>
                <a:off x="8171036" y="1979386"/>
                <a:ext cx="170778" cy="37737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09" name="11 - Ορθογώνιο"/>
              <p:cNvSpPr/>
              <p:nvPr/>
            </p:nvSpPr>
            <p:spPr>
              <a:xfrm>
                <a:off x="8525936" y="1979386"/>
                <a:ext cx="168109" cy="37737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10" name="15 - Ορθογώνιο"/>
              <p:cNvSpPr/>
              <p:nvPr/>
            </p:nvSpPr>
            <p:spPr>
              <a:xfrm>
                <a:off x="9010651" y="1924050"/>
                <a:ext cx="390524" cy="733425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65000"/>
                      <a:lumOff val="35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100000" t="100000"/>
                </a:path>
              </a:gra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11" name="16 - Ισοσκελές τρίγωνο"/>
              <p:cNvSpPr/>
              <p:nvPr/>
            </p:nvSpPr>
            <p:spPr>
              <a:xfrm>
                <a:off x="9022260" y="1495879"/>
                <a:ext cx="378915" cy="456972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99000">
                    <a:schemeClr val="bg1">
                      <a:lumMod val="50000"/>
                    </a:schemeClr>
                  </a:gs>
                  <a:gs pos="73000">
                    <a:schemeClr val="bg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</a:gra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712" name="17 - Ορθογώνιο"/>
              <p:cNvSpPr/>
              <p:nvPr/>
            </p:nvSpPr>
            <p:spPr>
              <a:xfrm>
                <a:off x="9078296" y="2280104"/>
                <a:ext cx="173448" cy="35673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3" name="32 - Ομάδα"/>
            <p:cNvGrpSpPr/>
            <p:nvPr/>
          </p:nvGrpSpPr>
          <p:grpSpPr>
            <a:xfrm>
              <a:off x="4991100" y="2276475"/>
              <a:ext cx="952500" cy="714376"/>
              <a:chOff x="2609850" y="266700"/>
              <a:chExt cx="1201961" cy="1032009"/>
            </a:xfrm>
            <a:gradFill flip="none" rotWithShape="1">
              <a:gsLst>
                <a:gs pos="0">
                  <a:schemeClr val="bg1">
                    <a:lumMod val="85000"/>
                    <a:shade val="30000"/>
                    <a:satMod val="115000"/>
                  </a:schemeClr>
                </a:gs>
                <a:gs pos="50000">
                  <a:schemeClr val="bg1">
                    <a:lumMod val="85000"/>
                    <a:shade val="67500"/>
                    <a:satMod val="115000"/>
                  </a:schemeClr>
                </a:gs>
                <a:gs pos="100000">
                  <a:schemeClr val="bg1">
                    <a:lumMod val="8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p:grpSpPr>
          <p:grpSp>
            <p:nvGrpSpPr>
              <p:cNvPr id="64" name="28 - Ομάδα"/>
              <p:cNvGrpSpPr/>
              <p:nvPr/>
            </p:nvGrpSpPr>
            <p:grpSpPr>
              <a:xfrm>
                <a:off x="2609850" y="266700"/>
                <a:ext cx="1047750" cy="790575"/>
                <a:chOff x="2609850" y="266700"/>
                <a:chExt cx="1047750" cy="790575"/>
              </a:xfrm>
              <a:grpFill/>
            </p:grpSpPr>
            <p:sp>
              <p:nvSpPr>
                <p:cNvPr id="692" name="22 - Έλλειψη"/>
                <p:cNvSpPr/>
                <p:nvPr/>
              </p:nvSpPr>
              <p:spPr>
                <a:xfrm>
                  <a:off x="2609850" y="314325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93" name="692 - Έλλειψη"/>
                <p:cNvSpPr/>
                <p:nvPr/>
              </p:nvSpPr>
              <p:spPr>
                <a:xfrm>
                  <a:off x="2924175" y="266700"/>
                  <a:ext cx="342900" cy="3333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94" name="693 - Έλλειψη"/>
                <p:cNvSpPr/>
                <p:nvPr/>
              </p:nvSpPr>
              <p:spPr>
                <a:xfrm>
                  <a:off x="2838450" y="533400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95" name="694 - Έλλειψη"/>
                <p:cNvSpPr/>
                <p:nvPr/>
              </p:nvSpPr>
              <p:spPr>
                <a:xfrm>
                  <a:off x="2990850" y="409575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96" name="695 - Έλλειψη"/>
                <p:cNvSpPr/>
                <p:nvPr/>
              </p:nvSpPr>
              <p:spPr>
                <a:xfrm>
                  <a:off x="3276600" y="685800"/>
                  <a:ext cx="381000" cy="3714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690" name="689 - Έλλειψη"/>
              <p:cNvSpPr/>
              <p:nvPr/>
            </p:nvSpPr>
            <p:spPr>
              <a:xfrm rot="1458274">
                <a:off x="3429000" y="885825"/>
                <a:ext cx="314325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691" name="690 - Έλλειψη"/>
              <p:cNvSpPr/>
              <p:nvPr/>
            </p:nvSpPr>
            <p:spPr>
              <a:xfrm rot="3594067">
                <a:off x="3562238" y="1049137"/>
                <a:ext cx="314325" cy="1848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5" name="33 - Ομάδα"/>
            <p:cNvGrpSpPr/>
            <p:nvPr/>
          </p:nvGrpSpPr>
          <p:grpSpPr>
            <a:xfrm>
              <a:off x="5600700" y="2305050"/>
              <a:ext cx="952500" cy="714376"/>
              <a:chOff x="2609850" y="266700"/>
              <a:chExt cx="1201961" cy="1032009"/>
            </a:xfrm>
            <a:gradFill flip="none" rotWithShape="1">
              <a:gsLst>
                <a:gs pos="0">
                  <a:schemeClr val="bg1">
                    <a:lumMod val="85000"/>
                    <a:shade val="30000"/>
                    <a:satMod val="115000"/>
                  </a:schemeClr>
                </a:gs>
                <a:gs pos="50000">
                  <a:schemeClr val="bg1">
                    <a:lumMod val="85000"/>
                    <a:shade val="67500"/>
                    <a:satMod val="115000"/>
                  </a:schemeClr>
                </a:gs>
                <a:gs pos="100000">
                  <a:schemeClr val="bg1">
                    <a:lumMod val="8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p:grpSpPr>
          <p:grpSp>
            <p:nvGrpSpPr>
              <p:cNvPr id="66" name="28 - Ομάδα"/>
              <p:cNvGrpSpPr/>
              <p:nvPr/>
            </p:nvGrpSpPr>
            <p:grpSpPr>
              <a:xfrm>
                <a:off x="2609850" y="266700"/>
                <a:ext cx="1047750" cy="790575"/>
                <a:chOff x="2609850" y="266700"/>
                <a:chExt cx="1047750" cy="790575"/>
              </a:xfrm>
              <a:grpFill/>
            </p:grpSpPr>
            <p:sp>
              <p:nvSpPr>
                <p:cNvPr id="684" name="683 - Έλλειψη"/>
                <p:cNvSpPr/>
                <p:nvPr/>
              </p:nvSpPr>
              <p:spPr>
                <a:xfrm>
                  <a:off x="2609850" y="314325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5" name="684 - Έλλειψη"/>
                <p:cNvSpPr/>
                <p:nvPr/>
              </p:nvSpPr>
              <p:spPr>
                <a:xfrm>
                  <a:off x="2924175" y="266700"/>
                  <a:ext cx="342900" cy="3333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6" name="685 - Έλλειψη"/>
                <p:cNvSpPr/>
                <p:nvPr/>
              </p:nvSpPr>
              <p:spPr>
                <a:xfrm>
                  <a:off x="2838450" y="533400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7" name="686 - Έλλειψη"/>
                <p:cNvSpPr/>
                <p:nvPr/>
              </p:nvSpPr>
              <p:spPr>
                <a:xfrm>
                  <a:off x="2990850" y="409575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8" name="687 - Έλλειψη"/>
                <p:cNvSpPr/>
                <p:nvPr/>
              </p:nvSpPr>
              <p:spPr>
                <a:xfrm>
                  <a:off x="3276600" y="685800"/>
                  <a:ext cx="381000" cy="3714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682" name="681 - Έλλειψη"/>
              <p:cNvSpPr/>
              <p:nvPr/>
            </p:nvSpPr>
            <p:spPr>
              <a:xfrm rot="1458274">
                <a:off x="3429000" y="885825"/>
                <a:ext cx="314325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683" name="682 - Έλλειψη"/>
              <p:cNvSpPr/>
              <p:nvPr/>
            </p:nvSpPr>
            <p:spPr>
              <a:xfrm rot="3594067">
                <a:off x="3562238" y="1049137"/>
                <a:ext cx="314325" cy="1848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" name="42 - Ομάδα"/>
            <p:cNvGrpSpPr/>
            <p:nvPr/>
          </p:nvGrpSpPr>
          <p:grpSpPr>
            <a:xfrm>
              <a:off x="6172200" y="2295525"/>
              <a:ext cx="952500" cy="714376"/>
              <a:chOff x="2609850" y="266700"/>
              <a:chExt cx="1201961" cy="1032009"/>
            </a:xfrm>
            <a:gradFill flip="none" rotWithShape="1">
              <a:gsLst>
                <a:gs pos="0">
                  <a:schemeClr val="bg1">
                    <a:lumMod val="85000"/>
                    <a:shade val="30000"/>
                    <a:satMod val="115000"/>
                  </a:schemeClr>
                </a:gs>
                <a:gs pos="50000">
                  <a:schemeClr val="bg1">
                    <a:lumMod val="85000"/>
                    <a:shade val="67500"/>
                    <a:satMod val="115000"/>
                  </a:schemeClr>
                </a:gs>
                <a:gs pos="100000">
                  <a:schemeClr val="bg1">
                    <a:lumMod val="8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p:grpSpPr>
          <p:grpSp>
            <p:nvGrpSpPr>
              <p:cNvPr id="68" name="28 - Ομάδα"/>
              <p:cNvGrpSpPr/>
              <p:nvPr/>
            </p:nvGrpSpPr>
            <p:grpSpPr>
              <a:xfrm>
                <a:off x="2609850" y="266700"/>
                <a:ext cx="1047750" cy="790575"/>
                <a:chOff x="2609850" y="266700"/>
                <a:chExt cx="1047750" cy="790575"/>
              </a:xfrm>
              <a:grpFill/>
            </p:grpSpPr>
            <p:sp>
              <p:nvSpPr>
                <p:cNvPr id="676" name="675 - Έλλειψη"/>
                <p:cNvSpPr/>
                <p:nvPr/>
              </p:nvSpPr>
              <p:spPr>
                <a:xfrm>
                  <a:off x="2609850" y="314325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7" name="676 - Έλλειψη"/>
                <p:cNvSpPr/>
                <p:nvPr/>
              </p:nvSpPr>
              <p:spPr>
                <a:xfrm>
                  <a:off x="2924175" y="266700"/>
                  <a:ext cx="342900" cy="3333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8" name="677 - Έλλειψη"/>
                <p:cNvSpPr/>
                <p:nvPr/>
              </p:nvSpPr>
              <p:spPr>
                <a:xfrm>
                  <a:off x="2838450" y="533400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9" name="678 - Έλλειψη"/>
                <p:cNvSpPr/>
                <p:nvPr/>
              </p:nvSpPr>
              <p:spPr>
                <a:xfrm>
                  <a:off x="2990850" y="409575"/>
                  <a:ext cx="533400" cy="485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0" name="679 - Έλλειψη"/>
                <p:cNvSpPr/>
                <p:nvPr/>
              </p:nvSpPr>
              <p:spPr>
                <a:xfrm>
                  <a:off x="3276600" y="685800"/>
                  <a:ext cx="381000" cy="3714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800" dirty="0">
                    <a:latin typeface="Arial" pitchFamily="34" charset="0"/>
                    <a:ea typeface="Verdana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674" name="673 - Έλλειψη"/>
              <p:cNvSpPr/>
              <p:nvPr/>
            </p:nvSpPr>
            <p:spPr>
              <a:xfrm rot="1458274">
                <a:off x="3429000" y="885825"/>
                <a:ext cx="314325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675" name="674 - Έλλειψη"/>
              <p:cNvSpPr/>
              <p:nvPr/>
            </p:nvSpPr>
            <p:spPr>
              <a:xfrm rot="3594067">
                <a:off x="3562238" y="1049137"/>
                <a:ext cx="314325" cy="1848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>
                  <a:latin typeface="Arial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9520" name="383 - TextBox"/>
          <p:cNvSpPr txBox="1">
            <a:spLocks noChangeArrowheads="1"/>
          </p:cNvSpPr>
          <p:nvPr/>
        </p:nvSpPr>
        <p:spPr bwMode="auto">
          <a:xfrm>
            <a:off x="2918985" y="2350081"/>
            <a:ext cx="37382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900" dirty="0"/>
              <a:t>CO</a:t>
            </a:r>
            <a:r>
              <a:rPr lang="en-US" altLang="el-GR" sz="900" baseline="-25000" dirty="0"/>
              <a:t>2</a:t>
            </a:r>
            <a:endParaRPr lang="el-GR" altLang="el-GR" sz="900" baseline="-25000" dirty="0"/>
          </a:p>
        </p:txBody>
      </p:sp>
      <p:sp>
        <p:nvSpPr>
          <p:cNvPr id="62" name="61 - Έλλειψη"/>
          <p:cNvSpPr/>
          <p:nvPr/>
        </p:nvSpPr>
        <p:spPr bwMode="auto">
          <a:xfrm>
            <a:off x="5588609" y="711761"/>
            <a:ext cx="928487" cy="745467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cxnSp>
        <p:nvCxnSpPr>
          <p:cNvPr id="71" name="70 - Ευθεία γραμμή σύνδεσης"/>
          <p:cNvCxnSpPr/>
          <p:nvPr/>
        </p:nvCxnSpPr>
        <p:spPr bwMode="auto">
          <a:xfrm rot="10800000" flipH="1">
            <a:off x="3441768" y="1665361"/>
            <a:ext cx="1021376" cy="216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71 - Ελεύθερη σχεδίαση"/>
          <p:cNvSpPr/>
          <p:nvPr/>
        </p:nvSpPr>
        <p:spPr bwMode="auto">
          <a:xfrm>
            <a:off x="1866700" y="870481"/>
            <a:ext cx="110201" cy="78840"/>
          </a:xfrm>
          <a:custGeom>
            <a:avLst/>
            <a:gdLst>
              <a:gd name="connsiteX0" fmla="*/ 67733 w 97561"/>
              <a:gd name="connsiteY0" fmla="*/ 0 h 84027"/>
              <a:gd name="connsiteX1" fmla="*/ 76200 w 97561"/>
              <a:gd name="connsiteY1" fmla="*/ 25400 h 84027"/>
              <a:gd name="connsiteX2" fmla="*/ 93133 w 97561"/>
              <a:gd name="connsiteY2" fmla="*/ 42334 h 84027"/>
              <a:gd name="connsiteX3" fmla="*/ 0 w 97561"/>
              <a:gd name="connsiteY3" fmla="*/ 76200 h 8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561" h="84027">
                <a:moveTo>
                  <a:pt x="67733" y="0"/>
                </a:moveTo>
                <a:cubicBezTo>
                  <a:pt x="70555" y="8467"/>
                  <a:pt x="71608" y="17747"/>
                  <a:pt x="76200" y="25400"/>
                </a:cubicBezTo>
                <a:cubicBezTo>
                  <a:pt x="80307" y="32245"/>
                  <a:pt x="97561" y="35692"/>
                  <a:pt x="93133" y="42334"/>
                </a:cubicBezTo>
                <a:cubicBezTo>
                  <a:pt x="65337" y="84027"/>
                  <a:pt x="38593" y="76200"/>
                  <a:pt x="0" y="76200"/>
                </a:cubicBezTo>
              </a:path>
            </a:pathLst>
          </a:cu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73" name="72 - Σύννεφο"/>
          <p:cNvSpPr/>
          <p:nvPr/>
        </p:nvSpPr>
        <p:spPr bwMode="auto">
          <a:xfrm rot="10800000">
            <a:off x="1003471" y="1144907"/>
            <a:ext cx="691074" cy="133331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74" name="73 - Σύννεφο"/>
          <p:cNvSpPr/>
          <p:nvPr/>
        </p:nvSpPr>
        <p:spPr bwMode="auto">
          <a:xfrm>
            <a:off x="1636956" y="1027263"/>
            <a:ext cx="383929" cy="227448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75" name="74 - Σύννεφο"/>
          <p:cNvSpPr/>
          <p:nvPr/>
        </p:nvSpPr>
        <p:spPr bwMode="auto">
          <a:xfrm>
            <a:off x="1857714" y="1293924"/>
            <a:ext cx="326340" cy="117645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76" name="75 - Σύννεφο"/>
          <p:cNvSpPr/>
          <p:nvPr/>
        </p:nvSpPr>
        <p:spPr bwMode="auto">
          <a:xfrm rot="191053">
            <a:off x="1191733" y="713643"/>
            <a:ext cx="1073561" cy="540101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77" name="76 - Σύννεφο"/>
          <p:cNvSpPr/>
          <p:nvPr/>
        </p:nvSpPr>
        <p:spPr bwMode="auto">
          <a:xfrm>
            <a:off x="1934499" y="1003733"/>
            <a:ext cx="863843" cy="290190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cxnSp>
        <p:nvCxnSpPr>
          <p:cNvPr id="78" name="77 - Ευθεία γραμμή σύνδεσης"/>
          <p:cNvCxnSpPr/>
          <p:nvPr/>
        </p:nvCxnSpPr>
        <p:spPr bwMode="auto">
          <a:xfrm rot="16200000" flipH="1">
            <a:off x="1529064" y="1251554"/>
            <a:ext cx="376920" cy="403175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78 - Ευθεία γραμμή σύνδεσης"/>
          <p:cNvCxnSpPr/>
          <p:nvPr/>
        </p:nvCxnSpPr>
        <p:spPr bwMode="auto">
          <a:xfrm rot="16200000" flipH="1">
            <a:off x="1695710" y="1247234"/>
            <a:ext cx="376920" cy="403175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79 - Ευθεία γραμμή σύνδεσης"/>
          <p:cNvCxnSpPr/>
          <p:nvPr/>
        </p:nvCxnSpPr>
        <p:spPr bwMode="auto">
          <a:xfrm rot="16200000" flipH="1">
            <a:off x="1621795" y="1258034"/>
            <a:ext cx="376920" cy="403175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80 - Ευθεία γραμμή σύνδεσης"/>
          <p:cNvCxnSpPr/>
          <p:nvPr/>
        </p:nvCxnSpPr>
        <p:spPr bwMode="auto">
          <a:xfrm rot="16200000" flipH="1">
            <a:off x="1439563" y="1265053"/>
            <a:ext cx="375840" cy="403175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81 - Σύννεφο"/>
          <p:cNvSpPr/>
          <p:nvPr/>
        </p:nvSpPr>
        <p:spPr bwMode="auto">
          <a:xfrm>
            <a:off x="980480" y="1061006"/>
            <a:ext cx="954020" cy="311349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548" name="408 - TextBox"/>
          <p:cNvSpPr txBox="1">
            <a:spLocks noChangeArrowheads="1"/>
          </p:cNvSpPr>
          <p:nvPr/>
        </p:nvSpPr>
        <p:spPr bwMode="auto">
          <a:xfrm>
            <a:off x="701525" y="1262521"/>
            <a:ext cx="53893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Rainfalls</a:t>
            </a:r>
            <a:endParaRPr lang="el-GR" altLang="el-GR" sz="800" dirty="0"/>
          </a:p>
        </p:txBody>
      </p:sp>
      <p:sp>
        <p:nvSpPr>
          <p:cNvPr id="19549" name="409 - TextBox"/>
          <p:cNvSpPr txBox="1">
            <a:spLocks noChangeArrowheads="1"/>
          </p:cNvSpPr>
          <p:nvPr/>
        </p:nvSpPr>
        <p:spPr bwMode="auto">
          <a:xfrm>
            <a:off x="6375535" y="736561"/>
            <a:ext cx="8451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Global warming</a:t>
            </a:r>
            <a:endParaRPr lang="el-GR" altLang="el-GR" sz="800" dirty="0"/>
          </a:p>
        </p:txBody>
      </p:sp>
      <p:sp>
        <p:nvSpPr>
          <p:cNvPr id="85" name="84 - Σύννεφο"/>
          <p:cNvSpPr/>
          <p:nvPr/>
        </p:nvSpPr>
        <p:spPr bwMode="auto">
          <a:xfrm>
            <a:off x="797666" y="988048"/>
            <a:ext cx="863843" cy="203918"/>
          </a:xfrm>
          <a:prstGeom prst="cloud">
            <a:avLst/>
          </a:prstGeom>
          <a:gradFill>
            <a:gsLst>
              <a:gs pos="18000">
                <a:schemeClr val="bg1"/>
              </a:gs>
              <a:gs pos="8500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2000"/>
                </a:schemeClr>
              </a:gs>
            </a:gsLst>
            <a:lin ang="2700000" scaled="1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553" name="412 - TextBox"/>
          <p:cNvSpPr txBox="1">
            <a:spLocks noChangeArrowheads="1"/>
          </p:cNvSpPr>
          <p:nvPr/>
        </p:nvSpPr>
        <p:spPr bwMode="auto">
          <a:xfrm>
            <a:off x="7112001" y="2085481"/>
            <a:ext cx="57740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Nutrients</a:t>
            </a:r>
            <a:endParaRPr lang="el-GR" altLang="el-GR" sz="800" dirty="0"/>
          </a:p>
        </p:txBody>
      </p:sp>
      <p:sp>
        <p:nvSpPr>
          <p:cNvPr id="87" name="86 - Ελεύθερη σχεδίαση"/>
          <p:cNvSpPr/>
          <p:nvPr/>
        </p:nvSpPr>
        <p:spPr bwMode="auto">
          <a:xfrm>
            <a:off x="5109567" y="2396521"/>
            <a:ext cx="106170" cy="91800"/>
          </a:xfrm>
          <a:custGeom>
            <a:avLst/>
            <a:gdLst>
              <a:gd name="connsiteX0" fmla="*/ 82339 w 82339"/>
              <a:gd name="connsiteY0" fmla="*/ 0 h 164679"/>
              <a:gd name="connsiteX1" fmla="*/ 73672 w 82339"/>
              <a:gd name="connsiteY1" fmla="*/ 104008 h 164679"/>
              <a:gd name="connsiteX2" fmla="*/ 43336 w 82339"/>
              <a:gd name="connsiteY2" fmla="*/ 143010 h 164679"/>
              <a:gd name="connsiteX3" fmla="*/ 0 w 82339"/>
              <a:gd name="connsiteY3" fmla="*/ 164679 h 164679"/>
              <a:gd name="connsiteX4" fmla="*/ 0 w 82339"/>
              <a:gd name="connsiteY4" fmla="*/ 164679 h 164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9" h="164679">
                <a:moveTo>
                  <a:pt x="82339" y="0"/>
                </a:moveTo>
                <a:cubicBezTo>
                  <a:pt x="81256" y="40086"/>
                  <a:pt x="80173" y="80173"/>
                  <a:pt x="73672" y="104008"/>
                </a:cubicBezTo>
                <a:cubicBezTo>
                  <a:pt x="67172" y="127843"/>
                  <a:pt x="55615" y="132898"/>
                  <a:pt x="43336" y="143010"/>
                </a:cubicBezTo>
                <a:cubicBezTo>
                  <a:pt x="31057" y="153122"/>
                  <a:pt x="0" y="164679"/>
                  <a:pt x="0" y="164679"/>
                </a:cubicBezTo>
                <a:lnTo>
                  <a:pt x="0" y="164679"/>
                </a:ln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90" name="89 - Ελεύθερη σχεδίαση"/>
          <p:cNvSpPr/>
          <p:nvPr/>
        </p:nvSpPr>
        <p:spPr bwMode="auto">
          <a:xfrm>
            <a:off x="3379948" y="2208601"/>
            <a:ext cx="116920" cy="97200"/>
          </a:xfrm>
          <a:custGeom>
            <a:avLst/>
            <a:gdLst>
              <a:gd name="connsiteX0" fmla="*/ 91705 w 101230"/>
              <a:gd name="connsiteY0" fmla="*/ 72816 h 104841"/>
              <a:gd name="connsiteX1" fmla="*/ 67893 w 101230"/>
              <a:gd name="connsiteY1" fmla="*/ 63291 h 104841"/>
              <a:gd name="connsiteX2" fmla="*/ 63130 w 101230"/>
              <a:gd name="connsiteY2" fmla="*/ 49004 h 104841"/>
              <a:gd name="connsiteX3" fmla="*/ 48843 w 101230"/>
              <a:gd name="connsiteY3" fmla="*/ 39479 h 104841"/>
              <a:gd name="connsiteX4" fmla="*/ 20268 w 101230"/>
              <a:gd name="connsiteY4" fmla="*/ 20429 h 104841"/>
              <a:gd name="connsiteX5" fmla="*/ 1218 w 101230"/>
              <a:gd name="connsiteY5" fmla="*/ 6141 h 104841"/>
              <a:gd name="connsiteX6" fmla="*/ 15505 w 101230"/>
              <a:gd name="connsiteY6" fmla="*/ 1379 h 104841"/>
              <a:gd name="connsiteX7" fmla="*/ 34555 w 101230"/>
              <a:gd name="connsiteY7" fmla="*/ 15666 h 104841"/>
              <a:gd name="connsiteX8" fmla="*/ 72655 w 101230"/>
              <a:gd name="connsiteY8" fmla="*/ 39479 h 104841"/>
              <a:gd name="connsiteX9" fmla="*/ 101230 w 101230"/>
              <a:gd name="connsiteY9" fmla="*/ 58529 h 104841"/>
              <a:gd name="connsiteX10" fmla="*/ 72655 w 101230"/>
              <a:gd name="connsiteY10" fmla="*/ 68054 h 104841"/>
              <a:gd name="connsiteX11" fmla="*/ 58368 w 101230"/>
              <a:gd name="connsiteY11" fmla="*/ 72816 h 104841"/>
              <a:gd name="connsiteX12" fmla="*/ 86943 w 101230"/>
              <a:gd name="connsiteY12" fmla="*/ 77579 h 104841"/>
              <a:gd name="connsiteX13" fmla="*/ 91705 w 101230"/>
              <a:gd name="connsiteY13" fmla="*/ 63291 h 104841"/>
              <a:gd name="connsiteX14" fmla="*/ 96468 w 101230"/>
              <a:gd name="connsiteY14" fmla="*/ 77579 h 104841"/>
              <a:gd name="connsiteX15" fmla="*/ 91705 w 101230"/>
              <a:gd name="connsiteY15" fmla="*/ 72816 h 104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1230" h="104841">
                <a:moveTo>
                  <a:pt x="91705" y="72816"/>
                </a:moveTo>
                <a:cubicBezTo>
                  <a:pt x="86943" y="70435"/>
                  <a:pt x="74460" y="68764"/>
                  <a:pt x="67893" y="63291"/>
                </a:cubicBezTo>
                <a:cubicBezTo>
                  <a:pt x="64036" y="60077"/>
                  <a:pt x="66266" y="52924"/>
                  <a:pt x="63130" y="49004"/>
                </a:cubicBezTo>
                <a:cubicBezTo>
                  <a:pt x="59554" y="44535"/>
                  <a:pt x="53240" y="43143"/>
                  <a:pt x="48843" y="39479"/>
                </a:cubicBezTo>
                <a:cubicBezTo>
                  <a:pt x="25061" y="19660"/>
                  <a:pt x="45375" y="28798"/>
                  <a:pt x="20268" y="20429"/>
                </a:cubicBezTo>
                <a:cubicBezTo>
                  <a:pt x="13918" y="15666"/>
                  <a:pt x="3143" y="13842"/>
                  <a:pt x="1218" y="6141"/>
                </a:cubicBezTo>
                <a:cubicBezTo>
                  <a:pt x="0" y="1271"/>
                  <a:pt x="10678" y="0"/>
                  <a:pt x="15505" y="1379"/>
                </a:cubicBezTo>
                <a:cubicBezTo>
                  <a:pt x="23137" y="3560"/>
                  <a:pt x="28205" y="10904"/>
                  <a:pt x="34555" y="15666"/>
                </a:cubicBezTo>
                <a:cubicBezTo>
                  <a:pt x="57403" y="49940"/>
                  <a:pt x="25049" y="7741"/>
                  <a:pt x="72655" y="39479"/>
                </a:cubicBezTo>
                <a:lnTo>
                  <a:pt x="101230" y="58529"/>
                </a:lnTo>
                <a:lnTo>
                  <a:pt x="72655" y="68054"/>
                </a:lnTo>
                <a:lnTo>
                  <a:pt x="58368" y="72816"/>
                </a:lnTo>
                <a:cubicBezTo>
                  <a:pt x="52319" y="90963"/>
                  <a:pt x="43325" y="104841"/>
                  <a:pt x="86943" y="77579"/>
                </a:cubicBezTo>
                <a:cubicBezTo>
                  <a:pt x="91200" y="74918"/>
                  <a:pt x="90118" y="68054"/>
                  <a:pt x="91705" y="63291"/>
                </a:cubicBezTo>
                <a:cubicBezTo>
                  <a:pt x="93293" y="68054"/>
                  <a:pt x="98713" y="73089"/>
                  <a:pt x="96468" y="77579"/>
                </a:cubicBezTo>
                <a:cubicBezTo>
                  <a:pt x="93083" y="84349"/>
                  <a:pt x="96467" y="75197"/>
                  <a:pt x="91705" y="7281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91" name="90 - Ελεύθερη σχεδίαση"/>
          <p:cNvSpPr/>
          <p:nvPr/>
        </p:nvSpPr>
        <p:spPr bwMode="auto">
          <a:xfrm>
            <a:off x="3766996" y="2318761"/>
            <a:ext cx="111545" cy="32400"/>
          </a:xfrm>
          <a:custGeom>
            <a:avLst/>
            <a:gdLst>
              <a:gd name="connsiteX0" fmla="*/ 12700 w 98638"/>
              <a:gd name="connsiteY0" fmla="*/ 20458 h 35347"/>
              <a:gd name="connsiteX1" fmla="*/ 93662 w 98638"/>
              <a:gd name="connsiteY1" fmla="*/ 29983 h 35347"/>
              <a:gd name="connsiteX2" fmla="*/ 98425 w 98638"/>
              <a:gd name="connsiteY2" fmla="*/ 15695 h 35347"/>
              <a:gd name="connsiteX3" fmla="*/ 69850 w 98638"/>
              <a:gd name="connsiteY3" fmla="*/ 1408 h 35347"/>
              <a:gd name="connsiteX4" fmla="*/ 31750 w 98638"/>
              <a:gd name="connsiteY4" fmla="*/ 15695 h 35347"/>
              <a:gd name="connsiteX5" fmla="*/ 17462 w 98638"/>
              <a:gd name="connsiteY5" fmla="*/ 20458 h 35347"/>
              <a:gd name="connsiteX6" fmla="*/ 12700 w 98638"/>
              <a:gd name="connsiteY6" fmla="*/ 20458 h 3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638" h="35347">
                <a:moveTo>
                  <a:pt x="12700" y="20458"/>
                </a:moveTo>
                <a:cubicBezTo>
                  <a:pt x="25400" y="22045"/>
                  <a:pt x="53435" y="35347"/>
                  <a:pt x="93662" y="29983"/>
                </a:cubicBezTo>
                <a:cubicBezTo>
                  <a:pt x="98638" y="29319"/>
                  <a:pt x="96837" y="20458"/>
                  <a:pt x="98425" y="15695"/>
                </a:cubicBezTo>
                <a:cubicBezTo>
                  <a:pt x="93610" y="12485"/>
                  <a:pt x="77596" y="0"/>
                  <a:pt x="69850" y="1408"/>
                </a:cubicBezTo>
                <a:cubicBezTo>
                  <a:pt x="56505" y="3834"/>
                  <a:pt x="44497" y="11060"/>
                  <a:pt x="31750" y="15695"/>
                </a:cubicBezTo>
                <a:cubicBezTo>
                  <a:pt x="27032" y="17411"/>
                  <a:pt x="19707" y="15968"/>
                  <a:pt x="17462" y="20458"/>
                </a:cubicBezTo>
                <a:cubicBezTo>
                  <a:pt x="15874" y="23633"/>
                  <a:pt x="0" y="18871"/>
                  <a:pt x="12700" y="2045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93" name="92 - Ελεύθερη σχεδίαση"/>
          <p:cNvSpPr/>
          <p:nvPr/>
        </p:nvSpPr>
        <p:spPr bwMode="auto">
          <a:xfrm>
            <a:off x="3246900" y="2134081"/>
            <a:ext cx="119609" cy="64800"/>
          </a:xfrm>
          <a:custGeom>
            <a:avLst/>
            <a:gdLst>
              <a:gd name="connsiteX0" fmla="*/ 68238 w 104660"/>
              <a:gd name="connsiteY0" fmla="*/ 63690 h 71066"/>
              <a:gd name="connsiteX1" fmla="*/ 20471 w 104660"/>
              <a:gd name="connsiteY1" fmla="*/ 50042 h 71066"/>
              <a:gd name="connsiteX2" fmla="*/ 13647 w 104660"/>
              <a:gd name="connsiteY2" fmla="*/ 29571 h 71066"/>
              <a:gd name="connsiteX3" fmla="*/ 0 w 104660"/>
              <a:gd name="connsiteY3" fmla="*/ 9099 h 71066"/>
              <a:gd name="connsiteX4" fmla="*/ 20471 w 104660"/>
              <a:gd name="connsiteY4" fmla="*/ 2275 h 71066"/>
              <a:gd name="connsiteX5" fmla="*/ 40943 w 104660"/>
              <a:gd name="connsiteY5" fmla="*/ 22747 h 71066"/>
              <a:gd name="connsiteX6" fmla="*/ 61415 w 104660"/>
              <a:gd name="connsiteY6" fmla="*/ 29571 h 71066"/>
              <a:gd name="connsiteX7" fmla="*/ 81886 w 104660"/>
              <a:gd name="connsiteY7" fmla="*/ 43218 h 71066"/>
              <a:gd name="connsiteX8" fmla="*/ 75062 w 104660"/>
              <a:gd name="connsiteY8" fmla="*/ 70514 h 71066"/>
              <a:gd name="connsiteX9" fmla="*/ 68238 w 104660"/>
              <a:gd name="connsiteY9" fmla="*/ 63690 h 7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660" h="71066">
                <a:moveTo>
                  <a:pt x="68238" y="63690"/>
                </a:moveTo>
                <a:cubicBezTo>
                  <a:pt x="59140" y="60278"/>
                  <a:pt x="34513" y="58818"/>
                  <a:pt x="20471" y="50042"/>
                </a:cubicBezTo>
                <a:cubicBezTo>
                  <a:pt x="14371" y="46230"/>
                  <a:pt x="16864" y="36004"/>
                  <a:pt x="13647" y="29571"/>
                </a:cubicBezTo>
                <a:cubicBezTo>
                  <a:pt x="9979" y="22236"/>
                  <a:pt x="4549" y="15923"/>
                  <a:pt x="0" y="9099"/>
                </a:cubicBezTo>
                <a:cubicBezTo>
                  <a:pt x="6824" y="6824"/>
                  <a:pt x="13647" y="0"/>
                  <a:pt x="20471" y="2275"/>
                </a:cubicBezTo>
                <a:cubicBezTo>
                  <a:pt x="29626" y="5327"/>
                  <a:pt x="32913" y="17394"/>
                  <a:pt x="40943" y="22747"/>
                </a:cubicBezTo>
                <a:cubicBezTo>
                  <a:pt x="46928" y="26737"/>
                  <a:pt x="54981" y="26354"/>
                  <a:pt x="61415" y="29571"/>
                </a:cubicBezTo>
                <a:cubicBezTo>
                  <a:pt x="68750" y="33239"/>
                  <a:pt x="75062" y="38669"/>
                  <a:pt x="81886" y="43218"/>
                </a:cubicBezTo>
                <a:cubicBezTo>
                  <a:pt x="97990" y="67374"/>
                  <a:pt x="104660" y="63115"/>
                  <a:pt x="75062" y="70514"/>
                </a:cubicBezTo>
                <a:cubicBezTo>
                  <a:pt x="72855" y="71066"/>
                  <a:pt x="77337" y="67102"/>
                  <a:pt x="68238" y="6369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94" name="93 - Ελεύθερη σχεδίαση"/>
          <p:cNvSpPr/>
          <p:nvPr/>
        </p:nvSpPr>
        <p:spPr bwMode="auto">
          <a:xfrm rot="14453099">
            <a:off x="3377352" y="2245132"/>
            <a:ext cx="138240" cy="95418"/>
          </a:xfrm>
          <a:custGeom>
            <a:avLst/>
            <a:gdLst>
              <a:gd name="connsiteX0" fmla="*/ 12700 w 98638"/>
              <a:gd name="connsiteY0" fmla="*/ 20458 h 35347"/>
              <a:gd name="connsiteX1" fmla="*/ 93662 w 98638"/>
              <a:gd name="connsiteY1" fmla="*/ 29983 h 35347"/>
              <a:gd name="connsiteX2" fmla="*/ 98425 w 98638"/>
              <a:gd name="connsiteY2" fmla="*/ 15695 h 35347"/>
              <a:gd name="connsiteX3" fmla="*/ 69850 w 98638"/>
              <a:gd name="connsiteY3" fmla="*/ 1408 h 35347"/>
              <a:gd name="connsiteX4" fmla="*/ 31750 w 98638"/>
              <a:gd name="connsiteY4" fmla="*/ 15695 h 35347"/>
              <a:gd name="connsiteX5" fmla="*/ 17462 w 98638"/>
              <a:gd name="connsiteY5" fmla="*/ 20458 h 35347"/>
              <a:gd name="connsiteX6" fmla="*/ 12700 w 98638"/>
              <a:gd name="connsiteY6" fmla="*/ 20458 h 3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638" h="35347">
                <a:moveTo>
                  <a:pt x="12700" y="20458"/>
                </a:moveTo>
                <a:cubicBezTo>
                  <a:pt x="25400" y="22045"/>
                  <a:pt x="53435" y="35347"/>
                  <a:pt x="93662" y="29983"/>
                </a:cubicBezTo>
                <a:cubicBezTo>
                  <a:pt x="98638" y="29319"/>
                  <a:pt x="96837" y="20458"/>
                  <a:pt x="98425" y="15695"/>
                </a:cubicBezTo>
                <a:cubicBezTo>
                  <a:pt x="93610" y="12485"/>
                  <a:pt x="77596" y="0"/>
                  <a:pt x="69850" y="1408"/>
                </a:cubicBezTo>
                <a:cubicBezTo>
                  <a:pt x="56505" y="3834"/>
                  <a:pt x="44497" y="11060"/>
                  <a:pt x="31750" y="15695"/>
                </a:cubicBezTo>
                <a:cubicBezTo>
                  <a:pt x="27032" y="17411"/>
                  <a:pt x="19707" y="15968"/>
                  <a:pt x="17462" y="20458"/>
                </a:cubicBezTo>
                <a:cubicBezTo>
                  <a:pt x="15874" y="23633"/>
                  <a:pt x="0" y="18871"/>
                  <a:pt x="12700" y="20458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559" name="454 - TextBox"/>
          <p:cNvSpPr txBox="1">
            <a:spLocks noChangeArrowheads="1"/>
          </p:cNvSpPr>
          <p:nvPr/>
        </p:nvSpPr>
        <p:spPr bwMode="auto">
          <a:xfrm rot="2644691">
            <a:off x="2436461" y="1791459"/>
            <a:ext cx="5229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Run -off</a:t>
            </a:r>
            <a:endParaRPr lang="el-GR" altLang="el-GR" sz="800" dirty="0"/>
          </a:p>
        </p:txBody>
      </p:sp>
      <p:grpSp>
        <p:nvGrpSpPr>
          <p:cNvPr id="69" name="1238 - Ομάδα"/>
          <p:cNvGrpSpPr>
            <a:grpSpLocks/>
          </p:cNvGrpSpPr>
          <p:nvPr/>
        </p:nvGrpSpPr>
        <p:grpSpPr bwMode="auto">
          <a:xfrm>
            <a:off x="4269620" y="1582201"/>
            <a:ext cx="1575069" cy="446040"/>
            <a:chOff x="4691102" y="2128709"/>
            <a:chExt cx="1860680" cy="655649"/>
          </a:xfrm>
        </p:grpSpPr>
        <p:grpSp>
          <p:nvGrpSpPr>
            <p:cNvPr id="70" name="Group 233"/>
            <p:cNvGrpSpPr>
              <a:grpSpLocks/>
            </p:cNvGrpSpPr>
            <p:nvPr/>
          </p:nvGrpSpPr>
          <p:grpSpPr bwMode="auto">
            <a:xfrm>
              <a:off x="4691102" y="2128709"/>
              <a:ext cx="1860680" cy="655649"/>
              <a:chOff x="2517" y="124"/>
              <a:chExt cx="1407" cy="362"/>
            </a:xfrm>
          </p:grpSpPr>
          <p:grpSp>
            <p:nvGrpSpPr>
              <p:cNvPr id="83" name="Group 234"/>
              <p:cNvGrpSpPr>
                <a:grpSpLocks/>
              </p:cNvGrpSpPr>
              <p:nvPr/>
            </p:nvGrpSpPr>
            <p:grpSpPr bwMode="auto">
              <a:xfrm>
                <a:off x="2925" y="169"/>
                <a:ext cx="318" cy="274"/>
                <a:chOff x="204" y="305"/>
                <a:chExt cx="318" cy="274"/>
              </a:xfrm>
            </p:grpSpPr>
            <p:grpSp>
              <p:nvGrpSpPr>
                <p:cNvPr id="84" name="Group 235"/>
                <p:cNvGrpSpPr>
                  <a:grpSpLocks/>
                </p:cNvGrpSpPr>
                <p:nvPr/>
              </p:nvGrpSpPr>
              <p:grpSpPr bwMode="auto">
                <a:xfrm>
                  <a:off x="204" y="305"/>
                  <a:ext cx="318" cy="274"/>
                  <a:chOff x="5193" y="2069"/>
                  <a:chExt cx="318" cy="454"/>
                </a:xfrm>
              </p:grpSpPr>
              <p:sp>
                <p:nvSpPr>
                  <p:cNvPr id="20705" name="Rectangle 236"/>
                  <p:cNvSpPr>
                    <a:spLocks noChangeArrowheads="1"/>
                  </p:cNvSpPr>
                  <p:nvPr/>
                </p:nvSpPr>
                <p:spPr bwMode="auto">
                  <a:xfrm>
                    <a:off x="5239" y="2296"/>
                    <a:ext cx="226" cy="227"/>
                  </a:xfrm>
                  <a:prstGeom prst="rect">
                    <a:avLst/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706" name="AutoShape 237"/>
                  <p:cNvSpPr>
                    <a:spLocks noChangeArrowheads="1"/>
                  </p:cNvSpPr>
                  <p:nvPr/>
                </p:nvSpPr>
                <p:spPr bwMode="auto">
                  <a:xfrm>
                    <a:off x="5193" y="2069"/>
                    <a:ext cx="318" cy="22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0704" name="Rectangle 238" descr="Light vertical"/>
                <p:cNvSpPr>
                  <a:spLocks noChangeArrowheads="1"/>
                </p:cNvSpPr>
                <p:nvPr/>
              </p:nvSpPr>
              <p:spPr bwMode="auto">
                <a:xfrm>
                  <a:off x="220" y="506"/>
                  <a:ext cx="272" cy="45"/>
                </a:xfrm>
                <a:prstGeom prst="rect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buFont typeface="Arial" pitchFamily="34" charset="0"/>
                    <a:buNone/>
                  </a:pPr>
                  <a:endParaRPr lang="el-GR" altLang="el-GR" sz="80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86" name="Group 239"/>
              <p:cNvGrpSpPr>
                <a:grpSpLocks/>
              </p:cNvGrpSpPr>
              <p:nvPr/>
            </p:nvGrpSpPr>
            <p:grpSpPr bwMode="auto">
              <a:xfrm>
                <a:off x="3606" y="124"/>
                <a:ext cx="318" cy="274"/>
                <a:chOff x="204" y="305"/>
                <a:chExt cx="318" cy="274"/>
              </a:xfrm>
            </p:grpSpPr>
            <p:grpSp>
              <p:nvGrpSpPr>
                <p:cNvPr id="88" name="Group 240"/>
                <p:cNvGrpSpPr>
                  <a:grpSpLocks/>
                </p:cNvGrpSpPr>
                <p:nvPr/>
              </p:nvGrpSpPr>
              <p:grpSpPr bwMode="auto">
                <a:xfrm>
                  <a:off x="204" y="305"/>
                  <a:ext cx="318" cy="274"/>
                  <a:chOff x="5193" y="2069"/>
                  <a:chExt cx="318" cy="454"/>
                </a:xfrm>
              </p:grpSpPr>
              <p:sp>
                <p:nvSpPr>
                  <p:cNvPr id="20701" name="Rectangle 241"/>
                  <p:cNvSpPr>
                    <a:spLocks noChangeArrowheads="1"/>
                  </p:cNvSpPr>
                  <p:nvPr/>
                </p:nvSpPr>
                <p:spPr bwMode="auto">
                  <a:xfrm>
                    <a:off x="5239" y="2296"/>
                    <a:ext cx="226" cy="227"/>
                  </a:xfrm>
                  <a:prstGeom prst="rect">
                    <a:avLst/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702" name="AutoShape 242"/>
                  <p:cNvSpPr>
                    <a:spLocks noChangeArrowheads="1"/>
                  </p:cNvSpPr>
                  <p:nvPr/>
                </p:nvSpPr>
                <p:spPr bwMode="auto">
                  <a:xfrm>
                    <a:off x="5193" y="2069"/>
                    <a:ext cx="318" cy="22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0700" name="Rectangle 243" descr="Light vertical"/>
                <p:cNvSpPr>
                  <a:spLocks noChangeArrowheads="1"/>
                </p:cNvSpPr>
                <p:nvPr/>
              </p:nvSpPr>
              <p:spPr bwMode="auto">
                <a:xfrm>
                  <a:off x="220" y="506"/>
                  <a:ext cx="272" cy="45"/>
                </a:xfrm>
                <a:prstGeom prst="rect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buFont typeface="Arial" pitchFamily="34" charset="0"/>
                    <a:buNone/>
                  </a:pPr>
                  <a:endParaRPr lang="el-GR" altLang="el-GR" sz="80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89" name="Group 244"/>
              <p:cNvGrpSpPr>
                <a:grpSpLocks/>
              </p:cNvGrpSpPr>
              <p:nvPr/>
            </p:nvGrpSpPr>
            <p:grpSpPr bwMode="auto">
              <a:xfrm>
                <a:off x="3243" y="124"/>
                <a:ext cx="318" cy="274"/>
                <a:chOff x="204" y="305"/>
                <a:chExt cx="318" cy="274"/>
              </a:xfrm>
            </p:grpSpPr>
            <p:grpSp>
              <p:nvGrpSpPr>
                <p:cNvPr id="92" name="Group 245"/>
                <p:cNvGrpSpPr>
                  <a:grpSpLocks/>
                </p:cNvGrpSpPr>
                <p:nvPr/>
              </p:nvGrpSpPr>
              <p:grpSpPr bwMode="auto">
                <a:xfrm>
                  <a:off x="204" y="305"/>
                  <a:ext cx="318" cy="274"/>
                  <a:chOff x="5193" y="2069"/>
                  <a:chExt cx="318" cy="454"/>
                </a:xfrm>
              </p:grpSpPr>
              <p:sp>
                <p:nvSpPr>
                  <p:cNvPr id="20697" name="Rectangle 246"/>
                  <p:cNvSpPr>
                    <a:spLocks noChangeArrowheads="1"/>
                  </p:cNvSpPr>
                  <p:nvPr/>
                </p:nvSpPr>
                <p:spPr bwMode="auto">
                  <a:xfrm>
                    <a:off x="5239" y="2296"/>
                    <a:ext cx="226" cy="227"/>
                  </a:xfrm>
                  <a:prstGeom prst="rect">
                    <a:avLst/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698" name="AutoShape 247"/>
                  <p:cNvSpPr>
                    <a:spLocks noChangeArrowheads="1"/>
                  </p:cNvSpPr>
                  <p:nvPr/>
                </p:nvSpPr>
                <p:spPr bwMode="auto">
                  <a:xfrm>
                    <a:off x="5193" y="2069"/>
                    <a:ext cx="318" cy="22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0696" name="Rectangle 248" descr="Light vertical"/>
                <p:cNvSpPr>
                  <a:spLocks noChangeArrowheads="1"/>
                </p:cNvSpPr>
                <p:nvPr/>
              </p:nvSpPr>
              <p:spPr bwMode="auto">
                <a:xfrm>
                  <a:off x="220" y="506"/>
                  <a:ext cx="272" cy="45"/>
                </a:xfrm>
                <a:prstGeom prst="rect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buFont typeface="Arial" pitchFamily="34" charset="0"/>
                    <a:buNone/>
                  </a:pPr>
                  <a:endParaRPr lang="el-GR" altLang="el-GR" sz="80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95" name="Group 249"/>
              <p:cNvGrpSpPr>
                <a:grpSpLocks/>
              </p:cNvGrpSpPr>
              <p:nvPr/>
            </p:nvGrpSpPr>
            <p:grpSpPr bwMode="auto">
              <a:xfrm>
                <a:off x="2517" y="214"/>
                <a:ext cx="318" cy="272"/>
                <a:chOff x="204" y="305"/>
                <a:chExt cx="318" cy="274"/>
              </a:xfrm>
            </p:grpSpPr>
            <p:grpSp>
              <p:nvGrpSpPr>
                <p:cNvPr id="96" name="Group 250"/>
                <p:cNvGrpSpPr>
                  <a:grpSpLocks/>
                </p:cNvGrpSpPr>
                <p:nvPr/>
              </p:nvGrpSpPr>
              <p:grpSpPr bwMode="auto">
                <a:xfrm>
                  <a:off x="204" y="305"/>
                  <a:ext cx="318" cy="274"/>
                  <a:chOff x="5193" y="2069"/>
                  <a:chExt cx="318" cy="454"/>
                </a:xfrm>
              </p:grpSpPr>
              <p:sp>
                <p:nvSpPr>
                  <p:cNvPr id="20693" name="Rectangle 251"/>
                  <p:cNvSpPr>
                    <a:spLocks noChangeArrowheads="1"/>
                  </p:cNvSpPr>
                  <p:nvPr/>
                </p:nvSpPr>
                <p:spPr bwMode="auto">
                  <a:xfrm>
                    <a:off x="5239" y="2296"/>
                    <a:ext cx="226" cy="227"/>
                  </a:xfrm>
                  <a:prstGeom prst="rect">
                    <a:avLst/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694" name="AutoShape 252"/>
                  <p:cNvSpPr>
                    <a:spLocks noChangeArrowheads="1"/>
                  </p:cNvSpPr>
                  <p:nvPr/>
                </p:nvSpPr>
                <p:spPr bwMode="auto">
                  <a:xfrm>
                    <a:off x="5193" y="2069"/>
                    <a:ext cx="318" cy="22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CC6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buFont typeface="Arial" pitchFamily="34" charset="0"/>
                      <a:buNone/>
                    </a:pPr>
                    <a:endParaRPr lang="el-GR" altLang="el-GR" sz="800" dirty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0692" name="Rectangle 253" descr="Light vertical"/>
                <p:cNvSpPr>
                  <a:spLocks noChangeArrowheads="1"/>
                </p:cNvSpPr>
                <p:nvPr/>
              </p:nvSpPr>
              <p:spPr bwMode="auto">
                <a:xfrm>
                  <a:off x="220" y="506"/>
                  <a:ext cx="272" cy="45"/>
                </a:xfrm>
                <a:prstGeom prst="rect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buFont typeface="Arial" pitchFamily="34" charset="0"/>
                    <a:buNone/>
                  </a:pPr>
                  <a:endParaRPr lang="el-GR" altLang="el-GR" sz="800" dirty="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00" name="99 - Ορθογώνιο"/>
            <p:cNvSpPr/>
            <p:nvPr/>
          </p:nvSpPr>
          <p:spPr bwMode="auto">
            <a:xfrm>
              <a:off x="4943532" y="2585917"/>
              <a:ext cx="61917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1" name="100 - Ορθογώνιο"/>
            <p:cNvSpPr/>
            <p:nvPr/>
          </p:nvSpPr>
          <p:spPr bwMode="auto">
            <a:xfrm>
              <a:off x="4783183" y="2585917"/>
              <a:ext cx="61916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2" name="101 - Ορθογώνιο"/>
            <p:cNvSpPr/>
            <p:nvPr/>
          </p:nvSpPr>
          <p:spPr bwMode="auto">
            <a:xfrm>
              <a:off x="5484907" y="2497016"/>
              <a:ext cx="61916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3" name="102 - Ορθογώνιο"/>
            <p:cNvSpPr/>
            <p:nvPr/>
          </p:nvSpPr>
          <p:spPr bwMode="auto">
            <a:xfrm>
              <a:off x="5324558" y="2497016"/>
              <a:ext cx="61917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4" name="103 - Ορθογώνιο"/>
            <p:cNvSpPr/>
            <p:nvPr/>
          </p:nvSpPr>
          <p:spPr bwMode="auto">
            <a:xfrm>
              <a:off x="5896098" y="2412876"/>
              <a:ext cx="61917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5" name="104 - Ορθογώνιο"/>
            <p:cNvSpPr/>
            <p:nvPr/>
          </p:nvSpPr>
          <p:spPr bwMode="auto">
            <a:xfrm>
              <a:off x="5737337" y="2412876"/>
              <a:ext cx="61917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6" name="105 - Ορθογώνιο"/>
            <p:cNvSpPr/>
            <p:nvPr/>
          </p:nvSpPr>
          <p:spPr bwMode="auto">
            <a:xfrm>
              <a:off x="6389846" y="2419226"/>
              <a:ext cx="61916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107" name="106 - Ορθογώνιο"/>
            <p:cNvSpPr/>
            <p:nvPr/>
          </p:nvSpPr>
          <p:spPr bwMode="auto">
            <a:xfrm>
              <a:off x="6229496" y="2419226"/>
              <a:ext cx="61917" cy="508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dirty="0">
                <a:latin typeface="Arial" pitchFamily="34" charset="0"/>
                <a:ea typeface="Verdana" pitchFamily="34" charset="0"/>
                <a:cs typeface="Arial" pitchFamily="34" charset="0"/>
              </a:endParaRPr>
            </a:p>
          </p:txBody>
        </p:sp>
      </p:grpSp>
      <p:sp>
        <p:nvSpPr>
          <p:cNvPr id="108" name="107 - TextBox"/>
          <p:cNvSpPr txBox="1"/>
          <p:nvPr/>
        </p:nvSpPr>
        <p:spPr bwMode="auto">
          <a:xfrm>
            <a:off x="2760451" y="2574464"/>
            <a:ext cx="307777" cy="613309"/>
          </a:xfrm>
          <a:prstGeom prst="rect">
            <a:avLst/>
          </a:prstGeom>
          <a:noFill/>
        </p:spPr>
        <p:txBody>
          <a:bodyPr vert="vert270" wrap="none" anchor="ctr">
            <a:spAutoFit/>
          </a:bodyPr>
          <a:lstStyle/>
          <a:p>
            <a:pPr>
              <a:defRPr/>
            </a:pPr>
            <a:r>
              <a:rPr lang="en-US" sz="800" dirty="0">
                <a:ea typeface="Verdana" pitchFamily="34" charset="0"/>
              </a:rPr>
              <a:t>Acidification</a:t>
            </a:r>
            <a:endParaRPr lang="el-GR" sz="800" dirty="0">
              <a:ea typeface="Verdana" pitchFamily="34" charset="0"/>
            </a:endParaRPr>
          </a:p>
        </p:txBody>
      </p:sp>
      <p:cxnSp>
        <p:nvCxnSpPr>
          <p:cNvPr id="109" name="108 - Ευθύγραμμο βέλος σύνδεσης"/>
          <p:cNvCxnSpPr/>
          <p:nvPr/>
        </p:nvCxnSpPr>
        <p:spPr bwMode="auto">
          <a:xfrm rot="16200000" flipH="1">
            <a:off x="2726916" y="2866861"/>
            <a:ext cx="66636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109 - Ευθύγραμμο βέλος σύνδεσης"/>
          <p:cNvCxnSpPr/>
          <p:nvPr/>
        </p:nvCxnSpPr>
        <p:spPr bwMode="auto">
          <a:xfrm rot="5400000" flipH="1" flipV="1">
            <a:off x="2847328" y="2856601"/>
            <a:ext cx="66744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110 - TextBox"/>
          <p:cNvSpPr txBox="1"/>
          <p:nvPr/>
        </p:nvSpPr>
        <p:spPr bwMode="auto">
          <a:xfrm>
            <a:off x="3181039" y="2522051"/>
            <a:ext cx="430887" cy="722314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algn="ctr">
              <a:defRPr/>
            </a:pPr>
            <a:r>
              <a:rPr lang="en-US" sz="800" dirty="0" err="1">
                <a:ea typeface="Verdana" pitchFamily="34" charset="0"/>
              </a:rPr>
              <a:t>Deoxygenation</a:t>
            </a:r>
            <a:endParaRPr lang="en-US" sz="800" dirty="0">
              <a:ea typeface="Verdana" pitchFamily="34" charset="0"/>
            </a:endParaRPr>
          </a:p>
          <a:p>
            <a:pPr algn="ctr">
              <a:defRPr/>
            </a:pPr>
            <a:r>
              <a:rPr lang="en-US" sz="800" dirty="0">
                <a:ea typeface="Verdana" pitchFamily="34" charset="0"/>
              </a:rPr>
              <a:t>Hypoxia</a:t>
            </a:r>
            <a:endParaRPr lang="el-GR" sz="800" dirty="0">
              <a:ea typeface="Verdana" pitchFamily="34" charset="0"/>
            </a:endParaRPr>
          </a:p>
        </p:txBody>
      </p:sp>
      <p:sp>
        <p:nvSpPr>
          <p:cNvPr id="19565" name="606 - TextBox"/>
          <p:cNvSpPr txBox="1">
            <a:spLocks noChangeArrowheads="1"/>
          </p:cNvSpPr>
          <p:nvPr/>
        </p:nvSpPr>
        <p:spPr bwMode="auto">
          <a:xfrm>
            <a:off x="5600097" y="3186001"/>
            <a:ext cx="725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900" b="1" dirty="0"/>
              <a:t>Mussels’  farms</a:t>
            </a:r>
            <a:endParaRPr lang="el-GR" altLang="el-GR" sz="900" b="1" dirty="0"/>
          </a:p>
        </p:txBody>
      </p:sp>
      <p:grpSp>
        <p:nvGrpSpPr>
          <p:cNvPr id="97" name="Group 56"/>
          <p:cNvGrpSpPr>
            <a:grpSpLocks/>
          </p:cNvGrpSpPr>
          <p:nvPr/>
        </p:nvGrpSpPr>
        <p:grpSpPr bwMode="auto">
          <a:xfrm>
            <a:off x="5718361" y="2801521"/>
            <a:ext cx="84666" cy="407160"/>
            <a:chOff x="2155" y="2886"/>
            <a:chExt cx="206" cy="998"/>
          </a:xfrm>
        </p:grpSpPr>
        <p:sp>
          <p:nvSpPr>
            <p:cNvPr id="481" name="AutoShape 57" descr="Μεγάλο πλέγμα"/>
            <p:cNvSpPr>
              <a:spLocks noChangeArrowheads="1"/>
            </p:cNvSpPr>
            <p:nvPr/>
          </p:nvSpPr>
          <p:spPr bwMode="auto">
            <a:xfrm>
              <a:off x="2155" y="2886"/>
              <a:ext cx="137" cy="998"/>
            </a:xfrm>
            <a:prstGeom prst="can">
              <a:avLst>
                <a:gd name="adj" fmla="val 39477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buFont typeface="Arial" charset="0"/>
                <a:buNone/>
                <a:defRPr/>
              </a:pP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grpSp>
          <p:nvGrpSpPr>
            <p:cNvPr id="98" name="Group 58"/>
            <p:cNvGrpSpPr>
              <a:grpSpLocks/>
            </p:cNvGrpSpPr>
            <p:nvPr/>
          </p:nvGrpSpPr>
          <p:grpSpPr bwMode="auto">
            <a:xfrm rot="218589">
              <a:off x="2162" y="2971"/>
              <a:ext cx="199" cy="877"/>
              <a:chOff x="1503" y="2614"/>
              <a:chExt cx="272" cy="877"/>
            </a:xfrm>
          </p:grpSpPr>
          <p:sp>
            <p:nvSpPr>
              <p:cNvPr id="483" name="Freeform 59">
                <a:extLst/>
              </p:cNvPr>
              <p:cNvSpPr>
                <a:spLocks/>
              </p:cNvSpPr>
              <p:nvPr/>
            </p:nvSpPr>
            <p:spPr bwMode="auto">
              <a:xfrm>
                <a:off x="1503" y="265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4" name="Freeform 60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61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5" name="Freeform 61">
                <a:extLst/>
              </p:cNvPr>
              <p:cNvSpPr>
                <a:spLocks/>
              </p:cNvSpPr>
              <p:nvPr/>
            </p:nvSpPr>
            <p:spPr bwMode="auto">
              <a:xfrm>
                <a:off x="1503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6" name="Freeform 62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7" name="Freeform 6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8" name="Freeform 64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8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9" name="Freeform 6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565" y="261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0" name="Freeform 6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65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1" name="Freeform 6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2" name="Freeform 6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3" name="Freeform 69">
                <a:extLst/>
              </p:cNvPr>
              <p:cNvSpPr>
                <a:spLocks/>
              </p:cNvSpPr>
              <p:nvPr/>
            </p:nvSpPr>
            <p:spPr bwMode="auto">
              <a:xfrm>
                <a:off x="1565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4" name="Freeform 70">
                <a:extLst/>
              </p:cNvPr>
              <p:cNvSpPr>
                <a:spLocks/>
              </p:cNvSpPr>
              <p:nvPr/>
            </p:nvSpPr>
            <p:spPr bwMode="auto">
              <a:xfrm>
                <a:off x="1535" y="288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5" name="Freeform 71">
                <a:extLst/>
              </p:cNvPr>
              <p:cNvSpPr>
                <a:spLocks/>
              </p:cNvSpPr>
              <p:nvPr/>
            </p:nvSpPr>
            <p:spPr bwMode="auto">
              <a:xfrm>
                <a:off x="1565" y="288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6" name="Freeform 72">
                <a:extLst/>
              </p:cNvPr>
              <p:cNvSpPr>
                <a:spLocks/>
              </p:cNvSpPr>
              <p:nvPr/>
            </p:nvSpPr>
            <p:spPr bwMode="auto">
              <a:xfrm>
                <a:off x="1535" y="297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7" name="Freeform 7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97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8" name="Freeform 74">
                <a:extLst/>
              </p:cNvPr>
              <p:cNvSpPr>
                <a:spLocks/>
              </p:cNvSpPr>
              <p:nvPr/>
            </p:nvSpPr>
            <p:spPr bwMode="auto">
              <a:xfrm>
                <a:off x="1535" y="302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9" name="Freeform 7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0" name="Freeform 7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8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1" name="Freeform 7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93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2" name="Freeform 7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302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3" name="Freeform 79">
                <a:extLst/>
              </p:cNvPr>
              <p:cNvSpPr>
                <a:spLocks/>
              </p:cNvSpPr>
              <p:nvPr/>
            </p:nvSpPr>
            <p:spPr bwMode="auto">
              <a:xfrm>
                <a:off x="1532" y="2977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4" name="Freeform 80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02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5" name="Freeform 81">
                <a:extLst/>
              </p:cNvPr>
              <p:cNvSpPr>
                <a:spLocks/>
              </p:cNvSpPr>
              <p:nvPr/>
            </p:nvSpPr>
            <p:spPr bwMode="auto">
              <a:xfrm>
                <a:off x="1532" y="306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6" name="Freeform 82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7" name="Freeform 8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3067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8" name="Freeform 84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9" name="Freeform 8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293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0" name="Freeform 8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93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1" name="Freeform 8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306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2" name="Freeform 8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68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3" name="Freeform 89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4" name="Freeform 90">
                <a:extLst/>
              </p:cNvPr>
              <p:cNvSpPr>
                <a:spLocks/>
              </p:cNvSpPr>
              <p:nvPr/>
            </p:nvSpPr>
            <p:spPr bwMode="auto">
              <a:xfrm>
                <a:off x="1565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5" name="Freeform 91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24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6" name="Freeform 92">
                <a:extLst/>
              </p:cNvPr>
              <p:cNvSpPr>
                <a:spLocks/>
              </p:cNvSpPr>
              <p:nvPr/>
            </p:nvSpPr>
            <p:spPr bwMode="auto">
              <a:xfrm>
                <a:off x="1564" y="329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7" name="Freeform 93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29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8" name="Freeform 94">
                <a:extLst/>
              </p:cNvPr>
              <p:cNvSpPr>
                <a:spLocks/>
              </p:cNvSpPr>
              <p:nvPr/>
            </p:nvSpPr>
            <p:spPr bwMode="auto">
              <a:xfrm>
                <a:off x="1564" y="333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9" name="Freeform 9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55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0" name="Freeform 9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1" name="Freeform 9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55" y="324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2" name="Freeform 9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33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9" name="Group 56"/>
          <p:cNvGrpSpPr>
            <a:grpSpLocks/>
          </p:cNvGrpSpPr>
          <p:nvPr/>
        </p:nvGrpSpPr>
        <p:grpSpPr bwMode="auto">
          <a:xfrm>
            <a:off x="5426731" y="2797201"/>
            <a:ext cx="88698" cy="406080"/>
            <a:chOff x="2155" y="2886"/>
            <a:chExt cx="214" cy="998"/>
          </a:xfrm>
        </p:grpSpPr>
        <p:sp>
          <p:nvSpPr>
            <p:cNvPr id="439" name="AutoShape 57" descr="Μεγάλο πλέγμα"/>
            <p:cNvSpPr>
              <a:spLocks noChangeArrowheads="1"/>
            </p:cNvSpPr>
            <p:nvPr/>
          </p:nvSpPr>
          <p:spPr bwMode="auto">
            <a:xfrm>
              <a:off x="2155" y="2886"/>
              <a:ext cx="136" cy="998"/>
            </a:xfrm>
            <a:prstGeom prst="can">
              <a:avLst>
                <a:gd name="adj" fmla="val 39477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buFont typeface="Arial" charset="0"/>
                <a:buNone/>
                <a:defRPr/>
              </a:pP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grpSp>
          <p:nvGrpSpPr>
            <p:cNvPr id="112" name="Group 58"/>
            <p:cNvGrpSpPr>
              <a:grpSpLocks/>
            </p:cNvGrpSpPr>
            <p:nvPr/>
          </p:nvGrpSpPr>
          <p:grpSpPr bwMode="auto">
            <a:xfrm rot="218589">
              <a:off x="2170" y="2975"/>
              <a:ext cx="199" cy="877"/>
              <a:chOff x="1503" y="2614"/>
              <a:chExt cx="272" cy="877"/>
            </a:xfrm>
          </p:grpSpPr>
          <p:sp>
            <p:nvSpPr>
              <p:cNvPr id="441" name="Freeform 59">
                <a:extLst/>
              </p:cNvPr>
              <p:cNvSpPr>
                <a:spLocks/>
              </p:cNvSpPr>
              <p:nvPr/>
            </p:nvSpPr>
            <p:spPr bwMode="auto">
              <a:xfrm>
                <a:off x="1503" y="265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2" name="Freeform 60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61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3" name="Freeform 61">
                <a:extLst/>
              </p:cNvPr>
              <p:cNvSpPr>
                <a:spLocks/>
              </p:cNvSpPr>
              <p:nvPr/>
            </p:nvSpPr>
            <p:spPr bwMode="auto">
              <a:xfrm>
                <a:off x="1503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4" name="Freeform 62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5" name="Freeform 6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6" name="Freeform 64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8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7" name="Freeform 6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565" y="261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8" name="Freeform 6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65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9" name="Freeform 6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0" name="Freeform 6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1" name="Freeform 69">
                <a:extLst/>
              </p:cNvPr>
              <p:cNvSpPr>
                <a:spLocks/>
              </p:cNvSpPr>
              <p:nvPr/>
            </p:nvSpPr>
            <p:spPr bwMode="auto">
              <a:xfrm>
                <a:off x="1565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2" name="Freeform 70">
                <a:extLst/>
              </p:cNvPr>
              <p:cNvSpPr>
                <a:spLocks/>
              </p:cNvSpPr>
              <p:nvPr/>
            </p:nvSpPr>
            <p:spPr bwMode="auto">
              <a:xfrm>
                <a:off x="1535" y="288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3" name="Freeform 71">
                <a:extLst/>
              </p:cNvPr>
              <p:cNvSpPr>
                <a:spLocks/>
              </p:cNvSpPr>
              <p:nvPr/>
            </p:nvSpPr>
            <p:spPr bwMode="auto">
              <a:xfrm>
                <a:off x="1565" y="288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4" name="Freeform 72">
                <a:extLst/>
              </p:cNvPr>
              <p:cNvSpPr>
                <a:spLocks/>
              </p:cNvSpPr>
              <p:nvPr/>
            </p:nvSpPr>
            <p:spPr bwMode="auto">
              <a:xfrm>
                <a:off x="1535" y="297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5" name="Freeform 7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97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6" name="Freeform 74">
                <a:extLst/>
              </p:cNvPr>
              <p:cNvSpPr>
                <a:spLocks/>
              </p:cNvSpPr>
              <p:nvPr/>
            </p:nvSpPr>
            <p:spPr bwMode="auto">
              <a:xfrm>
                <a:off x="1535" y="302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7" name="Freeform 7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8" name="Freeform 7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8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9" name="Freeform 7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93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0" name="Freeform 7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302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1" name="Freeform 79">
                <a:extLst/>
              </p:cNvPr>
              <p:cNvSpPr>
                <a:spLocks/>
              </p:cNvSpPr>
              <p:nvPr/>
            </p:nvSpPr>
            <p:spPr bwMode="auto">
              <a:xfrm>
                <a:off x="1532" y="2977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2" name="Freeform 80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02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3" name="Freeform 81">
                <a:extLst/>
              </p:cNvPr>
              <p:cNvSpPr>
                <a:spLocks/>
              </p:cNvSpPr>
              <p:nvPr/>
            </p:nvSpPr>
            <p:spPr bwMode="auto">
              <a:xfrm>
                <a:off x="1532" y="306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4" name="Freeform 82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5" name="Freeform 8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3067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6" name="Freeform 84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7" name="Freeform 8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293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8" name="Freeform 8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93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9" name="Freeform 8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306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0" name="Freeform 8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68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1" name="Freeform 89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2" name="Freeform 90">
                <a:extLst/>
              </p:cNvPr>
              <p:cNvSpPr>
                <a:spLocks/>
              </p:cNvSpPr>
              <p:nvPr/>
            </p:nvSpPr>
            <p:spPr bwMode="auto">
              <a:xfrm>
                <a:off x="1565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3" name="Freeform 91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24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4" name="Freeform 92">
                <a:extLst/>
              </p:cNvPr>
              <p:cNvSpPr>
                <a:spLocks/>
              </p:cNvSpPr>
              <p:nvPr/>
            </p:nvSpPr>
            <p:spPr bwMode="auto">
              <a:xfrm>
                <a:off x="1564" y="329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5" name="Freeform 93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29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6" name="Freeform 94">
                <a:extLst/>
              </p:cNvPr>
              <p:cNvSpPr>
                <a:spLocks/>
              </p:cNvSpPr>
              <p:nvPr/>
            </p:nvSpPr>
            <p:spPr bwMode="auto">
              <a:xfrm>
                <a:off x="1564" y="333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7" name="Freeform 9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55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8" name="Freeform 9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9" name="Freeform 9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55" y="324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0" name="Freeform 9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33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3" name="Group 56"/>
          <p:cNvGrpSpPr>
            <a:grpSpLocks/>
          </p:cNvGrpSpPr>
          <p:nvPr/>
        </p:nvGrpSpPr>
        <p:grpSpPr bwMode="auto">
          <a:xfrm>
            <a:off x="5192890" y="2797201"/>
            <a:ext cx="88698" cy="406080"/>
            <a:chOff x="2155" y="2886"/>
            <a:chExt cx="214" cy="998"/>
          </a:xfrm>
        </p:grpSpPr>
        <p:sp>
          <p:nvSpPr>
            <p:cNvPr id="397" name="AutoShape 57" descr="Μεγάλο πλέγμα"/>
            <p:cNvSpPr>
              <a:spLocks noChangeArrowheads="1"/>
            </p:cNvSpPr>
            <p:nvPr/>
          </p:nvSpPr>
          <p:spPr bwMode="auto">
            <a:xfrm>
              <a:off x="2155" y="2886"/>
              <a:ext cx="136" cy="998"/>
            </a:xfrm>
            <a:prstGeom prst="can">
              <a:avLst>
                <a:gd name="adj" fmla="val 39477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buFont typeface="Arial" charset="0"/>
                <a:buNone/>
                <a:defRPr/>
              </a:pP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grpSp>
          <p:nvGrpSpPr>
            <p:cNvPr id="114" name="Group 58"/>
            <p:cNvGrpSpPr>
              <a:grpSpLocks/>
            </p:cNvGrpSpPr>
            <p:nvPr/>
          </p:nvGrpSpPr>
          <p:grpSpPr bwMode="auto">
            <a:xfrm rot="218589">
              <a:off x="2170" y="2975"/>
              <a:ext cx="199" cy="877"/>
              <a:chOff x="1503" y="2614"/>
              <a:chExt cx="272" cy="877"/>
            </a:xfrm>
          </p:grpSpPr>
          <p:sp>
            <p:nvSpPr>
              <p:cNvPr id="399" name="Freeform 59">
                <a:extLst/>
              </p:cNvPr>
              <p:cNvSpPr>
                <a:spLocks/>
              </p:cNvSpPr>
              <p:nvPr/>
            </p:nvSpPr>
            <p:spPr bwMode="auto">
              <a:xfrm>
                <a:off x="1503" y="265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0" name="Freeform 60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61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1" name="Freeform 61">
                <a:extLst/>
              </p:cNvPr>
              <p:cNvSpPr>
                <a:spLocks/>
              </p:cNvSpPr>
              <p:nvPr/>
            </p:nvSpPr>
            <p:spPr bwMode="auto">
              <a:xfrm>
                <a:off x="1503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2" name="Freeform 62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3" name="Freeform 6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4" name="Freeform 64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8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5" name="Freeform 6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565" y="261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6" name="Freeform 6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65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7" name="Freeform 6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75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8" name="Freeform 6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9" name="Freeform 69">
                <a:extLst/>
              </p:cNvPr>
              <p:cNvSpPr>
                <a:spLocks/>
              </p:cNvSpPr>
              <p:nvPr/>
            </p:nvSpPr>
            <p:spPr bwMode="auto">
              <a:xfrm>
                <a:off x="1565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0" name="Freeform 70">
                <a:extLst/>
              </p:cNvPr>
              <p:cNvSpPr>
                <a:spLocks/>
              </p:cNvSpPr>
              <p:nvPr/>
            </p:nvSpPr>
            <p:spPr bwMode="auto">
              <a:xfrm>
                <a:off x="1535" y="288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1" name="Freeform 71">
                <a:extLst/>
              </p:cNvPr>
              <p:cNvSpPr>
                <a:spLocks/>
              </p:cNvSpPr>
              <p:nvPr/>
            </p:nvSpPr>
            <p:spPr bwMode="auto">
              <a:xfrm>
                <a:off x="1565" y="288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2" name="Freeform 72">
                <a:extLst/>
              </p:cNvPr>
              <p:cNvSpPr>
                <a:spLocks/>
              </p:cNvSpPr>
              <p:nvPr/>
            </p:nvSpPr>
            <p:spPr bwMode="auto">
              <a:xfrm>
                <a:off x="1535" y="297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3" name="Freeform 7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2976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4" name="Freeform 74">
                <a:extLst/>
              </p:cNvPr>
              <p:cNvSpPr>
                <a:spLocks/>
              </p:cNvSpPr>
              <p:nvPr/>
            </p:nvSpPr>
            <p:spPr bwMode="auto">
              <a:xfrm>
                <a:off x="1535" y="302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5" name="Freeform 7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795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6" name="Freeform 7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8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7" name="Freeform 7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26" y="293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8" name="Freeform 7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302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9" name="Freeform 79">
                <a:extLst/>
              </p:cNvPr>
              <p:cNvSpPr>
                <a:spLocks/>
              </p:cNvSpPr>
              <p:nvPr/>
            </p:nvSpPr>
            <p:spPr bwMode="auto">
              <a:xfrm>
                <a:off x="1532" y="2977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0" name="Freeform 80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02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1" name="Freeform 81">
                <a:extLst/>
              </p:cNvPr>
              <p:cNvSpPr>
                <a:spLocks/>
              </p:cNvSpPr>
              <p:nvPr/>
            </p:nvSpPr>
            <p:spPr bwMode="auto">
              <a:xfrm>
                <a:off x="1532" y="306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2" name="Freeform 82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3" name="Freeform 83">
                <a:extLst/>
              </p:cNvPr>
              <p:cNvSpPr>
                <a:spLocks/>
              </p:cNvSpPr>
              <p:nvPr/>
            </p:nvSpPr>
            <p:spPr bwMode="auto">
              <a:xfrm>
                <a:off x="1519" y="3067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4" name="Freeform 84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5" name="Freeform 8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2932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6" name="Freeform 8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2931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7" name="Freeform 8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306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8" name="Freeform 8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68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9" name="Freeform 89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0" name="Freeform 90">
                <a:extLst/>
              </p:cNvPr>
              <p:cNvSpPr>
                <a:spLocks/>
              </p:cNvSpPr>
              <p:nvPr/>
            </p:nvSpPr>
            <p:spPr bwMode="auto">
              <a:xfrm>
                <a:off x="1565" y="3158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1" name="Freeform 91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24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2" name="Freeform 92">
                <a:extLst/>
              </p:cNvPr>
              <p:cNvSpPr>
                <a:spLocks/>
              </p:cNvSpPr>
              <p:nvPr/>
            </p:nvSpPr>
            <p:spPr bwMode="auto">
              <a:xfrm>
                <a:off x="1564" y="329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3" name="Freeform 93">
                <a:extLst/>
              </p:cNvPr>
              <p:cNvSpPr>
                <a:spLocks/>
              </p:cNvSpPr>
              <p:nvPr/>
            </p:nvSpPr>
            <p:spPr bwMode="auto">
              <a:xfrm>
                <a:off x="1548" y="3294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4" name="Freeform 94">
                <a:extLst/>
              </p:cNvPr>
              <p:cNvSpPr>
                <a:spLocks/>
              </p:cNvSpPr>
              <p:nvPr/>
            </p:nvSpPr>
            <p:spPr bwMode="auto">
              <a:xfrm>
                <a:off x="1564" y="333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5" name="Freeform 95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55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6" name="Freeform 96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10" y="3113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7" name="Freeform 97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55" y="3249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8" name="Freeform 98">
                <a:extLst/>
              </p:cNvPr>
              <p:cNvSpPr>
                <a:spLocks/>
              </p:cNvSpPr>
              <p:nvPr/>
            </p:nvSpPr>
            <p:spPr bwMode="auto">
              <a:xfrm flipH="1">
                <a:off x="1639" y="3340"/>
                <a:ext cx="107" cy="151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>
                      <a:alpha val="94000"/>
                    </a:srgbClr>
                  </a:gs>
                  <a:gs pos="50000">
                    <a:srgbClr val="EAEAEA">
                      <a:alpha val="98000"/>
                    </a:srgbClr>
                  </a:gs>
                  <a:gs pos="100000">
                    <a:srgbClr val="808080">
                      <a:alpha val="94000"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5" name="1126 - Ομάδα"/>
          <p:cNvGrpSpPr>
            <a:grpSpLocks/>
          </p:cNvGrpSpPr>
          <p:nvPr/>
        </p:nvGrpSpPr>
        <p:grpSpPr bwMode="auto">
          <a:xfrm>
            <a:off x="5909197" y="2315521"/>
            <a:ext cx="40317" cy="137160"/>
            <a:chOff x="5506536" y="3051338"/>
            <a:chExt cx="320045" cy="1306356"/>
          </a:xfrm>
        </p:grpSpPr>
        <p:sp>
          <p:nvSpPr>
            <p:cNvPr id="229" name="AutoShape 57" descr="Μεγάλο πλέγμα"/>
            <p:cNvSpPr>
              <a:spLocks noChangeArrowheads="1"/>
            </p:cNvSpPr>
            <p:nvPr/>
          </p:nvSpPr>
          <p:spPr bwMode="auto">
            <a:xfrm>
              <a:off x="5506536" y="3051338"/>
              <a:ext cx="234700" cy="1306356"/>
            </a:xfrm>
            <a:prstGeom prst="can">
              <a:avLst>
                <a:gd name="adj" fmla="val 3947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buFont typeface="Arial" charset="0"/>
                <a:buNone/>
                <a:defRPr/>
              </a:pP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grpSp>
          <p:nvGrpSpPr>
            <p:cNvPr id="116" name="1038 - Ομάδα"/>
            <p:cNvGrpSpPr>
              <a:grpSpLocks/>
            </p:cNvGrpSpPr>
            <p:nvPr/>
          </p:nvGrpSpPr>
          <p:grpSpPr bwMode="auto">
            <a:xfrm>
              <a:off x="5521091" y="3151827"/>
              <a:ext cx="305490" cy="1162805"/>
              <a:chOff x="5521091" y="3151827"/>
              <a:chExt cx="305490" cy="1162805"/>
            </a:xfrm>
          </p:grpSpPr>
          <p:sp>
            <p:nvSpPr>
              <p:cNvPr id="231" name="Freeform 5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872" y="3215916"/>
                <a:ext cx="138683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2" name="Freeform 6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9873" y="3154199"/>
                <a:ext cx="117353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3" name="Freeform 6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17200" y="3329068"/>
                <a:ext cx="128018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4" name="Freeform 6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401069"/>
                <a:ext cx="11734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5" name="Freeform 6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329068"/>
                <a:ext cx="128018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6" name="Freeform 6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872" y="3452503"/>
                <a:ext cx="138683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7" name="Freeform 6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02546" y="3154199"/>
                <a:ext cx="138690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8" name="Freeform 6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6555" y="3226206"/>
                <a:ext cx="128018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9" name="Freeform 6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45218" y="3339351"/>
                <a:ext cx="138690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0" name="Freeform 6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98563" y="3401069"/>
                <a:ext cx="117347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Freeform 6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91881" y="3401069"/>
                <a:ext cx="128018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2" name="Freeform 7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514221"/>
                <a:ext cx="128018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Freeform 7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91881" y="3514221"/>
                <a:ext cx="128018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4" name="Freeform 7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627367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5" name="Freeform 7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872" y="3627367"/>
                <a:ext cx="11734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6" name="Freeform 7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689084"/>
                <a:ext cx="117347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Freeform 7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6555" y="3401069"/>
                <a:ext cx="128018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8" name="Freeform 7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6555" y="3452503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9" name="Freeform 7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6555" y="3586222"/>
                <a:ext cx="128018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Freeform 7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4554" y="3699374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Freeform 7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627367"/>
                <a:ext cx="11734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2" name="Freeform 8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9873" y="3699374"/>
                <a:ext cx="138690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3" name="Freeform 8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872" y="3761092"/>
                <a:ext cx="138683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4" name="Freeform 8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812520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5" name="Freeform 8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17200" y="3740519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6" name="Freeform 8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874237"/>
                <a:ext cx="128018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7" name="Freeform 8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7226" y="3586222"/>
                <a:ext cx="138683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8" name="Freeform 8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4554" y="3586222"/>
                <a:ext cx="128018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9" name="Freeform 8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6555" y="3761092"/>
                <a:ext cx="128018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0" name="Freeform 8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98563" y="3833092"/>
                <a:ext cx="128018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1" name="Freeform 8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3874237"/>
                <a:ext cx="128018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2" name="Freeform 9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9873" y="3874237"/>
                <a:ext cx="138690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3" name="Freeform 9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872" y="3987389"/>
                <a:ext cx="138683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4" name="Freeform 9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4059390"/>
                <a:ext cx="128018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5" name="Freeform 9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872" y="4038817"/>
                <a:ext cx="138683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6" name="Freeform 9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9208" y="4110825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7" name="Freeform 9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7226" y="3812520"/>
                <a:ext cx="138683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8" name="Freeform 9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23882" y="3812520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9" name="Freeform 9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6555" y="3997672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0" name="Freeform 9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4554" y="4110825"/>
                <a:ext cx="128018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7" name="1169 - Ομάδα"/>
          <p:cNvGrpSpPr>
            <a:grpSpLocks/>
          </p:cNvGrpSpPr>
          <p:nvPr/>
        </p:nvGrpSpPr>
        <p:grpSpPr bwMode="auto">
          <a:xfrm>
            <a:off x="5641757" y="2318761"/>
            <a:ext cx="41662" cy="137160"/>
            <a:chOff x="5506536" y="3051338"/>
            <a:chExt cx="320045" cy="1306356"/>
          </a:xfrm>
        </p:grpSpPr>
        <p:sp>
          <p:nvSpPr>
            <p:cNvPr id="187" name="AutoShape 57" descr="Μεγάλο πλέγμα"/>
            <p:cNvSpPr>
              <a:spLocks noChangeArrowheads="1"/>
            </p:cNvSpPr>
            <p:nvPr/>
          </p:nvSpPr>
          <p:spPr bwMode="auto">
            <a:xfrm>
              <a:off x="5506536" y="3051338"/>
              <a:ext cx="227126" cy="1306356"/>
            </a:xfrm>
            <a:prstGeom prst="can">
              <a:avLst>
                <a:gd name="adj" fmla="val 3947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buFont typeface="Arial" charset="0"/>
                <a:buNone/>
                <a:defRPr/>
              </a:pP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grpSp>
          <p:nvGrpSpPr>
            <p:cNvPr id="118" name="1038 - Ομάδα"/>
            <p:cNvGrpSpPr>
              <a:grpSpLocks/>
            </p:cNvGrpSpPr>
            <p:nvPr/>
          </p:nvGrpSpPr>
          <p:grpSpPr bwMode="auto">
            <a:xfrm>
              <a:off x="5520454" y="3151827"/>
              <a:ext cx="306127" cy="1162805"/>
              <a:chOff x="5520454" y="3151827"/>
              <a:chExt cx="306127" cy="1162805"/>
            </a:xfrm>
          </p:grpSpPr>
          <p:sp>
            <p:nvSpPr>
              <p:cNvPr id="189" name="Freeform 5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5" y="3215916"/>
                <a:ext cx="134214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6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60" y="3154199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6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16864" y="3329062"/>
                <a:ext cx="144535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6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401069"/>
                <a:ext cx="12388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6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329062"/>
                <a:ext cx="123887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6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5" y="3452497"/>
                <a:ext cx="144535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Freeform 6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20103" y="3154199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Freeform 6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9" y="3226199"/>
                <a:ext cx="13420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Freeform 6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9" y="3339351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Freeform 6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82046" y="3401069"/>
                <a:ext cx="134207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Freeform 6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99455" y="3401069"/>
                <a:ext cx="123887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Freeform 7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514215"/>
                <a:ext cx="134214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Freeform 7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89128" y="3514215"/>
                <a:ext cx="123887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Freeform 7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627367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Freeform 7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5" y="3627367"/>
                <a:ext cx="134214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Freeform 7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689084"/>
                <a:ext cx="123887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Freeform 7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9" y="3401069"/>
                <a:ext cx="123887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7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9" y="3452497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7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9" y="3586222"/>
                <a:ext cx="12388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7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0424" y="3699367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Freeform 7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627367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Freeform 8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60" y="3699367"/>
                <a:ext cx="12388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Freeform 8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5" y="3761085"/>
                <a:ext cx="134214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Freeform 8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812520"/>
                <a:ext cx="134214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Freeform 8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16864" y="3740513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8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874237"/>
                <a:ext cx="123887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Freeform 8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9" y="3586222"/>
                <a:ext cx="144535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Freeform 8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40751" y="3586222"/>
                <a:ext cx="13420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Freeform 8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9" y="3761085"/>
                <a:ext cx="134207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Freeform 8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702694" y="3833092"/>
                <a:ext cx="12388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Freeform 8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3874237"/>
                <a:ext cx="123887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Freeform 9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60" y="3874237"/>
                <a:ext cx="144535" cy="195436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Freeform 9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5" y="3987383"/>
                <a:ext cx="144535" cy="19544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Freeform 9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60" y="4059390"/>
                <a:ext cx="123887" cy="185153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Freeform 9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5" y="4038817"/>
                <a:ext cx="134214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Freeform 9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3" y="4110818"/>
                <a:ext cx="134214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Freeform 9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82046" y="3812520"/>
                <a:ext cx="13420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Freeform 9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0424" y="3812520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Freeform 9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9" y="3997672"/>
                <a:ext cx="12388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8" name="Freeform 9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40751" y="4110818"/>
                <a:ext cx="134207" cy="205725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9" name="1212 - Ομάδα"/>
          <p:cNvGrpSpPr>
            <a:grpSpLocks/>
          </p:cNvGrpSpPr>
          <p:nvPr/>
        </p:nvGrpSpPr>
        <p:grpSpPr bwMode="auto">
          <a:xfrm>
            <a:off x="5415980" y="2312281"/>
            <a:ext cx="41662" cy="136080"/>
            <a:chOff x="5506536" y="3051338"/>
            <a:chExt cx="320045" cy="1306356"/>
          </a:xfrm>
        </p:grpSpPr>
        <p:sp>
          <p:nvSpPr>
            <p:cNvPr id="145" name="AutoShape 57" descr="Μεγάλο πλέγμα"/>
            <p:cNvSpPr>
              <a:spLocks noChangeArrowheads="1"/>
            </p:cNvSpPr>
            <p:nvPr/>
          </p:nvSpPr>
          <p:spPr bwMode="auto">
            <a:xfrm>
              <a:off x="5506536" y="3051338"/>
              <a:ext cx="227126" cy="1306356"/>
            </a:xfrm>
            <a:prstGeom prst="can">
              <a:avLst>
                <a:gd name="adj" fmla="val 39477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buFont typeface="Arial" charset="0"/>
                <a:buNone/>
                <a:defRPr/>
              </a:pP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grpSp>
          <p:nvGrpSpPr>
            <p:cNvPr id="120" name="1038 - Ομάδα"/>
            <p:cNvGrpSpPr>
              <a:grpSpLocks/>
            </p:cNvGrpSpPr>
            <p:nvPr/>
          </p:nvGrpSpPr>
          <p:grpSpPr bwMode="auto">
            <a:xfrm>
              <a:off x="5520445" y="3152936"/>
              <a:ext cx="306136" cy="1161206"/>
              <a:chOff x="5520445" y="3152936"/>
              <a:chExt cx="306136" cy="1161206"/>
            </a:xfrm>
          </p:grpSpPr>
          <p:sp>
            <p:nvSpPr>
              <p:cNvPr id="147" name="Freeform 5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2" y="3217227"/>
                <a:ext cx="134215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Freeform 6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58" y="3155019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6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16862" y="3331271"/>
                <a:ext cx="144536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6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383113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6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331271"/>
                <a:ext cx="123888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6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2" y="3445321"/>
                <a:ext cx="144536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Freeform 6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20101" y="3155019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6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7" y="3227591"/>
                <a:ext cx="134208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6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7" y="3341642"/>
                <a:ext cx="123888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6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82045" y="3403849"/>
                <a:ext cx="134208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6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99454" y="3403849"/>
                <a:ext cx="123888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7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517893"/>
                <a:ext cx="134215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7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89126" y="3517893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7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631943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7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2" y="3631943"/>
                <a:ext cx="134215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7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694151"/>
                <a:ext cx="123888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7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8" y="3403849"/>
                <a:ext cx="123888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7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8" y="3455686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7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7" y="3580100"/>
                <a:ext cx="123888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Freeform 7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0422" y="3694151"/>
                <a:ext cx="123888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7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631943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8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58" y="3694151"/>
                <a:ext cx="123888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8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2" y="3745987"/>
                <a:ext cx="134215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8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808194"/>
                <a:ext cx="134215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8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16862" y="3745987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8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870402"/>
                <a:ext cx="123888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8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8" y="3580100"/>
                <a:ext cx="144536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8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40749" y="3580100"/>
                <a:ext cx="134208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8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61397" y="3766723"/>
                <a:ext cx="134208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Freeform 8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702693" y="3818566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Freeform 89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3870402"/>
                <a:ext cx="123888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Freeform 90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58" y="3870402"/>
                <a:ext cx="144536" cy="196994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Freeform 91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2" y="3994817"/>
                <a:ext cx="144536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Freeform 92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58158" y="4057024"/>
                <a:ext cx="123888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Freeform 93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27182" y="4057024"/>
                <a:ext cx="134215" cy="186622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Freeform 94">
                <a:extLst/>
              </p:cNvPr>
              <p:cNvSpPr>
                <a:spLocks/>
              </p:cNvSpPr>
              <p:nvPr/>
            </p:nvSpPr>
            <p:spPr bwMode="auto">
              <a:xfrm rot="218589">
                <a:off x="5547830" y="4108867"/>
                <a:ext cx="134215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Freeform 95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82045" y="3818566"/>
                <a:ext cx="13420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Freeform 96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30422" y="3818566"/>
                <a:ext cx="123888" cy="196987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97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71718" y="3994817"/>
                <a:ext cx="12388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98">
                <a:extLst/>
              </p:cNvPr>
              <p:cNvSpPr>
                <a:spLocks/>
              </p:cNvSpPr>
              <p:nvPr/>
            </p:nvSpPr>
            <p:spPr bwMode="auto">
              <a:xfrm rot="218589" flipH="1">
                <a:off x="5640749" y="4108867"/>
                <a:ext cx="134208" cy="207358"/>
              </a:xfrm>
              <a:custGeom>
                <a:avLst/>
                <a:gdLst/>
                <a:ahLst/>
                <a:cxnLst>
                  <a:cxn ang="0">
                    <a:pos x="107" y="51"/>
                  </a:cxn>
                  <a:cxn ang="0">
                    <a:pos x="78" y="4"/>
                  </a:cxn>
                  <a:cxn ang="0">
                    <a:pos x="8" y="33"/>
                  </a:cxn>
                  <a:cxn ang="0">
                    <a:pos x="43" y="121"/>
                  </a:cxn>
                  <a:cxn ang="0">
                    <a:pos x="113" y="156"/>
                  </a:cxn>
                  <a:cxn ang="0">
                    <a:pos x="131" y="151"/>
                  </a:cxn>
                  <a:cxn ang="0">
                    <a:pos x="107" y="51"/>
                  </a:cxn>
                </a:cxnLst>
                <a:rect l="0" t="0" r="r" b="b"/>
                <a:pathLst>
                  <a:path w="138" h="157">
                    <a:moveTo>
                      <a:pt x="107" y="51"/>
                    </a:moveTo>
                    <a:cubicBezTo>
                      <a:pt x="101" y="24"/>
                      <a:pt x="104" y="13"/>
                      <a:pt x="78" y="4"/>
                    </a:cubicBezTo>
                    <a:cubicBezTo>
                      <a:pt x="45" y="8"/>
                      <a:pt x="17" y="0"/>
                      <a:pt x="8" y="33"/>
                    </a:cubicBezTo>
                    <a:cubicBezTo>
                      <a:pt x="12" y="80"/>
                      <a:pt x="0" y="107"/>
                      <a:pt x="43" y="121"/>
                    </a:cubicBezTo>
                    <a:cubicBezTo>
                      <a:pt x="65" y="137"/>
                      <a:pt x="90" y="141"/>
                      <a:pt x="113" y="156"/>
                    </a:cubicBezTo>
                    <a:cubicBezTo>
                      <a:pt x="119" y="154"/>
                      <a:pt x="130" y="157"/>
                      <a:pt x="131" y="151"/>
                    </a:cubicBezTo>
                    <a:cubicBezTo>
                      <a:pt x="138" y="121"/>
                      <a:pt x="112" y="80"/>
                      <a:pt x="107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l-GR" sz="800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9572" name="Freeform 259"/>
          <p:cNvSpPr>
            <a:spLocks/>
          </p:cNvSpPr>
          <p:nvPr/>
        </p:nvSpPr>
        <p:spPr bwMode="auto">
          <a:xfrm>
            <a:off x="5399853" y="2176201"/>
            <a:ext cx="40317" cy="3348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23" name="122 - Ελεύθερη σχεδίαση"/>
          <p:cNvSpPr/>
          <p:nvPr/>
        </p:nvSpPr>
        <p:spPr bwMode="auto">
          <a:xfrm rot="21135731">
            <a:off x="4299081" y="2084530"/>
            <a:ext cx="2205886" cy="719884"/>
          </a:xfrm>
          <a:custGeom>
            <a:avLst/>
            <a:gdLst>
              <a:gd name="connsiteX0" fmla="*/ 105652 w 1967176"/>
              <a:gd name="connsiteY0" fmla="*/ 59838 h 194474"/>
              <a:gd name="connsiteX1" fmla="*/ 425412 w 1967176"/>
              <a:gd name="connsiteY1" fmla="*/ 3740 h 194474"/>
              <a:gd name="connsiteX2" fmla="*/ 969564 w 1967176"/>
              <a:gd name="connsiteY2" fmla="*/ 37399 h 194474"/>
              <a:gd name="connsiteX3" fmla="*/ 1541765 w 1967176"/>
              <a:gd name="connsiteY3" fmla="*/ 37399 h 194474"/>
              <a:gd name="connsiteX4" fmla="*/ 1917623 w 1967176"/>
              <a:gd name="connsiteY4" fmla="*/ 93497 h 194474"/>
              <a:gd name="connsiteX5" fmla="*/ 1839085 w 1967176"/>
              <a:gd name="connsiteY5" fmla="*/ 143985 h 194474"/>
              <a:gd name="connsiteX6" fmla="*/ 1575424 w 1967176"/>
              <a:gd name="connsiteY6" fmla="*/ 188864 h 194474"/>
              <a:gd name="connsiteX7" fmla="*/ 1283713 w 1967176"/>
              <a:gd name="connsiteY7" fmla="*/ 177644 h 194474"/>
              <a:gd name="connsiteX8" fmla="*/ 924685 w 1967176"/>
              <a:gd name="connsiteY8" fmla="*/ 188864 h 194474"/>
              <a:gd name="connsiteX9" fmla="*/ 464680 w 1967176"/>
              <a:gd name="connsiteY9" fmla="*/ 155205 h 194474"/>
              <a:gd name="connsiteX10" fmla="*/ 245897 w 1967176"/>
              <a:gd name="connsiteY10" fmla="*/ 155205 h 194474"/>
              <a:gd name="connsiteX11" fmla="*/ 38334 w 1967176"/>
              <a:gd name="connsiteY11" fmla="*/ 155205 h 194474"/>
              <a:gd name="connsiteX12" fmla="*/ 15895 w 1967176"/>
              <a:gd name="connsiteY12" fmla="*/ 115936 h 194474"/>
              <a:gd name="connsiteX13" fmla="*/ 105652 w 1967176"/>
              <a:gd name="connsiteY13" fmla="*/ 59838 h 19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7176" h="194474">
                <a:moveTo>
                  <a:pt x="105652" y="59838"/>
                </a:moveTo>
                <a:cubicBezTo>
                  <a:pt x="173905" y="41139"/>
                  <a:pt x="281427" y="7480"/>
                  <a:pt x="425412" y="3740"/>
                </a:cubicBezTo>
                <a:cubicBezTo>
                  <a:pt x="569397" y="0"/>
                  <a:pt x="783505" y="31789"/>
                  <a:pt x="969564" y="37399"/>
                </a:cubicBezTo>
                <a:cubicBezTo>
                  <a:pt x="1155623" y="43009"/>
                  <a:pt x="1383755" y="28049"/>
                  <a:pt x="1541765" y="37399"/>
                </a:cubicBezTo>
                <a:cubicBezTo>
                  <a:pt x="1699775" y="46749"/>
                  <a:pt x="1868070" y="75733"/>
                  <a:pt x="1917623" y="93497"/>
                </a:cubicBezTo>
                <a:cubicBezTo>
                  <a:pt x="1967176" y="111261"/>
                  <a:pt x="1896118" y="128091"/>
                  <a:pt x="1839085" y="143985"/>
                </a:cubicBezTo>
                <a:cubicBezTo>
                  <a:pt x="1782052" y="159880"/>
                  <a:pt x="1667986" y="183254"/>
                  <a:pt x="1575424" y="188864"/>
                </a:cubicBezTo>
                <a:cubicBezTo>
                  <a:pt x="1482862" y="194474"/>
                  <a:pt x="1392169" y="177644"/>
                  <a:pt x="1283713" y="177644"/>
                </a:cubicBezTo>
                <a:cubicBezTo>
                  <a:pt x="1175257" y="177644"/>
                  <a:pt x="1061190" y="192604"/>
                  <a:pt x="924685" y="188864"/>
                </a:cubicBezTo>
                <a:cubicBezTo>
                  <a:pt x="788180" y="185124"/>
                  <a:pt x="577811" y="160815"/>
                  <a:pt x="464680" y="155205"/>
                </a:cubicBezTo>
                <a:cubicBezTo>
                  <a:pt x="351549" y="149595"/>
                  <a:pt x="245897" y="155205"/>
                  <a:pt x="245897" y="155205"/>
                </a:cubicBezTo>
                <a:cubicBezTo>
                  <a:pt x="174839" y="155205"/>
                  <a:pt x="76668" y="161750"/>
                  <a:pt x="38334" y="155205"/>
                </a:cubicBezTo>
                <a:cubicBezTo>
                  <a:pt x="0" y="148660"/>
                  <a:pt x="3740" y="132766"/>
                  <a:pt x="15895" y="115936"/>
                </a:cubicBezTo>
                <a:cubicBezTo>
                  <a:pt x="28050" y="99107"/>
                  <a:pt x="37399" y="78537"/>
                  <a:pt x="105652" y="59838"/>
                </a:cubicBezTo>
                <a:close/>
              </a:path>
            </a:pathLst>
          </a:custGeom>
          <a:solidFill>
            <a:srgbClr val="FFA3A3">
              <a:alpha val="52000"/>
            </a:srgbClr>
          </a:solidFill>
          <a:ln>
            <a:noFill/>
          </a:ln>
          <a:effectLst>
            <a:softEdge rad="31750"/>
          </a:effectLst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574" name="Freeform 259"/>
          <p:cNvSpPr>
            <a:spLocks/>
          </p:cNvSpPr>
          <p:nvPr/>
        </p:nvSpPr>
        <p:spPr bwMode="auto">
          <a:xfrm>
            <a:off x="5551716" y="2249641"/>
            <a:ext cx="40317" cy="6696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75" name="Freeform 259"/>
          <p:cNvSpPr>
            <a:spLocks/>
          </p:cNvSpPr>
          <p:nvPr/>
        </p:nvSpPr>
        <p:spPr bwMode="auto">
          <a:xfrm>
            <a:off x="5823186" y="2242081"/>
            <a:ext cx="38973" cy="6696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76" name="Freeform 259"/>
          <p:cNvSpPr>
            <a:spLocks/>
          </p:cNvSpPr>
          <p:nvPr/>
        </p:nvSpPr>
        <p:spPr bwMode="auto">
          <a:xfrm>
            <a:off x="5304435" y="2252881"/>
            <a:ext cx="40317" cy="6588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77" name="Freeform 259"/>
          <p:cNvSpPr>
            <a:spLocks/>
          </p:cNvSpPr>
          <p:nvPr/>
        </p:nvSpPr>
        <p:spPr bwMode="auto">
          <a:xfrm>
            <a:off x="5176763" y="2351161"/>
            <a:ext cx="79291" cy="1080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78" name="Freeform 259"/>
          <p:cNvSpPr>
            <a:spLocks/>
          </p:cNvSpPr>
          <p:nvPr/>
        </p:nvSpPr>
        <p:spPr bwMode="auto">
          <a:xfrm>
            <a:off x="5413292" y="2358721"/>
            <a:ext cx="79291" cy="1080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79" name="Freeform 259"/>
          <p:cNvSpPr>
            <a:spLocks/>
          </p:cNvSpPr>
          <p:nvPr/>
        </p:nvSpPr>
        <p:spPr bwMode="auto">
          <a:xfrm>
            <a:off x="5699546" y="2358721"/>
            <a:ext cx="79291" cy="1080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80" name="417 - TextBox"/>
          <p:cNvSpPr txBox="1">
            <a:spLocks noChangeArrowheads="1"/>
          </p:cNvSpPr>
          <p:nvPr/>
        </p:nvSpPr>
        <p:spPr bwMode="auto">
          <a:xfrm>
            <a:off x="4292466" y="2133001"/>
            <a:ext cx="87556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Pathogens-HABs</a:t>
            </a:r>
            <a:endParaRPr lang="el-GR" altLang="el-GR" sz="800" dirty="0"/>
          </a:p>
        </p:txBody>
      </p:sp>
      <p:sp>
        <p:nvSpPr>
          <p:cNvPr id="138" name="137 - Ελεύθερη σχεδίαση"/>
          <p:cNvSpPr/>
          <p:nvPr/>
        </p:nvSpPr>
        <p:spPr bwMode="auto">
          <a:xfrm>
            <a:off x="6456339" y="1663078"/>
            <a:ext cx="577573" cy="921025"/>
          </a:xfrm>
          <a:custGeom>
            <a:avLst/>
            <a:gdLst>
              <a:gd name="connsiteX0" fmla="*/ 224287 w 566754"/>
              <a:gd name="connsiteY0" fmla="*/ 68052 h 309592"/>
              <a:gd name="connsiteX1" fmla="*/ 172528 w 566754"/>
              <a:gd name="connsiteY1" fmla="*/ 111184 h 309592"/>
              <a:gd name="connsiteX2" fmla="*/ 146649 w 566754"/>
              <a:gd name="connsiteY2" fmla="*/ 119811 h 309592"/>
              <a:gd name="connsiteX3" fmla="*/ 51759 w 566754"/>
              <a:gd name="connsiteY3" fmla="*/ 137063 h 309592"/>
              <a:gd name="connsiteX4" fmla="*/ 25879 w 566754"/>
              <a:gd name="connsiteY4" fmla="*/ 154316 h 309592"/>
              <a:gd name="connsiteX5" fmla="*/ 0 w 566754"/>
              <a:gd name="connsiteY5" fmla="*/ 206075 h 309592"/>
              <a:gd name="connsiteX6" fmla="*/ 77638 w 566754"/>
              <a:gd name="connsiteY6" fmla="*/ 240580 h 309592"/>
              <a:gd name="connsiteX7" fmla="*/ 112143 w 566754"/>
              <a:gd name="connsiteY7" fmla="*/ 292339 h 309592"/>
              <a:gd name="connsiteX8" fmla="*/ 163902 w 566754"/>
              <a:gd name="connsiteY8" fmla="*/ 309592 h 309592"/>
              <a:gd name="connsiteX9" fmla="*/ 198408 w 566754"/>
              <a:gd name="connsiteY9" fmla="*/ 292339 h 309592"/>
              <a:gd name="connsiteX10" fmla="*/ 250166 w 566754"/>
              <a:gd name="connsiteY10" fmla="*/ 249207 h 309592"/>
              <a:gd name="connsiteX11" fmla="*/ 267419 w 566754"/>
              <a:gd name="connsiteY11" fmla="*/ 223328 h 309592"/>
              <a:gd name="connsiteX12" fmla="*/ 276045 w 566754"/>
              <a:gd name="connsiteY12" fmla="*/ 197448 h 309592"/>
              <a:gd name="connsiteX13" fmla="*/ 327804 w 566754"/>
              <a:gd name="connsiteY13" fmla="*/ 154316 h 309592"/>
              <a:gd name="connsiteX14" fmla="*/ 353683 w 566754"/>
              <a:gd name="connsiteY14" fmla="*/ 145690 h 309592"/>
              <a:gd name="connsiteX15" fmla="*/ 414068 w 566754"/>
              <a:gd name="connsiteY15" fmla="*/ 171569 h 309592"/>
              <a:gd name="connsiteX16" fmla="*/ 517585 w 566754"/>
              <a:gd name="connsiteY16" fmla="*/ 145690 h 309592"/>
              <a:gd name="connsiteX17" fmla="*/ 552091 w 566754"/>
              <a:gd name="connsiteY17" fmla="*/ 93931 h 309592"/>
              <a:gd name="connsiteX18" fmla="*/ 526211 w 566754"/>
              <a:gd name="connsiteY18" fmla="*/ 68052 h 309592"/>
              <a:gd name="connsiteX19" fmla="*/ 500332 w 566754"/>
              <a:gd name="connsiteY19" fmla="*/ 50799 h 309592"/>
              <a:gd name="connsiteX20" fmla="*/ 345057 w 566754"/>
              <a:gd name="connsiteY20" fmla="*/ 33547 h 309592"/>
              <a:gd name="connsiteX21" fmla="*/ 215660 w 566754"/>
              <a:gd name="connsiteY21" fmla="*/ 42173 h 309592"/>
              <a:gd name="connsiteX22" fmla="*/ 224287 w 566754"/>
              <a:gd name="connsiteY22" fmla="*/ 68052 h 30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66754" h="309592">
                <a:moveTo>
                  <a:pt x="224287" y="68052"/>
                </a:moveTo>
                <a:cubicBezTo>
                  <a:pt x="217098" y="79554"/>
                  <a:pt x="196550" y="99173"/>
                  <a:pt x="172528" y="111184"/>
                </a:cubicBezTo>
                <a:cubicBezTo>
                  <a:pt x="164395" y="115251"/>
                  <a:pt x="155392" y="117313"/>
                  <a:pt x="146649" y="119811"/>
                </a:cubicBezTo>
                <a:cubicBezTo>
                  <a:pt x="105981" y="131430"/>
                  <a:pt x="100619" y="130083"/>
                  <a:pt x="51759" y="137063"/>
                </a:cubicBezTo>
                <a:cubicBezTo>
                  <a:pt x="43132" y="142814"/>
                  <a:pt x="33210" y="146985"/>
                  <a:pt x="25879" y="154316"/>
                </a:cubicBezTo>
                <a:cubicBezTo>
                  <a:pt x="9156" y="171039"/>
                  <a:pt x="7016" y="185027"/>
                  <a:pt x="0" y="206075"/>
                </a:cubicBezTo>
                <a:cubicBezTo>
                  <a:pt x="61594" y="226606"/>
                  <a:pt x="36627" y="213240"/>
                  <a:pt x="77638" y="240580"/>
                </a:cubicBezTo>
                <a:cubicBezTo>
                  <a:pt x="85743" y="264898"/>
                  <a:pt x="85708" y="277653"/>
                  <a:pt x="112143" y="292339"/>
                </a:cubicBezTo>
                <a:cubicBezTo>
                  <a:pt x="128041" y="301171"/>
                  <a:pt x="163902" y="309592"/>
                  <a:pt x="163902" y="309592"/>
                </a:cubicBezTo>
                <a:cubicBezTo>
                  <a:pt x="175404" y="303841"/>
                  <a:pt x="187243" y="298719"/>
                  <a:pt x="198408" y="292339"/>
                </a:cubicBezTo>
                <a:cubicBezTo>
                  <a:pt x="219998" y="280002"/>
                  <a:pt x="233947" y="268670"/>
                  <a:pt x="250166" y="249207"/>
                </a:cubicBezTo>
                <a:cubicBezTo>
                  <a:pt x="256803" y="241242"/>
                  <a:pt x="261668" y="231954"/>
                  <a:pt x="267419" y="223328"/>
                </a:cubicBezTo>
                <a:cubicBezTo>
                  <a:pt x="270294" y="214701"/>
                  <a:pt x="271001" y="205014"/>
                  <a:pt x="276045" y="197448"/>
                </a:cubicBezTo>
                <a:cubicBezTo>
                  <a:pt x="285583" y="183142"/>
                  <a:pt x="311893" y="162272"/>
                  <a:pt x="327804" y="154316"/>
                </a:cubicBezTo>
                <a:cubicBezTo>
                  <a:pt x="335937" y="150250"/>
                  <a:pt x="345057" y="148565"/>
                  <a:pt x="353683" y="145690"/>
                </a:cubicBezTo>
                <a:cubicBezTo>
                  <a:pt x="373811" y="154316"/>
                  <a:pt x="392212" y="170203"/>
                  <a:pt x="414068" y="171569"/>
                </a:cubicBezTo>
                <a:cubicBezTo>
                  <a:pt x="438351" y="173087"/>
                  <a:pt x="487901" y="155584"/>
                  <a:pt x="517585" y="145690"/>
                </a:cubicBezTo>
                <a:cubicBezTo>
                  <a:pt x="529087" y="128437"/>
                  <a:pt x="566754" y="108593"/>
                  <a:pt x="552091" y="93931"/>
                </a:cubicBezTo>
                <a:cubicBezTo>
                  <a:pt x="543464" y="85305"/>
                  <a:pt x="535583" y="75862"/>
                  <a:pt x="526211" y="68052"/>
                </a:cubicBezTo>
                <a:cubicBezTo>
                  <a:pt x="518246" y="61415"/>
                  <a:pt x="509605" y="55436"/>
                  <a:pt x="500332" y="50799"/>
                </a:cubicBezTo>
                <a:cubicBezTo>
                  <a:pt x="459172" y="30219"/>
                  <a:pt x="361214" y="34624"/>
                  <a:pt x="345057" y="33547"/>
                </a:cubicBezTo>
                <a:cubicBezTo>
                  <a:pt x="288506" y="14697"/>
                  <a:pt x="278921" y="0"/>
                  <a:pt x="215660" y="42173"/>
                </a:cubicBezTo>
                <a:cubicBezTo>
                  <a:pt x="208482" y="46958"/>
                  <a:pt x="231476" y="56550"/>
                  <a:pt x="224287" y="68052"/>
                </a:cubicBezTo>
                <a:close/>
              </a:path>
            </a:pathLst>
          </a:custGeom>
          <a:gradFill>
            <a:gsLst>
              <a:gs pos="1000">
                <a:schemeClr val="tx1">
                  <a:lumMod val="65000"/>
                  <a:lumOff val="3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softEdge rad="31750"/>
          </a:effectLst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82" name="410 - TextBox"/>
          <p:cNvSpPr txBox="1">
            <a:spLocks noChangeArrowheads="1"/>
          </p:cNvSpPr>
          <p:nvPr/>
        </p:nvSpPr>
        <p:spPr bwMode="auto">
          <a:xfrm>
            <a:off x="6325811" y="1947241"/>
            <a:ext cx="561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l-GR" sz="800" dirty="0"/>
              <a:t>Oil Spill</a:t>
            </a:r>
          </a:p>
          <a:p>
            <a:pPr algn="ctr"/>
            <a:r>
              <a:rPr lang="en-US" altLang="el-GR" sz="800" dirty="0"/>
              <a:t>Pollution</a:t>
            </a:r>
            <a:endParaRPr lang="el-GR" altLang="el-GR" sz="800" dirty="0"/>
          </a:p>
        </p:txBody>
      </p:sp>
      <p:sp>
        <p:nvSpPr>
          <p:cNvPr id="949" name="948 - Τόξο"/>
          <p:cNvSpPr/>
          <p:nvPr/>
        </p:nvSpPr>
        <p:spPr bwMode="auto">
          <a:xfrm rot="950732" flipH="1">
            <a:off x="3142324" y="657260"/>
            <a:ext cx="1621596" cy="3418422"/>
          </a:xfrm>
          <a:prstGeom prst="arc">
            <a:avLst>
              <a:gd name="adj1" fmla="val 17010740"/>
              <a:gd name="adj2" fmla="val 1016389"/>
            </a:avLst>
          </a:prstGeom>
          <a:noFill/>
          <a:ln w="38100">
            <a:solidFill>
              <a:schemeClr val="bg1">
                <a:lumMod val="50000"/>
              </a:schemeClr>
            </a:solidFill>
            <a:headEnd type="none" w="med" len="med"/>
            <a:tailEnd type="triangle" w="lg" len="lg"/>
          </a:ln>
          <a:effectLst>
            <a:glow rad="228600">
              <a:schemeClr val="bg2">
                <a:lumMod val="50000"/>
                <a:alpha val="40000"/>
              </a:schemeClr>
            </a:glow>
            <a:softEdge rad="127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86" name="Line 392"/>
          <p:cNvSpPr>
            <a:spLocks noChangeShapeType="1"/>
          </p:cNvSpPr>
          <p:nvPr/>
        </p:nvSpPr>
        <p:spPr bwMode="auto">
          <a:xfrm>
            <a:off x="6116160" y="4843801"/>
            <a:ext cx="1343" cy="108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587" name="Line 395"/>
          <p:cNvSpPr>
            <a:spLocks noChangeShapeType="1"/>
          </p:cNvSpPr>
          <p:nvPr/>
        </p:nvSpPr>
        <p:spPr bwMode="auto">
          <a:xfrm flipV="1">
            <a:off x="8109186" y="5868721"/>
            <a:ext cx="1344" cy="108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962" name="961 - TextBox"/>
          <p:cNvSpPr txBox="1"/>
          <p:nvPr/>
        </p:nvSpPr>
        <p:spPr bwMode="auto">
          <a:xfrm>
            <a:off x="8362426" y="3866402"/>
            <a:ext cx="430887" cy="12150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2">
                <a:lumMod val="50000"/>
              </a:schemeClr>
            </a:solidFill>
          </a:ln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en-US" sz="800" dirty="0"/>
              <a:t>Immunological and </a:t>
            </a:r>
          </a:p>
          <a:p>
            <a:pPr algn="ctr">
              <a:defRPr/>
            </a:pPr>
            <a:r>
              <a:rPr lang="en-US" sz="800" dirty="0"/>
              <a:t>physiological constrains</a:t>
            </a:r>
            <a:endParaRPr lang="el-GR" sz="800" dirty="0"/>
          </a:p>
        </p:txBody>
      </p:sp>
      <p:grpSp>
        <p:nvGrpSpPr>
          <p:cNvPr id="121" name="41 - Ομάδα"/>
          <p:cNvGrpSpPr>
            <a:grpSpLocks/>
          </p:cNvGrpSpPr>
          <p:nvPr/>
        </p:nvGrpSpPr>
        <p:grpSpPr bwMode="auto">
          <a:xfrm>
            <a:off x="5628318" y="6057721"/>
            <a:ext cx="184117" cy="184680"/>
            <a:chOff x="7858148" y="3857628"/>
            <a:chExt cx="291075" cy="441328"/>
          </a:xfrm>
        </p:grpSpPr>
        <p:sp>
          <p:nvSpPr>
            <p:cNvPr id="1270" name="42 - Τόξο"/>
            <p:cNvSpPr/>
            <p:nvPr/>
          </p:nvSpPr>
          <p:spPr>
            <a:xfrm>
              <a:off x="7858148" y="3857628"/>
              <a:ext cx="142351" cy="428424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71" name="43 - Τόξο"/>
            <p:cNvSpPr/>
            <p:nvPr/>
          </p:nvSpPr>
          <p:spPr>
            <a:xfrm flipH="1">
              <a:off x="8006872" y="3870532"/>
              <a:ext cx="142351" cy="428424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sp>
        <p:nvSpPr>
          <p:cNvPr id="19590" name="984 - TextBox"/>
          <p:cNvSpPr txBox="1">
            <a:spLocks noChangeArrowheads="1"/>
          </p:cNvSpPr>
          <p:nvPr/>
        </p:nvSpPr>
        <p:spPr bwMode="auto">
          <a:xfrm>
            <a:off x="4330096" y="3283201"/>
            <a:ext cx="5902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Vertical </a:t>
            </a:r>
          </a:p>
          <a:p>
            <a:r>
              <a:rPr lang="en-US" altLang="el-GR" sz="800" dirty="0"/>
              <a:t>migration</a:t>
            </a:r>
            <a:endParaRPr lang="el-GR" altLang="el-GR" sz="800" dirty="0"/>
          </a:p>
        </p:txBody>
      </p:sp>
      <p:cxnSp>
        <p:nvCxnSpPr>
          <p:cNvPr id="987" name="986 - Ευθεία γραμμή σύνδεσης"/>
          <p:cNvCxnSpPr/>
          <p:nvPr/>
        </p:nvCxnSpPr>
        <p:spPr bwMode="auto">
          <a:xfrm rot="5400000">
            <a:off x="4351941" y="3971161"/>
            <a:ext cx="563760" cy="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2" name="1280 - Ομάδα"/>
          <p:cNvGrpSpPr>
            <a:grpSpLocks/>
          </p:cNvGrpSpPr>
          <p:nvPr/>
        </p:nvGrpSpPr>
        <p:grpSpPr bwMode="auto">
          <a:xfrm>
            <a:off x="5962954" y="6004801"/>
            <a:ext cx="502624" cy="417960"/>
            <a:chOff x="5829303" y="5683254"/>
            <a:chExt cx="665273" cy="1257190"/>
          </a:xfrm>
        </p:grpSpPr>
        <p:grpSp>
          <p:nvGrpSpPr>
            <p:cNvPr id="124" name="21 - Ομάδα"/>
            <p:cNvGrpSpPr>
              <a:grpSpLocks/>
            </p:cNvGrpSpPr>
            <p:nvPr/>
          </p:nvGrpSpPr>
          <p:grpSpPr bwMode="auto">
            <a:xfrm>
              <a:off x="5829303" y="6040444"/>
              <a:ext cx="450959" cy="900000"/>
              <a:chOff x="5829303" y="5683254"/>
              <a:chExt cx="450959" cy="1257190"/>
            </a:xfrm>
          </p:grpSpPr>
          <p:grpSp>
            <p:nvGrpSpPr>
              <p:cNvPr id="125" name="1288 - Ομάδα"/>
              <p:cNvGrpSpPr>
                <a:grpSpLocks/>
              </p:cNvGrpSpPr>
              <p:nvPr/>
            </p:nvGrpSpPr>
            <p:grpSpPr bwMode="auto">
              <a:xfrm>
                <a:off x="5972179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24" name="10 - Ελεύθερη σχεδίαση"/>
                <p:cNvSpPr/>
                <p:nvPr/>
              </p:nvSpPr>
              <p:spPr>
                <a:xfrm>
                  <a:off x="3916334" y="4255205"/>
                  <a:ext cx="46024" cy="422247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25" name="11 - Ελεύθερη σχεδίαση"/>
                <p:cNvSpPr/>
                <p:nvPr/>
              </p:nvSpPr>
              <p:spPr>
                <a:xfrm rot="580242">
                  <a:off x="3964128" y="4395954"/>
                  <a:ext cx="46024" cy="281498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126" name="12 - Ομάδα"/>
              <p:cNvGrpSpPr>
                <a:grpSpLocks/>
              </p:cNvGrpSpPr>
              <p:nvPr/>
            </p:nvGrpSpPr>
            <p:grpSpPr bwMode="auto">
              <a:xfrm flipH="1">
                <a:off x="5829303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22" name="1121 - Ελεύθερη σχεδίαση"/>
                <p:cNvSpPr/>
                <p:nvPr/>
              </p:nvSpPr>
              <p:spPr>
                <a:xfrm>
                  <a:off x="3916398" y="4254593"/>
                  <a:ext cx="46024" cy="422247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23" name="1122 - Ελεύθερη σχεδίαση"/>
                <p:cNvSpPr/>
                <p:nvPr/>
              </p:nvSpPr>
              <p:spPr>
                <a:xfrm rot="580242">
                  <a:off x="3964191" y="4395343"/>
                  <a:ext cx="46024" cy="281498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127" name="15 - Ομάδα"/>
              <p:cNvGrpSpPr>
                <a:grpSpLocks/>
              </p:cNvGrpSpPr>
              <p:nvPr/>
            </p:nvGrpSpPr>
            <p:grpSpPr bwMode="auto">
              <a:xfrm>
                <a:off x="6186493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20" name="1119 - Ελεύθερη σχεδίαση"/>
                <p:cNvSpPr/>
                <p:nvPr/>
              </p:nvSpPr>
              <p:spPr>
                <a:xfrm>
                  <a:off x="3917250" y="4255205"/>
                  <a:ext cx="46024" cy="422247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21" name="1120 - Ελεύθερη σχεδίαση"/>
                <p:cNvSpPr/>
                <p:nvPr/>
              </p:nvSpPr>
              <p:spPr>
                <a:xfrm rot="580242">
                  <a:off x="3965044" y="4395954"/>
                  <a:ext cx="46024" cy="281498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128" name="18 - Ομάδα"/>
              <p:cNvGrpSpPr>
                <a:grpSpLocks/>
              </p:cNvGrpSpPr>
              <p:nvPr/>
            </p:nvGrpSpPr>
            <p:grpSpPr bwMode="auto">
              <a:xfrm flipH="1">
                <a:off x="6043617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18" name="1117 - Ελεύθερη σχεδίαση"/>
                <p:cNvSpPr/>
                <p:nvPr/>
              </p:nvSpPr>
              <p:spPr>
                <a:xfrm>
                  <a:off x="3887158" y="4254593"/>
                  <a:ext cx="46024" cy="422247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19" name="1118 - Ελεύθερη σχεδίαση"/>
                <p:cNvSpPr/>
                <p:nvPr/>
              </p:nvSpPr>
              <p:spPr>
                <a:xfrm rot="580242">
                  <a:off x="3934952" y="4395343"/>
                  <a:ext cx="46024" cy="281498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</p:grpSp>
        <p:grpSp>
          <p:nvGrpSpPr>
            <p:cNvPr id="129" name="22 - Ομάδα"/>
            <p:cNvGrpSpPr>
              <a:grpSpLocks/>
            </p:cNvGrpSpPr>
            <p:nvPr/>
          </p:nvGrpSpPr>
          <p:grpSpPr bwMode="auto">
            <a:xfrm>
              <a:off x="6400807" y="6040444"/>
              <a:ext cx="93769" cy="900000"/>
              <a:chOff x="3916903" y="4254494"/>
              <a:chExt cx="93312" cy="422958"/>
            </a:xfrm>
          </p:grpSpPr>
          <p:sp>
            <p:nvSpPr>
              <p:cNvPr id="1112" name="1111 - Ελεύθερη σχεδίαση"/>
              <p:cNvSpPr/>
              <p:nvPr/>
            </p:nvSpPr>
            <p:spPr>
              <a:xfrm>
                <a:off x="3916397" y="4254565"/>
                <a:ext cx="46024" cy="422887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113" name="1112 - Ελεύθερη σχεδίαση"/>
              <p:cNvSpPr/>
              <p:nvPr/>
            </p:nvSpPr>
            <p:spPr>
              <a:xfrm rot="580242">
                <a:off x="3964191" y="4396546"/>
                <a:ext cx="46024" cy="280906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grpSp>
          <p:nvGrpSpPr>
            <p:cNvPr id="130" name="25 - Ομάδα"/>
            <p:cNvGrpSpPr>
              <a:grpSpLocks/>
            </p:cNvGrpSpPr>
            <p:nvPr/>
          </p:nvGrpSpPr>
          <p:grpSpPr bwMode="auto">
            <a:xfrm flipH="1">
              <a:off x="6257931" y="5683254"/>
              <a:ext cx="93769" cy="900000"/>
              <a:chOff x="3916903" y="4254494"/>
              <a:chExt cx="93312" cy="422958"/>
            </a:xfrm>
          </p:grpSpPr>
          <p:sp>
            <p:nvSpPr>
              <p:cNvPr id="1110" name="1109 - Ελεύθερη σχεδίαση"/>
              <p:cNvSpPr/>
              <p:nvPr/>
            </p:nvSpPr>
            <p:spPr>
              <a:xfrm>
                <a:off x="3916333" y="4254494"/>
                <a:ext cx="46024" cy="422887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111" name="1110 - Ελεύθερη σχεδίαση"/>
              <p:cNvSpPr/>
              <p:nvPr/>
            </p:nvSpPr>
            <p:spPr>
              <a:xfrm rot="580242">
                <a:off x="3964128" y="4396474"/>
                <a:ext cx="46024" cy="280906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</p:grpSp>
      <p:pic>
        <p:nvPicPr>
          <p:cNvPr id="19593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2605625">
            <a:off x="6671197" y="6103081"/>
            <a:ext cx="315821" cy="20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5" name="1294 - Ελεύθερη σχεδίαση"/>
          <p:cNvSpPr/>
          <p:nvPr/>
        </p:nvSpPr>
        <p:spPr bwMode="auto">
          <a:xfrm>
            <a:off x="2032001" y="1501201"/>
            <a:ext cx="724371" cy="150120"/>
          </a:xfrm>
          <a:custGeom>
            <a:avLst/>
            <a:gdLst>
              <a:gd name="connsiteX0" fmla="*/ 0 w 702259"/>
              <a:gd name="connsiteY0" fmla="*/ 235658 h 242973"/>
              <a:gd name="connsiteX1" fmla="*/ 109728 w 702259"/>
              <a:gd name="connsiteY1" fmla="*/ 155190 h 242973"/>
              <a:gd name="connsiteX2" fmla="*/ 117043 w 702259"/>
              <a:gd name="connsiteY2" fmla="*/ 177136 h 242973"/>
              <a:gd name="connsiteX3" fmla="*/ 124358 w 702259"/>
              <a:gd name="connsiteY3" fmla="*/ 177136 h 242973"/>
              <a:gd name="connsiteX4" fmla="*/ 234086 w 702259"/>
              <a:gd name="connsiteY4" fmla="*/ 118614 h 242973"/>
              <a:gd name="connsiteX5" fmla="*/ 380390 w 702259"/>
              <a:gd name="connsiteY5" fmla="*/ 1571 h 242973"/>
              <a:gd name="connsiteX6" fmla="*/ 453542 w 702259"/>
              <a:gd name="connsiteY6" fmla="*/ 82038 h 242973"/>
              <a:gd name="connsiteX7" fmla="*/ 555955 w 702259"/>
              <a:gd name="connsiteY7" fmla="*/ 103984 h 242973"/>
              <a:gd name="connsiteX8" fmla="*/ 665683 w 702259"/>
              <a:gd name="connsiteY8" fmla="*/ 191766 h 242973"/>
              <a:gd name="connsiteX9" fmla="*/ 702259 w 702259"/>
              <a:gd name="connsiteY9" fmla="*/ 242973 h 242973"/>
              <a:gd name="connsiteX10" fmla="*/ 0 w 702259"/>
              <a:gd name="connsiteY10" fmla="*/ 235658 h 24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2259" h="242973">
                <a:moveTo>
                  <a:pt x="0" y="235658"/>
                </a:moveTo>
                <a:cubicBezTo>
                  <a:pt x="36576" y="208835"/>
                  <a:pt x="69160" y="175474"/>
                  <a:pt x="109728" y="155190"/>
                </a:cubicBezTo>
                <a:cubicBezTo>
                  <a:pt x="116625" y="151742"/>
                  <a:pt x="112766" y="170720"/>
                  <a:pt x="117043" y="177136"/>
                </a:cubicBezTo>
                <a:cubicBezTo>
                  <a:pt x="118396" y="179165"/>
                  <a:pt x="121920" y="177136"/>
                  <a:pt x="124358" y="177136"/>
                </a:cubicBezTo>
                <a:lnTo>
                  <a:pt x="234086" y="118614"/>
                </a:lnTo>
                <a:cubicBezTo>
                  <a:pt x="374940" y="0"/>
                  <a:pt x="312506" y="1571"/>
                  <a:pt x="380390" y="1571"/>
                </a:cubicBezTo>
                <a:cubicBezTo>
                  <a:pt x="447771" y="83925"/>
                  <a:pt x="411571" y="82038"/>
                  <a:pt x="453542" y="82038"/>
                </a:cubicBezTo>
                <a:cubicBezTo>
                  <a:pt x="551016" y="104532"/>
                  <a:pt x="516108" y="103984"/>
                  <a:pt x="555955" y="103984"/>
                </a:cubicBezTo>
                <a:cubicBezTo>
                  <a:pt x="655215" y="187973"/>
                  <a:pt x="613912" y="165881"/>
                  <a:pt x="665683" y="191766"/>
                </a:cubicBezTo>
                <a:lnTo>
                  <a:pt x="702259" y="242973"/>
                </a:lnTo>
                <a:lnTo>
                  <a:pt x="0" y="235658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  <a:alpha val="36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296" name="1295 - Ελεύθερη σχεδίαση"/>
          <p:cNvSpPr/>
          <p:nvPr/>
        </p:nvSpPr>
        <p:spPr bwMode="auto">
          <a:xfrm>
            <a:off x="2334366" y="1457424"/>
            <a:ext cx="725719" cy="194444"/>
          </a:xfrm>
          <a:custGeom>
            <a:avLst/>
            <a:gdLst>
              <a:gd name="connsiteX0" fmla="*/ 0 w 702259"/>
              <a:gd name="connsiteY0" fmla="*/ 235658 h 242973"/>
              <a:gd name="connsiteX1" fmla="*/ 109728 w 702259"/>
              <a:gd name="connsiteY1" fmla="*/ 155190 h 242973"/>
              <a:gd name="connsiteX2" fmla="*/ 117043 w 702259"/>
              <a:gd name="connsiteY2" fmla="*/ 177136 h 242973"/>
              <a:gd name="connsiteX3" fmla="*/ 124358 w 702259"/>
              <a:gd name="connsiteY3" fmla="*/ 177136 h 242973"/>
              <a:gd name="connsiteX4" fmla="*/ 234086 w 702259"/>
              <a:gd name="connsiteY4" fmla="*/ 118614 h 242973"/>
              <a:gd name="connsiteX5" fmla="*/ 380390 w 702259"/>
              <a:gd name="connsiteY5" fmla="*/ 1571 h 242973"/>
              <a:gd name="connsiteX6" fmla="*/ 453542 w 702259"/>
              <a:gd name="connsiteY6" fmla="*/ 82038 h 242973"/>
              <a:gd name="connsiteX7" fmla="*/ 555955 w 702259"/>
              <a:gd name="connsiteY7" fmla="*/ 103984 h 242973"/>
              <a:gd name="connsiteX8" fmla="*/ 665683 w 702259"/>
              <a:gd name="connsiteY8" fmla="*/ 191766 h 242973"/>
              <a:gd name="connsiteX9" fmla="*/ 702259 w 702259"/>
              <a:gd name="connsiteY9" fmla="*/ 242973 h 242973"/>
              <a:gd name="connsiteX10" fmla="*/ 0 w 702259"/>
              <a:gd name="connsiteY10" fmla="*/ 235658 h 24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2259" h="242973">
                <a:moveTo>
                  <a:pt x="0" y="235658"/>
                </a:moveTo>
                <a:cubicBezTo>
                  <a:pt x="36576" y="208835"/>
                  <a:pt x="69160" y="175474"/>
                  <a:pt x="109728" y="155190"/>
                </a:cubicBezTo>
                <a:cubicBezTo>
                  <a:pt x="116625" y="151742"/>
                  <a:pt x="112766" y="170720"/>
                  <a:pt x="117043" y="177136"/>
                </a:cubicBezTo>
                <a:cubicBezTo>
                  <a:pt x="118396" y="179165"/>
                  <a:pt x="121920" y="177136"/>
                  <a:pt x="124358" y="177136"/>
                </a:cubicBezTo>
                <a:lnTo>
                  <a:pt x="234086" y="118614"/>
                </a:lnTo>
                <a:cubicBezTo>
                  <a:pt x="374940" y="0"/>
                  <a:pt x="312506" y="1571"/>
                  <a:pt x="380390" y="1571"/>
                </a:cubicBezTo>
                <a:cubicBezTo>
                  <a:pt x="447771" y="83925"/>
                  <a:pt x="411571" y="82038"/>
                  <a:pt x="453542" y="82038"/>
                </a:cubicBezTo>
                <a:cubicBezTo>
                  <a:pt x="551016" y="104532"/>
                  <a:pt x="516108" y="103984"/>
                  <a:pt x="555955" y="103984"/>
                </a:cubicBezTo>
                <a:cubicBezTo>
                  <a:pt x="655215" y="187973"/>
                  <a:pt x="613912" y="165881"/>
                  <a:pt x="665683" y="191766"/>
                </a:cubicBezTo>
                <a:lnTo>
                  <a:pt x="702259" y="242973"/>
                </a:lnTo>
                <a:lnTo>
                  <a:pt x="0" y="235658"/>
                </a:lnTo>
                <a:close/>
              </a:path>
            </a:pathLst>
          </a:custGeom>
          <a:gradFill flip="none" rotWithShape="1">
            <a:gsLst>
              <a:gs pos="20000">
                <a:schemeClr val="accent1">
                  <a:tint val="66000"/>
                  <a:satMod val="160000"/>
                  <a:alpha val="91000"/>
                </a:schemeClr>
              </a:gs>
              <a:gs pos="6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grpSp>
        <p:nvGrpSpPr>
          <p:cNvPr id="131" name="1296 - Ομάδα"/>
          <p:cNvGrpSpPr>
            <a:grpSpLocks/>
          </p:cNvGrpSpPr>
          <p:nvPr/>
        </p:nvGrpSpPr>
        <p:grpSpPr bwMode="auto">
          <a:xfrm>
            <a:off x="-3570" y="2509921"/>
            <a:ext cx="488724" cy="4122360"/>
            <a:chOff x="114956" y="2671318"/>
            <a:chExt cx="567100" cy="6516474"/>
          </a:xfrm>
        </p:grpSpPr>
        <p:sp>
          <p:nvSpPr>
            <p:cNvPr id="20150" name="Line 344"/>
            <p:cNvSpPr>
              <a:spLocks noChangeShapeType="1"/>
            </p:cNvSpPr>
            <p:nvPr/>
          </p:nvSpPr>
          <p:spPr bwMode="auto">
            <a:xfrm>
              <a:off x="599410" y="2707792"/>
              <a:ext cx="0" cy="648000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51" name="Line 345"/>
            <p:cNvSpPr>
              <a:spLocks noChangeShapeType="1"/>
            </p:cNvSpPr>
            <p:nvPr/>
          </p:nvSpPr>
          <p:spPr bwMode="auto">
            <a:xfrm>
              <a:off x="604570" y="2705571"/>
              <a:ext cx="7421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52" name="Line 346"/>
            <p:cNvSpPr>
              <a:spLocks noChangeShapeType="1"/>
            </p:cNvSpPr>
            <p:nvPr/>
          </p:nvSpPr>
          <p:spPr bwMode="auto">
            <a:xfrm>
              <a:off x="598532" y="4000326"/>
              <a:ext cx="7421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53" name="Line 348"/>
            <p:cNvSpPr>
              <a:spLocks noChangeShapeType="1"/>
            </p:cNvSpPr>
            <p:nvPr/>
          </p:nvSpPr>
          <p:spPr bwMode="auto">
            <a:xfrm>
              <a:off x="598532" y="6523834"/>
              <a:ext cx="7041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54" name="Line 349"/>
            <p:cNvSpPr>
              <a:spLocks noChangeShapeType="1"/>
            </p:cNvSpPr>
            <p:nvPr/>
          </p:nvSpPr>
          <p:spPr bwMode="auto">
            <a:xfrm>
              <a:off x="598532" y="7775004"/>
              <a:ext cx="7041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55" name="Rectangle 352"/>
            <p:cNvSpPr>
              <a:spLocks noChangeArrowheads="1"/>
            </p:cNvSpPr>
            <p:nvPr/>
          </p:nvSpPr>
          <p:spPr bwMode="auto">
            <a:xfrm>
              <a:off x="385604" y="5155160"/>
              <a:ext cx="133925" cy="218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l-GR" altLang="el-GR" sz="900" dirty="0">
                  <a:solidFill>
                    <a:srgbClr val="000000"/>
                  </a:solidFill>
                </a:rPr>
                <a:t>10</a:t>
              </a:r>
            </a:p>
          </p:txBody>
        </p:sp>
        <p:sp>
          <p:nvSpPr>
            <p:cNvPr id="20156" name="Rectangle 353"/>
            <p:cNvSpPr>
              <a:spLocks noChangeArrowheads="1"/>
            </p:cNvSpPr>
            <p:nvPr/>
          </p:nvSpPr>
          <p:spPr bwMode="auto">
            <a:xfrm>
              <a:off x="385604" y="6423264"/>
              <a:ext cx="133925" cy="218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l-GR" altLang="el-GR" sz="900" dirty="0">
                  <a:solidFill>
                    <a:srgbClr val="000000"/>
                  </a:solidFill>
                </a:rPr>
                <a:t>15</a:t>
              </a:r>
            </a:p>
          </p:txBody>
        </p:sp>
        <p:sp>
          <p:nvSpPr>
            <p:cNvPr id="20157" name="Rectangle 354"/>
            <p:cNvSpPr>
              <a:spLocks noChangeArrowheads="1"/>
            </p:cNvSpPr>
            <p:nvPr/>
          </p:nvSpPr>
          <p:spPr bwMode="auto">
            <a:xfrm>
              <a:off x="394918" y="7657500"/>
              <a:ext cx="133925" cy="218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l-GR" altLang="el-GR" sz="900" dirty="0">
                  <a:solidFill>
                    <a:srgbClr val="000000"/>
                  </a:solidFill>
                </a:rPr>
                <a:t>20</a:t>
              </a:r>
            </a:p>
          </p:txBody>
        </p:sp>
        <p:sp>
          <p:nvSpPr>
            <p:cNvPr id="20158" name="Line 371"/>
            <p:cNvSpPr>
              <a:spLocks noChangeShapeType="1"/>
            </p:cNvSpPr>
            <p:nvPr/>
          </p:nvSpPr>
          <p:spPr bwMode="auto">
            <a:xfrm>
              <a:off x="607845" y="9018778"/>
              <a:ext cx="7421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59" name="Rectangle 372"/>
            <p:cNvSpPr>
              <a:spLocks noChangeArrowheads="1"/>
            </p:cNvSpPr>
            <p:nvPr/>
          </p:nvSpPr>
          <p:spPr bwMode="auto">
            <a:xfrm>
              <a:off x="391488" y="8922918"/>
              <a:ext cx="133925" cy="218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l-GR" altLang="el-GR" sz="900" dirty="0">
                  <a:solidFill>
                    <a:srgbClr val="000000"/>
                  </a:solidFill>
                </a:rPr>
                <a:t>25</a:t>
              </a:r>
            </a:p>
          </p:txBody>
        </p:sp>
        <p:grpSp>
          <p:nvGrpSpPr>
            <p:cNvPr id="133" name="685 - Ομάδα"/>
            <p:cNvGrpSpPr>
              <a:grpSpLocks/>
            </p:cNvGrpSpPr>
            <p:nvPr/>
          </p:nvGrpSpPr>
          <p:grpSpPr bwMode="auto">
            <a:xfrm>
              <a:off x="114956" y="3892347"/>
              <a:ext cx="418499" cy="2539694"/>
              <a:chOff x="1202489" y="3539248"/>
              <a:chExt cx="427897" cy="2539694"/>
            </a:xfrm>
          </p:grpSpPr>
          <p:sp>
            <p:nvSpPr>
              <p:cNvPr id="20163" name="Rectangle 351"/>
              <p:cNvSpPr>
                <a:spLocks noChangeArrowheads="1"/>
              </p:cNvSpPr>
              <p:nvPr/>
            </p:nvSpPr>
            <p:spPr bwMode="auto">
              <a:xfrm>
                <a:off x="1561920" y="3539248"/>
                <a:ext cx="68466" cy="2189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 typeface="Arial" pitchFamily="34" charset="0"/>
                  <a:buNone/>
                </a:pPr>
                <a:r>
                  <a:rPr lang="el-GR" altLang="el-GR" sz="900" dirty="0">
                    <a:solidFill>
                      <a:srgbClr val="000000"/>
                    </a:solidFill>
                  </a:rPr>
                  <a:t>5</a:t>
                </a:r>
              </a:p>
            </p:txBody>
          </p:sp>
          <p:sp>
            <p:nvSpPr>
              <p:cNvPr id="20164" name="Text Box 6"/>
              <p:cNvSpPr txBox="1">
                <a:spLocks noChangeArrowheads="1"/>
              </p:cNvSpPr>
              <p:nvPr/>
            </p:nvSpPr>
            <p:spPr bwMode="auto">
              <a:xfrm rot="16200000">
                <a:off x="821101" y="5390362"/>
                <a:ext cx="1069968" cy="307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119261" tIns="59629" rIns="119261" bIns="59629">
                <a:spAutoFit/>
              </a:bodyPr>
              <a:lstStyle/>
              <a:p>
                <a:pPr>
                  <a:buFont typeface="Arial" pitchFamily="34" charset="0"/>
                  <a:buNone/>
                </a:pPr>
                <a:r>
                  <a:rPr lang="en-US" altLang="el-GR" sz="900" dirty="0"/>
                  <a:t>Depth</a:t>
                </a:r>
                <a:r>
                  <a:rPr lang="en-US" altLang="el-GR" sz="900" dirty="0">
                    <a:solidFill>
                      <a:srgbClr val="000000"/>
                    </a:solidFill>
                  </a:rPr>
                  <a:t>, m</a:t>
                </a:r>
                <a:endParaRPr lang="el-GR" altLang="el-GR" sz="9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0161" name="Line 346"/>
            <p:cNvSpPr>
              <a:spLocks noChangeShapeType="1"/>
            </p:cNvSpPr>
            <p:nvPr/>
          </p:nvSpPr>
          <p:spPr bwMode="auto">
            <a:xfrm>
              <a:off x="598341" y="5257627"/>
              <a:ext cx="7421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162" name="Rectangle 350"/>
            <p:cNvSpPr>
              <a:spLocks noChangeArrowheads="1"/>
            </p:cNvSpPr>
            <p:nvPr/>
          </p:nvSpPr>
          <p:spPr bwMode="auto">
            <a:xfrm>
              <a:off x="475807" y="2671318"/>
              <a:ext cx="66963" cy="218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l-GR" altLang="el-GR" sz="900" dirty="0">
                  <a:solidFill>
                    <a:srgbClr val="000000"/>
                  </a:solidFill>
                </a:rPr>
                <a:t>0</a:t>
              </a:r>
            </a:p>
          </p:txBody>
        </p:sp>
      </p:grpSp>
      <p:pic>
        <p:nvPicPr>
          <p:cNvPr id="19599" name="Picture 3"/>
          <p:cNvPicPr>
            <a:picLocks noChangeAspect="1"/>
          </p:cNvPicPr>
          <p:nvPr/>
        </p:nvPicPr>
        <p:blipFill>
          <a:blip r:embed="rId7">
            <a:lum bright="6000"/>
          </a:blip>
          <a:srcRect/>
          <a:stretch>
            <a:fillRect/>
          </a:stretch>
        </p:blipFill>
        <p:spPr bwMode="auto">
          <a:xfrm>
            <a:off x="4953673" y="2334961"/>
            <a:ext cx="213683" cy="155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4" name="1346 - Ομάδα"/>
          <p:cNvGrpSpPr>
            <a:grpSpLocks/>
          </p:cNvGrpSpPr>
          <p:nvPr/>
        </p:nvGrpSpPr>
        <p:grpSpPr bwMode="auto">
          <a:xfrm>
            <a:off x="4558562" y="2352241"/>
            <a:ext cx="334635" cy="128520"/>
            <a:chOff x="5384830" y="3059066"/>
            <a:chExt cx="360166" cy="188741"/>
          </a:xfrm>
        </p:grpSpPr>
        <p:grpSp>
          <p:nvGrpSpPr>
            <p:cNvPr id="135" name="1345 - Ομάδα"/>
            <p:cNvGrpSpPr>
              <a:grpSpLocks/>
            </p:cNvGrpSpPr>
            <p:nvPr/>
          </p:nvGrpSpPr>
          <p:grpSpPr bwMode="auto">
            <a:xfrm>
              <a:off x="5386045" y="3067807"/>
              <a:ext cx="358951" cy="180000"/>
              <a:chOff x="5386045" y="3067807"/>
              <a:chExt cx="358951" cy="180000"/>
            </a:xfrm>
          </p:grpSpPr>
          <p:pic>
            <p:nvPicPr>
              <p:cNvPr id="20148" name="Picture 7"/>
              <p:cNvPicPr>
                <a:picLocks noChangeAspect="1"/>
              </p:cNvPicPr>
              <p:nvPr/>
            </p:nvPicPr>
            <p:blipFill>
              <a:blip r:embed="rId8" cstate="print">
                <a:lum bright="20000"/>
              </a:blip>
              <a:srcRect/>
              <a:stretch>
                <a:fillRect/>
              </a:stretch>
            </p:blipFill>
            <p:spPr bwMode="auto">
              <a:xfrm rot="-3654739">
                <a:off x="5532721" y="3035531"/>
                <a:ext cx="180000" cy="244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17" name="1316 - Τόξο"/>
              <p:cNvSpPr/>
              <p:nvPr/>
            </p:nvSpPr>
            <p:spPr>
              <a:xfrm>
                <a:off x="5386277" y="3090787"/>
                <a:ext cx="143198" cy="71373"/>
              </a:xfrm>
              <a:prstGeom prst="arc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sp>
          <p:nvSpPr>
            <p:cNvPr id="1318" name="1317 - Τόξο"/>
            <p:cNvSpPr/>
            <p:nvPr/>
          </p:nvSpPr>
          <p:spPr>
            <a:xfrm>
              <a:off x="5384830" y="3059066"/>
              <a:ext cx="144645" cy="71373"/>
            </a:xfrm>
            <a:prstGeom prst="arc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sp>
        <p:nvSpPr>
          <p:cNvPr id="1319" name="1318 - Ελεύθερη σχεδίαση"/>
          <p:cNvSpPr/>
          <p:nvPr/>
        </p:nvSpPr>
        <p:spPr bwMode="auto">
          <a:xfrm>
            <a:off x="3846287" y="2395441"/>
            <a:ext cx="99450" cy="59400"/>
          </a:xfrm>
          <a:custGeom>
            <a:avLst/>
            <a:gdLst>
              <a:gd name="connsiteX0" fmla="*/ 0 w 117043"/>
              <a:gd name="connsiteY0" fmla="*/ 0 h 87782"/>
              <a:gd name="connsiteX1" fmla="*/ 43891 w 117043"/>
              <a:gd name="connsiteY1" fmla="*/ 14630 h 87782"/>
              <a:gd name="connsiteX2" fmla="*/ 80467 w 117043"/>
              <a:gd name="connsiteY2" fmla="*/ 36576 h 87782"/>
              <a:gd name="connsiteX3" fmla="*/ 109728 w 117043"/>
              <a:gd name="connsiteY3" fmla="*/ 65837 h 87782"/>
              <a:gd name="connsiteX4" fmla="*/ 117043 w 117043"/>
              <a:gd name="connsiteY4" fmla="*/ 87782 h 8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43" h="87782">
                <a:moveTo>
                  <a:pt x="0" y="0"/>
                </a:moveTo>
                <a:cubicBezTo>
                  <a:pt x="14630" y="4877"/>
                  <a:pt x="32986" y="3725"/>
                  <a:pt x="43891" y="14630"/>
                </a:cubicBezTo>
                <a:cubicBezTo>
                  <a:pt x="63974" y="34713"/>
                  <a:pt x="51979" y="27080"/>
                  <a:pt x="80467" y="36576"/>
                </a:cubicBezTo>
                <a:cubicBezTo>
                  <a:pt x="90221" y="46330"/>
                  <a:pt x="105366" y="52751"/>
                  <a:pt x="109728" y="65837"/>
                </a:cubicBezTo>
                <a:lnTo>
                  <a:pt x="117043" y="87782"/>
                </a:ln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0" name="1319 - Ελεύθερη σχεδίαση"/>
          <p:cNvSpPr/>
          <p:nvPr/>
        </p:nvSpPr>
        <p:spPr bwMode="auto">
          <a:xfrm>
            <a:off x="3859726" y="2300401"/>
            <a:ext cx="137079" cy="20520"/>
          </a:xfrm>
          <a:custGeom>
            <a:avLst/>
            <a:gdLst>
              <a:gd name="connsiteX0" fmla="*/ 0 w 160935"/>
              <a:gd name="connsiteY0" fmla="*/ 30032 h 30032"/>
              <a:gd name="connsiteX1" fmla="*/ 43891 w 160935"/>
              <a:gd name="connsiteY1" fmla="*/ 22717 h 30032"/>
              <a:gd name="connsiteX2" fmla="*/ 65837 w 160935"/>
              <a:gd name="connsiteY2" fmla="*/ 15401 h 30032"/>
              <a:gd name="connsiteX3" fmla="*/ 131674 w 160935"/>
              <a:gd name="connsiteY3" fmla="*/ 8086 h 30032"/>
              <a:gd name="connsiteX4" fmla="*/ 160935 w 160935"/>
              <a:gd name="connsiteY4" fmla="*/ 771 h 3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35" h="30032">
                <a:moveTo>
                  <a:pt x="0" y="30032"/>
                </a:moveTo>
                <a:cubicBezTo>
                  <a:pt x="14630" y="27594"/>
                  <a:pt x="29412" y="25935"/>
                  <a:pt x="43891" y="22717"/>
                </a:cubicBezTo>
                <a:cubicBezTo>
                  <a:pt x="51418" y="21044"/>
                  <a:pt x="58231" y="16669"/>
                  <a:pt x="65837" y="15401"/>
                </a:cubicBezTo>
                <a:cubicBezTo>
                  <a:pt x="87617" y="11771"/>
                  <a:pt x="109728" y="10524"/>
                  <a:pt x="131674" y="8086"/>
                </a:cubicBezTo>
                <a:cubicBezTo>
                  <a:pt x="155933" y="0"/>
                  <a:pt x="145908" y="771"/>
                  <a:pt x="160935" y="771"/>
                </a:cubicBez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1" name="1320 - Ελεύθερη σχεδίαση"/>
          <p:cNvSpPr/>
          <p:nvPr/>
        </p:nvSpPr>
        <p:spPr bwMode="auto">
          <a:xfrm>
            <a:off x="3480742" y="2264761"/>
            <a:ext cx="209651" cy="63720"/>
          </a:xfrm>
          <a:custGeom>
            <a:avLst/>
            <a:gdLst>
              <a:gd name="connsiteX0" fmla="*/ 0 w 248717"/>
              <a:gd name="connsiteY0" fmla="*/ 0 h 94260"/>
              <a:gd name="connsiteX1" fmla="*/ 58522 w 248717"/>
              <a:gd name="connsiteY1" fmla="*/ 21945 h 94260"/>
              <a:gd name="connsiteX2" fmla="*/ 80468 w 248717"/>
              <a:gd name="connsiteY2" fmla="*/ 29261 h 94260"/>
              <a:gd name="connsiteX3" fmla="*/ 102413 w 248717"/>
              <a:gd name="connsiteY3" fmla="*/ 43891 h 94260"/>
              <a:gd name="connsiteX4" fmla="*/ 153620 w 248717"/>
              <a:gd name="connsiteY4" fmla="*/ 58521 h 94260"/>
              <a:gd name="connsiteX5" fmla="*/ 175565 w 248717"/>
              <a:gd name="connsiteY5" fmla="*/ 65837 h 94260"/>
              <a:gd name="connsiteX6" fmla="*/ 248717 w 248717"/>
              <a:gd name="connsiteY6" fmla="*/ 80467 h 94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717" h="94260">
                <a:moveTo>
                  <a:pt x="0" y="0"/>
                </a:moveTo>
                <a:lnTo>
                  <a:pt x="58522" y="21945"/>
                </a:lnTo>
                <a:cubicBezTo>
                  <a:pt x="65769" y="24580"/>
                  <a:pt x="73571" y="25812"/>
                  <a:pt x="80468" y="29261"/>
                </a:cubicBezTo>
                <a:cubicBezTo>
                  <a:pt x="88331" y="33193"/>
                  <a:pt x="94550" y="39959"/>
                  <a:pt x="102413" y="43891"/>
                </a:cubicBezTo>
                <a:cubicBezTo>
                  <a:pt x="114106" y="49737"/>
                  <a:pt x="142682" y="55396"/>
                  <a:pt x="153620" y="58521"/>
                </a:cubicBezTo>
                <a:cubicBezTo>
                  <a:pt x="161034" y="60639"/>
                  <a:pt x="168250" y="63398"/>
                  <a:pt x="175565" y="65837"/>
                </a:cubicBezTo>
                <a:cubicBezTo>
                  <a:pt x="203990" y="94260"/>
                  <a:pt x="183299" y="80467"/>
                  <a:pt x="248717" y="80467"/>
                </a:cubicBezTo>
              </a:path>
            </a:pathLst>
          </a:custGeom>
          <a:solidFill>
            <a:schemeClr val="bg2">
              <a:lumMod val="90000"/>
            </a:scheme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2" name="1321 - Ελεύθερη σχεδίαση"/>
          <p:cNvSpPr/>
          <p:nvPr/>
        </p:nvSpPr>
        <p:spPr bwMode="auto">
          <a:xfrm>
            <a:off x="3186425" y="2231281"/>
            <a:ext cx="44349" cy="81000"/>
          </a:xfrm>
          <a:custGeom>
            <a:avLst/>
            <a:gdLst>
              <a:gd name="connsiteX0" fmla="*/ 10020 w 51025"/>
              <a:gd name="connsiteY0" fmla="*/ 0 h 118397"/>
              <a:gd name="connsiteX1" fmla="*/ 39281 w 51025"/>
              <a:gd name="connsiteY1" fmla="*/ 21946 h 118397"/>
              <a:gd name="connsiteX2" fmla="*/ 2705 w 51025"/>
              <a:gd name="connsiteY2" fmla="*/ 29261 h 118397"/>
              <a:gd name="connsiteX3" fmla="*/ 31966 w 51025"/>
              <a:gd name="connsiteY3" fmla="*/ 58522 h 118397"/>
              <a:gd name="connsiteX4" fmla="*/ 24651 w 51025"/>
              <a:gd name="connsiteY4" fmla="*/ 117044 h 118397"/>
              <a:gd name="connsiteX5" fmla="*/ 17335 w 51025"/>
              <a:gd name="connsiteY5" fmla="*/ 117044 h 118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25" h="118397">
                <a:moveTo>
                  <a:pt x="10020" y="0"/>
                </a:moveTo>
                <a:cubicBezTo>
                  <a:pt x="19774" y="7315"/>
                  <a:pt x="42238" y="10118"/>
                  <a:pt x="39281" y="21946"/>
                </a:cubicBezTo>
                <a:cubicBezTo>
                  <a:pt x="36266" y="34008"/>
                  <a:pt x="5143" y="17069"/>
                  <a:pt x="2705" y="29261"/>
                </a:cubicBezTo>
                <a:cubicBezTo>
                  <a:pt x="0" y="42787"/>
                  <a:pt x="31966" y="58522"/>
                  <a:pt x="31966" y="58522"/>
                </a:cubicBezTo>
                <a:cubicBezTo>
                  <a:pt x="37714" y="93008"/>
                  <a:pt x="51025" y="99461"/>
                  <a:pt x="24651" y="117044"/>
                </a:cubicBezTo>
                <a:cubicBezTo>
                  <a:pt x="22622" y="118397"/>
                  <a:pt x="19774" y="117044"/>
                  <a:pt x="17335" y="117044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3" name="1322 - Ελεύθερη σχεδίαση"/>
          <p:cNvSpPr/>
          <p:nvPr/>
        </p:nvSpPr>
        <p:spPr bwMode="auto">
          <a:xfrm>
            <a:off x="3486117" y="2215081"/>
            <a:ext cx="260720" cy="24840"/>
          </a:xfrm>
          <a:custGeom>
            <a:avLst/>
            <a:gdLst>
              <a:gd name="connsiteX0" fmla="*/ 0 w 307238"/>
              <a:gd name="connsiteY0" fmla="*/ 21946 h 36982"/>
              <a:gd name="connsiteX1" fmla="*/ 36576 w 307238"/>
              <a:gd name="connsiteY1" fmla="*/ 29261 h 36982"/>
              <a:gd name="connsiteX2" fmla="*/ 80467 w 307238"/>
              <a:gd name="connsiteY2" fmla="*/ 0 h 36982"/>
              <a:gd name="connsiteX3" fmla="*/ 131673 w 307238"/>
              <a:gd name="connsiteY3" fmla="*/ 21946 h 36982"/>
              <a:gd name="connsiteX4" fmla="*/ 153619 w 307238"/>
              <a:gd name="connsiteY4" fmla="*/ 29261 h 36982"/>
              <a:gd name="connsiteX5" fmla="*/ 307238 w 307238"/>
              <a:gd name="connsiteY5" fmla="*/ 36576 h 3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238" h="36982">
                <a:moveTo>
                  <a:pt x="0" y="21946"/>
                </a:moveTo>
                <a:cubicBezTo>
                  <a:pt x="12192" y="24384"/>
                  <a:pt x="24219" y="30634"/>
                  <a:pt x="36576" y="29261"/>
                </a:cubicBezTo>
                <a:cubicBezTo>
                  <a:pt x="56502" y="27047"/>
                  <a:pt x="67930" y="12536"/>
                  <a:pt x="80467" y="0"/>
                </a:cubicBezTo>
                <a:cubicBezTo>
                  <a:pt x="97536" y="7315"/>
                  <a:pt x="114431" y="15049"/>
                  <a:pt x="131673" y="21946"/>
                </a:cubicBezTo>
                <a:cubicBezTo>
                  <a:pt x="138832" y="24810"/>
                  <a:pt x="145943" y="28530"/>
                  <a:pt x="153619" y="29261"/>
                </a:cubicBezTo>
                <a:cubicBezTo>
                  <a:pt x="234689" y="36982"/>
                  <a:pt x="250970" y="36576"/>
                  <a:pt x="307238" y="36576"/>
                </a:cubicBez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4" name="1323 - Ελεύθερη σχεδίαση"/>
          <p:cNvSpPr/>
          <p:nvPr/>
        </p:nvSpPr>
        <p:spPr bwMode="auto">
          <a:xfrm>
            <a:off x="3908107" y="2355481"/>
            <a:ext cx="81979" cy="25920"/>
          </a:xfrm>
          <a:custGeom>
            <a:avLst/>
            <a:gdLst>
              <a:gd name="connsiteX0" fmla="*/ 0 w 97411"/>
              <a:gd name="connsiteY0" fmla="*/ 0 h 36576"/>
              <a:gd name="connsiteX1" fmla="*/ 73152 w 97411"/>
              <a:gd name="connsiteY1" fmla="*/ 21946 h 36576"/>
              <a:gd name="connsiteX2" fmla="*/ 95098 w 97411"/>
              <a:gd name="connsiteY2" fmla="*/ 36576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411" h="36576">
                <a:moveTo>
                  <a:pt x="0" y="0"/>
                </a:moveTo>
                <a:cubicBezTo>
                  <a:pt x="44227" y="11056"/>
                  <a:pt x="19717" y="4134"/>
                  <a:pt x="73152" y="21946"/>
                </a:cubicBezTo>
                <a:cubicBezTo>
                  <a:pt x="97411" y="30033"/>
                  <a:pt x="95098" y="21550"/>
                  <a:pt x="95098" y="36576"/>
                </a:cubicBez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5" name="1324 - Ελεύθερη σχεδίαση"/>
          <p:cNvSpPr/>
          <p:nvPr/>
        </p:nvSpPr>
        <p:spPr bwMode="auto">
          <a:xfrm>
            <a:off x="3276466" y="2224801"/>
            <a:ext cx="48381" cy="89640"/>
          </a:xfrm>
          <a:custGeom>
            <a:avLst/>
            <a:gdLst>
              <a:gd name="connsiteX0" fmla="*/ 58521 w 58521"/>
              <a:gd name="connsiteY0" fmla="*/ 0 h 131674"/>
              <a:gd name="connsiteX1" fmla="*/ 21945 w 58521"/>
              <a:gd name="connsiteY1" fmla="*/ 29261 h 131674"/>
              <a:gd name="connsiteX2" fmla="*/ 36576 w 58521"/>
              <a:gd name="connsiteY2" fmla="*/ 43891 h 131674"/>
              <a:gd name="connsiteX3" fmla="*/ 14630 w 58521"/>
              <a:gd name="connsiteY3" fmla="*/ 58522 h 131674"/>
              <a:gd name="connsiteX4" fmla="*/ 0 w 58521"/>
              <a:gd name="connsiteY4" fmla="*/ 102413 h 131674"/>
              <a:gd name="connsiteX5" fmla="*/ 21945 w 58521"/>
              <a:gd name="connsiteY5" fmla="*/ 117043 h 131674"/>
              <a:gd name="connsiteX6" fmla="*/ 7315 w 58521"/>
              <a:gd name="connsiteY6" fmla="*/ 131674 h 13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21" h="131674">
                <a:moveTo>
                  <a:pt x="58521" y="0"/>
                </a:moveTo>
                <a:cubicBezTo>
                  <a:pt x="44818" y="4568"/>
                  <a:pt x="21945" y="7202"/>
                  <a:pt x="21945" y="29261"/>
                </a:cubicBezTo>
                <a:lnTo>
                  <a:pt x="36576" y="43891"/>
                </a:lnTo>
                <a:cubicBezTo>
                  <a:pt x="29261" y="48768"/>
                  <a:pt x="19290" y="51066"/>
                  <a:pt x="14630" y="58522"/>
                </a:cubicBezTo>
                <a:cubicBezTo>
                  <a:pt x="6457" y="71600"/>
                  <a:pt x="0" y="102413"/>
                  <a:pt x="0" y="102413"/>
                </a:cubicBezTo>
                <a:cubicBezTo>
                  <a:pt x="7315" y="107290"/>
                  <a:pt x="19813" y="108514"/>
                  <a:pt x="21945" y="117043"/>
                </a:cubicBezTo>
                <a:cubicBezTo>
                  <a:pt x="23618" y="123734"/>
                  <a:pt x="7315" y="131674"/>
                  <a:pt x="7315" y="131674"/>
                </a:cubicBezTo>
              </a:path>
            </a:pathLst>
          </a:cu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6" name="1325 - Ελεύθερη σχεδίαση"/>
          <p:cNvSpPr/>
          <p:nvPr/>
        </p:nvSpPr>
        <p:spPr bwMode="auto">
          <a:xfrm>
            <a:off x="3362477" y="2270161"/>
            <a:ext cx="68540" cy="130680"/>
          </a:xfrm>
          <a:custGeom>
            <a:avLst/>
            <a:gdLst>
              <a:gd name="connsiteX0" fmla="*/ 36576 w 80467"/>
              <a:gd name="connsiteY0" fmla="*/ 0 h 192501"/>
              <a:gd name="connsiteX1" fmla="*/ 58522 w 80467"/>
              <a:gd name="connsiteY1" fmla="*/ 7315 h 192501"/>
              <a:gd name="connsiteX2" fmla="*/ 43891 w 80467"/>
              <a:gd name="connsiteY2" fmla="*/ 95097 h 192501"/>
              <a:gd name="connsiteX3" fmla="*/ 0 w 80467"/>
              <a:gd name="connsiteY3" fmla="*/ 182880 h 19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67" h="192501">
                <a:moveTo>
                  <a:pt x="36576" y="0"/>
                </a:moveTo>
                <a:cubicBezTo>
                  <a:pt x="43891" y="2438"/>
                  <a:pt x="53069" y="1862"/>
                  <a:pt x="58522" y="7315"/>
                </a:cubicBezTo>
                <a:cubicBezTo>
                  <a:pt x="80467" y="29260"/>
                  <a:pt x="46329" y="87782"/>
                  <a:pt x="43891" y="95097"/>
                </a:cubicBezTo>
                <a:cubicBezTo>
                  <a:pt x="27658" y="192501"/>
                  <a:pt x="58926" y="182880"/>
                  <a:pt x="0" y="182880"/>
                </a:cubicBez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7" name="1326 - Ελεύθερη σχεδίαση"/>
          <p:cNvSpPr/>
          <p:nvPr/>
        </p:nvSpPr>
        <p:spPr bwMode="auto">
          <a:xfrm>
            <a:off x="3484774" y="2343601"/>
            <a:ext cx="29566" cy="72360"/>
          </a:xfrm>
          <a:custGeom>
            <a:avLst/>
            <a:gdLst>
              <a:gd name="connsiteX0" fmla="*/ 7384 w 36200"/>
              <a:gd name="connsiteY0" fmla="*/ 0 h 106587"/>
              <a:gd name="connsiteX1" fmla="*/ 29823 w 36200"/>
              <a:gd name="connsiteY1" fmla="*/ 16830 h 106587"/>
              <a:gd name="connsiteX2" fmla="*/ 1774 w 36200"/>
              <a:gd name="connsiteY2" fmla="*/ 89757 h 106587"/>
              <a:gd name="connsiteX3" fmla="*/ 1774 w 36200"/>
              <a:gd name="connsiteY3" fmla="*/ 106587 h 1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00" h="106587">
                <a:moveTo>
                  <a:pt x="7384" y="0"/>
                </a:moveTo>
                <a:cubicBezTo>
                  <a:pt x="14864" y="5610"/>
                  <a:pt x="29106" y="7508"/>
                  <a:pt x="29823" y="16830"/>
                </a:cubicBezTo>
                <a:cubicBezTo>
                  <a:pt x="36200" y="99729"/>
                  <a:pt x="15140" y="49659"/>
                  <a:pt x="1774" y="89757"/>
                </a:cubicBezTo>
                <a:cubicBezTo>
                  <a:pt x="0" y="95079"/>
                  <a:pt x="1774" y="100977"/>
                  <a:pt x="1774" y="106587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8" name="1327 - Ελεύθερη σχεδίαση"/>
          <p:cNvSpPr/>
          <p:nvPr/>
        </p:nvSpPr>
        <p:spPr bwMode="auto">
          <a:xfrm>
            <a:off x="3490149" y="2270161"/>
            <a:ext cx="404518" cy="37800"/>
          </a:xfrm>
          <a:custGeom>
            <a:avLst/>
            <a:gdLst>
              <a:gd name="connsiteX0" fmla="*/ 0 w 476834"/>
              <a:gd name="connsiteY0" fmla="*/ 0 h 56098"/>
              <a:gd name="connsiteX1" fmla="*/ 33659 w 476834"/>
              <a:gd name="connsiteY1" fmla="*/ 16829 h 56098"/>
              <a:gd name="connsiteX2" fmla="*/ 44878 w 476834"/>
              <a:gd name="connsiteY2" fmla="*/ 33659 h 56098"/>
              <a:gd name="connsiteX3" fmla="*/ 78537 w 476834"/>
              <a:gd name="connsiteY3" fmla="*/ 44878 h 56098"/>
              <a:gd name="connsiteX4" fmla="*/ 123416 w 476834"/>
              <a:gd name="connsiteY4" fmla="*/ 56098 h 56098"/>
              <a:gd name="connsiteX5" fmla="*/ 162684 w 476834"/>
              <a:gd name="connsiteY5" fmla="*/ 33659 h 56098"/>
              <a:gd name="connsiteX6" fmla="*/ 196343 w 476834"/>
              <a:gd name="connsiteY6" fmla="*/ 16829 h 56098"/>
              <a:gd name="connsiteX7" fmla="*/ 230002 w 476834"/>
              <a:gd name="connsiteY7" fmla="*/ 44878 h 56098"/>
              <a:gd name="connsiteX8" fmla="*/ 258051 w 476834"/>
              <a:gd name="connsiteY8" fmla="*/ 50488 h 56098"/>
              <a:gd name="connsiteX9" fmla="*/ 359028 w 476834"/>
              <a:gd name="connsiteY9" fmla="*/ 56098 h 56098"/>
              <a:gd name="connsiteX10" fmla="*/ 409516 w 476834"/>
              <a:gd name="connsiteY10" fmla="*/ 39269 h 56098"/>
              <a:gd name="connsiteX11" fmla="*/ 420736 w 476834"/>
              <a:gd name="connsiteY11" fmla="*/ 22439 h 56098"/>
              <a:gd name="connsiteX12" fmla="*/ 437565 w 476834"/>
              <a:gd name="connsiteY12" fmla="*/ 16829 h 56098"/>
              <a:gd name="connsiteX13" fmla="*/ 460005 w 476834"/>
              <a:gd name="connsiteY13" fmla="*/ 33659 h 56098"/>
              <a:gd name="connsiteX14" fmla="*/ 476834 w 476834"/>
              <a:gd name="connsiteY14" fmla="*/ 22439 h 5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6834" h="56098">
                <a:moveTo>
                  <a:pt x="0" y="0"/>
                </a:moveTo>
                <a:cubicBezTo>
                  <a:pt x="13685" y="4562"/>
                  <a:pt x="22786" y="5956"/>
                  <a:pt x="33659" y="16829"/>
                </a:cubicBezTo>
                <a:cubicBezTo>
                  <a:pt x="38426" y="21596"/>
                  <a:pt x="39161" y="30086"/>
                  <a:pt x="44878" y="33659"/>
                </a:cubicBezTo>
                <a:cubicBezTo>
                  <a:pt x="54907" y="39927"/>
                  <a:pt x="67317" y="41138"/>
                  <a:pt x="78537" y="44878"/>
                </a:cubicBezTo>
                <a:cubicBezTo>
                  <a:pt x="104415" y="53504"/>
                  <a:pt x="89564" y="49327"/>
                  <a:pt x="123416" y="56098"/>
                </a:cubicBezTo>
                <a:cubicBezTo>
                  <a:pt x="177676" y="15403"/>
                  <a:pt x="119852" y="55076"/>
                  <a:pt x="162684" y="33659"/>
                </a:cubicBezTo>
                <a:cubicBezTo>
                  <a:pt x="206183" y="11909"/>
                  <a:pt x="154044" y="30930"/>
                  <a:pt x="196343" y="16829"/>
                </a:cubicBezTo>
                <a:cubicBezTo>
                  <a:pt x="205074" y="25560"/>
                  <a:pt x="217505" y="40192"/>
                  <a:pt x="230002" y="44878"/>
                </a:cubicBezTo>
                <a:cubicBezTo>
                  <a:pt x="238930" y="48226"/>
                  <a:pt x="248552" y="49662"/>
                  <a:pt x="258051" y="50488"/>
                </a:cubicBezTo>
                <a:cubicBezTo>
                  <a:pt x="291635" y="53408"/>
                  <a:pt x="325369" y="54228"/>
                  <a:pt x="359028" y="56098"/>
                </a:cubicBezTo>
                <a:cubicBezTo>
                  <a:pt x="375857" y="50488"/>
                  <a:pt x="393942" y="47764"/>
                  <a:pt x="409516" y="39269"/>
                </a:cubicBezTo>
                <a:cubicBezTo>
                  <a:pt x="415435" y="36040"/>
                  <a:pt x="415471" y="26651"/>
                  <a:pt x="420736" y="22439"/>
                </a:cubicBezTo>
                <a:cubicBezTo>
                  <a:pt x="425353" y="18745"/>
                  <a:pt x="431955" y="18699"/>
                  <a:pt x="437565" y="16829"/>
                </a:cubicBezTo>
                <a:cubicBezTo>
                  <a:pt x="445045" y="22439"/>
                  <a:pt x="450749" y="32337"/>
                  <a:pt x="460005" y="33659"/>
                </a:cubicBezTo>
                <a:cubicBezTo>
                  <a:pt x="466679" y="34613"/>
                  <a:pt x="476834" y="22439"/>
                  <a:pt x="476834" y="22439"/>
                </a:cubicBez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29" name="1328 - Ελεύθερη σχεδίαση"/>
          <p:cNvSpPr/>
          <p:nvPr/>
        </p:nvSpPr>
        <p:spPr bwMode="auto">
          <a:xfrm>
            <a:off x="3275123" y="2303641"/>
            <a:ext cx="100793" cy="60480"/>
          </a:xfrm>
          <a:custGeom>
            <a:avLst/>
            <a:gdLst>
              <a:gd name="connsiteX0" fmla="*/ 119478 w 119478"/>
              <a:gd name="connsiteY0" fmla="*/ 10530 h 89067"/>
              <a:gd name="connsiteX1" fmla="*/ 80209 w 119478"/>
              <a:gd name="connsiteY1" fmla="*/ 38579 h 89067"/>
              <a:gd name="connsiteX2" fmla="*/ 80209 w 119478"/>
              <a:gd name="connsiteY2" fmla="*/ 38579 h 89067"/>
              <a:gd name="connsiteX3" fmla="*/ 40941 w 119478"/>
              <a:gd name="connsiteY3" fmla="*/ 44189 h 89067"/>
              <a:gd name="connsiteX4" fmla="*/ 18501 w 119478"/>
              <a:gd name="connsiteY4" fmla="*/ 72238 h 89067"/>
              <a:gd name="connsiteX5" fmla="*/ 1672 w 119478"/>
              <a:gd name="connsiteY5" fmla="*/ 77848 h 89067"/>
              <a:gd name="connsiteX6" fmla="*/ 12892 w 119478"/>
              <a:gd name="connsiteY6" fmla="*/ 89067 h 89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78" h="89067">
                <a:moveTo>
                  <a:pt x="119478" y="10530"/>
                </a:moveTo>
                <a:cubicBezTo>
                  <a:pt x="89857" y="656"/>
                  <a:pt x="105929" y="0"/>
                  <a:pt x="80209" y="38579"/>
                </a:cubicBezTo>
                <a:lnTo>
                  <a:pt x="80209" y="38579"/>
                </a:lnTo>
                <a:lnTo>
                  <a:pt x="40941" y="44189"/>
                </a:lnTo>
                <a:cubicBezTo>
                  <a:pt x="34470" y="63600"/>
                  <a:pt x="38801" y="62088"/>
                  <a:pt x="18501" y="72238"/>
                </a:cubicBezTo>
                <a:cubicBezTo>
                  <a:pt x="13212" y="74883"/>
                  <a:pt x="3542" y="72238"/>
                  <a:pt x="1672" y="77848"/>
                </a:cubicBezTo>
                <a:cubicBezTo>
                  <a:pt x="0" y="82866"/>
                  <a:pt x="9152" y="85327"/>
                  <a:pt x="12892" y="89067"/>
                </a:cubicBezTo>
              </a:path>
            </a:pathLst>
          </a:cu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0" name="1329 - Ελεύθερη σχεδίαση"/>
          <p:cNvSpPr/>
          <p:nvPr/>
        </p:nvSpPr>
        <p:spPr bwMode="auto">
          <a:xfrm>
            <a:off x="3799250" y="2384641"/>
            <a:ext cx="47037" cy="31320"/>
          </a:xfrm>
          <a:custGeom>
            <a:avLst/>
            <a:gdLst>
              <a:gd name="connsiteX0" fmla="*/ 0 w 44878"/>
              <a:gd name="connsiteY0" fmla="*/ 0 h 44878"/>
              <a:gd name="connsiteX1" fmla="*/ 16829 w 44878"/>
              <a:gd name="connsiteY1" fmla="*/ 5609 h 44878"/>
              <a:gd name="connsiteX2" fmla="*/ 33659 w 44878"/>
              <a:gd name="connsiteY2" fmla="*/ 39268 h 44878"/>
              <a:gd name="connsiteX3" fmla="*/ 44878 w 44878"/>
              <a:gd name="connsiteY3" fmla="*/ 44878 h 44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78" h="44878">
                <a:moveTo>
                  <a:pt x="0" y="0"/>
                </a:moveTo>
                <a:cubicBezTo>
                  <a:pt x="5610" y="1870"/>
                  <a:pt x="12212" y="1915"/>
                  <a:pt x="16829" y="5609"/>
                </a:cubicBezTo>
                <a:cubicBezTo>
                  <a:pt x="39881" y="24051"/>
                  <a:pt x="18416" y="18944"/>
                  <a:pt x="33659" y="39268"/>
                </a:cubicBezTo>
                <a:cubicBezTo>
                  <a:pt x="36168" y="42613"/>
                  <a:pt x="41138" y="43008"/>
                  <a:pt x="44878" y="44878"/>
                </a:cubicBezTo>
              </a:path>
            </a:pathLst>
          </a:cu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1" name="1330 - Ελεύθερη σχεδίαση"/>
          <p:cNvSpPr/>
          <p:nvPr/>
        </p:nvSpPr>
        <p:spPr bwMode="auto">
          <a:xfrm>
            <a:off x="3965895" y="2382481"/>
            <a:ext cx="52412" cy="57240"/>
          </a:xfrm>
          <a:custGeom>
            <a:avLst/>
            <a:gdLst>
              <a:gd name="connsiteX0" fmla="*/ 0 w 61708"/>
              <a:gd name="connsiteY0" fmla="*/ 0 h 84147"/>
              <a:gd name="connsiteX1" fmla="*/ 28049 w 61708"/>
              <a:gd name="connsiteY1" fmla="*/ 16830 h 84147"/>
              <a:gd name="connsiteX2" fmla="*/ 33659 w 61708"/>
              <a:gd name="connsiteY2" fmla="*/ 44879 h 84147"/>
              <a:gd name="connsiteX3" fmla="*/ 39269 w 61708"/>
              <a:gd name="connsiteY3" fmla="*/ 61708 h 84147"/>
              <a:gd name="connsiteX4" fmla="*/ 56098 w 61708"/>
              <a:gd name="connsiteY4" fmla="*/ 67318 h 84147"/>
              <a:gd name="connsiteX5" fmla="*/ 61708 w 61708"/>
              <a:gd name="connsiteY5" fmla="*/ 84147 h 84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08" h="84147">
                <a:moveTo>
                  <a:pt x="0" y="0"/>
                </a:moveTo>
                <a:cubicBezTo>
                  <a:pt x="9350" y="5610"/>
                  <a:pt x="21507" y="8107"/>
                  <a:pt x="28049" y="16830"/>
                </a:cubicBezTo>
                <a:cubicBezTo>
                  <a:pt x="33770" y="24458"/>
                  <a:pt x="31346" y="35629"/>
                  <a:pt x="33659" y="44879"/>
                </a:cubicBezTo>
                <a:cubicBezTo>
                  <a:pt x="35093" y="50616"/>
                  <a:pt x="35088" y="57527"/>
                  <a:pt x="39269" y="61708"/>
                </a:cubicBezTo>
                <a:cubicBezTo>
                  <a:pt x="43450" y="65889"/>
                  <a:pt x="50488" y="65448"/>
                  <a:pt x="56098" y="67318"/>
                </a:cubicBezTo>
                <a:lnTo>
                  <a:pt x="61708" y="84147"/>
                </a:ln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2" name="1331 - Ελεύθερη σχεδίαση"/>
          <p:cNvSpPr/>
          <p:nvPr/>
        </p:nvSpPr>
        <p:spPr bwMode="auto">
          <a:xfrm>
            <a:off x="3793874" y="2340361"/>
            <a:ext cx="104825" cy="30240"/>
          </a:xfrm>
          <a:custGeom>
            <a:avLst/>
            <a:gdLst>
              <a:gd name="connsiteX0" fmla="*/ 0 w 123416"/>
              <a:gd name="connsiteY0" fmla="*/ 28049 h 44878"/>
              <a:gd name="connsiteX1" fmla="*/ 11220 w 123416"/>
              <a:gd name="connsiteY1" fmla="*/ 44878 h 44878"/>
              <a:gd name="connsiteX2" fmla="*/ 22439 w 123416"/>
              <a:gd name="connsiteY2" fmla="*/ 28049 h 44878"/>
              <a:gd name="connsiteX3" fmla="*/ 56098 w 123416"/>
              <a:gd name="connsiteY3" fmla="*/ 0 h 44878"/>
              <a:gd name="connsiteX4" fmla="*/ 89757 w 123416"/>
              <a:gd name="connsiteY4" fmla="*/ 16829 h 44878"/>
              <a:gd name="connsiteX5" fmla="*/ 123416 w 123416"/>
              <a:gd name="connsiteY5" fmla="*/ 28049 h 44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416" h="44878">
                <a:moveTo>
                  <a:pt x="0" y="28049"/>
                </a:moveTo>
                <a:cubicBezTo>
                  <a:pt x="3740" y="33659"/>
                  <a:pt x="4478" y="44878"/>
                  <a:pt x="11220" y="44878"/>
                </a:cubicBezTo>
                <a:cubicBezTo>
                  <a:pt x="17962" y="44878"/>
                  <a:pt x="18123" y="33228"/>
                  <a:pt x="22439" y="28049"/>
                </a:cubicBezTo>
                <a:cubicBezTo>
                  <a:pt x="35935" y="11854"/>
                  <a:pt x="39553" y="11031"/>
                  <a:pt x="56098" y="0"/>
                </a:cubicBezTo>
                <a:cubicBezTo>
                  <a:pt x="67318" y="5610"/>
                  <a:pt x="78178" y="12004"/>
                  <a:pt x="89757" y="16829"/>
                </a:cubicBezTo>
                <a:cubicBezTo>
                  <a:pt x="100674" y="21378"/>
                  <a:pt x="123416" y="28049"/>
                  <a:pt x="123416" y="28049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3" name="1332 - Ελεύθερη σχεδίαση"/>
          <p:cNvSpPr/>
          <p:nvPr/>
        </p:nvSpPr>
        <p:spPr bwMode="auto">
          <a:xfrm>
            <a:off x="3916170" y="2299321"/>
            <a:ext cx="16127" cy="29160"/>
          </a:xfrm>
          <a:custGeom>
            <a:avLst/>
            <a:gdLst>
              <a:gd name="connsiteX0" fmla="*/ 2805 w 19635"/>
              <a:gd name="connsiteY0" fmla="*/ 41343 h 44148"/>
              <a:gd name="connsiteX1" fmla="*/ 19635 w 19635"/>
              <a:gd name="connsiteY1" fmla="*/ 30124 h 44148"/>
              <a:gd name="connsiteX2" fmla="*/ 2805 w 19635"/>
              <a:gd name="connsiteY2" fmla="*/ 13294 h 44148"/>
              <a:gd name="connsiteX3" fmla="*/ 2805 w 19635"/>
              <a:gd name="connsiteY3" fmla="*/ 41343 h 4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35" h="44148">
                <a:moveTo>
                  <a:pt x="2805" y="41343"/>
                </a:moveTo>
                <a:cubicBezTo>
                  <a:pt x="5610" y="44148"/>
                  <a:pt x="19635" y="36866"/>
                  <a:pt x="19635" y="30124"/>
                </a:cubicBezTo>
                <a:cubicBezTo>
                  <a:pt x="19635" y="22190"/>
                  <a:pt x="2805" y="21228"/>
                  <a:pt x="2805" y="13294"/>
                </a:cubicBezTo>
                <a:cubicBezTo>
                  <a:pt x="2805" y="0"/>
                  <a:pt x="0" y="38538"/>
                  <a:pt x="2805" y="41343"/>
                </a:cubicBezTo>
                <a:close/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4" name="1333 - Ελεύθερη σχεδίαση"/>
          <p:cNvSpPr/>
          <p:nvPr/>
        </p:nvSpPr>
        <p:spPr bwMode="auto">
          <a:xfrm>
            <a:off x="3916170" y="2277721"/>
            <a:ext cx="6720" cy="22680"/>
          </a:xfrm>
          <a:custGeom>
            <a:avLst/>
            <a:gdLst>
              <a:gd name="connsiteX0" fmla="*/ 7806 w 8758"/>
              <a:gd name="connsiteY0" fmla="*/ 33235 h 33235"/>
              <a:gd name="connsiteX1" fmla="*/ 2196 w 8758"/>
              <a:gd name="connsiteY1" fmla="*/ 16405 h 33235"/>
              <a:gd name="connsiteX2" fmla="*/ 7806 w 8758"/>
              <a:gd name="connsiteY2" fmla="*/ 33235 h 3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58" h="33235">
                <a:moveTo>
                  <a:pt x="7806" y="33235"/>
                </a:moveTo>
                <a:cubicBezTo>
                  <a:pt x="7806" y="33235"/>
                  <a:pt x="0" y="21895"/>
                  <a:pt x="2196" y="16405"/>
                </a:cubicBezTo>
                <a:cubicBezTo>
                  <a:pt x="8758" y="0"/>
                  <a:pt x="7806" y="33235"/>
                  <a:pt x="7806" y="33235"/>
                </a:cubicBezTo>
                <a:close/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5" name="1334 - Ελεύθερη σχεδίαση"/>
          <p:cNvSpPr/>
          <p:nvPr/>
        </p:nvSpPr>
        <p:spPr bwMode="auto">
          <a:xfrm>
            <a:off x="3429673" y="2309041"/>
            <a:ext cx="22847" cy="61560"/>
          </a:xfrm>
          <a:custGeom>
            <a:avLst/>
            <a:gdLst>
              <a:gd name="connsiteX0" fmla="*/ 15385 w 26604"/>
              <a:gd name="connsiteY0" fmla="*/ 0 h 89758"/>
              <a:gd name="connsiteX1" fmla="*/ 20994 w 26604"/>
              <a:gd name="connsiteY1" fmla="*/ 84148 h 89758"/>
              <a:gd name="connsiteX2" fmla="*/ 26604 w 26604"/>
              <a:gd name="connsiteY2" fmla="*/ 89758 h 8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604" h="89758">
                <a:moveTo>
                  <a:pt x="15385" y="0"/>
                </a:moveTo>
                <a:cubicBezTo>
                  <a:pt x="10348" y="55409"/>
                  <a:pt x="0" y="49157"/>
                  <a:pt x="20994" y="84148"/>
                </a:cubicBezTo>
                <a:cubicBezTo>
                  <a:pt x="22355" y="86416"/>
                  <a:pt x="24734" y="87888"/>
                  <a:pt x="26604" y="89758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6" name="1335 - Ελεύθερη σχεδίαση"/>
          <p:cNvSpPr/>
          <p:nvPr/>
        </p:nvSpPr>
        <p:spPr bwMode="auto">
          <a:xfrm>
            <a:off x="3538530" y="2346841"/>
            <a:ext cx="32254" cy="45360"/>
          </a:xfrm>
          <a:custGeom>
            <a:avLst/>
            <a:gdLst>
              <a:gd name="connsiteX0" fmla="*/ 39269 w 39269"/>
              <a:gd name="connsiteY0" fmla="*/ 0 h 67318"/>
              <a:gd name="connsiteX1" fmla="*/ 0 w 39269"/>
              <a:gd name="connsiteY1" fmla="*/ 22440 h 67318"/>
              <a:gd name="connsiteX2" fmla="*/ 16829 w 39269"/>
              <a:gd name="connsiteY2" fmla="*/ 50489 h 67318"/>
              <a:gd name="connsiteX3" fmla="*/ 22439 w 39269"/>
              <a:gd name="connsiteY3" fmla="*/ 67318 h 6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69" h="67318">
                <a:moveTo>
                  <a:pt x="39269" y="0"/>
                </a:moveTo>
                <a:cubicBezTo>
                  <a:pt x="30786" y="2121"/>
                  <a:pt x="0" y="5728"/>
                  <a:pt x="0" y="22440"/>
                </a:cubicBezTo>
                <a:cubicBezTo>
                  <a:pt x="0" y="33343"/>
                  <a:pt x="11953" y="40737"/>
                  <a:pt x="16829" y="50489"/>
                </a:cubicBezTo>
                <a:cubicBezTo>
                  <a:pt x="19473" y="55778"/>
                  <a:pt x="22439" y="67318"/>
                  <a:pt x="22439" y="67318"/>
                </a:cubicBezTo>
              </a:path>
            </a:pathLst>
          </a:cu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7" name="1336 - Ελεύθερη σχεδίαση"/>
          <p:cNvSpPr/>
          <p:nvPr/>
        </p:nvSpPr>
        <p:spPr bwMode="auto">
          <a:xfrm>
            <a:off x="3487462" y="2292841"/>
            <a:ext cx="73915" cy="46440"/>
          </a:xfrm>
          <a:custGeom>
            <a:avLst/>
            <a:gdLst>
              <a:gd name="connsiteX0" fmla="*/ 8625 w 87162"/>
              <a:gd name="connsiteY0" fmla="*/ 12649 h 68747"/>
              <a:gd name="connsiteX1" fmla="*/ 42283 w 87162"/>
              <a:gd name="connsiteY1" fmla="*/ 23868 h 68747"/>
              <a:gd name="connsiteX2" fmla="*/ 53503 w 87162"/>
              <a:gd name="connsiteY2" fmla="*/ 40698 h 68747"/>
              <a:gd name="connsiteX3" fmla="*/ 87162 w 87162"/>
              <a:gd name="connsiteY3" fmla="*/ 68747 h 68747"/>
              <a:gd name="connsiteX4" fmla="*/ 75942 w 87162"/>
              <a:gd name="connsiteY4" fmla="*/ 51918 h 68747"/>
              <a:gd name="connsiteX5" fmla="*/ 70333 w 87162"/>
              <a:gd name="connsiteY5" fmla="*/ 35088 h 68747"/>
              <a:gd name="connsiteX6" fmla="*/ 53503 w 87162"/>
              <a:gd name="connsiteY6" fmla="*/ 29478 h 68747"/>
              <a:gd name="connsiteX7" fmla="*/ 31064 w 87162"/>
              <a:gd name="connsiteY7" fmla="*/ 7039 h 68747"/>
              <a:gd name="connsiteX8" fmla="*/ 19844 w 87162"/>
              <a:gd name="connsiteY8" fmla="*/ 23868 h 68747"/>
              <a:gd name="connsiteX9" fmla="*/ 14234 w 87162"/>
              <a:gd name="connsiteY9" fmla="*/ 40698 h 68747"/>
              <a:gd name="connsiteX10" fmla="*/ 3015 w 87162"/>
              <a:gd name="connsiteY10" fmla="*/ 23868 h 68747"/>
              <a:gd name="connsiteX11" fmla="*/ 25454 w 87162"/>
              <a:gd name="connsiteY11" fmla="*/ 18259 h 68747"/>
              <a:gd name="connsiteX12" fmla="*/ 42283 w 87162"/>
              <a:gd name="connsiteY12" fmla="*/ 12649 h 68747"/>
              <a:gd name="connsiteX13" fmla="*/ 8625 w 87162"/>
              <a:gd name="connsiteY13" fmla="*/ 12649 h 6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7162" h="68747">
                <a:moveTo>
                  <a:pt x="8625" y="12649"/>
                </a:moveTo>
                <a:cubicBezTo>
                  <a:pt x="8625" y="14519"/>
                  <a:pt x="35723" y="14028"/>
                  <a:pt x="42283" y="23868"/>
                </a:cubicBezTo>
                <a:cubicBezTo>
                  <a:pt x="46023" y="29478"/>
                  <a:pt x="49187" y="35518"/>
                  <a:pt x="53503" y="40698"/>
                </a:cubicBezTo>
                <a:cubicBezTo>
                  <a:pt x="66999" y="56893"/>
                  <a:pt x="70617" y="57716"/>
                  <a:pt x="87162" y="68747"/>
                </a:cubicBezTo>
                <a:cubicBezTo>
                  <a:pt x="83422" y="63137"/>
                  <a:pt x="78957" y="57948"/>
                  <a:pt x="75942" y="51918"/>
                </a:cubicBezTo>
                <a:cubicBezTo>
                  <a:pt x="73298" y="46629"/>
                  <a:pt x="74514" y="39269"/>
                  <a:pt x="70333" y="35088"/>
                </a:cubicBezTo>
                <a:cubicBezTo>
                  <a:pt x="66152" y="30906"/>
                  <a:pt x="59113" y="31348"/>
                  <a:pt x="53503" y="29478"/>
                </a:cubicBezTo>
                <a:cubicBezTo>
                  <a:pt x="50863" y="21558"/>
                  <a:pt x="48663" y="0"/>
                  <a:pt x="31064" y="7039"/>
                </a:cubicBezTo>
                <a:cubicBezTo>
                  <a:pt x="24804" y="9543"/>
                  <a:pt x="23584" y="18258"/>
                  <a:pt x="19844" y="23868"/>
                </a:cubicBezTo>
                <a:cubicBezTo>
                  <a:pt x="17974" y="29478"/>
                  <a:pt x="20147" y="40698"/>
                  <a:pt x="14234" y="40698"/>
                </a:cubicBezTo>
                <a:cubicBezTo>
                  <a:pt x="7492" y="40698"/>
                  <a:pt x="0" y="29898"/>
                  <a:pt x="3015" y="23868"/>
                </a:cubicBezTo>
                <a:cubicBezTo>
                  <a:pt x="6463" y="16972"/>
                  <a:pt x="18041" y="20377"/>
                  <a:pt x="25454" y="18259"/>
                </a:cubicBezTo>
                <a:cubicBezTo>
                  <a:pt x="31140" y="16635"/>
                  <a:pt x="36546" y="14083"/>
                  <a:pt x="42283" y="12649"/>
                </a:cubicBezTo>
                <a:cubicBezTo>
                  <a:pt x="44097" y="12195"/>
                  <a:pt x="8625" y="10779"/>
                  <a:pt x="8625" y="12649"/>
                </a:cubicBezTo>
                <a:close/>
              </a:path>
            </a:pathLst>
          </a:cu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8" name="1337 - Ελεύθερη σχεδίαση"/>
          <p:cNvSpPr/>
          <p:nvPr/>
        </p:nvSpPr>
        <p:spPr bwMode="auto">
          <a:xfrm>
            <a:off x="3947081" y="2333881"/>
            <a:ext cx="99450" cy="25920"/>
          </a:xfrm>
          <a:custGeom>
            <a:avLst/>
            <a:gdLst>
              <a:gd name="connsiteX0" fmla="*/ 0 w 117806"/>
              <a:gd name="connsiteY0" fmla="*/ 37998 h 37998"/>
              <a:gd name="connsiteX1" fmla="*/ 117806 w 117806"/>
              <a:gd name="connsiteY1" fmla="*/ 15559 h 3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7806" h="37998">
                <a:moveTo>
                  <a:pt x="0" y="37998"/>
                </a:moveTo>
                <a:cubicBezTo>
                  <a:pt x="56997" y="0"/>
                  <a:pt x="20175" y="15559"/>
                  <a:pt x="117806" y="15559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9" name="1338 - Ελεύθερη σχεδίαση"/>
          <p:cNvSpPr/>
          <p:nvPr/>
        </p:nvSpPr>
        <p:spPr bwMode="auto">
          <a:xfrm>
            <a:off x="3756245" y="2255041"/>
            <a:ext cx="91386" cy="45360"/>
          </a:xfrm>
          <a:custGeom>
            <a:avLst/>
            <a:gdLst>
              <a:gd name="connsiteX0" fmla="*/ 0 w 107178"/>
              <a:gd name="connsiteY0" fmla="*/ 67317 h 67317"/>
              <a:gd name="connsiteX1" fmla="*/ 16830 w 107178"/>
              <a:gd name="connsiteY1" fmla="*/ 56098 h 67317"/>
              <a:gd name="connsiteX2" fmla="*/ 33659 w 107178"/>
              <a:gd name="connsiteY2" fmla="*/ 50488 h 67317"/>
              <a:gd name="connsiteX3" fmla="*/ 50489 w 107178"/>
              <a:gd name="connsiteY3" fmla="*/ 33659 h 67317"/>
              <a:gd name="connsiteX4" fmla="*/ 100977 w 107178"/>
              <a:gd name="connsiteY4" fmla="*/ 22439 h 67317"/>
              <a:gd name="connsiteX5" fmla="*/ 106587 w 107178"/>
              <a:gd name="connsiteY5" fmla="*/ 0 h 6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178" h="67317">
                <a:moveTo>
                  <a:pt x="0" y="67317"/>
                </a:moveTo>
                <a:cubicBezTo>
                  <a:pt x="5610" y="63577"/>
                  <a:pt x="10800" y="59113"/>
                  <a:pt x="16830" y="56098"/>
                </a:cubicBezTo>
                <a:cubicBezTo>
                  <a:pt x="22119" y="53454"/>
                  <a:pt x="28739" y="53768"/>
                  <a:pt x="33659" y="50488"/>
                </a:cubicBezTo>
                <a:cubicBezTo>
                  <a:pt x="40260" y="46087"/>
                  <a:pt x="43888" y="38060"/>
                  <a:pt x="50489" y="33659"/>
                </a:cubicBezTo>
                <a:cubicBezTo>
                  <a:pt x="59697" y="27521"/>
                  <a:pt x="96902" y="23118"/>
                  <a:pt x="100977" y="22439"/>
                </a:cubicBezTo>
                <a:cubicBezTo>
                  <a:pt x="107178" y="3836"/>
                  <a:pt x="106587" y="11523"/>
                  <a:pt x="106587" y="0"/>
                </a:cubicBezTo>
              </a:path>
            </a:pathLst>
          </a:cu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40" name="1339 - Ελεύθερη σχεδίαση"/>
          <p:cNvSpPr/>
          <p:nvPr/>
        </p:nvSpPr>
        <p:spPr bwMode="auto">
          <a:xfrm>
            <a:off x="3671578" y="2238841"/>
            <a:ext cx="155894" cy="31320"/>
          </a:xfrm>
          <a:custGeom>
            <a:avLst/>
            <a:gdLst>
              <a:gd name="connsiteX0" fmla="*/ 0 w 185124"/>
              <a:gd name="connsiteY0" fmla="*/ 0 h 44879"/>
              <a:gd name="connsiteX1" fmla="*/ 33659 w 185124"/>
              <a:gd name="connsiteY1" fmla="*/ 22440 h 44879"/>
              <a:gd name="connsiteX2" fmla="*/ 89757 w 185124"/>
              <a:gd name="connsiteY2" fmla="*/ 39269 h 44879"/>
              <a:gd name="connsiteX3" fmla="*/ 117806 w 185124"/>
              <a:gd name="connsiteY3" fmla="*/ 44879 h 44879"/>
              <a:gd name="connsiteX4" fmla="*/ 151465 w 185124"/>
              <a:gd name="connsiteY4" fmla="*/ 33659 h 44879"/>
              <a:gd name="connsiteX5" fmla="*/ 168294 w 185124"/>
              <a:gd name="connsiteY5" fmla="*/ 22440 h 44879"/>
              <a:gd name="connsiteX6" fmla="*/ 185124 w 185124"/>
              <a:gd name="connsiteY6" fmla="*/ 16830 h 4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124" h="44879">
                <a:moveTo>
                  <a:pt x="0" y="0"/>
                </a:moveTo>
                <a:cubicBezTo>
                  <a:pt x="11220" y="7480"/>
                  <a:pt x="20867" y="18176"/>
                  <a:pt x="33659" y="22440"/>
                </a:cubicBezTo>
                <a:cubicBezTo>
                  <a:pt x="55039" y="29567"/>
                  <a:pt x="64057" y="32844"/>
                  <a:pt x="89757" y="39269"/>
                </a:cubicBezTo>
                <a:cubicBezTo>
                  <a:pt x="99007" y="41581"/>
                  <a:pt x="108456" y="43009"/>
                  <a:pt x="117806" y="44879"/>
                </a:cubicBezTo>
                <a:cubicBezTo>
                  <a:pt x="129026" y="41139"/>
                  <a:pt x="140658" y="38462"/>
                  <a:pt x="151465" y="33659"/>
                </a:cubicBezTo>
                <a:cubicBezTo>
                  <a:pt x="157626" y="30921"/>
                  <a:pt x="162264" y="25455"/>
                  <a:pt x="168294" y="22440"/>
                </a:cubicBezTo>
                <a:cubicBezTo>
                  <a:pt x="173583" y="19795"/>
                  <a:pt x="185124" y="16830"/>
                  <a:pt x="185124" y="16830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41" name="1340 - Ελεύθερη σχεδίαση"/>
          <p:cNvSpPr/>
          <p:nvPr/>
        </p:nvSpPr>
        <p:spPr bwMode="auto">
          <a:xfrm>
            <a:off x="3756245" y="2360881"/>
            <a:ext cx="94074" cy="58320"/>
          </a:xfrm>
          <a:custGeom>
            <a:avLst/>
            <a:gdLst>
              <a:gd name="connsiteX0" fmla="*/ 0 w 112197"/>
              <a:gd name="connsiteY0" fmla="*/ 0 h 85469"/>
              <a:gd name="connsiteX1" fmla="*/ 33659 w 112197"/>
              <a:gd name="connsiteY1" fmla="*/ 22439 h 85469"/>
              <a:gd name="connsiteX2" fmla="*/ 39269 w 112197"/>
              <a:gd name="connsiteY2" fmla="*/ 39269 h 85469"/>
              <a:gd name="connsiteX3" fmla="*/ 44879 w 112197"/>
              <a:gd name="connsiteY3" fmla="*/ 61708 h 85469"/>
              <a:gd name="connsiteX4" fmla="*/ 61708 w 112197"/>
              <a:gd name="connsiteY4" fmla="*/ 67318 h 85469"/>
              <a:gd name="connsiteX5" fmla="*/ 84147 w 112197"/>
              <a:gd name="connsiteY5" fmla="*/ 56098 h 85469"/>
              <a:gd name="connsiteX6" fmla="*/ 100977 w 112197"/>
              <a:gd name="connsiteY6" fmla="*/ 50488 h 85469"/>
              <a:gd name="connsiteX7" fmla="*/ 112197 w 112197"/>
              <a:gd name="connsiteY7" fmla="*/ 67318 h 85469"/>
              <a:gd name="connsiteX8" fmla="*/ 89757 w 112197"/>
              <a:gd name="connsiteY8" fmla="*/ 84147 h 85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197" h="85469">
                <a:moveTo>
                  <a:pt x="0" y="0"/>
                </a:moveTo>
                <a:cubicBezTo>
                  <a:pt x="11220" y="7480"/>
                  <a:pt x="29395" y="9647"/>
                  <a:pt x="33659" y="22439"/>
                </a:cubicBezTo>
                <a:cubicBezTo>
                  <a:pt x="35529" y="28049"/>
                  <a:pt x="37644" y="33583"/>
                  <a:pt x="39269" y="39269"/>
                </a:cubicBezTo>
                <a:cubicBezTo>
                  <a:pt x="41387" y="46682"/>
                  <a:pt x="40063" y="55688"/>
                  <a:pt x="44879" y="61708"/>
                </a:cubicBezTo>
                <a:cubicBezTo>
                  <a:pt x="48573" y="66325"/>
                  <a:pt x="56098" y="65448"/>
                  <a:pt x="61708" y="67318"/>
                </a:cubicBezTo>
                <a:cubicBezTo>
                  <a:pt x="69188" y="63578"/>
                  <a:pt x="76461" y="59392"/>
                  <a:pt x="84147" y="56098"/>
                </a:cubicBezTo>
                <a:cubicBezTo>
                  <a:pt x="89582" y="53769"/>
                  <a:pt x="95486" y="48292"/>
                  <a:pt x="100977" y="50488"/>
                </a:cubicBezTo>
                <a:cubicBezTo>
                  <a:pt x="107237" y="52992"/>
                  <a:pt x="108457" y="61708"/>
                  <a:pt x="112197" y="67318"/>
                </a:cubicBezTo>
                <a:cubicBezTo>
                  <a:pt x="94045" y="85469"/>
                  <a:pt x="103301" y="84147"/>
                  <a:pt x="89757" y="84147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42" name="1341 - Ελεύθερη σχεδίαση"/>
          <p:cNvSpPr/>
          <p:nvPr/>
        </p:nvSpPr>
        <p:spPr bwMode="auto">
          <a:xfrm>
            <a:off x="3600350" y="2360881"/>
            <a:ext cx="25534" cy="32400"/>
          </a:xfrm>
          <a:custGeom>
            <a:avLst/>
            <a:gdLst>
              <a:gd name="connsiteX0" fmla="*/ 11220 w 30369"/>
              <a:gd name="connsiteY0" fmla="*/ 2805 h 47778"/>
              <a:gd name="connsiteX1" fmla="*/ 11220 w 30369"/>
              <a:gd name="connsiteY1" fmla="*/ 14025 h 47778"/>
              <a:gd name="connsiteX2" fmla="*/ 16830 w 30369"/>
              <a:gd name="connsiteY2" fmla="*/ 30854 h 47778"/>
              <a:gd name="connsiteX3" fmla="*/ 11220 w 30369"/>
              <a:gd name="connsiteY3" fmla="*/ 2805 h 47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69" h="47778">
                <a:moveTo>
                  <a:pt x="11220" y="2805"/>
                </a:moveTo>
                <a:cubicBezTo>
                  <a:pt x="10285" y="0"/>
                  <a:pt x="0" y="2805"/>
                  <a:pt x="11220" y="14025"/>
                </a:cubicBezTo>
                <a:cubicBezTo>
                  <a:pt x="15401" y="18206"/>
                  <a:pt x="13136" y="26237"/>
                  <a:pt x="16830" y="30854"/>
                </a:cubicBezTo>
                <a:cubicBezTo>
                  <a:pt x="30369" y="47778"/>
                  <a:pt x="12155" y="5610"/>
                  <a:pt x="11220" y="2805"/>
                </a:cubicBezTo>
                <a:close/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43" name="1342 - Ελεύθερη σχεδίαση"/>
          <p:cNvSpPr/>
          <p:nvPr/>
        </p:nvSpPr>
        <p:spPr bwMode="auto">
          <a:xfrm>
            <a:off x="3253620" y="2176201"/>
            <a:ext cx="108857" cy="195480"/>
          </a:xfrm>
          <a:custGeom>
            <a:avLst/>
            <a:gdLst>
              <a:gd name="connsiteX0" fmla="*/ 112196 w 129026"/>
              <a:gd name="connsiteY0" fmla="*/ 303 h 288178"/>
              <a:gd name="connsiteX1" fmla="*/ 129026 w 129026"/>
              <a:gd name="connsiteY1" fmla="*/ 5913 h 288178"/>
              <a:gd name="connsiteX2" fmla="*/ 112196 w 129026"/>
              <a:gd name="connsiteY2" fmla="*/ 50792 h 288178"/>
              <a:gd name="connsiteX3" fmla="*/ 95367 w 129026"/>
              <a:gd name="connsiteY3" fmla="*/ 84451 h 288178"/>
              <a:gd name="connsiteX4" fmla="*/ 84147 w 129026"/>
              <a:gd name="connsiteY4" fmla="*/ 151768 h 288178"/>
              <a:gd name="connsiteX5" fmla="*/ 67318 w 129026"/>
              <a:gd name="connsiteY5" fmla="*/ 157378 h 288178"/>
              <a:gd name="connsiteX6" fmla="*/ 50488 w 129026"/>
              <a:gd name="connsiteY6" fmla="*/ 207867 h 288178"/>
              <a:gd name="connsiteX7" fmla="*/ 39269 w 129026"/>
              <a:gd name="connsiteY7" fmla="*/ 241525 h 288178"/>
              <a:gd name="connsiteX8" fmla="*/ 33659 w 129026"/>
              <a:gd name="connsiteY8" fmla="*/ 269575 h 288178"/>
              <a:gd name="connsiteX9" fmla="*/ 16829 w 129026"/>
              <a:gd name="connsiteY9" fmla="*/ 275184 h 288178"/>
              <a:gd name="connsiteX10" fmla="*/ 33659 w 129026"/>
              <a:gd name="connsiteY10" fmla="*/ 280794 h 288178"/>
              <a:gd name="connsiteX11" fmla="*/ 0 w 129026"/>
              <a:gd name="connsiteY11" fmla="*/ 286404 h 28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9026" h="288178">
                <a:moveTo>
                  <a:pt x="112196" y="303"/>
                </a:moveTo>
                <a:cubicBezTo>
                  <a:pt x="117806" y="2173"/>
                  <a:pt x="129026" y="0"/>
                  <a:pt x="129026" y="5913"/>
                </a:cubicBezTo>
                <a:cubicBezTo>
                  <a:pt x="129026" y="21890"/>
                  <a:pt x="118807" y="36247"/>
                  <a:pt x="112196" y="50792"/>
                </a:cubicBezTo>
                <a:cubicBezTo>
                  <a:pt x="100377" y="76795"/>
                  <a:pt x="100759" y="57494"/>
                  <a:pt x="95367" y="84451"/>
                </a:cubicBezTo>
                <a:cubicBezTo>
                  <a:pt x="90905" y="106758"/>
                  <a:pt x="105728" y="144574"/>
                  <a:pt x="84147" y="151768"/>
                </a:cubicBezTo>
                <a:lnTo>
                  <a:pt x="67318" y="157378"/>
                </a:lnTo>
                <a:cubicBezTo>
                  <a:pt x="46603" y="188450"/>
                  <a:pt x="62580" y="159496"/>
                  <a:pt x="50488" y="207867"/>
                </a:cubicBezTo>
                <a:cubicBezTo>
                  <a:pt x="47620" y="219340"/>
                  <a:pt x="41588" y="229928"/>
                  <a:pt x="39269" y="241525"/>
                </a:cubicBezTo>
                <a:cubicBezTo>
                  <a:pt x="37399" y="250875"/>
                  <a:pt x="38948" y="261641"/>
                  <a:pt x="33659" y="269575"/>
                </a:cubicBezTo>
                <a:cubicBezTo>
                  <a:pt x="30379" y="274495"/>
                  <a:pt x="22439" y="273314"/>
                  <a:pt x="16829" y="275184"/>
                </a:cubicBezTo>
                <a:cubicBezTo>
                  <a:pt x="22439" y="277054"/>
                  <a:pt x="33659" y="274881"/>
                  <a:pt x="33659" y="280794"/>
                </a:cubicBezTo>
                <a:cubicBezTo>
                  <a:pt x="33659" y="288178"/>
                  <a:pt x="1729" y="286404"/>
                  <a:pt x="0" y="286404"/>
                </a:cubicBezTo>
              </a:path>
            </a:pathLst>
          </a:cu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44" name="1343 - Ελεύθερη σχεδίαση"/>
          <p:cNvSpPr/>
          <p:nvPr/>
        </p:nvSpPr>
        <p:spPr bwMode="auto">
          <a:xfrm>
            <a:off x="3236149" y="2129761"/>
            <a:ext cx="92731" cy="114480"/>
          </a:xfrm>
          <a:custGeom>
            <a:avLst/>
            <a:gdLst>
              <a:gd name="connsiteX0" fmla="*/ 20718 w 110475"/>
              <a:gd name="connsiteY0" fmla="*/ 0 h 168294"/>
              <a:gd name="connsiteX1" fmla="*/ 3888 w 110475"/>
              <a:gd name="connsiteY1" fmla="*/ 16829 h 168294"/>
              <a:gd name="connsiteX2" fmla="*/ 20718 w 110475"/>
              <a:gd name="connsiteY2" fmla="*/ 33659 h 168294"/>
              <a:gd name="connsiteX3" fmla="*/ 31938 w 110475"/>
              <a:gd name="connsiteY3" fmla="*/ 50488 h 168294"/>
              <a:gd name="connsiteX4" fmla="*/ 26328 w 110475"/>
              <a:gd name="connsiteY4" fmla="*/ 106586 h 168294"/>
              <a:gd name="connsiteX5" fmla="*/ 76816 w 110475"/>
              <a:gd name="connsiteY5" fmla="*/ 123416 h 168294"/>
              <a:gd name="connsiteX6" fmla="*/ 110475 w 110475"/>
              <a:gd name="connsiteY6" fmla="*/ 145855 h 168294"/>
              <a:gd name="connsiteX7" fmla="*/ 93646 w 110475"/>
              <a:gd name="connsiteY7" fmla="*/ 168294 h 168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75" h="168294">
                <a:moveTo>
                  <a:pt x="20718" y="0"/>
                </a:moveTo>
                <a:cubicBezTo>
                  <a:pt x="15108" y="5610"/>
                  <a:pt x="3888" y="8895"/>
                  <a:pt x="3888" y="16829"/>
                </a:cubicBezTo>
                <a:cubicBezTo>
                  <a:pt x="3888" y="24763"/>
                  <a:pt x="15639" y="27564"/>
                  <a:pt x="20718" y="33659"/>
                </a:cubicBezTo>
                <a:cubicBezTo>
                  <a:pt x="25034" y="38838"/>
                  <a:pt x="28198" y="44878"/>
                  <a:pt x="31938" y="50488"/>
                </a:cubicBezTo>
                <a:cubicBezTo>
                  <a:pt x="17618" y="69580"/>
                  <a:pt x="0" y="80258"/>
                  <a:pt x="26328" y="106586"/>
                </a:cubicBezTo>
                <a:cubicBezTo>
                  <a:pt x="43155" y="123413"/>
                  <a:pt x="59988" y="112197"/>
                  <a:pt x="76816" y="123416"/>
                </a:cubicBezTo>
                <a:lnTo>
                  <a:pt x="110475" y="145855"/>
                </a:lnTo>
                <a:lnTo>
                  <a:pt x="93646" y="168294"/>
                </a:lnTo>
              </a:path>
            </a:pathLst>
          </a:cu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pic>
        <p:nvPicPr>
          <p:cNvPr id="19627" name="Picture 5"/>
          <p:cNvPicPr>
            <a:picLocks noChangeAspect="1"/>
          </p:cNvPicPr>
          <p:nvPr/>
        </p:nvPicPr>
        <p:blipFill>
          <a:blip r:embed="rId9">
            <a:lum bright="2000"/>
          </a:blip>
          <a:srcRect/>
          <a:stretch>
            <a:fillRect/>
          </a:stretch>
        </p:blipFill>
        <p:spPr bwMode="auto">
          <a:xfrm rot="5703034">
            <a:off x="6069598" y="2323161"/>
            <a:ext cx="146880" cy="27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28" name="Picture 9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00097" y="6150601"/>
            <a:ext cx="274159" cy="18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29" name="Picture 11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281207" y="6150601"/>
            <a:ext cx="314476" cy="21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630" name="Line 396"/>
          <p:cNvSpPr>
            <a:spLocks noChangeShapeType="1"/>
          </p:cNvSpPr>
          <p:nvPr/>
        </p:nvSpPr>
        <p:spPr bwMode="auto">
          <a:xfrm>
            <a:off x="8075589" y="6216481"/>
            <a:ext cx="1343" cy="108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sp>
        <p:nvSpPr>
          <p:cNvPr id="19631" name="Line 397"/>
          <p:cNvSpPr>
            <a:spLocks noChangeShapeType="1"/>
          </p:cNvSpPr>
          <p:nvPr/>
        </p:nvSpPr>
        <p:spPr bwMode="auto">
          <a:xfrm>
            <a:off x="7986890" y="6415201"/>
            <a:ext cx="1343" cy="108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grpSp>
        <p:nvGrpSpPr>
          <p:cNvPr id="136" name="22 - Ομάδα"/>
          <p:cNvGrpSpPr>
            <a:grpSpLocks/>
          </p:cNvGrpSpPr>
          <p:nvPr/>
        </p:nvGrpSpPr>
        <p:grpSpPr bwMode="auto">
          <a:xfrm>
            <a:off x="7232953" y="6199201"/>
            <a:ext cx="184117" cy="150120"/>
            <a:chOff x="7858148" y="3857628"/>
            <a:chExt cx="291075" cy="441328"/>
          </a:xfrm>
        </p:grpSpPr>
        <p:sp>
          <p:nvSpPr>
            <p:cNvPr id="1232" name="19 - Τόξο"/>
            <p:cNvSpPr/>
            <p:nvPr/>
          </p:nvSpPr>
          <p:spPr>
            <a:xfrm>
              <a:off x="7858148" y="38576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33" name="21 - Τόξο"/>
            <p:cNvSpPr/>
            <p:nvPr/>
          </p:nvSpPr>
          <p:spPr>
            <a:xfrm flipH="1">
              <a:off x="8006872" y="38703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37" name="23 - Ομάδα"/>
          <p:cNvGrpSpPr>
            <a:grpSpLocks/>
          </p:cNvGrpSpPr>
          <p:nvPr/>
        </p:nvGrpSpPr>
        <p:grpSpPr bwMode="auto">
          <a:xfrm>
            <a:off x="5749271" y="6247801"/>
            <a:ext cx="184117" cy="164160"/>
            <a:chOff x="7858148" y="3818395"/>
            <a:chExt cx="291075" cy="480561"/>
          </a:xfrm>
        </p:grpSpPr>
        <p:sp>
          <p:nvSpPr>
            <p:cNvPr id="1230" name="24 - Τόξο"/>
            <p:cNvSpPr/>
            <p:nvPr/>
          </p:nvSpPr>
          <p:spPr>
            <a:xfrm>
              <a:off x="7858148" y="3818395"/>
              <a:ext cx="142351" cy="429976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31" name="25 - Τόξο"/>
            <p:cNvSpPr/>
            <p:nvPr/>
          </p:nvSpPr>
          <p:spPr>
            <a:xfrm flipH="1">
              <a:off x="8006872" y="3868980"/>
              <a:ext cx="142351" cy="429976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39" name="38 - Ομάδα"/>
          <p:cNvGrpSpPr>
            <a:grpSpLocks/>
          </p:cNvGrpSpPr>
          <p:nvPr/>
        </p:nvGrpSpPr>
        <p:grpSpPr bwMode="auto">
          <a:xfrm>
            <a:off x="5237239" y="6150601"/>
            <a:ext cx="184116" cy="150120"/>
            <a:chOff x="7858148" y="3857628"/>
            <a:chExt cx="291075" cy="441328"/>
          </a:xfrm>
        </p:grpSpPr>
        <p:sp>
          <p:nvSpPr>
            <p:cNvPr id="1228" name="39 - Τόξο"/>
            <p:cNvSpPr/>
            <p:nvPr/>
          </p:nvSpPr>
          <p:spPr>
            <a:xfrm>
              <a:off x="7858148" y="38576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29" name="40 - Τόξο"/>
            <p:cNvSpPr/>
            <p:nvPr/>
          </p:nvSpPr>
          <p:spPr>
            <a:xfrm flipH="1">
              <a:off x="8006873" y="38703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41" name="44 - Ομάδα"/>
          <p:cNvGrpSpPr>
            <a:grpSpLocks/>
          </p:cNvGrpSpPr>
          <p:nvPr/>
        </p:nvGrpSpPr>
        <p:grpSpPr bwMode="auto">
          <a:xfrm>
            <a:off x="7656287" y="6224041"/>
            <a:ext cx="184116" cy="75600"/>
            <a:chOff x="7858148" y="3857628"/>
            <a:chExt cx="291075" cy="441328"/>
          </a:xfrm>
        </p:grpSpPr>
        <p:sp>
          <p:nvSpPr>
            <p:cNvPr id="1226" name="45 - Τόξο"/>
            <p:cNvSpPr/>
            <p:nvPr/>
          </p:nvSpPr>
          <p:spPr>
            <a:xfrm>
              <a:off x="7858148" y="3857628"/>
              <a:ext cx="142350" cy="428719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27" name="1226 - Τόξο"/>
            <p:cNvSpPr/>
            <p:nvPr/>
          </p:nvSpPr>
          <p:spPr>
            <a:xfrm flipH="1">
              <a:off x="8006873" y="3870237"/>
              <a:ext cx="142350" cy="428719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42" name="50 - Ομάδα"/>
          <p:cNvGrpSpPr>
            <a:grpSpLocks/>
          </p:cNvGrpSpPr>
          <p:nvPr/>
        </p:nvGrpSpPr>
        <p:grpSpPr bwMode="auto">
          <a:xfrm>
            <a:off x="4484647" y="6167881"/>
            <a:ext cx="181428" cy="89640"/>
            <a:chOff x="7858148" y="3857628"/>
            <a:chExt cx="291075" cy="441328"/>
          </a:xfrm>
        </p:grpSpPr>
        <p:sp>
          <p:nvSpPr>
            <p:cNvPr id="1224" name="1223 - Τόξο"/>
            <p:cNvSpPr/>
            <p:nvPr/>
          </p:nvSpPr>
          <p:spPr>
            <a:xfrm>
              <a:off x="7858148" y="3857628"/>
              <a:ext cx="142304" cy="430694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25" name="1224 - Τόξο"/>
            <p:cNvSpPr/>
            <p:nvPr/>
          </p:nvSpPr>
          <p:spPr>
            <a:xfrm flipH="1">
              <a:off x="8006919" y="3868262"/>
              <a:ext cx="142304" cy="430694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43" name="62 - Ομάδα"/>
          <p:cNvGrpSpPr>
            <a:grpSpLocks/>
          </p:cNvGrpSpPr>
          <p:nvPr/>
        </p:nvGrpSpPr>
        <p:grpSpPr bwMode="auto">
          <a:xfrm>
            <a:off x="4148668" y="6393601"/>
            <a:ext cx="184116" cy="150120"/>
            <a:chOff x="7858148" y="3857628"/>
            <a:chExt cx="291075" cy="441328"/>
          </a:xfrm>
        </p:grpSpPr>
        <p:sp>
          <p:nvSpPr>
            <p:cNvPr id="1222" name="1221 - Τόξο"/>
            <p:cNvSpPr/>
            <p:nvPr/>
          </p:nvSpPr>
          <p:spPr>
            <a:xfrm>
              <a:off x="7858148" y="38576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23" name="1222 - Τόξο"/>
            <p:cNvSpPr/>
            <p:nvPr/>
          </p:nvSpPr>
          <p:spPr>
            <a:xfrm flipH="1">
              <a:off x="8006873" y="38703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44" name="68 - Ομάδα"/>
          <p:cNvGrpSpPr>
            <a:grpSpLocks/>
          </p:cNvGrpSpPr>
          <p:nvPr/>
        </p:nvGrpSpPr>
        <p:grpSpPr bwMode="auto">
          <a:xfrm>
            <a:off x="3745493" y="6486481"/>
            <a:ext cx="184116" cy="150120"/>
            <a:chOff x="7858148" y="3857628"/>
            <a:chExt cx="291075" cy="441328"/>
          </a:xfrm>
        </p:grpSpPr>
        <p:sp>
          <p:nvSpPr>
            <p:cNvPr id="1220" name="1219 - Τόξο"/>
            <p:cNvSpPr/>
            <p:nvPr/>
          </p:nvSpPr>
          <p:spPr>
            <a:xfrm>
              <a:off x="7858148" y="38576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21" name="1220 - Τόξο"/>
            <p:cNvSpPr/>
            <p:nvPr/>
          </p:nvSpPr>
          <p:spPr>
            <a:xfrm flipH="1">
              <a:off x="8006873" y="38703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46" name="74 - Ομάδα"/>
          <p:cNvGrpSpPr>
            <a:grpSpLocks/>
          </p:cNvGrpSpPr>
          <p:nvPr/>
        </p:nvGrpSpPr>
        <p:grpSpPr bwMode="auto">
          <a:xfrm>
            <a:off x="4894541" y="6152761"/>
            <a:ext cx="184117" cy="150120"/>
            <a:chOff x="7858148" y="3857628"/>
            <a:chExt cx="291075" cy="441328"/>
          </a:xfrm>
        </p:grpSpPr>
        <p:sp>
          <p:nvSpPr>
            <p:cNvPr id="1218" name="1217 - Τόξο"/>
            <p:cNvSpPr/>
            <p:nvPr/>
          </p:nvSpPr>
          <p:spPr>
            <a:xfrm>
              <a:off x="7858148" y="38576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19" name="1218 - Τόξο"/>
            <p:cNvSpPr/>
            <p:nvPr/>
          </p:nvSpPr>
          <p:spPr>
            <a:xfrm flipH="1">
              <a:off x="8006872" y="38703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88" name="77 - Ομάδα"/>
          <p:cNvGrpSpPr>
            <a:grpSpLocks/>
          </p:cNvGrpSpPr>
          <p:nvPr/>
        </p:nvGrpSpPr>
        <p:grpSpPr bwMode="auto">
          <a:xfrm>
            <a:off x="5015493" y="6212161"/>
            <a:ext cx="184117" cy="76680"/>
            <a:chOff x="7858148" y="3857628"/>
            <a:chExt cx="291075" cy="441328"/>
          </a:xfrm>
        </p:grpSpPr>
        <p:sp>
          <p:nvSpPr>
            <p:cNvPr id="1216" name="1215 - Τόξο"/>
            <p:cNvSpPr/>
            <p:nvPr/>
          </p:nvSpPr>
          <p:spPr>
            <a:xfrm>
              <a:off x="7858148" y="3857628"/>
              <a:ext cx="142351" cy="428896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17" name="1216 - Τόξο"/>
            <p:cNvSpPr/>
            <p:nvPr/>
          </p:nvSpPr>
          <p:spPr>
            <a:xfrm flipH="1">
              <a:off x="8006872" y="3870060"/>
              <a:ext cx="142351" cy="428896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30" name="80 - Ομάδα"/>
          <p:cNvGrpSpPr>
            <a:grpSpLocks/>
          </p:cNvGrpSpPr>
          <p:nvPr/>
        </p:nvGrpSpPr>
        <p:grpSpPr bwMode="auto">
          <a:xfrm>
            <a:off x="5055810" y="6442201"/>
            <a:ext cx="184117" cy="150120"/>
            <a:chOff x="7858148" y="3857628"/>
            <a:chExt cx="291075" cy="441328"/>
          </a:xfrm>
        </p:grpSpPr>
        <p:sp>
          <p:nvSpPr>
            <p:cNvPr id="1214" name="1213 - Τόξο"/>
            <p:cNvSpPr/>
            <p:nvPr/>
          </p:nvSpPr>
          <p:spPr>
            <a:xfrm>
              <a:off x="7858148" y="38576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15" name="1214 - Τόξο"/>
            <p:cNvSpPr/>
            <p:nvPr/>
          </p:nvSpPr>
          <p:spPr>
            <a:xfrm flipH="1">
              <a:off x="8006872" y="38703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1" name="83 - Ομάδα"/>
          <p:cNvGrpSpPr>
            <a:grpSpLocks/>
          </p:cNvGrpSpPr>
          <p:nvPr/>
        </p:nvGrpSpPr>
        <p:grpSpPr bwMode="auto">
          <a:xfrm>
            <a:off x="4652636" y="6183001"/>
            <a:ext cx="181429" cy="89640"/>
            <a:chOff x="7858148" y="3857628"/>
            <a:chExt cx="291075" cy="441328"/>
          </a:xfrm>
        </p:grpSpPr>
        <p:sp>
          <p:nvSpPr>
            <p:cNvPr id="1212" name="1211 - Τόξο"/>
            <p:cNvSpPr/>
            <p:nvPr/>
          </p:nvSpPr>
          <p:spPr>
            <a:xfrm>
              <a:off x="7858148" y="3857628"/>
              <a:ext cx="142303" cy="430694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13" name="1212 - Τόξο"/>
            <p:cNvSpPr/>
            <p:nvPr/>
          </p:nvSpPr>
          <p:spPr>
            <a:xfrm flipH="1">
              <a:off x="8006920" y="3868262"/>
              <a:ext cx="142303" cy="430694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2" name="95 - Ομάδα"/>
          <p:cNvGrpSpPr>
            <a:grpSpLocks/>
          </p:cNvGrpSpPr>
          <p:nvPr/>
        </p:nvGrpSpPr>
        <p:grpSpPr bwMode="auto">
          <a:xfrm>
            <a:off x="8502954" y="5956201"/>
            <a:ext cx="184116" cy="150120"/>
            <a:chOff x="7858148" y="3857628"/>
            <a:chExt cx="291075" cy="441328"/>
          </a:xfrm>
        </p:grpSpPr>
        <p:sp>
          <p:nvSpPr>
            <p:cNvPr id="1210" name="1209 - Τόξο"/>
            <p:cNvSpPr/>
            <p:nvPr/>
          </p:nvSpPr>
          <p:spPr>
            <a:xfrm>
              <a:off x="7858148" y="38576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11" name="1210 - Τόξο"/>
            <p:cNvSpPr/>
            <p:nvPr/>
          </p:nvSpPr>
          <p:spPr>
            <a:xfrm flipH="1">
              <a:off x="8006873" y="3870328"/>
              <a:ext cx="142350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3" name="110 - Ομάδα"/>
          <p:cNvGrpSpPr>
            <a:grpSpLocks/>
          </p:cNvGrpSpPr>
          <p:nvPr/>
        </p:nvGrpSpPr>
        <p:grpSpPr bwMode="auto">
          <a:xfrm>
            <a:off x="5628318" y="6130081"/>
            <a:ext cx="182772" cy="75600"/>
            <a:chOff x="7858148" y="3857628"/>
            <a:chExt cx="291075" cy="441328"/>
          </a:xfrm>
        </p:grpSpPr>
        <p:sp>
          <p:nvSpPr>
            <p:cNvPr id="1208" name="1207 - Τόξο"/>
            <p:cNvSpPr/>
            <p:nvPr/>
          </p:nvSpPr>
          <p:spPr>
            <a:xfrm>
              <a:off x="7858148" y="3857628"/>
              <a:ext cx="143398" cy="428719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09" name="1208 - Τόξο"/>
            <p:cNvSpPr/>
            <p:nvPr/>
          </p:nvSpPr>
          <p:spPr>
            <a:xfrm flipH="1">
              <a:off x="8005826" y="3870237"/>
              <a:ext cx="143397" cy="428719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4" name="116 - Ομάδα"/>
          <p:cNvGrpSpPr>
            <a:grpSpLocks/>
          </p:cNvGrpSpPr>
          <p:nvPr/>
        </p:nvGrpSpPr>
        <p:grpSpPr bwMode="auto">
          <a:xfrm>
            <a:off x="5176763" y="6442201"/>
            <a:ext cx="181429" cy="90720"/>
            <a:chOff x="7858148" y="3857628"/>
            <a:chExt cx="291075" cy="441328"/>
          </a:xfrm>
        </p:grpSpPr>
        <p:sp>
          <p:nvSpPr>
            <p:cNvPr id="1206" name="1205 - Τόξο"/>
            <p:cNvSpPr/>
            <p:nvPr/>
          </p:nvSpPr>
          <p:spPr>
            <a:xfrm>
              <a:off x="7858148" y="3857628"/>
              <a:ext cx="142303" cy="430820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07" name="1206 - Τόξο"/>
            <p:cNvSpPr/>
            <p:nvPr/>
          </p:nvSpPr>
          <p:spPr>
            <a:xfrm flipH="1">
              <a:off x="8006920" y="3868136"/>
              <a:ext cx="142303" cy="430820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5" name="128 - Ομάδα"/>
          <p:cNvGrpSpPr>
            <a:grpSpLocks/>
          </p:cNvGrpSpPr>
          <p:nvPr/>
        </p:nvGrpSpPr>
        <p:grpSpPr bwMode="auto">
          <a:xfrm>
            <a:off x="8560742" y="6388201"/>
            <a:ext cx="184117" cy="150120"/>
            <a:chOff x="7858148" y="3857628"/>
            <a:chExt cx="291075" cy="441328"/>
          </a:xfrm>
        </p:grpSpPr>
        <p:sp>
          <p:nvSpPr>
            <p:cNvPr id="1204" name="1203 - Τόξο"/>
            <p:cNvSpPr/>
            <p:nvPr/>
          </p:nvSpPr>
          <p:spPr>
            <a:xfrm>
              <a:off x="7858148" y="38576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05" name="1204 - Τόξο"/>
            <p:cNvSpPr/>
            <p:nvPr/>
          </p:nvSpPr>
          <p:spPr>
            <a:xfrm flipH="1">
              <a:off x="8006872" y="38703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6" name="128 - Ομάδα"/>
          <p:cNvGrpSpPr>
            <a:grpSpLocks/>
          </p:cNvGrpSpPr>
          <p:nvPr/>
        </p:nvGrpSpPr>
        <p:grpSpPr bwMode="auto">
          <a:xfrm>
            <a:off x="8802646" y="6467041"/>
            <a:ext cx="184117" cy="150120"/>
            <a:chOff x="7858148" y="3857628"/>
            <a:chExt cx="291075" cy="441328"/>
          </a:xfrm>
        </p:grpSpPr>
        <p:sp>
          <p:nvSpPr>
            <p:cNvPr id="1202" name="1201 - Τόξο"/>
            <p:cNvSpPr/>
            <p:nvPr/>
          </p:nvSpPr>
          <p:spPr>
            <a:xfrm>
              <a:off x="7858148" y="38576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03" name="1202 - Τόξο"/>
            <p:cNvSpPr/>
            <p:nvPr/>
          </p:nvSpPr>
          <p:spPr>
            <a:xfrm flipH="1">
              <a:off x="8006872" y="3870328"/>
              <a:ext cx="142351" cy="428628"/>
            </a:xfrm>
            <a:prstGeom prst="arc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7" name="1153 - Ομάδα"/>
          <p:cNvGrpSpPr>
            <a:grpSpLocks/>
          </p:cNvGrpSpPr>
          <p:nvPr/>
        </p:nvGrpSpPr>
        <p:grpSpPr bwMode="auto">
          <a:xfrm>
            <a:off x="5809747" y="6004801"/>
            <a:ext cx="169333" cy="298080"/>
            <a:chOff x="3780353" y="4254494"/>
            <a:chExt cx="199438" cy="422958"/>
          </a:xfrm>
        </p:grpSpPr>
        <p:sp>
          <p:nvSpPr>
            <p:cNvPr id="1200" name="1199 - Ελεύθερη σχεδίαση"/>
            <p:cNvSpPr/>
            <p:nvPr/>
          </p:nvSpPr>
          <p:spPr>
            <a:xfrm>
              <a:off x="3933888" y="4254494"/>
              <a:ext cx="45903" cy="422958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201" name="1200 - Ελεύθερη σχεδίαση"/>
            <p:cNvSpPr/>
            <p:nvPr/>
          </p:nvSpPr>
          <p:spPr>
            <a:xfrm rot="580242">
              <a:off x="3780353" y="4395480"/>
              <a:ext cx="45902" cy="281972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8" name="1156 - Ομάδα"/>
          <p:cNvGrpSpPr>
            <a:grpSpLocks/>
          </p:cNvGrpSpPr>
          <p:nvPr/>
        </p:nvGrpSpPr>
        <p:grpSpPr bwMode="auto">
          <a:xfrm>
            <a:off x="7656287" y="6053401"/>
            <a:ext cx="60476" cy="298080"/>
            <a:chOff x="3916903" y="4254494"/>
            <a:chExt cx="71643" cy="422958"/>
          </a:xfrm>
        </p:grpSpPr>
        <p:sp>
          <p:nvSpPr>
            <p:cNvPr id="1198" name="1197 - Ελεύθερη σχεδίαση"/>
            <p:cNvSpPr/>
            <p:nvPr/>
          </p:nvSpPr>
          <p:spPr>
            <a:xfrm>
              <a:off x="3916903" y="4254494"/>
              <a:ext cx="46170" cy="422958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199" name="1198 - Ελεύθερη σχεδίαση"/>
            <p:cNvSpPr/>
            <p:nvPr/>
          </p:nvSpPr>
          <p:spPr>
            <a:xfrm rot="580242">
              <a:off x="3942376" y="4395480"/>
              <a:ext cx="46170" cy="281972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79" name="1162 - Ομάδα"/>
          <p:cNvGrpSpPr>
            <a:grpSpLocks/>
          </p:cNvGrpSpPr>
          <p:nvPr/>
        </p:nvGrpSpPr>
        <p:grpSpPr bwMode="auto">
          <a:xfrm>
            <a:off x="5446890" y="6199201"/>
            <a:ext cx="60476" cy="180360"/>
            <a:chOff x="3916903" y="4254494"/>
            <a:chExt cx="71643" cy="422958"/>
          </a:xfrm>
        </p:grpSpPr>
        <p:sp>
          <p:nvSpPr>
            <p:cNvPr id="1194" name="1193 - Ελεύθερη σχεδίαση"/>
            <p:cNvSpPr/>
            <p:nvPr/>
          </p:nvSpPr>
          <p:spPr>
            <a:xfrm>
              <a:off x="3916903" y="4254494"/>
              <a:ext cx="46170" cy="422958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195" name="1194 - Ελεύθερη σχεδίαση"/>
            <p:cNvSpPr/>
            <p:nvPr/>
          </p:nvSpPr>
          <p:spPr>
            <a:xfrm rot="580242">
              <a:off x="3942376" y="4396324"/>
              <a:ext cx="46170" cy="281128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280" name="1188 - Ομάδα"/>
          <p:cNvGrpSpPr>
            <a:grpSpLocks/>
          </p:cNvGrpSpPr>
          <p:nvPr/>
        </p:nvGrpSpPr>
        <p:grpSpPr bwMode="auto">
          <a:xfrm>
            <a:off x="7857874" y="5907601"/>
            <a:ext cx="502624" cy="340200"/>
            <a:chOff x="5829303" y="5683254"/>
            <a:chExt cx="665273" cy="1257190"/>
          </a:xfrm>
        </p:grpSpPr>
        <p:grpSp>
          <p:nvGrpSpPr>
            <p:cNvPr id="281" name="21 - Ομάδα"/>
            <p:cNvGrpSpPr>
              <a:grpSpLocks/>
            </p:cNvGrpSpPr>
            <p:nvPr/>
          </p:nvGrpSpPr>
          <p:grpSpPr bwMode="auto">
            <a:xfrm>
              <a:off x="5829303" y="6040444"/>
              <a:ext cx="450959" cy="900000"/>
              <a:chOff x="5829303" y="5683254"/>
              <a:chExt cx="450959" cy="1257190"/>
            </a:xfrm>
          </p:grpSpPr>
          <p:grpSp>
            <p:nvGrpSpPr>
              <p:cNvPr id="282" name="1196 - Ομάδα"/>
              <p:cNvGrpSpPr>
                <a:grpSpLocks/>
              </p:cNvGrpSpPr>
              <p:nvPr/>
            </p:nvGrpSpPr>
            <p:grpSpPr bwMode="auto">
              <a:xfrm>
                <a:off x="5972179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90" name="10 - Ελεύθερη σχεδίαση"/>
                <p:cNvSpPr/>
                <p:nvPr/>
              </p:nvSpPr>
              <p:spPr>
                <a:xfrm>
                  <a:off x="3916334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91" name="11 - Ελεύθερη σχεδίαση"/>
                <p:cNvSpPr/>
                <p:nvPr/>
              </p:nvSpPr>
              <p:spPr>
                <a:xfrm rot="580242">
                  <a:off x="3964128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283" name="12 - Ομάδα"/>
              <p:cNvGrpSpPr>
                <a:grpSpLocks/>
              </p:cNvGrpSpPr>
              <p:nvPr/>
            </p:nvGrpSpPr>
            <p:grpSpPr bwMode="auto">
              <a:xfrm flipH="1">
                <a:off x="5829303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88" name="1187 - Ελεύθερη σχεδίαση"/>
                <p:cNvSpPr/>
                <p:nvPr/>
              </p:nvSpPr>
              <p:spPr>
                <a:xfrm>
                  <a:off x="391639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89" name="1188 - Ελεύθερη σχεδίαση"/>
                <p:cNvSpPr/>
                <p:nvPr/>
              </p:nvSpPr>
              <p:spPr>
                <a:xfrm rot="580242">
                  <a:off x="3964191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284" name="15 - Ομάδα"/>
              <p:cNvGrpSpPr>
                <a:grpSpLocks/>
              </p:cNvGrpSpPr>
              <p:nvPr/>
            </p:nvGrpSpPr>
            <p:grpSpPr bwMode="auto">
              <a:xfrm>
                <a:off x="6186493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86" name="1185 - Ελεύθερη σχεδίαση"/>
                <p:cNvSpPr/>
                <p:nvPr/>
              </p:nvSpPr>
              <p:spPr>
                <a:xfrm>
                  <a:off x="3917250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87" name="1186 - Ελεύθερη σχεδίαση"/>
                <p:cNvSpPr/>
                <p:nvPr/>
              </p:nvSpPr>
              <p:spPr>
                <a:xfrm rot="580242">
                  <a:off x="3965044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285" name="18 - Ομάδα"/>
              <p:cNvGrpSpPr>
                <a:grpSpLocks/>
              </p:cNvGrpSpPr>
              <p:nvPr/>
            </p:nvGrpSpPr>
            <p:grpSpPr bwMode="auto">
              <a:xfrm flipH="1">
                <a:off x="6043617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84" name="1183 - Ελεύθερη σχεδίαση"/>
                <p:cNvSpPr/>
                <p:nvPr/>
              </p:nvSpPr>
              <p:spPr>
                <a:xfrm>
                  <a:off x="388715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85" name="1184 - Ελεύθερη σχεδίαση"/>
                <p:cNvSpPr/>
                <p:nvPr/>
              </p:nvSpPr>
              <p:spPr>
                <a:xfrm rot="580242">
                  <a:off x="3934952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</p:grpSp>
        <p:grpSp>
          <p:nvGrpSpPr>
            <p:cNvPr id="286" name="22 - Ομάδα"/>
            <p:cNvGrpSpPr>
              <a:grpSpLocks/>
            </p:cNvGrpSpPr>
            <p:nvPr/>
          </p:nvGrpSpPr>
          <p:grpSpPr bwMode="auto">
            <a:xfrm>
              <a:off x="6400807" y="6040444"/>
              <a:ext cx="93769" cy="900000"/>
              <a:chOff x="3916903" y="4254494"/>
              <a:chExt cx="93312" cy="422958"/>
            </a:xfrm>
          </p:grpSpPr>
          <p:sp>
            <p:nvSpPr>
              <p:cNvPr id="1178" name="1177 - Ελεύθερη σχεδίαση"/>
              <p:cNvSpPr/>
              <p:nvPr/>
            </p:nvSpPr>
            <p:spPr>
              <a:xfrm>
                <a:off x="3916397" y="4253562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179" name="1178 - Ελεύθερη σχεδίαση"/>
              <p:cNvSpPr/>
              <p:nvPr/>
            </p:nvSpPr>
            <p:spPr>
              <a:xfrm rot="580242">
                <a:off x="3964191" y="4396109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grpSp>
          <p:nvGrpSpPr>
            <p:cNvPr id="287" name="25 - Ομάδα"/>
            <p:cNvGrpSpPr>
              <a:grpSpLocks/>
            </p:cNvGrpSpPr>
            <p:nvPr/>
          </p:nvGrpSpPr>
          <p:grpSpPr bwMode="auto">
            <a:xfrm flipH="1">
              <a:off x="6257931" y="5683254"/>
              <a:ext cx="93769" cy="900000"/>
              <a:chOff x="3916903" y="4254494"/>
              <a:chExt cx="93312" cy="422958"/>
            </a:xfrm>
          </p:grpSpPr>
          <p:sp>
            <p:nvSpPr>
              <p:cNvPr id="1176" name="1175 - Ελεύθερη σχεδίαση"/>
              <p:cNvSpPr/>
              <p:nvPr/>
            </p:nvSpPr>
            <p:spPr>
              <a:xfrm>
                <a:off x="3916333" y="4254494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177" name="1176 - Ελεύθερη σχεδίαση"/>
              <p:cNvSpPr/>
              <p:nvPr/>
            </p:nvSpPr>
            <p:spPr>
              <a:xfrm rot="580242">
                <a:off x="3964128" y="4397041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</p:grpSp>
      <p:grpSp>
        <p:nvGrpSpPr>
          <p:cNvPr id="384" name="1208 - Ομάδα"/>
          <p:cNvGrpSpPr>
            <a:grpSpLocks/>
          </p:cNvGrpSpPr>
          <p:nvPr/>
        </p:nvGrpSpPr>
        <p:grpSpPr bwMode="auto">
          <a:xfrm>
            <a:off x="6527398" y="5859001"/>
            <a:ext cx="502624" cy="340200"/>
            <a:chOff x="5829303" y="5683254"/>
            <a:chExt cx="665273" cy="1257190"/>
          </a:xfrm>
        </p:grpSpPr>
        <p:grpSp>
          <p:nvGrpSpPr>
            <p:cNvPr id="385" name="21 - Ομάδα"/>
            <p:cNvGrpSpPr>
              <a:grpSpLocks/>
            </p:cNvGrpSpPr>
            <p:nvPr/>
          </p:nvGrpSpPr>
          <p:grpSpPr bwMode="auto">
            <a:xfrm>
              <a:off x="5829303" y="6040444"/>
              <a:ext cx="450959" cy="900000"/>
              <a:chOff x="5829303" y="5683254"/>
              <a:chExt cx="450959" cy="1257190"/>
            </a:xfrm>
          </p:grpSpPr>
          <p:grpSp>
            <p:nvGrpSpPr>
              <p:cNvPr id="386" name="1216 - Ομάδα"/>
              <p:cNvGrpSpPr>
                <a:grpSpLocks/>
              </p:cNvGrpSpPr>
              <p:nvPr/>
            </p:nvGrpSpPr>
            <p:grpSpPr bwMode="auto">
              <a:xfrm>
                <a:off x="5972179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71" name="10 - Ελεύθερη σχεδίαση"/>
                <p:cNvSpPr/>
                <p:nvPr/>
              </p:nvSpPr>
              <p:spPr>
                <a:xfrm>
                  <a:off x="3916334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72" name="11 - Ελεύθερη σχεδίαση"/>
                <p:cNvSpPr/>
                <p:nvPr/>
              </p:nvSpPr>
              <p:spPr>
                <a:xfrm rot="580242">
                  <a:off x="3964128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387" name="12 - Ομάδα"/>
              <p:cNvGrpSpPr>
                <a:grpSpLocks/>
              </p:cNvGrpSpPr>
              <p:nvPr/>
            </p:nvGrpSpPr>
            <p:grpSpPr bwMode="auto">
              <a:xfrm flipH="1">
                <a:off x="5829303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69" name="1168 - Ελεύθερη σχεδίαση"/>
                <p:cNvSpPr/>
                <p:nvPr/>
              </p:nvSpPr>
              <p:spPr>
                <a:xfrm>
                  <a:off x="391639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70" name="1169 - Ελεύθερη σχεδίαση"/>
                <p:cNvSpPr/>
                <p:nvPr/>
              </p:nvSpPr>
              <p:spPr>
                <a:xfrm rot="580242">
                  <a:off x="3964191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388" name="15 - Ομάδα"/>
              <p:cNvGrpSpPr>
                <a:grpSpLocks/>
              </p:cNvGrpSpPr>
              <p:nvPr/>
            </p:nvGrpSpPr>
            <p:grpSpPr bwMode="auto">
              <a:xfrm>
                <a:off x="6186493" y="6040434"/>
                <a:ext cx="93769" cy="899999"/>
                <a:chOff x="3916903" y="4254494"/>
                <a:chExt cx="93312" cy="422958"/>
              </a:xfrm>
            </p:grpSpPr>
            <p:sp>
              <p:nvSpPr>
                <p:cNvPr id="1167" name="1166 - Ελεύθερη σχεδίαση"/>
                <p:cNvSpPr/>
                <p:nvPr/>
              </p:nvSpPr>
              <p:spPr>
                <a:xfrm rot="580242">
                  <a:off x="3965044" y="4394496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68" name="1167 - Ελεύθερη σχεδίαση"/>
                <p:cNvSpPr/>
                <p:nvPr/>
              </p:nvSpPr>
              <p:spPr>
                <a:xfrm>
                  <a:off x="3917250" y="4211095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389" name="18 - Ομάδα"/>
              <p:cNvGrpSpPr>
                <a:grpSpLocks/>
              </p:cNvGrpSpPr>
              <p:nvPr/>
            </p:nvGrpSpPr>
            <p:grpSpPr bwMode="auto">
              <a:xfrm flipH="1">
                <a:off x="6043617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65" name="1164 - Ελεύθερη σχεδίαση"/>
                <p:cNvSpPr/>
                <p:nvPr/>
              </p:nvSpPr>
              <p:spPr>
                <a:xfrm>
                  <a:off x="388715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66" name="1165 - Ελεύθερη σχεδίαση"/>
                <p:cNvSpPr/>
                <p:nvPr/>
              </p:nvSpPr>
              <p:spPr>
                <a:xfrm rot="580242">
                  <a:off x="3934952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</p:grpSp>
        <p:grpSp>
          <p:nvGrpSpPr>
            <p:cNvPr id="390" name="22 - Ομάδα"/>
            <p:cNvGrpSpPr>
              <a:grpSpLocks/>
            </p:cNvGrpSpPr>
            <p:nvPr/>
          </p:nvGrpSpPr>
          <p:grpSpPr bwMode="auto">
            <a:xfrm>
              <a:off x="6400807" y="6040434"/>
              <a:ext cx="93769" cy="899999"/>
              <a:chOff x="3916903" y="4254494"/>
              <a:chExt cx="93312" cy="422958"/>
            </a:xfrm>
          </p:grpSpPr>
          <p:sp>
            <p:nvSpPr>
              <p:cNvPr id="1159" name="1158 - Ελεύθερη σχεδίαση"/>
              <p:cNvSpPr/>
              <p:nvPr/>
            </p:nvSpPr>
            <p:spPr>
              <a:xfrm rot="580242">
                <a:off x="3964191" y="4396113"/>
                <a:ext cx="46024" cy="281344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160" name="1159 - Ελεύθερη σχεδίαση"/>
              <p:cNvSpPr/>
              <p:nvPr/>
            </p:nvSpPr>
            <p:spPr>
              <a:xfrm>
                <a:off x="3916397" y="4253565"/>
                <a:ext cx="46024" cy="423891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grpSp>
          <p:nvGrpSpPr>
            <p:cNvPr id="391" name="25 - Ομάδα"/>
            <p:cNvGrpSpPr>
              <a:grpSpLocks/>
            </p:cNvGrpSpPr>
            <p:nvPr/>
          </p:nvGrpSpPr>
          <p:grpSpPr bwMode="auto">
            <a:xfrm flipH="1">
              <a:off x="6257931" y="5683254"/>
              <a:ext cx="93769" cy="900000"/>
              <a:chOff x="3916903" y="4254494"/>
              <a:chExt cx="93312" cy="422958"/>
            </a:xfrm>
          </p:grpSpPr>
          <p:sp>
            <p:nvSpPr>
              <p:cNvPr id="1157" name="1156 - Ελεύθερη σχεδίαση"/>
              <p:cNvSpPr/>
              <p:nvPr/>
            </p:nvSpPr>
            <p:spPr>
              <a:xfrm>
                <a:off x="3916333" y="4254494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158" name="1157 - Ελεύθερη σχεδίαση"/>
              <p:cNvSpPr/>
              <p:nvPr/>
            </p:nvSpPr>
            <p:spPr>
              <a:xfrm rot="580242">
                <a:off x="3964128" y="4397041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</p:grpSp>
      <p:pic>
        <p:nvPicPr>
          <p:cNvPr id="19653" name="Picture 13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11525" y="6199201"/>
            <a:ext cx="322540" cy="1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92" name="1260 - Ομάδα"/>
          <p:cNvGrpSpPr>
            <a:grpSpLocks/>
          </p:cNvGrpSpPr>
          <p:nvPr/>
        </p:nvGrpSpPr>
        <p:grpSpPr bwMode="auto">
          <a:xfrm>
            <a:off x="4410731" y="6243481"/>
            <a:ext cx="502624" cy="249480"/>
            <a:chOff x="5829303" y="5683254"/>
            <a:chExt cx="665273" cy="1257190"/>
          </a:xfrm>
        </p:grpSpPr>
        <p:grpSp>
          <p:nvGrpSpPr>
            <p:cNvPr id="393" name="21 - Ομάδα"/>
            <p:cNvGrpSpPr>
              <a:grpSpLocks/>
            </p:cNvGrpSpPr>
            <p:nvPr/>
          </p:nvGrpSpPr>
          <p:grpSpPr bwMode="auto">
            <a:xfrm>
              <a:off x="5829303" y="6040444"/>
              <a:ext cx="450959" cy="900000"/>
              <a:chOff x="5829303" y="5683254"/>
              <a:chExt cx="450959" cy="1257190"/>
            </a:xfrm>
          </p:grpSpPr>
          <p:grpSp>
            <p:nvGrpSpPr>
              <p:cNvPr id="394" name="1268 - Ομάδα"/>
              <p:cNvGrpSpPr>
                <a:grpSpLocks/>
              </p:cNvGrpSpPr>
              <p:nvPr/>
            </p:nvGrpSpPr>
            <p:grpSpPr bwMode="auto">
              <a:xfrm>
                <a:off x="5972179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05" name="10 - Ελεύθερη σχεδίαση"/>
                <p:cNvSpPr/>
                <p:nvPr/>
              </p:nvSpPr>
              <p:spPr>
                <a:xfrm>
                  <a:off x="3916334" y="4255869"/>
                  <a:ext cx="46024" cy="42158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06" name="11 - Ελεύθερη σχεδίαση"/>
                <p:cNvSpPr/>
                <p:nvPr/>
              </p:nvSpPr>
              <p:spPr>
                <a:xfrm rot="580242">
                  <a:off x="3964129" y="4398779"/>
                  <a:ext cx="46024" cy="27867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395" name="12 - Ομάδα"/>
              <p:cNvGrpSpPr>
                <a:grpSpLocks/>
              </p:cNvGrpSpPr>
              <p:nvPr/>
            </p:nvGrpSpPr>
            <p:grpSpPr bwMode="auto">
              <a:xfrm flipH="1">
                <a:off x="5829303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103" name="1102 - Ελεύθερη σχεδίαση"/>
                <p:cNvSpPr/>
                <p:nvPr/>
              </p:nvSpPr>
              <p:spPr>
                <a:xfrm>
                  <a:off x="3916397" y="4255813"/>
                  <a:ext cx="46024" cy="42158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04" name="1103 - Ελεύθερη σχεδίαση"/>
                <p:cNvSpPr/>
                <p:nvPr/>
              </p:nvSpPr>
              <p:spPr>
                <a:xfrm rot="580242">
                  <a:off x="3964191" y="4398722"/>
                  <a:ext cx="46024" cy="27867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396" name="15 - Ομάδα"/>
              <p:cNvGrpSpPr>
                <a:grpSpLocks/>
              </p:cNvGrpSpPr>
              <p:nvPr/>
            </p:nvGrpSpPr>
            <p:grpSpPr bwMode="auto">
              <a:xfrm>
                <a:off x="6186493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101" name="1100 - Ελεύθερη σχεδίαση"/>
                <p:cNvSpPr/>
                <p:nvPr/>
              </p:nvSpPr>
              <p:spPr>
                <a:xfrm>
                  <a:off x="3917251" y="4255869"/>
                  <a:ext cx="46024" cy="42158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02" name="1101 - Ελεύθερη σχεδίαση"/>
                <p:cNvSpPr/>
                <p:nvPr/>
              </p:nvSpPr>
              <p:spPr>
                <a:xfrm rot="580242">
                  <a:off x="3965044" y="4398779"/>
                  <a:ext cx="46024" cy="27867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398" name="18 - Ομάδα"/>
              <p:cNvGrpSpPr>
                <a:grpSpLocks/>
              </p:cNvGrpSpPr>
              <p:nvPr/>
            </p:nvGrpSpPr>
            <p:grpSpPr bwMode="auto">
              <a:xfrm flipH="1">
                <a:off x="6043617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099" name="1098 - Ελεύθερη σχεδίαση"/>
                <p:cNvSpPr/>
                <p:nvPr/>
              </p:nvSpPr>
              <p:spPr>
                <a:xfrm>
                  <a:off x="3887158" y="4255813"/>
                  <a:ext cx="46024" cy="42158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100" name="1099 - Ελεύθερη σχεδίαση"/>
                <p:cNvSpPr/>
                <p:nvPr/>
              </p:nvSpPr>
              <p:spPr>
                <a:xfrm rot="580242">
                  <a:off x="3934951" y="4398722"/>
                  <a:ext cx="46024" cy="278673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</p:grpSp>
        <p:grpSp>
          <p:nvGrpSpPr>
            <p:cNvPr id="440" name="22 - Ομάδα"/>
            <p:cNvGrpSpPr>
              <a:grpSpLocks/>
            </p:cNvGrpSpPr>
            <p:nvPr/>
          </p:nvGrpSpPr>
          <p:grpSpPr bwMode="auto">
            <a:xfrm>
              <a:off x="6400807" y="6040444"/>
              <a:ext cx="93769" cy="900000"/>
              <a:chOff x="3916903" y="4254494"/>
              <a:chExt cx="93312" cy="422958"/>
            </a:xfrm>
          </p:grpSpPr>
          <p:sp>
            <p:nvSpPr>
              <p:cNvPr id="1093" name="1092 - Ελεύθερη σχεδίαση"/>
              <p:cNvSpPr/>
              <p:nvPr/>
            </p:nvSpPr>
            <p:spPr>
              <a:xfrm>
                <a:off x="3916398" y="4255438"/>
                <a:ext cx="46024" cy="422014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094" name="1093 - Ελεύθερη σχεδίαση"/>
              <p:cNvSpPr/>
              <p:nvPr/>
            </p:nvSpPr>
            <p:spPr>
              <a:xfrm rot="580242">
                <a:off x="3964191" y="4396109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grpSp>
          <p:nvGrpSpPr>
            <p:cNvPr id="482" name="25 - Ομάδα"/>
            <p:cNvGrpSpPr>
              <a:grpSpLocks/>
            </p:cNvGrpSpPr>
            <p:nvPr/>
          </p:nvGrpSpPr>
          <p:grpSpPr bwMode="auto">
            <a:xfrm flipH="1">
              <a:off x="6257931" y="5683254"/>
              <a:ext cx="93769" cy="900000"/>
              <a:chOff x="3916903" y="4254494"/>
              <a:chExt cx="93312" cy="422958"/>
            </a:xfrm>
          </p:grpSpPr>
          <p:sp>
            <p:nvSpPr>
              <p:cNvPr id="1091" name="1090 - Ελεύθερη σχεδίαση"/>
              <p:cNvSpPr/>
              <p:nvPr/>
            </p:nvSpPr>
            <p:spPr>
              <a:xfrm>
                <a:off x="3916333" y="4254494"/>
                <a:ext cx="46024" cy="422014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092" name="1091 - Ελεύθερη σχεδίαση"/>
              <p:cNvSpPr/>
              <p:nvPr/>
            </p:nvSpPr>
            <p:spPr>
              <a:xfrm rot="580242">
                <a:off x="3964127" y="4395165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</p:grpSp>
      <p:sp>
        <p:nvSpPr>
          <p:cNvPr id="19655" name="453 - TextBox"/>
          <p:cNvSpPr txBox="1">
            <a:spLocks noChangeArrowheads="1"/>
          </p:cNvSpPr>
          <p:nvPr/>
        </p:nvSpPr>
        <p:spPr bwMode="auto">
          <a:xfrm>
            <a:off x="3460583" y="2437561"/>
            <a:ext cx="102809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l-GR" sz="800" dirty="0"/>
              <a:t>Agricultural  </a:t>
            </a:r>
          </a:p>
          <a:p>
            <a:pPr algn="ctr"/>
            <a:r>
              <a:rPr lang="en-US" altLang="el-GR" sz="800" dirty="0"/>
              <a:t>Pollution</a:t>
            </a:r>
            <a:endParaRPr lang="el-GR" altLang="el-GR" sz="800" dirty="0"/>
          </a:p>
        </p:txBody>
      </p:sp>
      <p:grpSp>
        <p:nvGrpSpPr>
          <p:cNvPr id="523" name="1188 - Ομάδα"/>
          <p:cNvGrpSpPr>
            <a:grpSpLocks/>
          </p:cNvGrpSpPr>
          <p:nvPr/>
        </p:nvGrpSpPr>
        <p:grpSpPr bwMode="auto">
          <a:xfrm>
            <a:off x="6809620" y="6004801"/>
            <a:ext cx="502624" cy="340200"/>
            <a:chOff x="5829303" y="5683254"/>
            <a:chExt cx="665273" cy="1257190"/>
          </a:xfrm>
        </p:grpSpPr>
        <p:grpSp>
          <p:nvGrpSpPr>
            <p:cNvPr id="524" name="21 - Ομάδα"/>
            <p:cNvGrpSpPr>
              <a:grpSpLocks/>
            </p:cNvGrpSpPr>
            <p:nvPr/>
          </p:nvGrpSpPr>
          <p:grpSpPr bwMode="auto">
            <a:xfrm>
              <a:off x="5829303" y="6040444"/>
              <a:ext cx="450959" cy="900000"/>
              <a:chOff x="5829303" y="5683254"/>
              <a:chExt cx="450959" cy="1257190"/>
            </a:xfrm>
          </p:grpSpPr>
          <p:grpSp>
            <p:nvGrpSpPr>
              <p:cNvPr id="525" name="1196 - Ομάδα"/>
              <p:cNvGrpSpPr>
                <a:grpSpLocks/>
              </p:cNvGrpSpPr>
              <p:nvPr/>
            </p:nvGrpSpPr>
            <p:grpSpPr bwMode="auto">
              <a:xfrm>
                <a:off x="5972179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394" name="10 - Ελεύθερη σχεδίαση"/>
                <p:cNvSpPr/>
                <p:nvPr/>
              </p:nvSpPr>
              <p:spPr>
                <a:xfrm>
                  <a:off x="3916334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395" name="11 - Ελεύθερη σχεδίαση"/>
                <p:cNvSpPr/>
                <p:nvPr/>
              </p:nvSpPr>
              <p:spPr>
                <a:xfrm rot="580242">
                  <a:off x="3964128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526" name="12 - Ομάδα"/>
              <p:cNvGrpSpPr>
                <a:grpSpLocks/>
              </p:cNvGrpSpPr>
              <p:nvPr/>
            </p:nvGrpSpPr>
            <p:grpSpPr bwMode="auto">
              <a:xfrm flipH="1">
                <a:off x="5829303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392" name="1391 - Ελεύθερη σχεδίαση"/>
                <p:cNvSpPr/>
                <p:nvPr/>
              </p:nvSpPr>
              <p:spPr>
                <a:xfrm>
                  <a:off x="391639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393" name="1392 - Ελεύθερη σχεδίαση"/>
                <p:cNvSpPr/>
                <p:nvPr/>
              </p:nvSpPr>
              <p:spPr>
                <a:xfrm rot="580242">
                  <a:off x="3964191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527" name="15 - Ομάδα"/>
              <p:cNvGrpSpPr>
                <a:grpSpLocks/>
              </p:cNvGrpSpPr>
              <p:nvPr/>
            </p:nvGrpSpPr>
            <p:grpSpPr bwMode="auto">
              <a:xfrm>
                <a:off x="6186493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390" name="1389 - Ελεύθερη σχεδίαση"/>
                <p:cNvSpPr/>
                <p:nvPr/>
              </p:nvSpPr>
              <p:spPr>
                <a:xfrm>
                  <a:off x="3917250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391" name="1390 - Ελεύθερη σχεδίαση"/>
                <p:cNvSpPr/>
                <p:nvPr/>
              </p:nvSpPr>
              <p:spPr>
                <a:xfrm rot="580242">
                  <a:off x="3965044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528" name="18 - Ομάδα"/>
              <p:cNvGrpSpPr>
                <a:grpSpLocks/>
              </p:cNvGrpSpPr>
              <p:nvPr/>
            </p:nvGrpSpPr>
            <p:grpSpPr bwMode="auto">
              <a:xfrm flipH="1">
                <a:off x="6043617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388" name="1387 - Ελεύθερη σχεδίαση"/>
                <p:cNvSpPr/>
                <p:nvPr/>
              </p:nvSpPr>
              <p:spPr>
                <a:xfrm>
                  <a:off x="388715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389" name="1388 - Ελεύθερη σχεδίαση"/>
                <p:cNvSpPr/>
                <p:nvPr/>
              </p:nvSpPr>
              <p:spPr>
                <a:xfrm rot="580242">
                  <a:off x="3934952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</p:grpSp>
        <p:grpSp>
          <p:nvGrpSpPr>
            <p:cNvPr id="529" name="22 - Ομάδα"/>
            <p:cNvGrpSpPr>
              <a:grpSpLocks/>
            </p:cNvGrpSpPr>
            <p:nvPr/>
          </p:nvGrpSpPr>
          <p:grpSpPr bwMode="auto">
            <a:xfrm>
              <a:off x="6400807" y="6040444"/>
              <a:ext cx="93769" cy="900000"/>
              <a:chOff x="3916903" y="4254494"/>
              <a:chExt cx="93312" cy="422958"/>
            </a:xfrm>
          </p:grpSpPr>
          <p:sp>
            <p:nvSpPr>
              <p:cNvPr id="1382" name="1381 - Ελεύθερη σχεδίαση"/>
              <p:cNvSpPr/>
              <p:nvPr/>
            </p:nvSpPr>
            <p:spPr>
              <a:xfrm>
                <a:off x="3916397" y="4253562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383" name="1382 - Ελεύθερη σχεδίαση"/>
              <p:cNvSpPr/>
              <p:nvPr/>
            </p:nvSpPr>
            <p:spPr>
              <a:xfrm rot="580242">
                <a:off x="3964191" y="4396109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grpSp>
          <p:nvGrpSpPr>
            <p:cNvPr id="530" name="25 - Ομάδα"/>
            <p:cNvGrpSpPr>
              <a:grpSpLocks/>
            </p:cNvGrpSpPr>
            <p:nvPr/>
          </p:nvGrpSpPr>
          <p:grpSpPr bwMode="auto">
            <a:xfrm flipH="1">
              <a:off x="6257931" y="5683254"/>
              <a:ext cx="93769" cy="900000"/>
              <a:chOff x="3916903" y="4254494"/>
              <a:chExt cx="93312" cy="422958"/>
            </a:xfrm>
          </p:grpSpPr>
          <p:sp>
            <p:nvSpPr>
              <p:cNvPr id="1380" name="1379 - Ελεύθερη σχεδίαση"/>
              <p:cNvSpPr/>
              <p:nvPr/>
            </p:nvSpPr>
            <p:spPr>
              <a:xfrm>
                <a:off x="3916333" y="4254494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381" name="1380 - Ελεύθερη σχεδίαση"/>
              <p:cNvSpPr/>
              <p:nvPr/>
            </p:nvSpPr>
            <p:spPr>
              <a:xfrm rot="580242">
                <a:off x="3964128" y="4397041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</p:grpSp>
      <p:pic>
        <p:nvPicPr>
          <p:cNvPr id="19657" name="Picture 13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88191" y="6247801"/>
            <a:ext cx="322540" cy="1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31" name="1188 - Ομάδα"/>
          <p:cNvGrpSpPr>
            <a:grpSpLocks/>
          </p:cNvGrpSpPr>
          <p:nvPr/>
        </p:nvGrpSpPr>
        <p:grpSpPr bwMode="auto">
          <a:xfrm>
            <a:off x="7986890" y="6011281"/>
            <a:ext cx="502624" cy="340200"/>
            <a:chOff x="5829303" y="5683254"/>
            <a:chExt cx="665273" cy="1257190"/>
          </a:xfrm>
        </p:grpSpPr>
        <p:grpSp>
          <p:nvGrpSpPr>
            <p:cNvPr id="532" name="21 - Ομάδα"/>
            <p:cNvGrpSpPr>
              <a:grpSpLocks/>
            </p:cNvGrpSpPr>
            <p:nvPr/>
          </p:nvGrpSpPr>
          <p:grpSpPr bwMode="auto">
            <a:xfrm>
              <a:off x="5829303" y="6040444"/>
              <a:ext cx="450959" cy="900000"/>
              <a:chOff x="5829303" y="5683254"/>
              <a:chExt cx="450959" cy="1257190"/>
            </a:xfrm>
          </p:grpSpPr>
          <p:grpSp>
            <p:nvGrpSpPr>
              <p:cNvPr id="533" name="1196 - Ομάδα"/>
              <p:cNvGrpSpPr>
                <a:grpSpLocks/>
              </p:cNvGrpSpPr>
              <p:nvPr/>
            </p:nvGrpSpPr>
            <p:grpSpPr bwMode="auto">
              <a:xfrm>
                <a:off x="5972179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415" name="10 - Ελεύθερη σχεδίαση"/>
                <p:cNvSpPr/>
                <p:nvPr/>
              </p:nvSpPr>
              <p:spPr>
                <a:xfrm>
                  <a:off x="3916334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416" name="11 - Ελεύθερη σχεδίαση"/>
                <p:cNvSpPr/>
                <p:nvPr/>
              </p:nvSpPr>
              <p:spPr>
                <a:xfrm rot="580242">
                  <a:off x="3964128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534" name="12 - Ομάδα"/>
              <p:cNvGrpSpPr>
                <a:grpSpLocks/>
              </p:cNvGrpSpPr>
              <p:nvPr/>
            </p:nvGrpSpPr>
            <p:grpSpPr bwMode="auto">
              <a:xfrm flipH="1">
                <a:off x="5829303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413" name="1412 - Ελεύθερη σχεδίαση"/>
                <p:cNvSpPr/>
                <p:nvPr/>
              </p:nvSpPr>
              <p:spPr>
                <a:xfrm>
                  <a:off x="391639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414" name="1413 - Ελεύθερη σχεδίαση"/>
                <p:cNvSpPr/>
                <p:nvPr/>
              </p:nvSpPr>
              <p:spPr>
                <a:xfrm rot="580242">
                  <a:off x="3964191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535" name="15 - Ομάδα"/>
              <p:cNvGrpSpPr>
                <a:grpSpLocks/>
              </p:cNvGrpSpPr>
              <p:nvPr/>
            </p:nvGrpSpPr>
            <p:grpSpPr bwMode="auto">
              <a:xfrm>
                <a:off x="6186493" y="6040444"/>
                <a:ext cx="93769" cy="900000"/>
                <a:chOff x="3916903" y="4254494"/>
                <a:chExt cx="93312" cy="422958"/>
              </a:xfrm>
            </p:grpSpPr>
            <p:sp>
              <p:nvSpPr>
                <p:cNvPr id="1411" name="1410 - Ελεύθερη σχεδίαση"/>
                <p:cNvSpPr/>
                <p:nvPr/>
              </p:nvSpPr>
              <p:spPr>
                <a:xfrm>
                  <a:off x="3917250" y="4211090"/>
                  <a:ext cx="46024" cy="46636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412" name="1411 - Ελεύθερη σχεδίαση"/>
                <p:cNvSpPr/>
                <p:nvPr/>
              </p:nvSpPr>
              <p:spPr>
                <a:xfrm rot="580242">
                  <a:off x="3965044" y="4394491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  <p:grpSp>
            <p:nvGrpSpPr>
              <p:cNvPr id="536" name="18 - Ομάδα"/>
              <p:cNvGrpSpPr>
                <a:grpSpLocks/>
              </p:cNvGrpSpPr>
              <p:nvPr/>
            </p:nvGrpSpPr>
            <p:grpSpPr bwMode="auto">
              <a:xfrm flipH="1">
                <a:off x="6043617" y="5683254"/>
                <a:ext cx="93769" cy="900000"/>
                <a:chOff x="3916903" y="4254494"/>
                <a:chExt cx="93312" cy="422958"/>
              </a:xfrm>
            </p:grpSpPr>
            <p:sp>
              <p:nvSpPr>
                <p:cNvPr id="1409" name="1408 - Ελεύθερη σχεδίαση"/>
                <p:cNvSpPr/>
                <p:nvPr/>
              </p:nvSpPr>
              <p:spPr>
                <a:xfrm>
                  <a:off x="3887158" y="4253192"/>
                  <a:ext cx="46024" cy="424442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  <p:sp>
              <p:nvSpPr>
                <p:cNvPr id="1410" name="1409 - Ελεύθερη σχεδίαση"/>
                <p:cNvSpPr/>
                <p:nvPr/>
              </p:nvSpPr>
              <p:spPr>
                <a:xfrm rot="580242">
                  <a:off x="3934952" y="4394672"/>
                  <a:ext cx="46024" cy="282961"/>
                </a:xfrm>
                <a:custGeom>
                  <a:avLst/>
                  <a:gdLst>
                    <a:gd name="connsiteX0" fmla="*/ 48392 w 118453"/>
                    <a:gd name="connsiteY0" fmla="*/ 7223 h 693384"/>
                    <a:gd name="connsiteX1" fmla="*/ 9390 w 118453"/>
                    <a:gd name="connsiteY1" fmla="*/ 85229 h 693384"/>
                    <a:gd name="connsiteX2" fmla="*/ 31058 w 118453"/>
                    <a:gd name="connsiteY2" fmla="*/ 202237 h 693384"/>
                    <a:gd name="connsiteX3" fmla="*/ 44059 w 118453"/>
                    <a:gd name="connsiteY3" fmla="*/ 384250 h 693384"/>
                    <a:gd name="connsiteX4" fmla="*/ 722 w 118453"/>
                    <a:gd name="connsiteY4" fmla="*/ 531595 h 693384"/>
                    <a:gd name="connsiteX5" fmla="*/ 39725 w 118453"/>
                    <a:gd name="connsiteY5" fmla="*/ 678939 h 693384"/>
                    <a:gd name="connsiteX6" fmla="*/ 48392 w 118453"/>
                    <a:gd name="connsiteY6" fmla="*/ 618268 h 693384"/>
                    <a:gd name="connsiteX7" fmla="*/ 48392 w 118453"/>
                    <a:gd name="connsiteY7" fmla="*/ 561930 h 693384"/>
                    <a:gd name="connsiteX8" fmla="*/ 83062 w 118453"/>
                    <a:gd name="connsiteY8" fmla="*/ 462256 h 693384"/>
                    <a:gd name="connsiteX9" fmla="*/ 117731 w 118453"/>
                    <a:gd name="connsiteY9" fmla="*/ 332247 h 693384"/>
                    <a:gd name="connsiteX10" fmla="*/ 78728 w 118453"/>
                    <a:gd name="connsiteY10" fmla="*/ 215238 h 693384"/>
                    <a:gd name="connsiteX11" fmla="*/ 52726 w 118453"/>
                    <a:gd name="connsiteY11" fmla="*/ 128565 h 693384"/>
                    <a:gd name="connsiteX12" fmla="*/ 48392 w 118453"/>
                    <a:gd name="connsiteY12" fmla="*/ 7223 h 693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453" h="693384">
                      <a:moveTo>
                        <a:pt x="48392" y="7223"/>
                      </a:moveTo>
                      <a:cubicBezTo>
                        <a:pt x="41169" y="0"/>
                        <a:pt x="12279" y="52727"/>
                        <a:pt x="9390" y="85229"/>
                      </a:cubicBezTo>
                      <a:cubicBezTo>
                        <a:pt x="6501" y="117731"/>
                        <a:pt x="25280" y="152400"/>
                        <a:pt x="31058" y="202237"/>
                      </a:cubicBezTo>
                      <a:cubicBezTo>
                        <a:pt x="36836" y="252074"/>
                        <a:pt x="49115" y="329357"/>
                        <a:pt x="44059" y="384250"/>
                      </a:cubicBezTo>
                      <a:cubicBezTo>
                        <a:pt x="39003" y="439143"/>
                        <a:pt x="1444" y="482480"/>
                        <a:pt x="722" y="531595"/>
                      </a:cubicBezTo>
                      <a:cubicBezTo>
                        <a:pt x="0" y="580710"/>
                        <a:pt x="31780" y="664494"/>
                        <a:pt x="39725" y="678939"/>
                      </a:cubicBezTo>
                      <a:cubicBezTo>
                        <a:pt x="47670" y="693384"/>
                        <a:pt x="46948" y="637769"/>
                        <a:pt x="48392" y="618268"/>
                      </a:cubicBezTo>
                      <a:cubicBezTo>
                        <a:pt x="49836" y="598767"/>
                        <a:pt x="42614" y="587932"/>
                        <a:pt x="48392" y="561930"/>
                      </a:cubicBezTo>
                      <a:cubicBezTo>
                        <a:pt x="54170" y="535928"/>
                        <a:pt x="71505" y="500537"/>
                        <a:pt x="83062" y="462256"/>
                      </a:cubicBezTo>
                      <a:cubicBezTo>
                        <a:pt x="94619" y="423975"/>
                        <a:pt x="118453" y="373417"/>
                        <a:pt x="117731" y="332247"/>
                      </a:cubicBezTo>
                      <a:cubicBezTo>
                        <a:pt x="117009" y="291077"/>
                        <a:pt x="89562" y="249185"/>
                        <a:pt x="78728" y="215238"/>
                      </a:cubicBezTo>
                      <a:cubicBezTo>
                        <a:pt x="67894" y="181291"/>
                        <a:pt x="59949" y="156734"/>
                        <a:pt x="52726" y="128565"/>
                      </a:cubicBezTo>
                      <a:cubicBezTo>
                        <a:pt x="45503" y="100396"/>
                        <a:pt x="55615" y="14446"/>
                        <a:pt x="48392" y="7223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/>
                </a:p>
              </p:txBody>
            </p:sp>
          </p:grpSp>
        </p:grpSp>
        <p:grpSp>
          <p:nvGrpSpPr>
            <p:cNvPr id="537" name="22 - Ομάδα"/>
            <p:cNvGrpSpPr>
              <a:grpSpLocks/>
            </p:cNvGrpSpPr>
            <p:nvPr/>
          </p:nvGrpSpPr>
          <p:grpSpPr bwMode="auto">
            <a:xfrm>
              <a:off x="6400807" y="6040444"/>
              <a:ext cx="93769" cy="900000"/>
              <a:chOff x="3916903" y="4254494"/>
              <a:chExt cx="93312" cy="422958"/>
            </a:xfrm>
          </p:grpSpPr>
          <p:sp>
            <p:nvSpPr>
              <p:cNvPr id="1403" name="1402 - Ελεύθερη σχεδίαση"/>
              <p:cNvSpPr/>
              <p:nvPr/>
            </p:nvSpPr>
            <p:spPr>
              <a:xfrm>
                <a:off x="3916397" y="4253562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404" name="1403 - Ελεύθερη σχεδίαση"/>
              <p:cNvSpPr/>
              <p:nvPr/>
            </p:nvSpPr>
            <p:spPr>
              <a:xfrm rot="580242">
                <a:off x="3964191" y="4396109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grpSp>
          <p:nvGrpSpPr>
            <p:cNvPr id="538" name="25 - Ομάδα"/>
            <p:cNvGrpSpPr>
              <a:grpSpLocks/>
            </p:cNvGrpSpPr>
            <p:nvPr/>
          </p:nvGrpSpPr>
          <p:grpSpPr bwMode="auto">
            <a:xfrm flipH="1">
              <a:off x="6257931" y="5683254"/>
              <a:ext cx="93769" cy="900000"/>
              <a:chOff x="3916903" y="4254494"/>
              <a:chExt cx="93312" cy="422958"/>
            </a:xfrm>
          </p:grpSpPr>
          <p:sp>
            <p:nvSpPr>
              <p:cNvPr id="1401" name="1400 - Ελεύθερη σχεδίαση"/>
              <p:cNvSpPr/>
              <p:nvPr/>
            </p:nvSpPr>
            <p:spPr>
              <a:xfrm>
                <a:off x="3916333" y="4254494"/>
                <a:ext cx="46024" cy="423890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402" name="1401 - Ελεύθερη σχεδίαση"/>
              <p:cNvSpPr/>
              <p:nvPr/>
            </p:nvSpPr>
            <p:spPr>
              <a:xfrm rot="580242">
                <a:off x="3964128" y="4397041"/>
                <a:ext cx="46024" cy="281343"/>
              </a:xfrm>
              <a:custGeom>
                <a:avLst/>
                <a:gdLst>
                  <a:gd name="connsiteX0" fmla="*/ 48392 w 118453"/>
                  <a:gd name="connsiteY0" fmla="*/ 7223 h 693384"/>
                  <a:gd name="connsiteX1" fmla="*/ 9390 w 118453"/>
                  <a:gd name="connsiteY1" fmla="*/ 85229 h 693384"/>
                  <a:gd name="connsiteX2" fmla="*/ 31058 w 118453"/>
                  <a:gd name="connsiteY2" fmla="*/ 202237 h 693384"/>
                  <a:gd name="connsiteX3" fmla="*/ 44059 w 118453"/>
                  <a:gd name="connsiteY3" fmla="*/ 384250 h 693384"/>
                  <a:gd name="connsiteX4" fmla="*/ 722 w 118453"/>
                  <a:gd name="connsiteY4" fmla="*/ 531595 h 693384"/>
                  <a:gd name="connsiteX5" fmla="*/ 39725 w 118453"/>
                  <a:gd name="connsiteY5" fmla="*/ 678939 h 693384"/>
                  <a:gd name="connsiteX6" fmla="*/ 48392 w 118453"/>
                  <a:gd name="connsiteY6" fmla="*/ 618268 h 693384"/>
                  <a:gd name="connsiteX7" fmla="*/ 48392 w 118453"/>
                  <a:gd name="connsiteY7" fmla="*/ 561930 h 693384"/>
                  <a:gd name="connsiteX8" fmla="*/ 83062 w 118453"/>
                  <a:gd name="connsiteY8" fmla="*/ 462256 h 693384"/>
                  <a:gd name="connsiteX9" fmla="*/ 117731 w 118453"/>
                  <a:gd name="connsiteY9" fmla="*/ 332247 h 693384"/>
                  <a:gd name="connsiteX10" fmla="*/ 78728 w 118453"/>
                  <a:gd name="connsiteY10" fmla="*/ 215238 h 693384"/>
                  <a:gd name="connsiteX11" fmla="*/ 52726 w 118453"/>
                  <a:gd name="connsiteY11" fmla="*/ 128565 h 693384"/>
                  <a:gd name="connsiteX12" fmla="*/ 48392 w 118453"/>
                  <a:gd name="connsiteY12" fmla="*/ 7223 h 693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453" h="693384">
                    <a:moveTo>
                      <a:pt x="48392" y="7223"/>
                    </a:moveTo>
                    <a:cubicBezTo>
                      <a:pt x="41169" y="0"/>
                      <a:pt x="12279" y="52727"/>
                      <a:pt x="9390" y="85229"/>
                    </a:cubicBezTo>
                    <a:cubicBezTo>
                      <a:pt x="6501" y="117731"/>
                      <a:pt x="25280" y="152400"/>
                      <a:pt x="31058" y="202237"/>
                    </a:cubicBezTo>
                    <a:cubicBezTo>
                      <a:pt x="36836" y="252074"/>
                      <a:pt x="49115" y="329357"/>
                      <a:pt x="44059" y="384250"/>
                    </a:cubicBezTo>
                    <a:cubicBezTo>
                      <a:pt x="39003" y="439143"/>
                      <a:pt x="1444" y="482480"/>
                      <a:pt x="722" y="531595"/>
                    </a:cubicBezTo>
                    <a:cubicBezTo>
                      <a:pt x="0" y="580710"/>
                      <a:pt x="31780" y="664494"/>
                      <a:pt x="39725" y="678939"/>
                    </a:cubicBezTo>
                    <a:cubicBezTo>
                      <a:pt x="47670" y="693384"/>
                      <a:pt x="46948" y="637769"/>
                      <a:pt x="48392" y="618268"/>
                    </a:cubicBezTo>
                    <a:cubicBezTo>
                      <a:pt x="49836" y="598767"/>
                      <a:pt x="42614" y="587932"/>
                      <a:pt x="48392" y="561930"/>
                    </a:cubicBezTo>
                    <a:cubicBezTo>
                      <a:pt x="54170" y="535928"/>
                      <a:pt x="71505" y="500537"/>
                      <a:pt x="83062" y="462256"/>
                    </a:cubicBezTo>
                    <a:cubicBezTo>
                      <a:pt x="94619" y="423975"/>
                      <a:pt x="118453" y="373417"/>
                      <a:pt x="117731" y="332247"/>
                    </a:cubicBezTo>
                    <a:cubicBezTo>
                      <a:pt x="117009" y="291077"/>
                      <a:pt x="89562" y="249185"/>
                      <a:pt x="78728" y="215238"/>
                    </a:cubicBezTo>
                    <a:cubicBezTo>
                      <a:pt x="67894" y="181291"/>
                      <a:pt x="59949" y="156734"/>
                      <a:pt x="52726" y="128565"/>
                    </a:cubicBezTo>
                    <a:cubicBezTo>
                      <a:pt x="45503" y="100396"/>
                      <a:pt x="55615" y="14446"/>
                      <a:pt x="48392" y="72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</p:grpSp>
      <p:pic>
        <p:nvPicPr>
          <p:cNvPr id="19659" name="Picture 13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74382" y="6247801"/>
            <a:ext cx="322540" cy="1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0" name="Picture 11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95017" y="5956201"/>
            <a:ext cx="314476" cy="21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1" name="Picture 11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45779" y="6004801"/>
            <a:ext cx="314476" cy="21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2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145572">
            <a:off x="6923853" y="6040441"/>
            <a:ext cx="315821" cy="20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3" name="Picture 9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386287" y="6102001"/>
            <a:ext cx="256688" cy="25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4" name="Picture 9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30700" y="6053401"/>
            <a:ext cx="274159" cy="18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5" name="Picture 9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97715" y="6150601"/>
            <a:ext cx="274159" cy="18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666" name="1423 - TextBox"/>
          <p:cNvSpPr txBox="1">
            <a:spLocks noChangeArrowheads="1"/>
          </p:cNvSpPr>
          <p:nvPr/>
        </p:nvSpPr>
        <p:spPr bwMode="auto">
          <a:xfrm>
            <a:off x="5297715" y="6393601"/>
            <a:ext cx="235857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900" b="1" dirty="0"/>
              <a:t>Bivalve species- Wilde populations</a:t>
            </a:r>
            <a:endParaRPr lang="el-GR" altLang="el-GR" sz="900" b="1" dirty="0"/>
          </a:p>
        </p:txBody>
      </p:sp>
      <p:cxnSp>
        <p:nvCxnSpPr>
          <p:cNvPr id="1429" name="1428 - Ευθεία γραμμή σύνδεσης"/>
          <p:cNvCxnSpPr/>
          <p:nvPr/>
        </p:nvCxnSpPr>
        <p:spPr bwMode="auto">
          <a:xfrm rot="16200000" flipV="1">
            <a:off x="4252858" y="2886301"/>
            <a:ext cx="759240" cy="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131 - Ευθεία γραμμή σύνδεσης"/>
          <p:cNvCxnSpPr/>
          <p:nvPr/>
        </p:nvCxnSpPr>
        <p:spPr bwMode="auto">
          <a:xfrm rot="5400000">
            <a:off x="4363985" y="3365281"/>
            <a:ext cx="14212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69" name="Freeform 259"/>
          <p:cNvSpPr>
            <a:spLocks/>
          </p:cNvSpPr>
          <p:nvPr/>
        </p:nvSpPr>
        <p:spPr bwMode="auto">
          <a:xfrm>
            <a:off x="4964424" y="2482921"/>
            <a:ext cx="182772" cy="2214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grpSp>
        <p:nvGrpSpPr>
          <p:cNvPr id="539" name="1429 - Ομάδα"/>
          <p:cNvGrpSpPr>
            <a:grpSpLocks/>
          </p:cNvGrpSpPr>
          <p:nvPr/>
        </p:nvGrpSpPr>
        <p:grpSpPr bwMode="auto">
          <a:xfrm>
            <a:off x="4987271" y="3477601"/>
            <a:ext cx="182772" cy="1224720"/>
            <a:chOff x="1299491" y="4573845"/>
            <a:chExt cx="469631" cy="2412000"/>
          </a:xfrm>
        </p:grpSpPr>
        <p:sp>
          <p:nvSpPr>
            <p:cNvPr id="1431" name="1430 - Κύλινδρος"/>
            <p:cNvSpPr/>
            <p:nvPr/>
          </p:nvSpPr>
          <p:spPr>
            <a:xfrm>
              <a:off x="1302943" y="4573845"/>
              <a:ext cx="466179" cy="2412000"/>
            </a:xfrm>
            <a:prstGeom prst="can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grpSp>
          <p:nvGrpSpPr>
            <p:cNvPr id="540" name="224 - Ομάδα"/>
            <p:cNvGrpSpPr>
              <a:grpSpLocks/>
            </p:cNvGrpSpPr>
            <p:nvPr/>
          </p:nvGrpSpPr>
          <p:grpSpPr bwMode="auto">
            <a:xfrm>
              <a:off x="1299491" y="4639278"/>
              <a:ext cx="466230" cy="2327440"/>
              <a:chOff x="1299491" y="4639278"/>
              <a:chExt cx="466230" cy="2327440"/>
            </a:xfrm>
          </p:grpSpPr>
          <p:grpSp>
            <p:nvGrpSpPr>
              <p:cNvPr id="541" name="185 - Ομάδα"/>
              <p:cNvGrpSpPr>
                <a:grpSpLocks/>
              </p:cNvGrpSpPr>
              <p:nvPr/>
            </p:nvGrpSpPr>
            <p:grpSpPr bwMode="auto">
              <a:xfrm>
                <a:off x="1299491" y="4683122"/>
                <a:ext cx="455132" cy="2233672"/>
                <a:chOff x="1299491" y="4683122"/>
                <a:chExt cx="455132" cy="2233672"/>
              </a:xfrm>
            </p:grpSpPr>
            <p:grpSp>
              <p:nvGrpSpPr>
                <p:cNvPr id="542" name="144 - Ομάδα"/>
                <p:cNvGrpSpPr>
                  <a:grpSpLocks/>
                </p:cNvGrpSpPr>
                <p:nvPr/>
              </p:nvGrpSpPr>
              <p:grpSpPr bwMode="auto">
                <a:xfrm>
                  <a:off x="1299491" y="5366661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2000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1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1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1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543" name="145 - Ομάδα"/>
                <p:cNvGrpSpPr>
                  <a:grpSpLocks/>
                </p:cNvGrpSpPr>
                <p:nvPr/>
              </p:nvGrpSpPr>
              <p:grpSpPr bwMode="auto">
                <a:xfrm>
                  <a:off x="1328709" y="5683254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9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00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56" name="153 - Ομάδα"/>
                <p:cNvGrpSpPr>
                  <a:grpSpLocks/>
                </p:cNvGrpSpPr>
                <p:nvPr/>
              </p:nvGrpSpPr>
              <p:grpSpPr bwMode="auto">
                <a:xfrm>
                  <a:off x="1328709" y="6040444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9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57" name="161 - Ομάδα"/>
                <p:cNvGrpSpPr>
                  <a:grpSpLocks/>
                </p:cNvGrpSpPr>
                <p:nvPr/>
              </p:nvGrpSpPr>
              <p:grpSpPr bwMode="auto">
                <a:xfrm>
                  <a:off x="1328709" y="5040312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8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9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58" name="169 - Ομάδα"/>
                <p:cNvGrpSpPr>
                  <a:grpSpLocks/>
                </p:cNvGrpSpPr>
                <p:nvPr/>
              </p:nvGrpSpPr>
              <p:grpSpPr bwMode="auto">
                <a:xfrm>
                  <a:off x="1328709" y="6342370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7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8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59" name="177 - Ομάδα"/>
                <p:cNvGrpSpPr>
                  <a:grpSpLocks/>
                </p:cNvGrpSpPr>
                <p:nvPr/>
              </p:nvGrpSpPr>
              <p:grpSpPr bwMode="auto">
                <a:xfrm>
                  <a:off x="1328709" y="4683122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7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7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cxnSp>
            <p:nvCxnSpPr>
              <p:cNvPr id="1434" name="1433 - Ευθεία γραμμή σύνδεσης"/>
              <p:cNvCxnSpPr/>
              <p:nvPr/>
            </p:nvCxnSpPr>
            <p:spPr>
              <a:xfrm rot="5400000">
                <a:off x="247871" y="5800051"/>
                <a:ext cx="23035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5" name="1434 - Ευθεία γραμμή σύνδεσης"/>
              <p:cNvCxnSpPr/>
              <p:nvPr/>
            </p:nvCxnSpPr>
            <p:spPr>
              <a:xfrm rot="5400000">
                <a:off x="209887" y="5791543"/>
                <a:ext cx="23035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6" name="1435 - Ευθεία γραμμή σύνδεσης"/>
              <p:cNvCxnSpPr/>
              <p:nvPr/>
            </p:nvCxnSpPr>
            <p:spPr>
              <a:xfrm rot="5400000">
                <a:off x="344558" y="5810687"/>
                <a:ext cx="230352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7" name="1436 - Ευθεία γραμμή σύνδεσης"/>
              <p:cNvCxnSpPr/>
              <p:nvPr/>
            </p:nvCxnSpPr>
            <p:spPr>
              <a:xfrm rot="5400000">
                <a:off x="460241" y="5813214"/>
                <a:ext cx="2303524" cy="345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8" name="1437 - Ευθεία γραμμή σύνδεσης"/>
              <p:cNvCxnSpPr/>
              <p:nvPr/>
            </p:nvCxnSpPr>
            <p:spPr>
              <a:xfrm rot="5400000">
                <a:off x="546571" y="5802578"/>
                <a:ext cx="2303523" cy="3454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460" name="208 - Ομάδα"/>
              <p:cNvGrpSpPr>
                <a:grpSpLocks/>
              </p:cNvGrpSpPr>
              <p:nvPr/>
            </p:nvGrpSpPr>
            <p:grpSpPr bwMode="auto">
              <a:xfrm>
                <a:off x="1320341" y="4652978"/>
                <a:ext cx="445380" cy="1142668"/>
                <a:chOff x="1320341" y="4652978"/>
                <a:chExt cx="445380" cy="1142668"/>
              </a:xfrm>
            </p:grpSpPr>
            <p:grpSp>
              <p:nvGrpSpPr>
                <p:cNvPr id="19461" name="200 - Ομάδα"/>
                <p:cNvGrpSpPr>
                  <a:grpSpLocks/>
                </p:cNvGrpSpPr>
                <p:nvPr/>
              </p:nvGrpSpPr>
              <p:grpSpPr bwMode="auto">
                <a:xfrm>
                  <a:off x="1320341" y="4652978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462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67" name="1466 - Τόξο"/>
                    <p:cNvSpPr/>
                    <p:nvPr/>
                  </p:nvSpPr>
                  <p:spPr>
                    <a:xfrm rot="5400000">
                      <a:off x="1466506" y="4468407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68" name="1467 - Τόξο"/>
                    <p:cNvSpPr/>
                    <p:nvPr/>
                  </p:nvSpPr>
                  <p:spPr>
                    <a:xfrm rot="5400000">
                      <a:off x="1463054" y="4621549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463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65" name="1464 - Τόξο"/>
                    <p:cNvSpPr/>
                    <p:nvPr/>
                  </p:nvSpPr>
                  <p:spPr>
                    <a:xfrm rot="5400000">
                      <a:off x="1466706" y="4468273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66" name="1465 - Τόξο"/>
                    <p:cNvSpPr/>
                    <p:nvPr/>
                  </p:nvSpPr>
                  <p:spPr>
                    <a:xfrm rot="5400000">
                      <a:off x="1463254" y="4621415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  <p:grpSp>
              <p:nvGrpSpPr>
                <p:cNvPr id="19464" name="201 - Ομάδα"/>
                <p:cNvGrpSpPr>
                  <a:grpSpLocks/>
                </p:cNvGrpSpPr>
                <p:nvPr/>
              </p:nvGrpSpPr>
              <p:grpSpPr bwMode="auto">
                <a:xfrm>
                  <a:off x="1327045" y="5217346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465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61" name="1460 - Τόξο"/>
                    <p:cNvSpPr/>
                    <p:nvPr/>
                  </p:nvSpPr>
                  <p:spPr>
                    <a:xfrm rot="5400000">
                      <a:off x="1449692" y="4486832"/>
                      <a:ext cx="176539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62" name="1461 - Τόξο"/>
                    <p:cNvSpPr/>
                    <p:nvPr/>
                  </p:nvSpPr>
                  <p:spPr>
                    <a:xfrm rot="5400000">
                      <a:off x="1463256" y="4656991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466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59" name="1458 - Τόξο"/>
                    <p:cNvSpPr/>
                    <p:nvPr/>
                  </p:nvSpPr>
                  <p:spPr>
                    <a:xfrm rot="5400000">
                      <a:off x="1466909" y="446968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60" name="1459 - Τόξο"/>
                    <p:cNvSpPr/>
                    <p:nvPr/>
                  </p:nvSpPr>
                  <p:spPr>
                    <a:xfrm rot="5400000">
                      <a:off x="1446441" y="4639841"/>
                      <a:ext cx="176540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</p:grpSp>
          <p:grpSp>
            <p:nvGrpSpPr>
              <p:cNvPr id="19467" name="209 - Ομάδα"/>
              <p:cNvGrpSpPr>
                <a:grpSpLocks/>
              </p:cNvGrpSpPr>
              <p:nvPr/>
            </p:nvGrpSpPr>
            <p:grpSpPr bwMode="auto">
              <a:xfrm>
                <a:off x="1311973" y="5801350"/>
                <a:ext cx="445380" cy="1142668"/>
                <a:chOff x="1320341" y="4652978"/>
                <a:chExt cx="445380" cy="1142668"/>
              </a:xfrm>
            </p:grpSpPr>
            <p:grpSp>
              <p:nvGrpSpPr>
                <p:cNvPr id="19468" name="200 - Ομάδα"/>
                <p:cNvGrpSpPr>
                  <a:grpSpLocks/>
                </p:cNvGrpSpPr>
                <p:nvPr/>
              </p:nvGrpSpPr>
              <p:grpSpPr bwMode="auto">
                <a:xfrm>
                  <a:off x="1320341" y="4652978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470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53" name="1452 - Τόξο"/>
                    <p:cNvSpPr/>
                    <p:nvPr/>
                  </p:nvSpPr>
                  <p:spPr>
                    <a:xfrm rot="5400000">
                      <a:off x="1467968" y="4468606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54" name="1453 - Τόξο"/>
                    <p:cNvSpPr/>
                    <p:nvPr/>
                  </p:nvSpPr>
                  <p:spPr>
                    <a:xfrm rot="5400000">
                      <a:off x="1464515" y="4621749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471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51" name="1450 - Τόξο"/>
                    <p:cNvSpPr/>
                    <p:nvPr/>
                  </p:nvSpPr>
                  <p:spPr>
                    <a:xfrm rot="5400000">
                      <a:off x="1468168" y="446847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52" name="1451 - Τόξο"/>
                    <p:cNvSpPr/>
                    <p:nvPr/>
                  </p:nvSpPr>
                  <p:spPr>
                    <a:xfrm rot="5400000">
                      <a:off x="1464716" y="4621615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  <p:grpSp>
              <p:nvGrpSpPr>
                <p:cNvPr id="19472" name="201 - Ομάδα"/>
                <p:cNvGrpSpPr>
                  <a:grpSpLocks/>
                </p:cNvGrpSpPr>
                <p:nvPr/>
              </p:nvGrpSpPr>
              <p:grpSpPr bwMode="auto">
                <a:xfrm>
                  <a:off x="1327045" y="5217346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473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47" name="1446 - Τόξο"/>
                    <p:cNvSpPr/>
                    <p:nvPr/>
                  </p:nvSpPr>
                  <p:spPr>
                    <a:xfrm rot="5400000">
                      <a:off x="1468168" y="4467889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48" name="1447 - Τόξο"/>
                    <p:cNvSpPr/>
                    <p:nvPr/>
                  </p:nvSpPr>
                  <p:spPr>
                    <a:xfrm rot="5400000">
                      <a:off x="1464716" y="462103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474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445" name="1444 - Τόξο"/>
                    <p:cNvSpPr/>
                    <p:nvPr/>
                  </p:nvSpPr>
                  <p:spPr>
                    <a:xfrm rot="5400000">
                      <a:off x="1456538" y="4455918"/>
                      <a:ext cx="176539" cy="417833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446" name="1445 - Τόξο"/>
                    <p:cNvSpPr/>
                    <p:nvPr/>
                  </p:nvSpPr>
                  <p:spPr>
                    <a:xfrm rot="5400000">
                      <a:off x="1470099" y="4626076"/>
                      <a:ext cx="142507" cy="417835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</p:grpSp>
        </p:grpSp>
      </p:grpSp>
      <p:grpSp>
        <p:nvGrpSpPr>
          <p:cNvPr id="19475" name="1516 - Ομάδα"/>
          <p:cNvGrpSpPr>
            <a:grpSpLocks/>
          </p:cNvGrpSpPr>
          <p:nvPr/>
        </p:nvGrpSpPr>
        <p:grpSpPr bwMode="auto">
          <a:xfrm>
            <a:off x="5276212" y="3477601"/>
            <a:ext cx="182772" cy="1224720"/>
            <a:chOff x="1299491" y="4573845"/>
            <a:chExt cx="469631" cy="2412000"/>
          </a:xfrm>
        </p:grpSpPr>
        <p:sp>
          <p:nvSpPr>
            <p:cNvPr id="1518" name="1517 - Κύλινδρος"/>
            <p:cNvSpPr/>
            <p:nvPr/>
          </p:nvSpPr>
          <p:spPr>
            <a:xfrm>
              <a:off x="1302945" y="4573845"/>
              <a:ext cx="466177" cy="2412000"/>
            </a:xfrm>
            <a:prstGeom prst="can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grpSp>
          <p:nvGrpSpPr>
            <p:cNvPr id="19477" name="224 - Ομάδα"/>
            <p:cNvGrpSpPr>
              <a:grpSpLocks/>
            </p:cNvGrpSpPr>
            <p:nvPr/>
          </p:nvGrpSpPr>
          <p:grpSpPr bwMode="auto">
            <a:xfrm>
              <a:off x="1299491" y="4639278"/>
              <a:ext cx="466230" cy="2327440"/>
              <a:chOff x="1299491" y="4639278"/>
              <a:chExt cx="466230" cy="2327440"/>
            </a:xfrm>
          </p:grpSpPr>
          <p:grpSp>
            <p:nvGrpSpPr>
              <p:cNvPr id="19478" name="185 - Ομάδα"/>
              <p:cNvGrpSpPr>
                <a:grpSpLocks/>
              </p:cNvGrpSpPr>
              <p:nvPr/>
            </p:nvGrpSpPr>
            <p:grpSpPr bwMode="auto">
              <a:xfrm>
                <a:off x="1299491" y="4683122"/>
                <a:ext cx="455132" cy="2233672"/>
                <a:chOff x="1299491" y="4683122"/>
                <a:chExt cx="455132" cy="2233672"/>
              </a:xfrm>
            </p:grpSpPr>
            <p:grpSp>
              <p:nvGrpSpPr>
                <p:cNvPr id="19479" name="144 - Ομάδα"/>
                <p:cNvGrpSpPr>
                  <a:grpSpLocks/>
                </p:cNvGrpSpPr>
                <p:nvPr/>
              </p:nvGrpSpPr>
              <p:grpSpPr bwMode="auto">
                <a:xfrm>
                  <a:off x="1299491" y="5366661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2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2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2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2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2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2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2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83" name="145 - Ομάδα"/>
                <p:cNvGrpSpPr>
                  <a:grpSpLocks/>
                </p:cNvGrpSpPr>
                <p:nvPr/>
              </p:nvGrpSpPr>
              <p:grpSpPr bwMode="auto">
                <a:xfrm>
                  <a:off x="1328709" y="5683254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1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84" name="153 - Ομάδα"/>
                <p:cNvGrpSpPr>
                  <a:grpSpLocks/>
                </p:cNvGrpSpPr>
                <p:nvPr/>
              </p:nvGrpSpPr>
              <p:grpSpPr bwMode="auto">
                <a:xfrm>
                  <a:off x="1328709" y="6040444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90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1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85" name="161 - Ομάδα"/>
                <p:cNvGrpSpPr>
                  <a:grpSpLocks/>
                </p:cNvGrpSpPr>
                <p:nvPr/>
              </p:nvGrpSpPr>
              <p:grpSpPr bwMode="auto">
                <a:xfrm>
                  <a:off x="1328709" y="5040312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9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90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88" name="169 - Ομάδα"/>
                <p:cNvGrpSpPr>
                  <a:grpSpLocks/>
                </p:cNvGrpSpPr>
                <p:nvPr/>
              </p:nvGrpSpPr>
              <p:grpSpPr bwMode="auto">
                <a:xfrm>
                  <a:off x="1328709" y="6342370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9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489" name="177 - Ομάδα"/>
                <p:cNvGrpSpPr>
                  <a:grpSpLocks/>
                </p:cNvGrpSpPr>
                <p:nvPr/>
              </p:nvGrpSpPr>
              <p:grpSpPr bwMode="auto">
                <a:xfrm>
                  <a:off x="1328709" y="4683122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8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8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8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8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8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9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cxnSp>
            <p:nvCxnSpPr>
              <p:cNvPr id="1521" name="1520 - Ευθεία γραμμή σύνδεσης"/>
              <p:cNvCxnSpPr/>
              <p:nvPr/>
            </p:nvCxnSpPr>
            <p:spPr>
              <a:xfrm rot="5400000">
                <a:off x="247873" y="5800051"/>
                <a:ext cx="23035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2" name="1521 - Ευθεία γραμμή σύνδεσης"/>
              <p:cNvCxnSpPr/>
              <p:nvPr/>
            </p:nvCxnSpPr>
            <p:spPr>
              <a:xfrm rot="5400000">
                <a:off x="209887" y="5791543"/>
                <a:ext cx="23035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3" name="1522 - Ευθεία γραμμή σύνδεσης"/>
              <p:cNvCxnSpPr/>
              <p:nvPr/>
            </p:nvCxnSpPr>
            <p:spPr>
              <a:xfrm rot="5400000">
                <a:off x="344560" y="5810687"/>
                <a:ext cx="230352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4" name="1523 - Ευθεία γραμμή σύνδεσης"/>
              <p:cNvCxnSpPr/>
              <p:nvPr/>
            </p:nvCxnSpPr>
            <p:spPr>
              <a:xfrm rot="5400000">
                <a:off x="460241" y="5813213"/>
                <a:ext cx="2303524" cy="3454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5" name="1524 - Ευθεία γραμμή σύνδεσης"/>
              <p:cNvCxnSpPr/>
              <p:nvPr/>
            </p:nvCxnSpPr>
            <p:spPr>
              <a:xfrm rot="5400000">
                <a:off x="546573" y="5802578"/>
                <a:ext cx="2303523" cy="345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490" name="208 - Ομάδα"/>
              <p:cNvGrpSpPr>
                <a:grpSpLocks/>
              </p:cNvGrpSpPr>
              <p:nvPr/>
            </p:nvGrpSpPr>
            <p:grpSpPr bwMode="auto">
              <a:xfrm>
                <a:off x="1320341" y="4652978"/>
                <a:ext cx="445380" cy="1142668"/>
                <a:chOff x="1320341" y="4652978"/>
                <a:chExt cx="445380" cy="1142668"/>
              </a:xfrm>
            </p:grpSpPr>
            <p:grpSp>
              <p:nvGrpSpPr>
                <p:cNvPr id="19491" name="200 - Ομάδα"/>
                <p:cNvGrpSpPr>
                  <a:grpSpLocks/>
                </p:cNvGrpSpPr>
                <p:nvPr/>
              </p:nvGrpSpPr>
              <p:grpSpPr bwMode="auto">
                <a:xfrm>
                  <a:off x="1320341" y="4652978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492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54" name="1553 - Τόξο"/>
                    <p:cNvSpPr/>
                    <p:nvPr/>
                  </p:nvSpPr>
                  <p:spPr>
                    <a:xfrm rot="5400000">
                      <a:off x="1466508" y="4468407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55" name="1554 - Τόξο"/>
                    <p:cNvSpPr/>
                    <p:nvPr/>
                  </p:nvSpPr>
                  <p:spPr>
                    <a:xfrm rot="5400000">
                      <a:off x="1463054" y="4621549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495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52" name="1551 - Τόξο"/>
                    <p:cNvSpPr/>
                    <p:nvPr/>
                  </p:nvSpPr>
                  <p:spPr>
                    <a:xfrm rot="5400000">
                      <a:off x="1466709" y="4468273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53" name="1552 - Τόξο"/>
                    <p:cNvSpPr/>
                    <p:nvPr/>
                  </p:nvSpPr>
                  <p:spPr>
                    <a:xfrm rot="5400000">
                      <a:off x="1463254" y="4621415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  <p:grpSp>
              <p:nvGrpSpPr>
                <p:cNvPr id="19496" name="201 - Ομάδα"/>
                <p:cNvGrpSpPr>
                  <a:grpSpLocks/>
                </p:cNvGrpSpPr>
                <p:nvPr/>
              </p:nvGrpSpPr>
              <p:grpSpPr bwMode="auto">
                <a:xfrm>
                  <a:off x="1327045" y="5217346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497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48" name="1547 - Τόξο"/>
                    <p:cNvSpPr/>
                    <p:nvPr/>
                  </p:nvSpPr>
                  <p:spPr>
                    <a:xfrm rot="5400000">
                      <a:off x="1449694" y="4486832"/>
                      <a:ext cx="176539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49" name="1548 - Τόξο"/>
                    <p:cNvSpPr/>
                    <p:nvPr/>
                  </p:nvSpPr>
                  <p:spPr>
                    <a:xfrm rot="5400000">
                      <a:off x="1463256" y="4656991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498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1"/>
                    <a:ext cx="431972" cy="295277"/>
                    <a:chOff x="1320341" y="4611683"/>
                    <a:chExt cx="431972" cy="295277"/>
                  </a:xfrm>
                </p:grpSpPr>
                <p:sp>
                  <p:nvSpPr>
                    <p:cNvPr id="1546" name="1545 - Τόξο"/>
                    <p:cNvSpPr/>
                    <p:nvPr/>
                  </p:nvSpPr>
                  <p:spPr>
                    <a:xfrm rot="5400000">
                      <a:off x="1466911" y="4469681"/>
                      <a:ext cx="142509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47" name="1546 - Τόξο"/>
                    <p:cNvSpPr/>
                    <p:nvPr/>
                  </p:nvSpPr>
                  <p:spPr>
                    <a:xfrm rot="5400000">
                      <a:off x="1446440" y="4639841"/>
                      <a:ext cx="176541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</p:grpSp>
          <p:grpSp>
            <p:nvGrpSpPr>
              <p:cNvPr id="19499" name="209 - Ομάδα"/>
              <p:cNvGrpSpPr>
                <a:grpSpLocks/>
              </p:cNvGrpSpPr>
              <p:nvPr/>
            </p:nvGrpSpPr>
            <p:grpSpPr bwMode="auto">
              <a:xfrm>
                <a:off x="1311973" y="5801350"/>
                <a:ext cx="445380" cy="1142668"/>
                <a:chOff x="1320341" y="4652978"/>
                <a:chExt cx="445380" cy="1142668"/>
              </a:xfrm>
            </p:grpSpPr>
            <p:grpSp>
              <p:nvGrpSpPr>
                <p:cNvPr id="19500" name="200 - Ομάδα"/>
                <p:cNvGrpSpPr>
                  <a:grpSpLocks/>
                </p:cNvGrpSpPr>
                <p:nvPr/>
              </p:nvGrpSpPr>
              <p:grpSpPr bwMode="auto">
                <a:xfrm>
                  <a:off x="1320341" y="4652978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501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40" name="1539 - Τόξο"/>
                    <p:cNvSpPr/>
                    <p:nvPr/>
                  </p:nvSpPr>
                  <p:spPr>
                    <a:xfrm rot="5400000">
                      <a:off x="1467970" y="4468606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41" name="1540 - Τόξο"/>
                    <p:cNvSpPr/>
                    <p:nvPr/>
                  </p:nvSpPr>
                  <p:spPr>
                    <a:xfrm rot="5400000">
                      <a:off x="1464515" y="4621749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502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38" name="1537 - Τόξο"/>
                    <p:cNvSpPr/>
                    <p:nvPr/>
                  </p:nvSpPr>
                  <p:spPr>
                    <a:xfrm rot="5400000">
                      <a:off x="1468170" y="446847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39" name="1538 - Τόξο"/>
                    <p:cNvSpPr/>
                    <p:nvPr/>
                  </p:nvSpPr>
                  <p:spPr>
                    <a:xfrm rot="5400000">
                      <a:off x="1464716" y="4621615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  <p:grpSp>
              <p:nvGrpSpPr>
                <p:cNvPr id="19503" name="201 - Ομάδα"/>
                <p:cNvGrpSpPr>
                  <a:grpSpLocks/>
                </p:cNvGrpSpPr>
                <p:nvPr/>
              </p:nvGrpSpPr>
              <p:grpSpPr bwMode="auto">
                <a:xfrm>
                  <a:off x="1327045" y="5217346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504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34" name="1533 - Τόξο"/>
                    <p:cNvSpPr/>
                    <p:nvPr/>
                  </p:nvSpPr>
                  <p:spPr>
                    <a:xfrm rot="5400000">
                      <a:off x="1468170" y="4467889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35" name="1534 - Τόξο"/>
                    <p:cNvSpPr/>
                    <p:nvPr/>
                  </p:nvSpPr>
                  <p:spPr>
                    <a:xfrm rot="5400000">
                      <a:off x="1464716" y="462103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505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532" name="1531 - Τόξο"/>
                    <p:cNvSpPr/>
                    <p:nvPr/>
                  </p:nvSpPr>
                  <p:spPr>
                    <a:xfrm rot="5400000">
                      <a:off x="1456538" y="4455918"/>
                      <a:ext cx="176539" cy="417835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533" name="1532 - Τόξο"/>
                    <p:cNvSpPr/>
                    <p:nvPr/>
                  </p:nvSpPr>
                  <p:spPr>
                    <a:xfrm rot="5400000">
                      <a:off x="1471826" y="4627803"/>
                      <a:ext cx="142507" cy="414381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</p:grpSp>
        </p:grpSp>
      </p:grpSp>
      <p:sp>
        <p:nvSpPr>
          <p:cNvPr id="19672" name="Freeform 259"/>
          <p:cNvSpPr>
            <a:spLocks/>
          </p:cNvSpPr>
          <p:nvPr/>
        </p:nvSpPr>
        <p:spPr bwMode="auto">
          <a:xfrm>
            <a:off x="5262773" y="2482921"/>
            <a:ext cx="182772" cy="22140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cxnSp>
        <p:nvCxnSpPr>
          <p:cNvPr id="1692" name="1691 - Ευθεία γραμμή σύνδεσης"/>
          <p:cNvCxnSpPr/>
          <p:nvPr/>
        </p:nvCxnSpPr>
        <p:spPr bwMode="auto">
          <a:xfrm rot="5400000">
            <a:off x="4648091" y="3410101"/>
            <a:ext cx="142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74" name="Freeform 259"/>
          <p:cNvSpPr>
            <a:spLocks/>
          </p:cNvSpPr>
          <p:nvPr/>
        </p:nvSpPr>
        <p:spPr bwMode="auto">
          <a:xfrm>
            <a:off x="5523493" y="2482921"/>
            <a:ext cx="182772" cy="220320"/>
          </a:xfrm>
          <a:custGeom>
            <a:avLst/>
            <a:gdLst>
              <a:gd name="T0" fmla="*/ 2147483647 w 675"/>
              <a:gd name="T1" fmla="*/ 2147483647 h 725"/>
              <a:gd name="T2" fmla="*/ 2147483647 w 675"/>
              <a:gd name="T3" fmla="*/ 2147483647 h 725"/>
              <a:gd name="T4" fmla="*/ 2147483647 w 675"/>
              <a:gd name="T5" fmla="*/ 2147483647 h 725"/>
              <a:gd name="T6" fmla="*/ 2147483647 w 675"/>
              <a:gd name="T7" fmla="*/ 2147483647 h 725"/>
              <a:gd name="T8" fmla="*/ 2147483647 w 675"/>
              <a:gd name="T9" fmla="*/ 2147483647 h 725"/>
              <a:gd name="T10" fmla="*/ 2147483647 w 675"/>
              <a:gd name="T11" fmla="*/ 2147483647 h 725"/>
              <a:gd name="T12" fmla="*/ 2147483647 w 675"/>
              <a:gd name="T13" fmla="*/ 2147483647 h 725"/>
              <a:gd name="T14" fmla="*/ 2147483647 w 675"/>
              <a:gd name="T15" fmla="*/ 2147483647 h 725"/>
              <a:gd name="T16" fmla="*/ 2147483647 w 675"/>
              <a:gd name="T17" fmla="*/ 2147483647 h 725"/>
              <a:gd name="T18" fmla="*/ 2147483647 w 675"/>
              <a:gd name="T19" fmla="*/ 2147483647 h 725"/>
              <a:gd name="T20" fmla="*/ 2147483647 w 675"/>
              <a:gd name="T21" fmla="*/ 2147483647 h 725"/>
              <a:gd name="T22" fmla="*/ 2147483647 w 675"/>
              <a:gd name="T23" fmla="*/ 2147483647 h 725"/>
              <a:gd name="T24" fmla="*/ 2147483647 w 675"/>
              <a:gd name="T25" fmla="*/ 2147483647 h 725"/>
              <a:gd name="T26" fmla="*/ 2147483647 w 675"/>
              <a:gd name="T27" fmla="*/ 2147483647 h 725"/>
              <a:gd name="T28" fmla="*/ 2147483647 w 675"/>
              <a:gd name="T29" fmla="*/ 2147483647 h 725"/>
              <a:gd name="T30" fmla="*/ 2147483647 w 675"/>
              <a:gd name="T31" fmla="*/ 2147483647 h 725"/>
              <a:gd name="T32" fmla="*/ 2147483647 w 675"/>
              <a:gd name="T33" fmla="*/ 2147483647 h 725"/>
              <a:gd name="T34" fmla="*/ 2147483647 w 675"/>
              <a:gd name="T35" fmla="*/ 2147483647 h 725"/>
              <a:gd name="T36" fmla="*/ 2147483647 w 675"/>
              <a:gd name="T37" fmla="*/ 2147483647 h 725"/>
              <a:gd name="T38" fmla="*/ 2147483647 w 675"/>
              <a:gd name="T39" fmla="*/ 2147483647 h 725"/>
              <a:gd name="T40" fmla="*/ 2147483647 w 675"/>
              <a:gd name="T41" fmla="*/ 2147483647 h 7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5"/>
              <a:gd name="T64" fmla="*/ 0 h 725"/>
              <a:gd name="T65" fmla="*/ 675 w 675"/>
              <a:gd name="T66" fmla="*/ 725 h 7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5" h="725">
                <a:moveTo>
                  <a:pt x="157" y="38"/>
                </a:moveTo>
                <a:cubicBezTo>
                  <a:pt x="138" y="43"/>
                  <a:pt x="104" y="67"/>
                  <a:pt x="104" y="67"/>
                </a:cubicBezTo>
                <a:cubicBezTo>
                  <a:pt x="91" y="105"/>
                  <a:pt x="69" y="143"/>
                  <a:pt x="51" y="179"/>
                </a:cubicBezTo>
                <a:cubicBezTo>
                  <a:pt x="30" y="323"/>
                  <a:pt x="0" y="500"/>
                  <a:pt x="69" y="631"/>
                </a:cubicBezTo>
                <a:cubicBezTo>
                  <a:pt x="77" y="669"/>
                  <a:pt x="69" y="648"/>
                  <a:pt x="98" y="690"/>
                </a:cubicBezTo>
                <a:cubicBezTo>
                  <a:pt x="105" y="700"/>
                  <a:pt x="121" y="698"/>
                  <a:pt x="133" y="702"/>
                </a:cubicBezTo>
                <a:cubicBezTo>
                  <a:pt x="192" y="722"/>
                  <a:pt x="253" y="722"/>
                  <a:pt x="315" y="725"/>
                </a:cubicBezTo>
                <a:cubicBezTo>
                  <a:pt x="393" y="723"/>
                  <a:pt x="472" y="724"/>
                  <a:pt x="550" y="719"/>
                </a:cubicBezTo>
                <a:cubicBezTo>
                  <a:pt x="570" y="718"/>
                  <a:pt x="578" y="691"/>
                  <a:pt x="597" y="684"/>
                </a:cubicBezTo>
                <a:cubicBezTo>
                  <a:pt x="608" y="640"/>
                  <a:pt x="624" y="598"/>
                  <a:pt x="639" y="555"/>
                </a:cubicBezTo>
                <a:cubicBezTo>
                  <a:pt x="654" y="512"/>
                  <a:pt x="637" y="561"/>
                  <a:pt x="650" y="520"/>
                </a:cubicBezTo>
                <a:cubicBezTo>
                  <a:pt x="654" y="508"/>
                  <a:pt x="662" y="484"/>
                  <a:pt x="662" y="484"/>
                </a:cubicBezTo>
                <a:cubicBezTo>
                  <a:pt x="671" y="402"/>
                  <a:pt x="675" y="349"/>
                  <a:pt x="668" y="261"/>
                </a:cubicBezTo>
                <a:cubicBezTo>
                  <a:pt x="665" y="227"/>
                  <a:pt x="642" y="182"/>
                  <a:pt x="633" y="149"/>
                </a:cubicBezTo>
                <a:cubicBezTo>
                  <a:pt x="623" y="111"/>
                  <a:pt x="627" y="70"/>
                  <a:pt x="615" y="32"/>
                </a:cubicBezTo>
                <a:cubicBezTo>
                  <a:pt x="610" y="18"/>
                  <a:pt x="587" y="21"/>
                  <a:pt x="574" y="14"/>
                </a:cubicBezTo>
                <a:cubicBezTo>
                  <a:pt x="498" y="25"/>
                  <a:pt x="460" y="24"/>
                  <a:pt x="374" y="20"/>
                </a:cubicBezTo>
                <a:cubicBezTo>
                  <a:pt x="285" y="5"/>
                  <a:pt x="359" y="0"/>
                  <a:pt x="221" y="8"/>
                </a:cubicBezTo>
                <a:cubicBezTo>
                  <a:pt x="205" y="12"/>
                  <a:pt x="189" y="15"/>
                  <a:pt x="174" y="20"/>
                </a:cubicBezTo>
                <a:cubicBezTo>
                  <a:pt x="162" y="24"/>
                  <a:pt x="139" y="32"/>
                  <a:pt x="139" y="32"/>
                </a:cubicBezTo>
                <a:cubicBezTo>
                  <a:pt x="130" y="57"/>
                  <a:pt x="128" y="52"/>
                  <a:pt x="157" y="38"/>
                </a:cubicBezTo>
                <a:close/>
              </a:path>
            </a:pathLst>
          </a:custGeom>
          <a:gradFill rotWithShape="1">
            <a:gsLst>
              <a:gs pos="0">
                <a:srgbClr val="C00000"/>
              </a:gs>
              <a:gs pos="7001">
                <a:srgbClr val="C00000"/>
              </a:gs>
              <a:gs pos="50999">
                <a:srgbClr val="FB5357"/>
              </a:gs>
              <a:gs pos="100000">
                <a:srgbClr val="C00000"/>
              </a:gs>
            </a:gsLst>
            <a:lin ang="0" scaled="1"/>
          </a:gradFill>
          <a:ln w="9525">
            <a:solidFill>
              <a:srgbClr val="CC0000"/>
            </a:solidFill>
            <a:round/>
            <a:headEnd/>
            <a:tailEnd/>
          </a:ln>
        </p:spPr>
        <p:txBody>
          <a:bodyPr lIns="119261" tIns="59629" rIns="119261" bIns="59629"/>
          <a:lstStyle/>
          <a:p>
            <a:endParaRPr lang="el-GR"/>
          </a:p>
        </p:txBody>
      </p:sp>
      <p:cxnSp>
        <p:nvCxnSpPr>
          <p:cNvPr id="1694" name="1693 - Ευθεία γραμμή σύνδεσης"/>
          <p:cNvCxnSpPr/>
          <p:nvPr/>
        </p:nvCxnSpPr>
        <p:spPr bwMode="auto">
          <a:xfrm rot="5400000">
            <a:off x="4898059" y="3410101"/>
            <a:ext cx="142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06" name="1694 - Ομάδα"/>
          <p:cNvGrpSpPr>
            <a:grpSpLocks/>
          </p:cNvGrpSpPr>
          <p:nvPr/>
        </p:nvGrpSpPr>
        <p:grpSpPr bwMode="auto">
          <a:xfrm>
            <a:off x="5526181" y="3477601"/>
            <a:ext cx="182772" cy="1224720"/>
            <a:chOff x="1299491" y="4573845"/>
            <a:chExt cx="469631" cy="2412000"/>
          </a:xfrm>
        </p:grpSpPr>
        <p:sp>
          <p:nvSpPr>
            <p:cNvPr id="1696" name="1695 - Κύλινδρος"/>
            <p:cNvSpPr/>
            <p:nvPr/>
          </p:nvSpPr>
          <p:spPr>
            <a:xfrm>
              <a:off x="1302945" y="4573845"/>
              <a:ext cx="466177" cy="2412000"/>
            </a:xfrm>
            <a:prstGeom prst="can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grpSp>
          <p:nvGrpSpPr>
            <p:cNvPr id="19507" name="224 - Ομάδα"/>
            <p:cNvGrpSpPr>
              <a:grpSpLocks/>
            </p:cNvGrpSpPr>
            <p:nvPr/>
          </p:nvGrpSpPr>
          <p:grpSpPr bwMode="auto">
            <a:xfrm>
              <a:off x="1299491" y="4639278"/>
              <a:ext cx="466230" cy="2327440"/>
              <a:chOff x="1299491" y="4639278"/>
              <a:chExt cx="466230" cy="2327440"/>
            </a:xfrm>
          </p:grpSpPr>
          <p:grpSp>
            <p:nvGrpSpPr>
              <p:cNvPr id="19508" name="185 - Ομάδα"/>
              <p:cNvGrpSpPr>
                <a:grpSpLocks/>
              </p:cNvGrpSpPr>
              <p:nvPr/>
            </p:nvGrpSpPr>
            <p:grpSpPr bwMode="auto">
              <a:xfrm>
                <a:off x="1299491" y="4683122"/>
                <a:ext cx="455132" cy="2233672"/>
                <a:chOff x="1299491" y="4683122"/>
                <a:chExt cx="455132" cy="2233672"/>
              </a:xfrm>
            </p:grpSpPr>
            <p:grpSp>
              <p:nvGrpSpPr>
                <p:cNvPr id="19509" name="144 - Ομάδα"/>
                <p:cNvGrpSpPr>
                  <a:grpSpLocks/>
                </p:cNvGrpSpPr>
                <p:nvPr/>
              </p:nvGrpSpPr>
              <p:grpSpPr bwMode="auto">
                <a:xfrm>
                  <a:off x="1299491" y="5366661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3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4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510" name="145 - Ομάδα"/>
                <p:cNvGrpSpPr>
                  <a:grpSpLocks/>
                </p:cNvGrpSpPr>
                <p:nvPr/>
              </p:nvGrpSpPr>
              <p:grpSpPr bwMode="auto">
                <a:xfrm>
                  <a:off x="1328709" y="5683254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2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3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511" name="153 - Ομάδα"/>
                <p:cNvGrpSpPr>
                  <a:grpSpLocks/>
                </p:cNvGrpSpPr>
                <p:nvPr/>
              </p:nvGrpSpPr>
              <p:grpSpPr bwMode="auto">
                <a:xfrm>
                  <a:off x="1328709" y="6040444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2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2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512" name="161 - Ομάδα"/>
                <p:cNvGrpSpPr>
                  <a:grpSpLocks/>
                </p:cNvGrpSpPr>
                <p:nvPr/>
              </p:nvGrpSpPr>
              <p:grpSpPr bwMode="auto">
                <a:xfrm>
                  <a:off x="1328709" y="5040312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1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513" name="169 - Ομάδα"/>
                <p:cNvGrpSpPr>
                  <a:grpSpLocks/>
                </p:cNvGrpSpPr>
                <p:nvPr/>
              </p:nvGrpSpPr>
              <p:grpSpPr bwMode="auto">
                <a:xfrm>
                  <a:off x="1328709" y="6342370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806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7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8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1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514" name="177 - Ομάδα"/>
                <p:cNvGrpSpPr>
                  <a:grpSpLocks/>
                </p:cNvGrpSpPr>
                <p:nvPr/>
              </p:nvGrpSpPr>
              <p:grpSpPr bwMode="auto">
                <a:xfrm>
                  <a:off x="1328709" y="4683122"/>
                  <a:ext cx="425914" cy="574424"/>
                  <a:chOff x="1299491" y="5366661"/>
                  <a:chExt cx="425914" cy="574424"/>
                </a:xfrm>
              </p:grpSpPr>
              <p:pic>
                <p:nvPicPr>
                  <p:cNvPr id="19799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34472" y="54243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0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86872" y="557670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1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442366" y="5434988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2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370929" y="5649302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3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876398">
                    <a:off x="1513804" y="572074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4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478186">
                    <a:off x="1299491" y="5577864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9805" name="Picture 2" descr="C:\Users\AMD\AppData\Local\Temp\Rar$DIa0.896\mydi2.png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 rot="19707532" flipH="1">
                    <a:off x="1519307" y="5366661"/>
                    <a:ext cx="206098" cy="2203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cxnSp>
            <p:nvCxnSpPr>
              <p:cNvPr id="1699" name="1698 - Ευθεία γραμμή σύνδεσης"/>
              <p:cNvCxnSpPr/>
              <p:nvPr/>
            </p:nvCxnSpPr>
            <p:spPr>
              <a:xfrm rot="5400000">
                <a:off x="247873" y="5800051"/>
                <a:ext cx="23035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0" name="1699 - Ευθεία γραμμή σύνδεσης"/>
              <p:cNvCxnSpPr/>
              <p:nvPr/>
            </p:nvCxnSpPr>
            <p:spPr>
              <a:xfrm rot="5400000">
                <a:off x="209887" y="5791543"/>
                <a:ext cx="23035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1" name="1700 - Ευθεία γραμμή σύνδεσης"/>
              <p:cNvCxnSpPr/>
              <p:nvPr/>
            </p:nvCxnSpPr>
            <p:spPr>
              <a:xfrm rot="5400000">
                <a:off x="344560" y="5810687"/>
                <a:ext cx="230352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2" name="1701 - Ευθεία γραμμή σύνδεσης"/>
              <p:cNvCxnSpPr/>
              <p:nvPr/>
            </p:nvCxnSpPr>
            <p:spPr>
              <a:xfrm rot="5400000">
                <a:off x="460241" y="5813213"/>
                <a:ext cx="2303524" cy="3454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3" name="1702 - Ευθεία γραμμή σύνδεσης"/>
              <p:cNvCxnSpPr/>
              <p:nvPr/>
            </p:nvCxnSpPr>
            <p:spPr>
              <a:xfrm rot="5400000">
                <a:off x="546573" y="5802578"/>
                <a:ext cx="2303523" cy="345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515" name="208 - Ομάδα"/>
              <p:cNvGrpSpPr>
                <a:grpSpLocks/>
              </p:cNvGrpSpPr>
              <p:nvPr/>
            </p:nvGrpSpPr>
            <p:grpSpPr bwMode="auto">
              <a:xfrm>
                <a:off x="1320341" y="4652978"/>
                <a:ext cx="445380" cy="1142668"/>
                <a:chOff x="1320341" y="4652978"/>
                <a:chExt cx="445380" cy="1142668"/>
              </a:xfrm>
            </p:grpSpPr>
            <p:grpSp>
              <p:nvGrpSpPr>
                <p:cNvPr id="19516" name="200 - Ομάδα"/>
                <p:cNvGrpSpPr>
                  <a:grpSpLocks/>
                </p:cNvGrpSpPr>
                <p:nvPr/>
              </p:nvGrpSpPr>
              <p:grpSpPr bwMode="auto">
                <a:xfrm>
                  <a:off x="1320341" y="4652978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517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32" name="1731 - Τόξο"/>
                    <p:cNvSpPr/>
                    <p:nvPr/>
                  </p:nvSpPr>
                  <p:spPr>
                    <a:xfrm rot="5400000">
                      <a:off x="1466508" y="4468407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33" name="1732 - Τόξο"/>
                    <p:cNvSpPr/>
                    <p:nvPr/>
                  </p:nvSpPr>
                  <p:spPr>
                    <a:xfrm rot="5400000">
                      <a:off x="1463054" y="4621549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518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30" name="1729 - Τόξο"/>
                    <p:cNvSpPr/>
                    <p:nvPr/>
                  </p:nvSpPr>
                  <p:spPr>
                    <a:xfrm rot="5400000">
                      <a:off x="1466709" y="4468273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31" name="1730 - Τόξο"/>
                    <p:cNvSpPr/>
                    <p:nvPr/>
                  </p:nvSpPr>
                  <p:spPr>
                    <a:xfrm rot="5400000">
                      <a:off x="1463254" y="4621415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  <p:grpSp>
              <p:nvGrpSpPr>
                <p:cNvPr id="19519" name="201 - Ομάδα"/>
                <p:cNvGrpSpPr>
                  <a:grpSpLocks/>
                </p:cNvGrpSpPr>
                <p:nvPr/>
              </p:nvGrpSpPr>
              <p:grpSpPr bwMode="auto">
                <a:xfrm>
                  <a:off x="1327045" y="5217346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521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26" name="1725 - Τόξο"/>
                    <p:cNvSpPr/>
                    <p:nvPr/>
                  </p:nvSpPr>
                  <p:spPr>
                    <a:xfrm rot="5400000">
                      <a:off x="1449694" y="4486832"/>
                      <a:ext cx="176539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27" name="1726 - Τόξο"/>
                    <p:cNvSpPr/>
                    <p:nvPr/>
                  </p:nvSpPr>
                  <p:spPr>
                    <a:xfrm rot="5400000">
                      <a:off x="1463256" y="4656991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522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1"/>
                    <a:ext cx="431972" cy="295277"/>
                    <a:chOff x="1320341" y="4611683"/>
                    <a:chExt cx="431972" cy="295277"/>
                  </a:xfrm>
                </p:grpSpPr>
                <p:sp>
                  <p:nvSpPr>
                    <p:cNvPr id="1724" name="1723 - Τόξο"/>
                    <p:cNvSpPr/>
                    <p:nvPr/>
                  </p:nvSpPr>
                  <p:spPr>
                    <a:xfrm rot="5400000">
                      <a:off x="1466911" y="4469681"/>
                      <a:ext cx="142509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25" name="1724 - Τόξο"/>
                    <p:cNvSpPr/>
                    <p:nvPr/>
                  </p:nvSpPr>
                  <p:spPr>
                    <a:xfrm rot="5400000">
                      <a:off x="1446440" y="4639841"/>
                      <a:ext cx="176541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</p:grpSp>
          <p:grpSp>
            <p:nvGrpSpPr>
              <p:cNvPr id="19523" name="209 - Ομάδα"/>
              <p:cNvGrpSpPr>
                <a:grpSpLocks/>
              </p:cNvGrpSpPr>
              <p:nvPr/>
            </p:nvGrpSpPr>
            <p:grpSpPr bwMode="auto">
              <a:xfrm>
                <a:off x="1311973" y="5801350"/>
                <a:ext cx="445380" cy="1142668"/>
                <a:chOff x="1320341" y="4652978"/>
                <a:chExt cx="445380" cy="1142668"/>
              </a:xfrm>
            </p:grpSpPr>
            <p:grpSp>
              <p:nvGrpSpPr>
                <p:cNvPr id="19524" name="200 - Ομάδα"/>
                <p:cNvGrpSpPr>
                  <a:grpSpLocks/>
                </p:cNvGrpSpPr>
                <p:nvPr/>
              </p:nvGrpSpPr>
              <p:grpSpPr bwMode="auto">
                <a:xfrm>
                  <a:off x="1320341" y="4652978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525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18" name="1717 - Τόξο"/>
                    <p:cNvSpPr/>
                    <p:nvPr/>
                  </p:nvSpPr>
                  <p:spPr>
                    <a:xfrm rot="5400000">
                      <a:off x="1467970" y="4468606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19" name="1718 - Τόξο"/>
                    <p:cNvSpPr/>
                    <p:nvPr/>
                  </p:nvSpPr>
                  <p:spPr>
                    <a:xfrm rot="5400000">
                      <a:off x="1464515" y="4621749"/>
                      <a:ext cx="142507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526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16" name="1715 - Τόξο"/>
                    <p:cNvSpPr/>
                    <p:nvPr/>
                  </p:nvSpPr>
                  <p:spPr>
                    <a:xfrm rot="5400000">
                      <a:off x="1468170" y="446847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17" name="1716 - Τόξο"/>
                    <p:cNvSpPr/>
                    <p:nvPr/>
                  </p:nvSpPr>
                  <p:spPr>
                    <a:xfrm rot="5400000">
                      <a:off x="1464716" y="4621615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  <p:grpSp>
              <p:nvGrpSpPr>
                <p:cNvPr id="19527" name="201 - Ομάδα"/>
                <p:cNvGrpSpPr>
                  <a:grpSpLocks/>
                </p:cNvGrpSpPr>
                <p:nvPr/>
              </p:nvGrpSpPr>
              <p:grpSpPr bwMode="auto">
                <a:xfrm>
                  <a:off x="1327045" y="5217346"/>
                  <a:ext cx="438676" cy="578300"/>
                  <a:chOff x="1320341" y="4652978"/>
                  <a:chExt cx="438676" cy="578300"/>
                </a:xfrm>
              </p:grpSpPr>
              <p:grpSp>
                <p:nvGrpSpPr>
                  <p:cNvPr id="19528" name="196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0341" y="4652978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12" name="1711 - Τόξο"/>
                    <p:cNvSpPr/>
                    <p:nvPr/>
                  </p:nvSpPr>
                  <p:spPr>
                    <a:xfrm rot="5400000">
                      <a:off x="1468170" y="4467889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13" name="1712 - Τόξο"/>
                    <p:cNvSpPr/>
                    <p:nvPr/>
                  </p:nvSpPr>
                  <p:spPr>
                    <a:xfrm rot="5400000">
                      <a:off x="1464716" y="4621032"/>
                      <a:ext cx="142508" cy="428194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  <p:grpSp>
                <p:nvGrpSpPr>
                  <p:cNvPr id="19529" name="197 - Ομάδα"/>
                  <p:cNvGrpSpPr>
                    <a:grpSpLocks/>
                  </p:cNvGrpSpPr>
                  <p:nvPr/>
                </p:nvGrpSpPr>
                <p:grpSpPr bwMode="auto">
                  <a:xfrm>
                    <a:off x="1327045" y="4936002"/>
                    <a:ext cx="431972" cy="295276"/>
                    <a:chOff x="1320341" y="4611684"/>
                    <a:chExt cx="431972" cy="295276"/>
                  </a:xfrm>
                </p:grpSpPr>
                <p:sp>
                  <p:nvSpPr>
                    <p:cNvPr id="1710" name="1709 - Τόξο"/>
                    <p:cNvSpPr/>
                    <p:nvPr/>
                  </p:nvSpPr>
                  <p:spPr>
                    <a:xfrm rot="5400000">
                      <a:off x="1456538" y="4455918"/>
                      <a:ext cx="176539" cy="417835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  <p:sp>
                  <p:nvSpPr>
                    <p:cNvPr id="1711" name="1710 - Τόξο"/>
                    <p:cNvSpPr/>
                    <p:nvPr/>
                  </p:nvSpPr>
                  <p:spPr>
                    <a:xfrm rot="5400000">
                      <a:off x="1471826" y="4627803"/>
                      <a:ext cx="142507" cy="414381"/>
                    </a:xfrm>
                    <a:prstGeom prst="arc">
                      <a:avLst>
                        <a:gd name="adj1" fmla="val 16200000"/>
                        <a:gd name="adj2" fmla="val 4965546"/>
                      </a:avLst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/>
                    </a:p>
                  </p:txBody>
                </p:sp>
              </p:grpSp>
            </p:grpSp>
          </p:grpSp>
        </p:grpSp>
      </p:grpSp>
      <p:cxnSp>
        <p:nvCxnSpPr>
          <p:cNvPr id="1244" name="1243 - Ευθύγραμμο βέλος σύνδεσης"/>
          <p:cNvCxnSpPr>
            <a:stCxn id="62" idx="4"/>
          </p:cNvCxnSpPr>
          <p:nvPr/>
        </p:nvCxnSpPr>
        <p:spPr bwMode="auto">
          <a:xfrm rot="16200000" flipH="1">
            <a:off x="5669642" y="1840274"/>
            <a:ext cx="805680" cy="38974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9" name="1248 - Ευθύγραμμο βέλος σύνδεσης"/>
          <p:cNvCxnSpPr/>
          <p:nvPr/>
        </p:nvCxnSpPr>
        <p:spPr bwMode="auto">
          <a:xfrm rot="10800000" flipV="1">
            <a:off x="6238456" y="2221561"/>
            <a:ext cx="1013312" cy="25596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79" name="1252 - TextBox"/>
          <p:cNvSpPr txBox="1">
            <a:spLocks noChangeArrowheads="1"/>
          </p:cNvSpPr>
          <p:nvPr/>
        </p:nvSpPr>
        <p:spPr bwMode="auto">
          <a:xfrm>
            <a:off x="6044932" y="1630801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/>
              <a:t>+</a:t>
            </a:r>
            <a:endParaRPr lang="el-GR" altLang="el-GR"/>
          </a:p>
        </p:txBody>
      </p:sp>
      <p:sp>
        <p:nvSpPr>
          <p:cNvPr id="19680" name="1253 - TextBox"/>
          <p:cNvSpPr txBox="1">
            <a:spLocks noChangeArrowheads="1"/>
          </p:cNvSpPr>
          <p:nvPr/>
        </p:nvSpPr>
        <p:spPr bwMode="auto">
          <a:xfrm>
            <a:off x="6688668" y="2231281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/>
              <a:t>+</a:t>
            </a:r>
            <a:endParaRPr lang="el-GR" altLang="el-GR"/>
          </a:p>
        </p:txBody>
      </p:sp>
      <p:sp>
        <p:nvSpPr>
          <p:cNvPr id="19681" name="1266 - TextBox"/>
          <p:cNvSpPr txBox="1">
            <a:spLocks noChangeArrowheads="1"/>
          </p:cNvSpPr>
          <p:nvPr/>
        </p:nvSpPr>
        <p:spPr bwMode="auto">
          <a:xfrm>
            <a:off x="1729620" y="4507885"/>
            <a:ext cx="12570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l-GR" sz="800" dirty="0"/>
              <a:t>(B). Trend of sea warming</a:t>
            </a:r>
          </a:p>
          <a:p>
            <a:pPr algn="ctr"/>
            <a:r>
              <a:rPr lang="en-US" altLang="el-GR" sz="800" dirty="0"/>
              <a:t>during summer months</a:t>
            </a:r>
          </a:p>
          <a:p>
            <a:pPr algn="ctr"/>
            <a:r>
              <a:rPr lang="en-US" altLang="el-GR" sz="800" dirty="0"/>
              <a:t>(Jun-Jul-Aug)</a:t>
            </a:r>
            <a:endParaRPr lang="el-GR" altLang="el-GR" sz="800" dirty="0"/>
          </a:p>
        </p:txBody>
      </p:sp>
      <p:cxnSp>
        <p:nvCxnSpPr>
          <p:cNvPr id="1234" name="1233 - Ευθεία γραμμή σύνδεσης"/>
          <p:cNvCxnSpPr/>
          <p:nvPr/>
        </p:nvCxnSpPr>
        <p:spPr bwMode="auto">
          <a:xfrm rot="5400000">
            <a:off x="5049932" y="2632501"/>
            <a:ext cx="342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5" name="1234 - Ευθεία γραμμή σύνδεσης"/>
          <p:cNvCxnSpPr/>
          <p:nvPr/>
        </p:nvCxnSpPr>
        <p:spPr bwMode="auto">
          <a:xfrm rot="5400000">
            <a:off x="5285117" y="2643301"/>
            <a:ext cx="342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6" name="1235 - Ευθεία γραμμή σύνδεσης"/>
          <p:cNvCxnSpPr/>
          <p:nvPr/>
        </p:nvCxnSpPr>
        <p:spPr bwMode="auto">
          <a:xfrm rot="5400000">
            <a:off x="5576207" y="2635201"/>
            <a:ext cx="34344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1" name="1240 - Ευθύγραμμο βέλος σύνδεσης"/>
          <p:cNvCxnSpPr/>
          <p:nvPr/>
        </p:nvCxnSpPr>
        <p:spPr bwMode="auto">
          <a:xfrm flipV="1">
            <a:off x="4269620" y="2457001"/>
            <a:ext cx="362857" cy="14580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86" name="1244 - TextBox"/>
          <p:cNvSpPr txBox="1">
            <a:spLocks noChangeArrowheads="1"/>
          </p:cNvSpPr>
          <p:nvPr/>
        </p:nvSpPr>
        <p:spPr bwMode="auto">
          <a:xfrm>
            <a:off x="4273652" y="228277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dirty="0"/>
              <a:t>+</a:t>
            </a:r>
            <a:endParaRPr lang="el-GR" altLang="el-GR" dirty="0"/>
          </a:p>
        </p:txBody>
      </p:sp>
      <p:grpSp>
        <p:nvGrpSpPr>
          <p:cNvPr id="19530" name="1165 - Ομάδα"/>
          <p:cNvGrpSpPr>
            <a:grpSpLocks/>
          </p:cNvGrpSpPr>
          <p:nvPr/>
        </p:nvGrpSpPr>
        <p:grpSpPr bwMode="auto">
          <a:xfrm>
            <a:off x="3987398" y="6266161"/>
            <a:ext cx="68539" cy="224640"/>
            <a:chOff x="3916903" y="4254494"/>
            <a:chExt cx="71643" cy="422958"/>
          </a:xfrm>
        </p:grpSpPr>
        <p:sp>
          <p:nvSpPr>
            <p:cNvPr id="1192" name="1191 - Ελεύθερη σχεδίαση"/>
            <p:cNvSpPr/>
            <p:nvPr/>
          </p:nvSpPr>
          <p:spPr>
            <a:xfrm>
              <a:off x="3916903" y="4254494"/>
              <a:ext cx="46357" cy="422958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193" name="1192 - Ελεύθερη σχεδίαση"/>
            <p:cNvSpPr/>
            <p:nvPr/>
          </p:nvSpPr>
          <p:spPr>
            <a:xfrm rot="580242">
              <a:off x="3942189" y="4396836"/>
              <a:ext cx="46357" cy="280616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9531" name="1159 - Ομάδα"/>
          <p:cNvGrpSpPr>
            <a:grpSpLocks/>
          </p:cNvGrpSpPr>
          <p:nvPr/>
        </p:nvGrpSpPr>
        <p:grpSpPr bwMode="auto">
          <a:xfrm>
            <a:off x="5567843" y="6174361"/>
            <a:ext cx="60476" cy="219240"/>
            <a:chOff x="3916903" y="4254494"/>
            <a:chExt cx="71643" cy="422958"/>
          </a:xfrm>
        </p:grpSpPr>
        <p:sp>
          <p:nvSpPr>
            <p:cNvPr id="1196" name="1195 - Ελεύθερη σχεδίαση"/>
            <p:cNvSpPr/>
            <p:nvPr/>
          </p:nvSpPr>
          <p:spPr>
            <a:xfrm>
              <a:off x="3916903" y="4254494"/>
              <a:ext cx="46170" cy="422958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1197" name="1196 - Ελεύθερη σχεδίαση"/>
            <p:cNvSpPr/>
            <p:nvPr/>
          </p:nvSpPr>
          <p:spPr>
            <a:xfrm rot="580242">
              <a:off x="3942376" y="4396175"/>
              <a:ext cx="46170" cy="281277"/>
            </a:xfrm>
            <a:custGeom>
              <a:avLst/>
              <a:gdLst>
                <a:gd name="connsiteX0" fmla="*/ 48392 w 118453"/>
                <a:gd name="connsiteY0" fmla="*/ 7223 h 693384"/>
                <a:gd name="connsiteX1" fmla="*/ 9390 w 118453"/>
                <a:gd name="connsiteY1" fmla="*/ 85229 h 693384"/>
                <a:gd name="connsiteX2" fmla="*/ 31058 w 118453"/>
                <a:gd name="connsiteY2" fmla="*/ 202237 h 693384"/>
                <a:gd name="connsiteX3" fmla="*/ 44059 w 118453"/>
                <a:gd name="connsiteY3" fmla="*/ 384250 h 693384"/>
                <a:gd name="connsiteX4" fmla="*/ 722 w 118453"/>
                <a:gd name="connsiteY4" fmla="*/ 531595 h 693384"/>
                <a:gd name="connsiteX5" fmla="*/ 39725 w 118453"/>
                <a:gd name="connsiteY5" fmla="*/ 678939 h 693384"/>
                <a:gd name="connsiteX6" fmla="*/ 48392 w 118453"/>
                <a:gd name="connsiteY6" fmla="*/ 618268 h 693384"/>
                <a:gd name="connsiteX7" fmla="*/ 48392 w 118453"/>
                <a:gd name="connsiteY7" fmla="*/ 561930 h 693384"/>
                <a:gd name="connsiteX8" fmla="*/ 83062 w 118453"/>
                <a:gd name="connsiteY8" fmla="*/ 462256 h 693384"/>
                <a:gd name="connsiteX9" fmla="*/ 117731 w 118453"/>
                <a:gd name="connsiteY9" fmla="*/ 332247 h 693384"/>
                <a:gd name="connsiteX10" fmla="*/ 78728 w 118453"/>
                <a:gd name="connsiteY10" fmla="*/ 215238 h 693384"/>
                <a:gd name="connsiteX11" fmla="*/ 52726 w 118453"/>
                <a:gd name="connsiteY11" fmla="*/ 128565 h 693384"/>
                <a:gd name="connsiteX12" fmla="*/ 48392 w 118453"/>
                <a:gd name="connsiteY12" fmla="*/ 7223 h 6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453" h="693384">
                  <a:moveTo>
                    <a:pt x="48392" y="7223"/>
                  </a:moveTo>
                  <a:cubicBezTo>
                    <a:pt x="41169" y="0"/>
                    <a:pt x="12279" y="52727"/>
                    <a:pt x="9390" y="85229"/>
                  </a:cubicBezTo>
                  <a:cubicBezTo>
                    <a:pt x="6501" y="117731"/>
                    <a:pt x="25280" y="152400"/>
                    <a:pt x="31058" y="202237"/>
                  </a:cubicBezTo>
                  <a:cubicBezTo>
                    <a:pt x="36836" y="252074"/>
                    <a:pt x="49115" y="329357"/>
                    <a:pt x="44059" y="384250"/>
                  </a:cubicBezTo>
                  <a:cubicBezTo>
                    <a:pt x="39003" y="439143"/>
                    <a:pt x="1444" y="482480"/>
                    <a:pt x="722" y="531595"/>
                  </a:cubicBezTo>
                  <a:cubicBezTo>
                    <a:pt x="0" y="580710"/>
                    <a:pt x="31780" y="664494"/>
                    <a:pt x="39725" y="678939"/>
                  </a:cubicBezTo>
                  <a:cubicBezTo>
                    <a:pt x="47670" y="693384"/>
                    <a:pt x="46948" y="637769"/>
                    <a:pt x="48392" y="618268"/>
                  </a:cubicBezTo>
                  <a:cubicBezTo>
                    <a:pt x="49836" y="598767"/>
                    <a:pt x="42614" y="587932"/>
                    <a:pt x="48392" y="561930"/>
                  </a:cubicBezTo>
                  <a:cubicBezTo>
                    <a:pt x="54170" y="535928"/>
                    <a:pt x="71505" y="500537"/>
                    <a:pt x="83062" y="462256"/>
                  </a:cubicBezTo>
                  <a:cubicBezTo>
                    <a:pt x="94619" y="423975"/>
                    <a:pt x="118453" y="373417"/>
                    <a:pt x="117731" y="332247"/>
                  </a:cubicBezTo>
                  <a:cubicBezTo>
                    <a:pt x="117009" y="291077"/>
                    <a:pt x="89562" y="249185"/>
                    <a:pt x="78728" y="215238"/>
                  </a:cubicBezTo>
                  <a:cubicBezTo>
                    <a:pt x="67894" y="181291"/>
                    <a:pt x="59949" y="156734"/>
                    <a:pt x="52726" y="128565"/>
                  </a:cubicBezTo>
                  <a:cubicBezTo>
                    <a:pt x="45503" y="100396"/>
                    <a:pt x="55615" y="14446"/>
                    <a:pt x="48392" y="722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sp>
        <p:nvSpPr>
          <p:cNvPr id="140" name="139 - Ελεύθερη σχεδίαση"/>
          <p:cNvSpPr/>
          <p:nvPr/>
        </p:nvSpPr>
        <p:spPr bwMode="auto">
          <a:xfrm rot="21135731">
            <a:off x="4300869" y="4033983"/>
            <a:ext cx="2154134" cy="680654"/>
          </a:xfrm>
          <a:custGeom>
            <a:avLst/>
            <a:gdLst>
              <a:gd name="connsiteX0" fmla="*/ 105652 w 1967176"/>
              <a:gd name="connsiteY0" fmla="*/ 59838 h 194474"/>
              <a:gd name="connsiteX1" fmla="*/ 425412 w 1967176"/>
              <a:gd name="connsiteY1" fmla="*/ 3740 h 194474"/>
              <a:gd name="connsiteX2" fmla="*/ 969564 w 1967176"/>
              <a:gd name="connsiteY2" fmla="*/ 37399 h 194474"/>
              <a:gd name="connsiteX3" fmla="*/ 1541765 w 1967176"/>
              <a:gd name="connsiteY3" fmla="*/ 37399 h 194474"/>
              <a:gd name="connsiteX4" fmla="*/ 1917623 w 1967176"/>
              <a:gd name="connsiteY4" fmla="*/ 93497 h 194474"/>
              <a:gd name="connsiteX5" fmla="*/ 1839085 w 1967176"/>
              <a:gd name="connsiteY5" fmla="*/ 143985 h 194474"/>
              <a:gd name="connsiteX6" fmla="*/ 1575424 w 1967176"/>
              <a:gd name="connsiteY6" fmla="*/ 188864 h 194474"/>
              <a:gd name="connsiteX7" fmla="*/ 1283713 w 1967176"/>
              <a:gd name="connsiteY7" fmla="*/ 177644 h 194474"/>
              <a:gd name="connsiteX8" fmla="*/ 924685 w 1967176"/>
              <a:gd name="connsiteY8" fmla="*/ 188864 h 194474"/>
              <a:gd name="connsiteX9" fmla="*/ 464680 w 1967176"/>
              <a:gd name="connsiteY9" fmla="*/ 155205 h 194474"/>
              <a:gd name="connsiteX10" fmla="*/ 245897 w 1967176"/>
              <a:gd name="connsiteY10" fmla="*/ 155205 h 194474"/>
              <a:gd name="connsiteX11" fmla="*/ 38334 w 1967176"/>
              <a:gd name="connsiteY11" fmla="*/ 155205 h 194474"/>
              <a:gd name="connsiteX12" fmla="*/ 15895 w 1967176"/>
              <a:gd name="connsiteY12" fmla="*/ 115936 h 194474"/>
              <a:gd name="connsiteX13" fmla="*/ 105652 w 1967176"/>
              <a:gd name="connsiteY13" fmla="*/ 59838 h 19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7176" h="194474">
                <a:moveTo>
                  <a:pt x="105652" y="59838"/>
                </a:moveTo>
                <a:cubicBezTo>
                  <a:pt x="173905" y="41139"/>
                  <a:pt x="281427" y="7480"/>
                  <a:pt x="425412" y="3740"/>
                </a:cubicBezTo>
                <a:cubicBezTo>
                  <a:pt x="569397" y="0"/>
                  <a:pt x="783505" y="31789"/>
                  <a:pt x="969564" y="37399"/>
                </a:cubicBezTo>
                <a:cubicBezTo>
                  <a:pt x="1155623" y="43009"/>
                  <a:pt x="1383755" y="28049"/>
                  <a:pt x="1541765" y="37399"/>
                </a:cubicBezTo>
                <a:cubicBezTo>
                  <a:pt x="1699775" y="46749"/>
                  <a:pt x="1868070" y="75733"/>
                  <a:pt x="1917623" y="93497"/>
                </a:cubicBezTo>
                <a:cubicBezTo>
                  <a:pt x="1967176" y="111261"/>
                  <a:pt x="1896118" y="128091"/>
                  <a:pt x="1839085" y="143985"/>
                </a:cubicBezTo>
                <a:cubicBezTo>
                  <a:pt x="1782052" y="159880"/>
                  <a:pt x="1667986" y="183254"/>
                  <a:pt x="1575424" y="188864"/>
                </a:cubicBezTo>
                <a:cubicBezTo>
                  <a:pt x="1482862" y="194474"/>
                  <a:pt x="1392169" y="177644"/>
                  <a:pt x="1283713" y="177644"/>
                </a:cubicBezTo>
                <a:cubicBezTo>
                  <a:pt x="1175257" y="177644"/>
                  <a:pt x="1061190" y="192604"/>
                  <a:pt x="924685" y="188864"/>
                </a:cubicBezTo>
                <a:cubicBezTo>
                  <a:pt x="788180" y="185124"/>
                  <a:pt x="577811" y="160815"/>
                  <a:pt x="464680" y="155205"/>
                </a:cubicBezTo>
                <a:cubicBezTo>
                  <a:pt x="351549" y="149595"/>
                  <a:pt x="245897" y="155205"/>
                  <a:pt x="245897" y="155205"/>
                </a:cubicBezTo>
                <a:cubicBezTo>
                  <a:pt x="174839" y="155205"/>
                  <a:pt x="76668" y="161750"/>
                  <a:pt x="38334" y="155205"/>
                </a:cubicBezTo>
                <a:cubicBezTo>
                  <a:pt x="0" y="148660"/>
                  <a:pt x="3740" y="132766"/>
                  <a:pt x="15895" y="115936"/>
                </a:cubicBezTo>
                <a:cubicBezTo>
                  <a:pt x="28050" y="99107"/>
                  <a:pt x="37399" y="78537"/>
                  <a:pt x="105652" y="59838"/>
                </a:cubicBezTo>
                <a:close/>
              </a:path>
            </a:pathLst>
          </a:custGeom>
          <a:solidFill>
            <a:srgbClr val="FFA3A3">
              <a:alpha val="52000"/>
            </a:srgbClr>
          </a:solidFill>
          <a:ln>
            <a:noFill/>
          </a:ln>
          <a:effectLst>
            <a:softEdge rad="31750"/>
          </a:effectLst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sz="8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pic>
        <p:nvPicPr>
          <p:cNvPr id="19690" name="Picture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53430" y="4297321"/>
            <a:ext cx="182772" cy="133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91" name="Picture 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5703034">
            <a:off x="5862310" y="4250255"/>
            <a:ext cx="171720" cy="319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532" name="1346 - Ομάδα"/>
          <p:cNvGrpSpPr>
            <a:grpSpLocks/>
          </p:cNvGrpSpPr>
          <p:nvPr/>
        </p:nvGrpSpPr>
        <p:grpSpPr bwMode="auto">
          <a:xfrm>
            <a:off x="4390573" y="4313521"/>
            <a:ext cx="334635" cy="128520"/>
            <a:chOff x="5384830" y="3059066"/>
            <a:chExt cx="360166" cy="188741"/>
          </a:xfrm>
        </p:grpSpPr>
        <p:grpSp>
          <p:nvGrpSpPr>
            <p:cNvPr id="19533" name="1345 - Ομάδα"/>
            <p:cNvGrpSpPr>
              <a:grpSpLocks/>
            </p:cNvGrpSpPr>
            <p:nvPr/>
          </p:nvGrpSpPr>
          <p:grpSpPr bwMode="auto">
            <a:xfrm>
              <a:off x="5386045" y="3067807"/>
              <a:ext cx="358951" cy="180000"/>
              <a:chOff x="5386045" y="3067807"/>
              <a:chExt cx="358951" cy="180000"/>
            </a:xfrm>
          </p:grpSpPr>
          <p:pic>
            <p:nvPicPr>
              <p:cNvPr id="19749" name="Picture 7"/>
              <p:cNvPicPr>
                <a:picLocks noChangeAspect="1"/>
              </p:cNvPicPr>
              <p:nvPr/>
            </p:nvPicPr>
            <p:blipFill>
              <a:blip r:embed="rId8" cstate="print">
                <a:lum bright="20000"/>
              </a:blip>
              <a:srcRect/>
              <a:stretch>
                <a:fillRect/>
              </a:stretch>
            </p:blipFill>
            <p:spPr bwMode="auto">
              <a:xfrm rot="-3654739">
                <a:off x="5532721" y="3035531"/>
                <a:ext cx="180000" cy="244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62" name="1261 - Τόξο"/>
              <p:cNvSpPr/>
              <p:nvPr/>
            </p:nvSpPr>
            <p:spPr>
              <a:xfrm>
                <a:off x="5386276" y="3090787"/>
                <a:ext cx="143199" cy="71373"/>
              </a:xfrm>
              <a:prstGeom prst="arc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sp>
          <p:nvSpPr>
            <p:cNvPr id="1260" name="1259 - Τόξο"/>
            <p:cNvSpPr/>
            <p:nvPr/>
          </p:nvSpPr>
          <p:spPr>
            <a:xfrm>
              <a:off x="5384830" y="3059066"/>
              <a:ext cx="144645" cy="71373"/>
            </a:xfrm>
            <a:prstGeom prst="arc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9534" name="1249 - Ομάδα"/>
          <p:cNvGrpSpPr>
            <a:grpSpLocks/>
          </p:cNvGrpSpPr>
          <p:nvPr/>
        </p:nvGrpSpPr>
        <p:grpSpPr bwMode="auto">
          <a:xfrm>
            <a:off x="6567716" y="3277992"/>
            <a:ext cx="1836063" cy="2013311"/>
            <a:chOff x="7588937" y="4486930"/>
            <a:chExt cx="2169456" cy="2960024"/>
          </a:xfrm>
        </p:grpSpPr>
        <p:sp>
          <p:nvSpPr>
            <p:cNvPr id="963" name="962 - Αριστερό άγκιστρο"/>
            <p:cNvSpPr/>
            <p:nvPr/>
          </p:nvSpPr>
          <p:spPr>
            <a:xfrm flipH="1">
              <a:off x="9257866" y="5398081"/>
              <a:ext cx="215960" cy="1872070"/>
            </a:xfrm>
            <a:prstGeom prst="leftBrace">
              <a:avLst/>
            </a:prstGeom>
            <a:ln w="12700">
              <a:solidFill>
                <a:schemeClr val="tx1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800" b="1" dirty="0"/>
            </a:p>
          </p:txBody>
        </p:sp>
        <p:grpSp>
          <p:nvGrpSpPr>
            <p:cNvPr id="19535" name="1247 - Ομάδα"/>
            <p:cNvGrpSpPr>
              <a:grpSpLocks/>
            </p:cNvGrpSpPr>
            <p:nvPr/>
          </p:nvGrpSpPr>
          <p:grpSpPr bwMode="auto">
            <a:xfrm>
              <a:off x="7588937" y="4486930"/>
              <a:ext cx="2169456" cy="2960024"/>
              <a:chOff x="8229011" y="3629674"/>
              <a:chExt cx="2169456" cy="2960024"/>
            </a:xfrm>
          </p:grpSpPr>
          <p:grpSp>
            <p:nvGrpSpPr>
              <p:cNvPr id="19536" name="29 - Ομάδα"/>
              <p:cNvGrpSpPr>
                <a:grpSpLocks/>
              </p:cNvGrpSpPr>
              <p:nvPr/>
            </p:nvGrpSpPr>
            <p:grpSpPr bwMode="auto">
              <a:xfrm>
                <a:off x="8281906" y="3629674"/>
                <a:ext cx="2116561" cy="2960024"/>
                <a:chOff x="6683526" y="3049120"/>
                <a:chExt cx="2116561" cy="3104828"/>
              </a:xfrm>
            </p:grpSpPr>
            <p:sp>
              <p:nvSpPr>
                <p:cNvPr id="19745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6757956" y="3228270"/>
                  <a:ext cx="2042131" cy="3756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119320" tIns="59660" rIns="119320" bIns="5966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endParaRPr lang="el-GR" altLang="el-GR" sz="800" dirty="0"/>
                </a:p>
              </p:txBody>
            </p:sp>
            <p:sp>
              <p:nvSpPr>
                <p:cNvPr id="19746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6683526" y="3049120"/>
                  <a:ext cx="1864386" cy="31048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119320" tIns="59660" rIns="119320" bIns="59660">
                  <a:spAutoFit/>
                </a:bodyPr>
                <a:lstStyle/>
                <a:p>
                  <a:r>
                    <a:rPr lang="en-US" altLang="el-GR" sz="800" i="1" dirty="0"/>
                    <a:t>Synergistic effects of  </a:t>
                  </a:r>
                </a:p>
                <a:p>
                  <a:r>
                    <a:rPr lang="en-US" altLang="el-GR" sz="800" i="1" dirty="0"/>
                    <a:t>environmental  stressful factors </a:t>
                  </a:r>
                </a:p>
                <a:p>
                  <a:endParaRPr lang="en-US" altLang="el-GR" sz="800" dirty="0"/>
                </a:p>
                <a:p>
                  <a:endParaRPr lang="en-US" altLang="el-GR" sz="800" dirty="0"/>
                </a:p>
                <a:p>
                  <a:r>
                    <a:rPr lang="en-US" altLang="el-GR" sz="800" dirty="0"/>
                    <a:t>Ambient temperature</a:t>
                  </a:r>
                </a:p>
                <a:p>
                  <a:endParaRPr lang="en-US" altLang="el-GR" sz="800" dirty="0"/>
                </a:p>
                <a:p>
                  <a:r>
                    <a:rPr lang="en-US" altLang="el-GR" sz="800" dirty="0"/>
                    <a:t>Ocean acidification</a:t>
                  </a:r>
                </a:p>
                <a:p>
                  <a:endParaRPr lang="en-US" altLang="el-GR" sz="800" dirty="0"/>
                </a:p>
                <a:p>
                  <a:r>
                    <a:rPr lang="en-US" altLang="el-GR" sz="800" dirty="0"/>
                    <a:t>Availability of food</a:t>
                  </a:r>
                </a:p>
                <a:p>
                  <a:endParaRPr lang="en-US" altLang="el-GR" sz="800" dirty="0"/>
                </a:p>
                <a:p>
                  <a:r>
                    <a:rPr lang="en-US" altLang="el-GR" sz="800" dirty="0"/>
                    <a:t>Pollutants</a:t>
                  </a:r>
                </a:p>
                <a:p>
                  <a:endParaRPr lang="en-US" altLang="el-GR" sz="800" dirty="0"/>
                </a:p>
                <a:p>
                  <a:r>
                    <a:rPr lang="en-US" altLang="el-GR" sz="800" dirty="0"/>
                    <a:t>Pathogens</a:t>
                  </a:r>
                </a:p>
                <a:p>
                  <a:endParaRPr lang="en-US" altLang="el-GR" sz="800" dirty="0"/>
                </a:p>
                <a:p>
                  <a:r>
                    <a:rPr lang="en-US" altLang="el-GR" sz="800" dirty="0"/>
                    <a:t>HABS</a:t>
                  </a:r>
                  <a:endParaRPr lang="el-GR" altLang="el-GR" sz="800" dirty="0"/>
                </a:p>
              </p:txBody>
            </p:sp>
          </p:grpSp>
          <p:sp>
            <p:nvSpPr>
              <p:cNvPr id="967" name="966 - Βέλος προς τα επάνω"/>
              <p:cNvSpPr/>
              <p:nvPr/>
            </p:nvSpPr>
            <p:spPr>
              <a:xfrm flipV="1">
                <a:off x="8244890" y="5210895"/>
                <a:ext cx="107980" cy="206420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/>
              </a:p>
            </p:txBody>
          </p:sp>
          <p:sp>
            <p:nvSpPr>
              <p:cNvPr id="969" name="968 - Βέλος προς τα επάνω"/>
              <p:cNvSpPr/>
              <p:nvPr/>
            </p:nvSpPr>
            <p:spPr>
              <a:xfrm>
                <a:off x="8244890" y="5480829"/>
                <a:ext cx="107980" cy="204832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/>
              </a:p>
            </p:txBody>
          </p:sp>
          <p:sp>
            <p:nvSpPr>
              <p:cNvPr id="970" name="969 - Βέλος προς τα επάνω"/>
              <p:cNvSpPr/>
              <p:nvPr/>
            </p:nvSpPr>
            <p:spPr>
              <a:xfrm flipH="1">
                <a:off x="8241715" y="4825048"/>
                <a:ext cx="109568" cy="206420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/>
              </a:p>
            </p:txBody>
          </p:sp>
          <p:sp>
            <p:nvSpPr>
              <p:cNvPr id="972" name="971 - Βέλος προς τα επάνω"/>
              <p:cNvSpPr/>
              <p:nvPr/>
            </p:nvSpPr>
            <p:spPr>
              <a:xfrm>
                <a:off x="8244890" y="5819040"/>
                <a:ext cx="109568" cy="206420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/>
              </a:p>
            </p:txBody>
          </p:sp>
          <p:sp>
            <p:nvSpPr>
              <p:cNvPr id="976" name="975 - Βέλος προς τα επάνω"/>
              <p:cNvSpPr/>
              <p:nvPr/>
            </p:nvSpPr>
            <p:spPr>
              <a:xfrm>
                <a:off x="8249654" y="6157251"/>
                <a:ext cx="107980" cy="206420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/>
              </a:p>
            </p:txBody>
          </p:sp>
          <p:sp>
            <p:nvSpPr>
              <p:cNvPr id="1247" name="1246 - Βέλος προς τα επάνω"/>
              <p:cNvSpPr/>
              <p:nvPr/>
            </p:nvSpPr>
            <p:spPr>
              <a:xfrm flipH="1">
                <a:off x="8229011" y="4478898"/>
                <a:ext cx="109568" cy="204833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800" dirty="0"/>
              </a:p>
            </p:txBody>
          </p:sp>
        </p:grpSp>
      </p:grpSp>
      <p:sp>
        <p:nvSpPr>
          <p:cNvPr id="1274" name="Text Box 7"/>
          <p:cNvSpPr txBox="1">
            <a:spLocks noChangeArrowheads="1"/>
          </p:cNvSpPr>
          <p:nvPr/>
        </p:nvSpPr>
        <p:spPr bwMode="auto">
          <a:xfrm>
            <a:off x="364496" y="4109404"/>
            <a:ext cx="487073" cy="967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vert270" lIns="119261" tIns="59629" rIns="119261" bIns="59629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en-US" altLang="el-GR" sz="800" dirty="0">
                <a:solidFill>
                  <a:srgbClr val="000000"/>
                </a:solidFill>
              </a:rPr>
              <a:t>Mean temperature</a:t>
            </a:r>
            <a:r>
              <a:rPr lang="el-GR" altLang="el-GR" sz="800" dirty="0">
                <a:solidFill>
                  <a:srgbClr val="000000"/>
                </a:solidFill>
              </a:rPr>
              <a:t>, </a:t>
            </a:r>
            <a:r>
              <a:rPr lang="en-US" altLang="el-GR" sz="800" baseline="30000" dirty="0" err="1">
                <a:solidFill>
                  <a:srgbClr val="000000"/>
                </a:solidFill>
              </a:rPr>
              <a:t>o</a:t>
            </a:r>
            <a:r>
              <a:rPr lang="en-US" altLang="el-GR" sz="800" dirty="0" err="1">
                <a:solidFill>
                  <a:srgbClr val="000000"/>
                </a:solidFill>
              </a:rPr>
              <a:t>C</a:t>
            </a:r>
            <a:endParaRPr lang="el-GR" altLang="el-GR" sz="800" dirty="0">
              <a:solidFill>
                <a:srgbClr val="000000"/>
              </a:solidFill>
            </a:endParaRPr>
          </a:p>
        </p:txBody>
      </p:sp>
      <p:sp>
        <p:nvSpPr>
          <p:cNvPr id="19695" name="Text Box 7"/>
          <p:cNvSpPr txBox="1">
            <a:spLocks noChangeArrowheads="1"/>
          </p:cNvSpPr>
          <p:nvPr/>
        </p:nvSpPr>
        <p:spPr bwMode="auto">
          <a:xfrm>
            <a:off x="1729620" y="5227201"/>
            <a:ext cx="448868" cy="243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9261" tIns="59629" rIns="119261" bIns="59629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el-GR" sz="800" dirty="0">
                <a:solidFill>
                  <a:srgbClr val="000000"/>
                </a:solidFill>
              </a:rPr>
              <a:t>Year</a:t>
            </a:r>
            <a:endParaRPr lang="el-GR" altLang="el-GR" sz="800" dirty="0">
              <a:solidFill>
                <a:srgbClr val="000000"/>
              </a:solidFill>
            </a:endParaRPr>
          </a:p>
        </p:txBody>
      </p:sp>
      <p:graphicFrame>
        <p:nvGraphicFramePr>
          <p:cNvPr id="1285" name="9 - Γράφημα"/>
          <p:cNvGraphicFramePr/>
          <p:nvPr/>
        </p:nvGraphicFramePr>
        <p:xfrm>
          <a:off x="642910" y="2571744"/>
          <a:ext cx="2276944" cy="136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cxnSp>
        <p:nvCxnSpPr>
          <p:cNvPr id="1288" name="1287 - Ευθεία γραμμή σύνδεσης"/>
          <p:cNvCxnSpPr/>
          <p:nvPr/>
        </p:nvCxnSpPr>
        <p:spPr bwMode="auto">
          <a:xfrm>
            <a:off x="1067070" y="2894401"/>
            <a:ext cx="181429" cy="10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98" name="1288 - TextBox"/>
          <p:cNvSpPr txBox="1">
            <a:spLocks noChangeArrowheads="1"/>
          </p:cNvSpPr>
          <p:nvPr/>
        </p:nvSpPr>
        <p:spPr bwMode="auto">
          <a:xfrm>
            <a:off x="1287472" y="2814481"/>
            <a:ext cx="42992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1990s</a:t>
            </a:r>
            <a:endParaRPr lang="el-GR" altLang="el-GR" sz="800" dirty="0"/>
          </a:p>
        </p:txBody>
      </p:sp>
      <p:cxnSp>
        <p:nvCxnSpPr>
          <p:cNvPr id="1290" name="1289 - Ευθεία γραμμή σύνδεσης"/>
          <p:cNvCxnSpPr/>
          <p:nvPr/>
        </p:nvCxnSpPr>
        <p:spPr bwMode="auto">
          <a:xfrm>
            <a:off x="1072445" y="2998081"/>
            <a:ext cx="181429" cy="108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700" name="1290 - TextBox"/>
          <p:cNvSpPr txBox="1">
            <a:spLocks noChangeArrowheads="1"/>
          </p:cNvSpPr>
          <p:nvPr/>
        </p:nvSpPr>
        <p:spPr bwMode="auto">
          <a:xfrm>
            <a:off x="1292847" y="2918161"/>
            <a:ext cx="42992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2000s</a:t>
            </a:r>
            <a:endParaRPr lang="el-GR" altLang="el-GR" sz="800" dirty="0"/>
          </a:p>
        </p:txBody>
      </p:sp>
      <p:cxnSp>
        <p:nvCxnSpPr>
          <p:cNvPr id="1292" name="1291 - Ευθεία γραμμή σύνδεσης"/>
          <p:cNvCxnSpPr/>
          <p:nvPr/>
        </p:nvCxnSpPr>
        <p:spPr bwMode="auto">
          <a:xfrm>
            <a:off x="1077821" y="3120121"/>
            <a:ext cx="181429" cy="108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702" name="1292 - TextBox"/>
          <p:cNvSpPr txBox="1">
            <a:spLocks noChangeArrowheads="1"/>
          </p:cNvSpPr>
          <p:nvPr/>
        </p:nvSpPr>
        <p:spPr bwMode="auto">
          <a:xfrm>
            <a:off x="1290160" y="3040201"/>
            <a:ext cx="42992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2010s</a:t>
            </a:r>
            <a:endParaRPr lang="el-GR" altLang="el-GR" sz="800" dirty="0"/>
          </a:p>
        </p:txBody>
      </p:sp>
      <p:sp>
        <p:nvSpPr>
          <p:cNvPr id="19703" name="1635 - TextBox"/>
          <p:cNvSpPr txBox="1">
            <a:spLocks noChangeArrowheads="1"/>
          </p:cNvSpPr>
          <p:nvPr/>
        </p:nvSpPr>
        <p:spPr bwMode="auto">
          <a:xfrm>
            <a:off x="1000100" y="2357430"/>
            <a:ext cx="17091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(A). Pattern of seasonal mean</a:t>
            </a:r>
          </a:p>
          <a:p>
            <a:r>
              <a:rPr lang="en-US" altLang="el-GR" sz="800" dirty="0"/>
              <a:t>temperature during the last decades</a:t>
            </a:r>
            <a:endParaRPr lang="el-GR" altLang="el-GR" sz="800" dirty="0"/>
          </a:p>
        </p:txBody>
      </p:sp>
      <p:sp>
        <p:nvSpPr>
          <p:cNvPr id="1637" name="1636 - Ορθογώνιο"/>
          <p:cNvSpPr/>
          <p:nvPr/>
        </p:nvSpPr>
        <p:spPr bwMode="auto">
          <a:xfrm>
            <a:off x="2002628" y="2790459"/>
            <a:ext cx="354794" cy="709979"/>
          </a:xfrm>
          <a:prstGeom prst="rect">
            <a:avLst/>
          </a:prstGeom>
          <a:solidFill>
            <a:srgbClr val="FF0000">
              <a:alpha val="23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grpSp>
        <p:nvGrpSpPr>
          <p:cNvPr id="19537" name="1254 - Ομάδα"/>
          <p:cNvGrpSpPr>
            <a:grpSpLocks/>
          </p:cNvGrpSpPr>
          <p:nvPr/>
        </p:nvGrpSpPr>
        <p:grpSpPr bwMode="auto">
          <a:xfrm>
            <a:off x="580572" y="5421601"/>
            <a:ext cx="2681335" cy="1041120"/>
            <a:chOff x="646903" y="5774148"/>
            <a:chExt cx="3167323" cy="1531093"/>
          </a:xfrm>
        </p:grpSpPr>
        <p:grpSp>
          <p:nvGrpSpPr>
            <p:cNvPr id="19538" name="18 - Ομάδα"/>
            <p:cNvGrpSpPr>
              <a:grpSpLocks/>
            </p:cNvGrpSpPr>
            <p:nvPr/>
          </p:nvGrpSpPr>
          <p:grpSpPr bwMode="auto">
            <a:xfrm>
              <a:off x="1096156" y="5793603"/>
              <a:ext cx="2203022" cy="1511638"/>
              <a:chOff x="3257535" y="3028608"/>
              <a:chExt cx="2286016" cy="1511638"/>
            </a:xfrm>
          </p:grpSpPr>
          <p:sp>
            <p:nvSpPr>
              <p:cNvPr id="1276" name="1275 - Ελεύθερη σχεδίαση"/>
              <p:cNvSpPr/>
              <p:nvPr/>
            </p:nvSpPr>
            <p:spPr>
              <a:xfrm>
                <a:off x="3550764" y="3485634"/>
                <a:ext cx="1683544" cy="1000611"/>
              </a:xfrm>
              <a:custGeom>
                <a:avLst/>
                <a:gdLst>
                  <a:gd name="connsiteX0" fmla="*/ 0 w 1682885"/>
                  <a:gd name="connsiteY0" fmla="*/ 1232170 h 1295400"/>
                  <a:gd name="connsiteX1" fmla="*/ 165370 w 1682885"/>
                  <a:gd name="connsiteY1" fmla="*/ 1280808 h 1295400"/>
                  <a:gd name="connsiteX2" fmla="*/ 311285 w 1682885"/>
                  <a:gd name="connsiteY2" fmla="*/ 1241898 h 1295400"/>
                  <a:gd name="connsiteX3" fmla="*/ 496110 w 1682885"/>
                  <a:gd name="connsiteY3" fmla="*/ 959796 h 1295400"/>
                  <a:gd name="connsiteX4" fmla="*/ 710119 w 1682885"/>
                  <a:gd name="connsiteY4" fmla="*/ 453957 h 1295400"/>
                  <a:gd name="connsiteX5" fmla="*/ 875489 w 1682885"/>
                  <a:gd name="connsiteY5" fmla="*/ 142672 h 1295400"/>
                  <a:gd name="connsiteX6" fmla="*/ 992221 w 1682885"/>
                  <a:gd name="connsiteY6" fmla="*/ 25940 h 1295400"/>
                  <a:gd name="connsiteX7" fmla="*/ 1147864 w 1682885"/>
                  <a:gd name="connsiteY7" fmla="*/ 35668 h 1295400"/>
                  <a:gd name="connsiteX8" fmla="*/ 1293778 w 1682885"/>
                  <a:gd name="connsiteY8" fmla="*/ 239949 h 1295400"/>
                  <a:gd name="connsiteX9" fmla="*/ 1429966 w 1682885"/>
                  <a:gd name="connsiteY9" fmla="*/ 570689 h 1295400"/>
                  <a:gd name="connsiteX10" fmla="*/ 1585608 w 1682885"/>
                  <a:gd name="connsiteY10" fmla="*/ 930613 h 1295400"/>
                  <a:gd name="connsiteX11" fmla="*/ 1682885 w 1682885"/>
                  <a:gd name="connsiteY11" fmla="*/ 1047345 h 129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2885" h="1295400">
                    <a:moveTo>
                      <a:pt x="0" y="1232170"/>
                    </a:moveTo>
                    <a:cubicBezTo>
                      <a:pt x="56744" y="1255678"/>
                      <a:pt x="113489" y="1279187"/>
                      <a:pt x="165370" y="1280808"/>
                    </a:cubicBezTo>
                    <a:cubicBezTo>
                      <a:pt x="217251" y="1282429"/>
                      <a:pt x="256162" y="1295400"/>
                      <a:pt x="311285" y="1241898"/>
                    </a:cubicBezTo>
                    <a:cubicBezTo>
                      <a:pt x="366408" y="1188396"/>
                      <a:pt x="429638" y="1091119"/>
                      <a:pt x="496110" y="959796"/>
                    </a:cubicBezTo>
                    <a:cubicBezTo>
                      <a:pt x="562582" y="828473"/>
                      <a:pt x="646889" y="590144"/>
                      <a:pt x="710119" y="453957"/>
                    </a:cubicBezTo>
                    <a:cubicBezTo>
                      <a:pt x="773349" y="317770"/>
                      <a:pt x="828472" y="214008"/>
                      <a:pt x="875489" y="142672"/>
                    </a:cubicBezTo>
                    <a:cubicBezTo>
                      <a:pt x="922506" y="71336"/>
                      <a:pt x="946825" y="43774"/>
                      <a:pt x="992221" y="25940"/>
                    </a:cubicBezTo>
                    <a:cubicBezTo>
                      <a:pt x="1037617" y="8106"/>
                      <a:pt x="1097605" y="0"/>
                      <a:pt x="1147864" y="35668"/>
                    </a:cubicBezTo>
                    <a:cubicBezTo>
                      <a:pt x="1198123" y="71336"/>
                      <a:pt x="1246761" y="150779"/>
                      <a:pt x="1293778" y="239949"/>
                    </a:cubicBezTo>
                    <a:cubicBezTo>
                      <a:pt x="1340795" y="329119"/>
                      <a:pt x="1381328" y="455578"/>
                      <a:pt x="1429966" y="570689"/>
                    </a:cubicBezTo>
                    <a:cubicBezTo>
                      <a:pt x="1478604" y="685800"/>
                      <a:pt x="1543455" y="851171"/>
                      <a:pt x="1585608" y="930613"/>
                    </a:cubicBezTo>
                    <a:cubicBezTo>
                      <a:pt x="1627761" y="1010055"/>
                      <a:pt x="1655323" y="1028700"/>
                      <a:pt x="1682885" y="1047345"/>
                    </a:cubicBezTo>
                  </a:path>
                </a:pathLst>
              </a:custGeom>
              <a:ln w="190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277" name="1276 - Ελεύθερη σχεδίαση"/>
              <p:cNvSpPr/>
              <p:nvPr/>
            </p:nvSpPr>
            <p:spPr>
              <a:xfrm>
                <a:off x="3628187" y="3649226"/>
                <a:ext cx="1616005" cy="713133"/>
              </a:xfrm>
              <a:custGeom>
                <a:avLst/>
                <a:gdLst>
                  <a:gd name="connsiteX0" fmla="*/ 0 w 1614792"/>
                  <a:gd name="connsiteY0" fmla="*/ 293451 h 844684"/>
                  <a:gd name="connsiteX1" fmla="*/ 223736 w 1614792"/>
                  <a:gd name="connsiteY1" fmla="*/ 69715 h 844684"/>
                  <a:gd name="connsiteX2" fmla="*/ 379379 w 1614792"/>
                  <a:gd name="connsiteY2" fmla="*/ 1621 h 844684"/>
                  <a:gd name="connsiteX3" fmla="*/ 515566 w 1614792"/>
                  <a:gd name="connsiteY3" fmla="*/ 79442 h 844684"/>
                  <a:gd name="connsiteX4" fmla="*/ 642026 w 1614792"/>
                  <a:gd name="connsiteY4" fmla="*/ 361544 h 844684"/>
                  <a:gd name="connsiteX5" fmla="*/ 826851 w 1614792"/>
                  <a:gd name="connsiteY5" fmla="*/ 711740 h 844684"/>
                  <a:gd name="connsiteX6" fmla="*/ 1089498 w 1614792"/>
                  <a:gd name="connsiteY6" fmla="*/ 828472 h 844684"/>
                  <a:gd name="connsiteX7" fmla="*/ 1225685 w 1614792"/>
                  <a:gd name="connsiteY7" fmla="*/ 789561 h 844684"/>
                  <a:gd name="connsiteX8" fmla="*/ 1527243 w 1614792"/>
                  <a:gd name="connsiteY8" fmla="*/ 497732 h 844684"/>
                  <a:gd name="connsiteX9" fmla="*/ 1614792 w 1614792"/>
                  <a:gd name="connsiteY9" fmla="*/ 390727 h 844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14792" h="844684">
                    <a:moveTo>
                      <a:pt x="0" y="293451"/>
                    </a:moveTo>
                    <a:cubicBezTo>
                      <a:pt x="80253" y="205902"/>
                      <a:pt x="160506" y="118353"/>
                      <a:pt x="223736" y="69715"/>
                    </a:cubicBezTo>
                    <a:cubicBezTo>
                      <a:pt x="286966" y="21077"/>
                      <a:pt x="330741" y="0"/>
                      <a:pt x="379379" y="1621"/>
                    </a:cubicBezTo>
                    <a:cubicBezTo>
                      <a:pt x="428017" y="3242"/>
                      <a:pt x="471792" y="19455"/>
                      <a:pt x="515566" y="79442"/>
                    </a:cubicBezTo>
                    <a:cubicBezTo>
                      <a:pt x="559340" y="139429"/>
                      <a:pt x="590145" y="256161"/>
                      <a:pt x="642026" y="361544"/>
                    </a:cubicBezTo>
                    <a:cubicBezTo>
                      <a:pt x="693907" y="466927"/>
                      <a:pt x="752272" y="633919"/>
                      <a:pt x="826851" y="711740"/>
                    </a:cubicBezTo>
                    <a:cubicBezTo>
                      <a:pt x="901430" y="789561"/>
                      <a:pt x="1023026" y="815502"/>
                      <a:pt x="1089498" y="828472"/>
                    </a:cubicBezTo>
                    <a:cubicBezTo>
                      <a:pt x="1155970" y="841442"/>
                      <a:pt x="1152727" y="844684"/>
                      <a:pt x="1225685" y="789561"/>
                    </a:cubicBezTo>
                    <a:cubicBezTo>
                      <a:pt x="1298643" y="734438"/>
                      <a:pt x="1462392" y="564204"/>
                      <a:pt x="1527243" y="497732"/>
                    </a:cubicBezTo>
                    <a:cubicBezTo>
                      <a:pt x="1592094" y="431260"/>
                      <a:pt x="1603443" y="410993"/>
                      <a:pt x="1614792" y="390727"/>
                    </a:cubicBezTo>
                  </a:path>
                </a:pathLst>
              </a:custGeom>
              <a:ln w="190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  <p:sp>
            <p:nvSpPr>
              <p:cNvPr id="1278" name="1277 - Ορθογώνιο"/>
              <p:cNvSpPr/>
              <p:nvPr/>
            </p:nvSpPr>
            <p:spPr>
              <a:xfrm>
                <a:off x="3257544" y="3028212"/>
                <a:ext cx="2286457" cy="151203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/>
              </a:p>
            </p:txBody>
          </p:sp>
        </p:grpSp>
        <p:sp>
          <p:nvSpPr>
            <p:cNvPr id="1268" name="Text Box 7"/>
            <p:cNvSpPr txBox="1">
              <a:spLocks noChangeArrowheads="1"/>
            </p:cNvSpPr>
            <p:nvPr/>
          </p:nvSpPr>
          <p:spPr bwMode="auto">
            <a:xfrm>
              <a:off x="646903" y="5897568"/>
              <a:ext cx="429930" cy="12315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vert270" lIns="119261" tIns="59629" rIns="119261" bIns="59629">
              <a:spAutoFit/>
            </a:bodyPr>
            <a:lstStyle/>
            <a:p>
              <a:pPr>
                <a:buFont typeface="Arial" charset="0"/>
                <a:buNone/>
                <a:defRPr/>
              </a:pPr>
              <a:r>
                <a:rPr lang="en-US" altLang="el-GR" sz="800" dirty="0">
                  <a:solidFill>
                    <a:srgbClr val="000000"/>
                  </a:solidFill>
                </a:rPr>
                <a:t>Temperature</a:t>
              </a:r>
              <a:r>
                <a:rPr lang="el-GR" altLang="el-GR" sz="800" dirty="0">
                  <a:solidFill>
                    <a:srgbClr val="000000"/>
                  </a:solidFill>
                </a:rPr>
                <a:t>, </a:t>
              </a:r>
              <a:r>
                <a:rPr lang="en-US" altLang="el-GR" sz="800" baseline="30000" dirty="0" err="1">
                  <a:solidFill>
                    <a:srgbClr val="000000"/>
                  </a:solidFill>
                </a:rPr>
                <a:t>o</a:t>
              </a:r>
              <a:r>
                <a:rPr lang="en-US" altLang="el-GR" sz="800" dirty="0" err="1">
                  <a:solidFill>
                    <a:srgbClr val="000000"/>
                  </a:solidFill>
                </a:rPr>
                <a:t>C</a:t>
              </a: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sp>
          <p:nvSpPr>
            <p:cNvPr id="1279" name="Text Box 7"/>
            <p:cNvSpPr txBox="1">
              <a:spLocks noChangeArrowheads="1"/>
            </p:cNvSpPr>
            <p:nvPr/>
          </p:nvSpPr>
          <p:spPr bwMode="auto">
            <a:xfrm>
              <a:off x="3384296" y="6287284"/>
              <a:ext cx="429930" cy="517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vert270" lIns="119261" tIns="59629" rIns="119261" bIns="59629">
              <a:spAutoFit/>
            </a:bodyPr>
            <a:lstStyle/>
            <a:p>
              <a:pPr>
                <a:buFont typeface="Arial" charset="0"/>
                <a:buNone/>
                <a:defRPr/>
              </a:pPr>
              <a:r>
                <a:rPr lang="en-US" altLang="el-GR" sz="800" dirty="0" err="1">
                  <a:solidFill>
                    <a:srgbClr val="000000"/>
                  </a:solidFill>
                </a:rPr>
                <a:t>Chl</a:t>
              </a:r>
              <a:r>
                <a:rPr lang="en-US" altLang="el-GR" sz="800" dirty="0">
                  <a:solidFill>
                    <a:srgbClr val="000000"/>
                  </a:solidFill>
                </a:rPr>
                <a:t>-a</a:t>
              </a:r>
              <a:endParaRPr lang="el-GR" altLang="el-GR" sz="800" dirty="0">
                <a:solidFill>
                  <a:srgbClr val="000000"/>
                </a:solidFill>
              </a:endParaRPr>
            </a:p>
          </p:txBody>
        </p:sp>
        <p:cxnSp>
          <p:nvCxnSpPr>
            <p:cNvPr id="1281" name="1280 - Ευθύγραμμο βέλος σύνδεσης"/>
            <p:cNvCxnSpPr/>
            <p:nvPr/>
          </p:nvCxnSpPr>
          <p:spPr>
            <a:xfrm rot="5400000" flipH="1" flipV="1">
              <a:off x="721385" y="6612755"/>
              <a:ext cx="540012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2" name="1281 - Ευθύγραμμο βέλος σύνδεσης"/>
            <p:cNvCxnSpPr/>
            <p:nvPr/>
          </p:nvCxnSpPr>
          <p:spPr>
            <a:xfrm rot="5400000" flipH="1" flipV="1">
              <a:off x="3134381" y="6596872"/>
              <a:ext cx="540012" cy="0"/>
            </a:xfrm>
            <a:prstGeom prst="straightConnector1">
              <a:avLst/>
            </a:prstGeom>
            <a:ln w="19050">
              <a:solidFill>
                <a:schemeClr val="accent3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27" name="1282 - TextBox"/>
            <p:cNvSpPr txBox="1">
              <a:spLocks noChangeArrowheads="1"/>
            </p:cNvSpPr>
            <p:nvPr/>
          </p:nvSpPr>
          <p:spPr bwMode="auto">
            <a:xfrm>
              <a:off x="1114395" y="5774148"/>
              <a:ext cx="2143139" cy="678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el-GR" sz="800" dirty="0"/>
                <a:t>(C). Patterns of changes in mean </a:t>
              </a:r>
            </a:p>
            <a:p>
              <a:r>
                <a:rPr lang="en-US" altLang="el-GR" sz="800" dirty="0"/>
                <a:t>temperature and  </a:t>
              </a:r>
              <a:r>
                <a:rPr lang="en-US" altLang="el-GR" sz="800" i="1" dirty="0" err="1"/>
                <a:t>Chl</a:t>
              </a:r>
              <a:r>
                <a:rPr lang="en-US" altLang="el-GR" sz="800" i="1" dirty="0"/>
                <a:t>-a</a:t>
              </a:r>
              <a:r>
                <a:rPr lang="en-US" altLang="el-GR" sz="800" dirty="0"/>
                <a:t> during the last 20-25 years</a:t>
              </a:r>
              <a:endParaRPr lang="el-GR" altLang="el-GR" sz="800" dirty="0"/>
            </a:p>
          </p:txBody>
        </p:sp>
        <p:sp>
          <p:nvSpPr>
            <p:cNvPr id="19728" name="1519 - TextBox"/>
            <p:cNvSpPr txBox="1">
              <a:spLocks noChangeArrowheads="1"/>
            </p:cNvSpPr>
            <p:nvPr/>
          </p:nvSpPr>
          <p:spPr bwMode="auto">
            <a:xfrm>
              <a:off x="838370" y="6001532"/>
              <a:ext cx="301452" cy="384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l-GR" sz="1100" dirty="0"/>
                <a:t>+</a:t>
              </a:r>
              <a:endParaRPr lang="el-GR" altLang="el-GR" sz="1100" dirty="0"/>
            </a:p>
          </p:txBody>
        </p:sp>
        <p:sp>
          <p:nvSpPr>
            <p:cNvPr id="19729" name="1631 - TextBox"/>
            <p:cNvSpPr txBox="1">
              <a:spLocks noChangeArrowheads="1"/>
            </p:cNvSpPr>
            <p:nvPr/>
          </p:nvSpPr>
          <p:spPr bwMode="auto">
            <a:xfrm>
              <a:off x="3257534" y="6027374"/>
              <a:ext cx="301452" cy="384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l-GR" sz="1100" dirty="0"/>
                <a:t>+</a:t>
              </a:r>
              <a:endParaRPr lang="el-GR" altLang="el-GR" sz="1100" dirty="0"/>
            </a:p>
          </p:txBody>
        </p:sp>
        <p:sp>
          <p:nvSpPr>
            <p:cNvPr id="19730" name="1632 - TextBox"/>
            <p:cNvSpPr txBox="1">
              <a:spLocks noChangeArrowheads="1"/>
            </p:cNvSpPr>
            <p:nvPr/>
          </p:nvSpPr>
          <p:spPr bwMode="auto">
            <a:xfrm>
              <a:off x="857827" y="6897700"/>
              <a:ext cx="269263" cy="384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l-GR" sz="1100" dirty="0"/>
                <a:t>-</a:t>
              </a:r>
              <a:endParaRPr lang="el-GR" altLang="el-GR" sz="1100" dirty="0"/>
            </a:p>
          </p:txBody>
        </p:sp>
        <p:sp>
          <p:nvSpPr>
            <p:cNvPr id="19731" name="1633 - TextBox"/>
            <p:cNvSpPr txBox="1">
              <a:spLocks noChangeArrowheads="1"/>
            </p:cNvSpPr>
            <p:nvPr/>
          </p:nvSpPr>
          <p:spPr bwMode="auto">
            <a:xfrm>
              <a:off x="3254193" y="6910770"/>
              <a:ext cx="269263" cy="384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l-GR" sz="1100" dirty="0"/>
                <a:t>-</a:t>
              </a:r>
              <a:endParaRPr lang="el-GR" altLang="el-GR" sz="1100" dirty="0"/>
            </a:p>
          </p:txBody>
        </p:sp>
        <p:sp>
          <p:nvSpPr>
            <p:cNvPr id="1638" name="1637 - Ορθογώνιο"/>
            <p:cNvSpPr/>
            <p:nvPr/>
          </p:nvSpPr>
          <p:spPr>
            <a:xfrm>
              <a:off x="2224876" y="6172804"/>
              <a:ext cx="388938" cy="1127672"/>
            </a:xfrm>
            <a:prstGeom prst="rect">
              <a:avLst/>
            </a:prstGeom>
            <a:solidFill>
              <a:srgbClr val="FF0000">
                <a:alpha val="19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  <p:grpSp>
        <p:nvGrpSpPr>
          <p:cNvPr id="19539" name="1652 - Ομάδα"/>
          <p:cNvGrpSpPr>
            <a:grpSpLocks/>
          </p:cNvGrpSpPr>
          <p:nvPr/>
        </p:nvGrpSpPr>
        <p:grpSpPr bwMode="auto">
          <a:xfrm>
            <a:off x="4267746" y="4783956"/>
            <a:ext cx="2481398" cy="1228400"/>
            <a:chOff x="5041271" y="6679529"/>
            <a:chExt cx="2931172" cy="1806356"/>
          </a:xfrm>
        </p:grpSpPr>
        <p:grpSp>
          <p:nvGrpSpPr>
            <p:cNvPr id="19540" name="1641 - Ομάδα"/>
            <p:cNvGrpSpPr>
              <a:grpSpLocks/>
            </p:cNvGrpSpPr>
            <p:nvPr/>
          </p:nvGrpSpPr>
          <p:grpSpPr bwMode="auto">
            <a:xfrm>
              <a:off x="5472113" y="6883940"/>
              <a:ext cx="2214578" cy="1299644"/>
              <a:chOff x="4257667" y="6144241"/>
              <a:chExt cx="3546475" cy="2253657"/>
            </a:xfrm>
          </p:grpSpPr>
          <p:sp>
            <p:nvSpPr>
              <p:cNvPr id="1639" name="Line 428"/>
              <p:cNvSpPr>
                <a:spLocks noChangeShapeType="1"/>
              </p:cNvSpPr>
              <p:nvPr/>
            </p:nvSpPr>
            <p:spPr bwMode="auto">
              <a:xfrm flipV="1">
                <a:off x="4260208" y="6143414"/>
                <a:ext cx="0" cy="2247197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lIns="116677" tIns="58339" rIns="116677" bIns="58339"/>
              <a:lstStyle/>
              <a:p>
                <a:pPr>
                  <a:defRPr/>
                </a:pPr>
                <a:endParaRPr lang="el-GR" sz="9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0" name="Line 431"/>
              <p:cNvSpPr>
                <a:spLocks noChangeShapeType="1"/>
              </p:cNvSpPr>
              <p:nvPr/>
            </p:nvSpPr>
            <p:spPr bwMode="auto">
              <a:xfrm>
                <a:off x="4257667" y="8398873"/>
                <a:ext cx="3546475" cy="0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lIns="116677" tIns="58339" rIns="116677" bIns="58339"/>
              <a:lstStyle/>
              <a:p>
                <a:pPr>
                  <a:defRPr/>
                </a:pPr>
                <a:endParaRPr lang="el-GR" sz="9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1" name="Freeform 429"/>
              <p:cNvSpPr>
                <a:spLocks/>
              </p:cNvSpPr>
              <p:nvPr/>
            </p:nvSpPr>
            <p:spPr bwMode="auto">
              <a:xfrm>
                <a:off x="4476303" y="6526209"/>
                <a:ext cx="2870229" cy="1707429"/>
              </a:xfrm>
              <a:custGeom>
                <a:avLst/>
                <a:gdLst>
                  <a:gd name="T0" fmla="*/ 0 w 2593"/>
                  <a:gd name="T1" fmla="*/ 0 h 1408"/>
                  <a:gd name="T2" fmla="*/ 1 w 2593"/>
                  <a:gd name="T3" fmla="*/ 0 h 1408"/>
                  <a:gd name="T4" fmla="*/ 1 w 2593"/>
                  <a:gd name="T5" fmla="*/ 0 h 1408"/>
                  <a:gd name="T6" fmla="*/ 1 w 2593"/>
                  <a:gd name="T7" fmla="*/ 0 h 1408"/>
                  <a:gd name="T8" fmla="*/ 1 w 2593"/>
                  <a:gd name="T9" fmla="*/ 0 h 1408"/>
                  <a:gd name="T10" fmla="*/ 1 w 2593"/>
                  <a:gd name="T11" fmla="*/ 0 h 1408"/>
                  <a:gd name="T12" fmla="*/ 1 w 2593"/>
                  <a:gd name="T13" fmla="*/ 0 h 1408"/>
                  <a:gd name="T14" fmla="*/ 1 w 2593"/>
                  <a:gd name="T15" fmla="*/ 0 h 1408"/>
                  <a:gd name="T16" fmla="*/ 1 w 2593"/>
                  <a:gd name="T17" fmla="*/ 0 h 1408"/>
                  <a:gd name="T18" fmla="*/ 1 w 2593"/>
                  <a:gd name="T19" fmla="*/ 0 h 1408"/>
                  <a:gd name="T20" fmla="*/ 1 w 2593"/>
                  <a:gd name="T21" fmla="*/ 0 h 1408"/>
                  <a:gd name="T22" fmla="*/ 1 w 2593"/>
                  <a:gd name="T23" fmla="*/ 0 h 1408"/>
                  <a:gd name="T24" fmla="*/ 1 w 2593"/>
                  <a:gd name="T25" fmla="*/ 0 h 1408"/>
                  <a:gd name="T26" fmla="*/ 1 w 2593"/>
                  <a:gd name="T27" fmla="*/ 0 h 1408"/>
                  <a:gd name="T28" fmla="*/ 1 w 2593"/>
                  <a:gd name="T29" fmla="*/ 0 h 1408"/>
                  <a:gd name="T30" fmla="*/ 1 w 2593"/>
                  <a:gd name="T31" fmla="*/ 0 h 1408"/>
                  <a:gd name="T32" fmla="*/ 1 w 2593"/>
                  <a:gd name="T33" fmla="*/ 0 h 1408"/>
                  <a:gd name="T34" fmla="*/ 1 w 2593"/>
                  <a:gd name="T35" fmla="*/ 0 h 1408"/>
                  <a:gd name="T36" fmla="*/ 1 w 2593"/>
                  <a:gd name="T37" fmla="*/ 0 h 1408"/>
                  <a:gd name="T38" fmla="*/ 1 w 2593"/>
                  <a:gd name="T39" fmla="*/ 0 h 1408"/>
                  <a:gd name="T40" fmla="*/ 1 w 2593"/>
                  <a:gd name="T41" fmla="*/ 0 h 1408"/>
                  <a:gd name="T42" fmla="*/ 1 w 2593"/>
                  <a:gd name="T43" fmla="*/ 0 h 1408"/>
                  <a:gd name="T44" fmla="*/ 1 w 2593"/>
                  <a:gd name="T45" fmla="*/ 0 h 1408"/>
                  <a:gd name="T46" fmla="*/ 1 w 2593"/>
                  <a:gd name="T47" fmla="*/ 0 h 1408"/>
                  <a:gd name="T48" fmla="*/ 1 w 2593"/>
                  <a:gd name="T49" fmla="*/ 0 h 1408"/>
                  <a:gd name="T50" fmla="*/ 1 w 2593"/>
                  <a:gd name="T51" fmla="*/ 0 h 1408"/>
                  <a:gd name="T52" fmla="*/ 1 w 2593"/>
                  <a:gd name="T53" fmla="*/ 0 h 1408"/>
                  <a:gd name="T54" fmla="*/ 1 w 2593"/>
                  <a:gd name="T55" fmla="*/ 0 h 140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593"/>
                  <a:gd name="T85" fmla="*/ 0 h 1408"/>
                  <a:gd name="T86" fmla="*/ 2593 w 2593"/>
                  <a:gd name="T87" fmla="*/ 1408 h 140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593" h="1408">
                    <a:moveTo>
                      <a:pt x="0" y="1408"/>
                    </a:moveTo>
                    <a:cubicBezTo>
                      <a:pt x="44" y="1392"/>
                      <a:pt x="190" y="1365"/>
                      <a:pt x="265" y="1311"/>
                    </a:cubicBezTo>
                    <a:cubicBezTo>
                      <a:pt x="340" y="1257"/>
                      <a:pt x="398" y="1172"/>
                      <a:pt x="448" y="1083"/>
                    </a:cubicBezTo>
                    <a:cubicBezTo>
                      <a:pt x="498" y="994"/>
                      <a:pt x="539" y="847"/>
                      <a:pt x="563" y="778"/>
                    </a:cubicBezTo>
                    <a:cubicBezTo>
                      <a:pt x="587" y="709"/>
                      <a:pt x="570" y="734"/>
                      <a:pt x="591" y="668"/>
                    </a:cubicBezTo>
                    <a:cubicBezTo>
                      <a:pt x="612" y="602"/>
                      <a:pt x="661" y="457"/>
                      <a:pt x="691" y="384"/>
                    </a:cubicBezTo>
                    <a:cubicBezTo>
                      <a:pt x="721" y="311"/>
                      <a:pt x="741" y="275"/>
                      <a:pt x="768" y="232"/>
                    </a:cubicBezTo>
                    <a:cubicBezTo>
                      <a:pt x="795" y="189"/>
                      <a:pt x="825" y="157"/>
                      <a:pt x="856" y="128"/>
                    </a:cubicBezTo>
                    <a:cubicBezTo>
                      <a:pt x="887" y="99"/>
                      <a:pt x="916" y="75"/>
                      <a:pt x="956" y="55"/>
                    </a:cubicBezTo>
                    <a:cubicBezTo>
                      <a:pt x="996" y="35"/>
                      <a:pt x="1054" y="19"/>
                      <a:pt x="1094" y="10"/>
                    </a:cubicBezTo>
                    <a:cubicBezTo>
                      <a:pt x="1134" y="1"/>
                      <a:pt x="1165" y="0"/>
                      <a:pt x="1194" y="0"/>
                    </a:cubicBezTo>
                    <a:cubicBezTo>
                      <a:pt x="1223" y="0"/>
                      <a:pt x="1243" y="5"/>
                      <a:pt x="1267" y="10"/>
                    </a:cubicBezTo>
                    <a:cubicBezTo>
                      <a:pt x="1291" y="15"/>
                      <a:pt x="1314" y="16"/>
                      <a:pt x="1340" y="28"/>
                    </a:cubicBezTo>
                    <a:cubicBezTo>
                      <a:pt x="1366" y="40"/>
                      <a:pt x="1403" y="68"/>
                      <a:pt x="1423" y="83"/>
                    </a:cubicBezTo>
                    <a:cubicBezTo>
                      <a:pt x="1443" y="98"/>
                      <a:pt x="1445" y="102"/>
                      <a:pt x="1459" y="119"/>
                    </a:cubicBezTo>
                    <a:cubicBezTo>
                      <a:pt x="1473" y="136"/>
                      <a:pt x="1487" y="153"/>
                      <a:pt x="1505" y="183"/>
                    </a:cubicBezTo>
                    <a:cubicBezTo>
                      <a:pt x="1523" y="213"/>
                      <a:pt x="1549" y="259"/>
                      <a:pt x="1569" y="302"/>
                    </a:cubicBezTo>
                    <a:cubicBezTo>
                      <a:pt x="1589" y="345"/>
                      <a:pt x="1612" y="407"/>
                      <a:pt x="1624" y="439"/>
                    </a:cubicBezTo>
                    <a:cubicBezTo>
                      <a:pt x="1636" y="471"/>
                      <a:pt x="1633" y="468"/>
                      <a:pt x="1642" y="494"/>
                    </a:cubicBezTo>
                    <a:cubicBezTo>
                      <a:pt x="1651" y="520"/>
                      <a:pt x="1665" y="557"/>
                      <a:pt x="1679" y="595"/>
                    </a:cubicBezTo>
                    <a:cubicBezTo>
                      <a:pt x="1693" y="633"/>
                      <a:pt x="1711" y="687"/>
                      <a:pt x="1724" y="723"/>
                    </a:cubicBezTo>
                    <a:cubicBezTo>
                      <a:pt x="1737" y="759"/>
                      <a:pt x="1744" y="779"/>
                      <a:pt x="1755" y="808"/>
                    </a:cubicBezTo>
                    <a:cubicBezTo>
                      <a:pt x="1766" y="837"/>
                      <a:pt x="1777" y="868"/>
                      <a:pt x="1792" y="900"/>
                    </a:cubicBezTo>
                    <a:cubicBezTo>
                      <a:pt x="1807" y="932"/>
                      <a:pt x="1813" y="954"/>
                      <a:pt x="1846" y="1000"/>
                    </a:cubicBezTo>
                    <a:cubicBezTo>
                      <a:pt x="1879" y="1046"/>
                      <a:pt x="1933" y="1125"/>
                      <a:pt x="1993" y="1174"/>
                    </a:cubicBezTo>
                    <a:cubicBezTo>
                      <a:pt x="2053" y="1223"/>
                      <a:pt x="2119" y="1262"/>
                      <a:pt x="2203" y="1293"/>
                    </a:cubicBezTo>
                    <a:cubicBezTo>
                      <a:pt x="2287" y="1324"/>
                      <a:pt x="2430" y="1350"/>
                      <a:pt x="2495" y="1363"/>
                    </a:cubicBezTo>
                    <a:cubicBezTo>
                      <a:pt x="2560" y="1376"/>
                      <a:pt x="2573" y="1370"/>
                      <a:pt x="2593" y="1372"/>
                    </a:cubicBezTo>
                  </a:path>
                </a:pathLst>
              </a:custGeom>
              <a:ln w="12700">
                <a:solidFill>
                  <a:schemeClr val="tx2">
                    <a:lumMod val="50000"/>
                  </a:schemeClr>
                </a:solidFill>
                <a:headEnd/>
                <a:tailEnd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lIns="116677" tIns="58339" rIns="116677" bIns="58339"/>
              <a:lstStyle/>
              <a:p>
                <a:pPr>
                  <a:defRPr/>
                </a:pPr>
                <a:endParaRPr lang="el-GR" sz="9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9715" name="Text Box 430"/>
            <p:cNvSpPr txBox="1">
              <a:spLocks noChangeArrowheads="1"/>
            </p:cNvSpPr>
            <p:nvPr/>
          </p:nvSpPr>
          <p:spPr bwMode="auto">
            <a:xfrm>
              <a:off x="5925715" y="6679529"/>
              <a:ext cx="928693" cy="535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16611" tIns="58306" rIns="116611" bIns="58306">
              <a:spAutoFit/>
            </a:bodyPr>
            <a:lstStyle/>
            <a:p>
              <a:pPr algn="ctr" eaLnBrk="1" hangingPunct="1"/>
              <a:r>
                <a:rPr lang="en-US" altLang="en-US" sz="800" dirty="0" err="1"/>
                <a:t>TpI</a:t>
              </a:r>
              <a:r>
                <a:rPr lang="en-US" altLang="en-US" sz="800" dirty="0"/>
                <a:t> - </a:t>
              </a:r>
              <a:r>
                <a:rPr lang="en-US" altLang="en-US" sz="800" dirty="0" err="1"/>
                <a:t>TpII</a:t>
              </a:r>
              <a:endParaRPr lang="en-US" altLang="en-US" sz="800" dirty="0"/>
            </a:p>
            <a:p>
              <a:pPr algn="ctr" eaLnBrk="1" hangingPunct="1"/>
              <a:r>
                <a:rPr lang="el-GR" altLang="en-US" sz="800" dirty="0"/>
                <a:t>1</a:t>
              </a:r>
              <a:r>
                <a:rPr lang="en-US" altLang="en-US" sz="800" dirty="0"/>
                <a:t>4</a:t>
              </a:r>
              <a:r>
                <a:rPr lang="en-US" altLang="en-US" sz="800" baseline="30000" dirty="0"/>
                <a:t>o</a:t>
              </a:r>
              <a:r>
                <a:rPr lang="en-US" altLang="en-US" sz="800" dirty="0"/>
                <a:t>C - 19</a:t>
              </a:r>
              <a:r>
                <a:rPr lang="en-US" altLang="en-US" sz="800" baseline="30000" dirty="0"/>
                <a:t>o</a:t>
              </a:r>
              <a:r>
                <a:rPr lang="en-US" altLang="en-US" sz="800" dirty="0"/>
                <a:t>C </a:t>
              </a:r>
              <a:endParaRPr lang="el-GR" altLang="en-US" sz="800" dirty="0"/>
            </a:p>
          </p:txBody>
        </p:sp>
        <p:sp>
          <p:nvSpPr>
            <p:cNvPr id="19716" name="100 - TextBox"/>
            <p:cNvSpPr txBox="1">
              <a:spLocks noChangeArrowheads="1"/>
            </p:cNvSpPr>
            <p:nvPr/>
          </p:nvSpPr>
          <p:spPr bwMode="auto">
            <a:xfrm>
              <a:off x="6400807" y="8131602"/>
              <a:ext cx="1571636" cy="354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16677" tIns="58339" rIns="116677" bIns="58339">
              <a:spAutoFit/>
            </a:bodyPr>
            <a:lstStyle/>
            <a:p>
              <a:pPr eaLnBrk="1" hangingPunct="1"/>
              <a:r>
                <a:rPr lang="en-US" altLang="en-US" sz="800" dirty="0"/>
                <a:t>    24</a:t>
              </a:r>
              <a:r>
                <a:rPr lang="en-US" altLang="en-US" sz="800" baseline="30000" dirty="0"/>
                <a:t>o</a:t>
              </a:r>
              <a:r>
                <a:rPr lang="en-US" altLang="en-US" sz="800" dirty="0"/>
                <a:t>C  26</a:t>
              </a:r>
              <a:r>
                <a:rPr lang="en-US" altLang="en-US" sz="800" baseline="30000" dirty="0"/>
                <a:t>o</a:t>
              </a:r>
              <a:r>
                <a:rPr lang="en-US" altLang="en-US" sz="800" dirty="0"/>
                <a:t>C- 27</a:t>
              </a:r>
              <a:r>
                <a:rPr lang="en-US" altLang="en-US" sz="800" baseline="30000" dirty="0"/>
                <a:t>o</a:t>
              </a:r>
              <a:r>
                <a:rPr lang="en-US" altLang="en-US" sz="800" dirty="0"/>
                <a:t>C </a:t>
              </a:r>
              <a:endParaRPr lang="el-GR" altLang="en-US" sz="800" dirty="0"/>
            </a:p>
          </p:txBody>
        </p:sp>
        <p:cxnSp>
          <p:nvCxnSpPr>
            <p:cNvPr id="1648" name="1647 - Ευθεία γραμμή σύνδεσης"/>
            <p:cNvCxnSpPr/>
            <p:nvPr/>
          </p:nvCxnSpPr>
          <p:spPr>
            <a:xfrm rot="5400000" flipH="1" flipV="1">
              <a:off x="6654731" y="7958630"/>
              <a:ext cx="397034" cy="0"/>
            </a:xfrm>
            <a:prstGeom prst="line">
              <a:avLst/>
            </a:prstGeom>
            <a:ln w="12700"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718" name="141 - TextBox"/>
            <p:cNvSpPr txBox="1">
              <a:spLocks noChangeArrowheads="1"/>
            </p:cNvSpPr>
            <p:nvPr/>
          </p:nvSpPr>
          <p:spPr bwMode="auto">
            <a:xfrm rot="16200000">
              <a:off x="4666987" y="7331182"/>
              <a:ext cx="1178592" cy="43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16677" tIns="58339" rIns="116677" bIns="58339">
              <a:spAutoFit/>
            </a:bodyPr>
            <a:lstStyle/>
            <a:p>
              <a:pPr algn="ctr" eaLnBrk="1" hangingPunct="1"/>
              <a:r>
                <a:rPr lang="en-US" altLang="en-US" sz="800" dirty="0"/>
                <a:t>Physiological</a:t>
              </a:r>
            </a:p>
            <a:p>
              <a:pPr algn="ctr" eaLnBrk="1" hangingPunct="1"/>
              <a:r>
                <a:rPr lang="en-US" altLang="en-US" sz="800" dirty="0"/>
                <a:t> performance</a:t>
              </a:r>
              <a:endParaRPr lang="el-GR" altLang="en-US" sz="800" dirty="0"/>
            </a:p>
          </p:txBody>
        </p:sp>
      </p:grpSp>
      <p:sp>
        <p:nvSpPr>
          <p:cNvPr id="1656" name="1655 - Αριστερό άγκιστρο"/>
          <p:cNvSpPr/>
          <p:nvPr/>
        </p:nvSpPr>
        <p:spPr bwMode="auto">
          <a:xfrm rot="16200000">
            <a:off x="5299859" y="4412916"/>
            <a:ext cx="122040" cy="73109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 sz="800" b="1" dirty="0"/>
          </a:p>
        </p:txBody>
      </p:sp>
      <p:sp>
        <p:nvSpPr>
          <p:cNvPr id="19708" name="1656 - TextBox"/>
          <p:cNvSpPr txBox="1">
            <a:spLocks noChangeArrowheads="1"/>
          </p:cNvSpPr>
          <p:nvPr/>
        </p:nvSpPr>
        <p:spPr bwMode="auto">
          <a:xfrm>
            <a:off x="5035652" y="5385961"/>
            <a:ext cx="6896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l-GR" sz="800" dirty="0"/>
              <a:t>(E). Thermal</a:t>
            </a:r>
          </a:p>
          <a:p>
            <a:pPr algn="ctr"/>
            <a:r>
              <a:rPr lang="en-US" altLang="el-GR" sz="800" dirty="0"/>
              <a:t> limits</a:t>
            </a:r>
            <a:endParaRPr lang="el-GR" altLang="el-GR" sz="800" dirty="0"/>
          </a:p>
        </p:txBody>
      </p:sp>
      <p:sp>
        <p:nvSpPr>
          <p:cNvPr id="1257" name="1256 - Ορθογώνιο"/>
          <p:cNvSpPr/>
          <p:nvPr/>
        </p:nvSpPr>
        <p:spPr bwMode="auto">
          <a:xfrm>
            <a:off x="4330096" y="2116801"/>
            <a:ext cx="1995715" cy="2589840"/>
          </a:xfrm>
          <a:prstGeom prst="rect">
            <a:avLst/>
          </a:prstGeom>
          <a:noFill/>
          <a:ln w="952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9710" name="1279 - TextBox"/>
          <p:cNvSpPr txBox="1">
            <a:spLocks noChangeArrowheads="1"/>
          </p:cNvSpPr>
          <p:nvPr/>
        </p:nvSpPr>
        <p:spPr bwMode="auto">
          <a:xfrm>
            <a:off x="4451048" y="4498201"/>
            <a:ext cx="30809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800" dirty="0"/>
              <a:t>(D)</a:t>
            </a:r>
            <a:endParaRPr lang="el-GR" altLang="el-GR" sz="800" dirty="0"/>
          </a:p>
        </p:txBody>
      </p:sp>
      <p:cxnSp>
        <p:nvCxnSpPr>
          <p:cNvPr id="1284" name="1283 - Ευθεία γραμμή σύνδεσης"/>
          <p:cNvCxnSpPr/>
          <p:nvPr/>
        </p:nvCxnSpPr>
        <p:spPr bwMode="auto">
          <a:xfrm rot="5400000" flipH="1" flipV="1">
            <a:off x="6041485" y="5746141"/>
            <a:ext cx="98280" cy="0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712" name="1285 - TextBox"/>
          <p:cNvSpPr txBox="1">
            <a:spLocks noChangeArrowheads="1"/>
          </p:cNvSpPr>
          <p:nvPr/>
        </p:nvSpPr>
        <p:spPr bwMode="auto">
          <a:xfrm>
            <a:off x="5942795" y="5518801"/>
            <a:ext cx="28084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900" i="1" dirty="0"/>
              <a:t>T</a:t>
            </a:r>
            <a:r>
              <a:rPr lang="en-US" altLang="el-GR" sz="900" i="1" baseline="-25000" dirty="0"/>
              <a:t>d</a:t>
            </a:r>
            <a:endParaRPr lang="el-GR" altLang="el-GR" sz="900" i="1" baseline="-25000" dirty="0"/>
          </a:p>
        </p:txBody>
      </p:sp>
      <p:sp>
        <p:nvSpPr>
          <p:cNvPr id="19713" name="1296 - TextBox"/>
          <p:cNvSpPr txBox="1">
            <a:spLocks noChangeArrowheads="1"/>
          </p:cNvSpPr>
          <p:nvPr/>
        </p:nvSpPr>
        <p:spPr bwMode="auto">
          <a:xfrm>
            <a:off x="5721049" y="5373001"/>
            <a:ext cx="27283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l-GR" sz="900" i="1" dirty="0" err="1"/>
              <a:t>T</a:t>
            </a:r>
            <a:r>
              <a:rPr lang="en-US" altLang="el-GR" sz="900" i="1" baseline="-25000" dirty="0" err="1"/>
              <a:t>c</a:t>
            </a:r>
            <a:endParaRPr lang="el-GR" altLang="el-GR" sz="900" i="1" baseline="-25000" dirty="0"/>
          </a:p>
        </p:txBody>
      </p:sp>
      <p:sp>
        <p:nvSpPr>
          <p:cNvPr id="1263" name="1262 - TextBox"/>
          <p:cNvSpPr txBox="1"/>
          <p:nvPr/>
        </p:nvSpPr>
        <p:spPr>
          <a:xfrm>
            <a:off x="1818765" y="59401"/>
            <a:ext cx="5682193" cy="393920"/>
          </a:xfrm>
          <a:prstGeom prst="rect">
            <a:avLst/>
          </a:prstGeom>
          <a:noFill/>
        </p:spPr>
        <p:txBody>
          <a:bodyPr wrap="none" lIns="70070" tIns="35035" rIns="70070" bIns="35035">
            <a:spAutoFit/>
          </a:bodyPr>
          <a:lstStyle/>
          <a:p>
            <a:pPr>
              <a:defRPr/>
            </a:pPr>
            <a:r>
              <a:rPr lang="el-GR" sz="2100" b="1" dirty="0" err="1" smtClean="0">
                <a:solidFill>
                  <a:srgbClr val="002060"/>
                </a:solidFill>
              </a:rPr>
              <a:t>Συνεργιτική</a:t>
            </a:r>
            <a:r>
              <a:rPr lang="el-GR" sz="2100" b="1" dirty="0" smtClean="0">
                <a:solidFill>
                  <a:srgbClr val="002060"/>
                </a:solidFill>
              </a:rPr>
              <a:t> δράση </a:t>
            </a:r>
            <a:r>
              <a:rPr lang="el-GR" sz="2100" b="1" dirty="0" err="1" smtClean="0">
                <a:solidFill>
                  <a:srgbClr val="002060"/>
                </a:solidFill>
              </a:rPr>
              <a:t>στρεσσογόνων</a:t>
            </a:r>
            <a:r>
              <a:rPr lang="el-GR" sz="2100" b="1" dirty="0" smtClean="0">
                <a:solidFill>
                  <a:srgbClr val="002060"/>
                </a:solidFill>
              </a:rPr>
              <a:t> παραγόντων</a:t>
            </a:r>
            <a:endParaRPr lang="el-GR" sz="21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01 - Ομάδα"/>
          <p:cNvGrpSpPr>
            <a:grpSpLocks/>
          </p:cNvGrpSpPr>
          <p:nvPr/>
        </p:nvGrpSpPr>
        <p:grpSpPr bwMode="auto">
          <a:xfrm>
            <a:off x="459620" y="1701000"/>
            <a:ext cx="5926666" cy="4595400"/>
            <a:chOff x="1543023" y="1926710"/>
            <a:chExt cx="6542665" cy="6256874"/>
          </a:xfrm>
        </p:grpSpPr>
        <p:pic>
          <p:nvPicPr>
            <p:cNvPr id="63497" name="Picture 2" descr="CSIRO PUBLISHING | Microbiology Australia"/>
            <p:cNvPicPr>
              <a:picLocks noChangeAspect="1" noChangeArrowheads="1"/>
            </p:cNvPicPr>
            <p:nvPr/>
          </p:nvPicPr>
          <p:blipFill>
            <a:blip r:embed="rId2">
              <a:lum contrast="2000"/>
            </a:blip>
            <a:srcRect l="36833" t="54167" r="34833" b="20833"/>
            <a:stretch>
              <a:fillRect/>
            </a:stretch>
          </p:blipFill>
          <p:spPr bwMode="auto">
            <a:xfrm>
              <a:off x="5400675" y="5829375"/>
              <a:ext cx="2423211" cy="1443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3 - Ορθογώνιο">
              <a:extLst/>
            </p:cNvPr>
            <p:cNvSpPr/>
            <p:nvPr/>
          </p:nvSpPr>
          <p:spPr>
            <a:xfrm>
              <a:off x="1543023" y="1926710"/>
              <a:ext cx="6542665" cy="6256874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pic>
          <p:nvPicPr>
            <p:cNvPr id="63499" name="Picture 2" descr="CSIRO PUBLISHING | Microbiology Australia"/>
            <p:cNvPicPr>
              <a:picLocks noChangeAspect="1" noChangeArrowheads="1"/>
            </p:cNvPicPr>
            <p:nvPr/>
          </p:nvPicPr>
          <p:blipFill>
            <a:blip r:embed="rId2"/>
            <a:srcRect t="16667" r="63167" b="62500"/>
            <a:stretch>
              <a:fillRect/>
            </a:stretch>
          </p:blipFill>
          <p:spPr bwMode="auto">
            <a:xfrm>
              <a:off x="1745677" y="2087348"/>
              <a:ext cx="3505117" cy="1203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- Ελεύθερη σχεδίαση">
              <a:extLst/>
            </p:cNvPr>
            <p:cNvSpPr/>
            <p:nvPr/>
          </p:nvSpPr>
          <p:spPr>
            <a:xfrm>
              <a:off x="1543023" y="6258391"/>
              <a:ext cx="6542665" cy="1925193"/>
            </a:xfrm>
            <a:custGeom>
              <a:avLst/>
              <a:gdLst>
                <a:gd name="connsiteX0" fmla="*/ 0 w 10185481"/>
                <a:gd name="connsiteY0" fmla="*/ 0 h 1854606"/>
                <a:gd name="connsiteX1" fmla="*/ 465826 w 10185481"/>
                <a:gd name="connsiteY1" fmla="*/ 77637 h 1854606"/>
                <a:gd name="connsiteX2" fmla="*/ 638355 w 10185481"/>
                <a:gd name="connsiteY2" fmla="*/ 51758 h 1854606"/>
                <a:gd name="connsiteX3" fmla="*/ 888521 w 10185481"/>
                <a:gd name="connsiteY3" fmla="*/ 181154 h 1854606"/>
                <a:gd name="connsiteX4" fmla="*/ 1664898 w 10185481"/>
                <a:gd name="connsiteY4" fmla="*/ 336430 h 1854606"/>
                <a:gd name="connsiteX5" fmla="*/ 3174521 w 10185481"/>
                <a:gd name="connsiteY5" fmla="*/ 500332 h 1854606"/>
                <a:gd name="connsiteX6" fmla="*/ 4149306 w 10185481"/>
                <a:gd name="connsiteY6" fmla="*/ 586596 h 1854606"/>
                <a:gd name="connsiteX7" fmla="*/ 4856672 w 10185481"/>
                <a:gd name="connsiteY7" fmla="*/ 741871 h 1854606"/>
                <a:gd name="connsiteX8" fmla="*/ 5365630 w 10185481"/>
                <a:gd name="connsiteY8" fmla="*/ 879894 h 1854606"/>
                <a:gd name="connsiteX9" fmla="*/ 6314536 w 10185481"/>
                <a:gd name="connsiteY9" fmla="*/ 1130060 h 1854606"/>
                <a:gd name="connsiteX10" fmla="*/ 7004649 w 10185481"/>
                <a:gd name="connsiteY10" fmla="*/ 1440611 h 1854606"/>
                <a:gd name="connsiteX11" fmla="*/ 7634377 w 10185481"/>
                <a:gd name="connsiteY11" fmla="*/ 1466490 h 1854606"/>
                <a:gd name="connsiteX12" fmla="*/ 7910423 w 10185481"/>
                <a:gd name="connsiteY12" fmla="*/ 1440611 h 1854606"/>
                <a:gd name="connsiteX13" fmla="*/ 8324490 w 10185481"/>
                <a:gd name="connsiteY13" fmla="*/ 1526875 h 1854606"/>
                <a:gd name="connsiteX14" fmla="*/ 9264770 w 10185481"/>
                <a:gd name="connsiteY14" fmla="*/ 1630392 h 1854606"/>
                <a:gd name="connsiteX15" fmla="*/ 10006641 w 10185481"/>
                <a:gd name="connsiteY15" fmla="*/ 1630392 h 1854606"/>
                <a:gd name="connsiteX16" fmla="*/ 10144664 w 10185481"/>
                <a:gd name="connsiteY16" fmla="*/ 1647645 h 1854606"/>
                <a:gd name="connsiteX17" fmla="*/ 10092906 w 10185481"/>
                <a:gd name="connsiteY17" fmla="*/ 1846052 h 1854606"/>
                <a:gd name="connsiteX18" fmla="*/ 0 w 10185481"/>
                <a:gd name="connsiteY18" fmla="*/ 1846052 h 185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85481" h="1854606">
                  <a:moveTo>
                    <a:pt x="0" y="0"/>
                  </a:moveTo>
                  <a:lnTo>
                    <a:pt x="465826" y="77637"/>
                  </a:lnTo>
                  <a:lnTo>
                    <a:pt x="638355" y="51758"/>
                  </a:lnTo>
                  <a:lnTo>
                    <a:pt x="888521" y="181154"/>
                  </a:lnTo>
                  <a:lnTo>
                    <a:pt x="1664898" y="336430"/>
                  </a:lnTo>
                  <a:lnTo>
                    <a:pt x="3174521" y="500332"/>
                  </a:lnTo>
                  <a:lnTo>
                    <a:pt x="4149306" y="586596"/>
                  </a:lnTo>
                  <a:lnTo>
                    <a:pt x="4856672" y="741871"/>
                  </a:lnTo>
                  <a:lnTo>
                    <a:pt x="5365630" y="879894"/>
                  </a:lnTo>
                  <a:cubicBezTo>
                    <a:pt x="5682631" y="960585"/>
                    <a:pt x="6314536" y="802951"/>
                    <a:pt x="6314536" y="1130060"/>
                  </a:cubicBezTo>
                  <a:cubicBezTo>
                    <a:pt x="6544684" y="1233331"/>
                    <a:pt x="6779027" y="1327793"/>
                    <a:pt x="7004649" y="1440611"/>
                  </a:cubicBezTo>
                  <a:cubicBezTo>
                    <a:pt x="7214553" y="1449357"/>
                    <a:pt x="7424290" y="1466490"/>
                    <a:pt x="7634377" y="1466490"/>
                  </a:cubicBezTo>
                  <a:lnTo>
                    <a:pt x="7910423" y="1440611"/>
                  </a:lnTo>
                  <a:lnTo>
                    <a:pt x="8324490" y="1526875"/>
                  </a:lnTo>
                  <a:lnTo>
                    <a:pt x="9264770" y="1630392"/>
                  </a:lnTo>
                  <a:lnTo>
                    <a:pt x="10006641" y="1630392"/>
                  </a:lnTo>
                  <a:lnTo>
                    <a:pt x="10144664" y="1647645"/>
                  </a:lnTo>
                  <a:cubicBezTo>
                    <a:pt x="10117669" y="1854606"/>
                    <a:pt x="10185481" y="1846052"/>
                    <a:pt x="10092906" y="1846052"/>
                  </a:cubicBezTo>
                  <a:lnTo>
                    <a:pt x="0" y="1846052"/>
                  </a:lnTo>
                </a:path>
              </a:pathLst>
            </a:custGeom>
            <a:gradFill>
              <a:gsLst>
                <a:gs pos="100000">
                  <a:schemeClr val="bg2">
                    <a:lumMod val="50000"/>
                  </a:schemeClr>
                </a:gs>
                <a:gs pos="0">
                  <a:schemeClr val="accent3">
                    <a:lumMod val="20000"/>
                    <a:lumOff val="80000"/>
                    <a:alpha val="30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7" name="6 - Ορθογώνιο">
              <a:extLst/>
            </p:cNvPr>
            <p:cNvSpPr/>
            <p:nvPr/>
          </p:nvSpPr>
          <p:spPr>
            <a:xfrm>
              <a:off x="5682260" y="2648713"/>
              <a:ext cx="222540" cy="6028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8" name="7 - Ορθογώνιο">
              <a:extLst/>
            </p:cNvPr>
            <p:cNvSpPr/>
            <p:nvPr/>
          </p:nvSpPr>
          <p:spPr>
            <a:xfrm>
              <a:off x="3965526" y="5386739"/>
              <a:ext cx="1303447" cy="7220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grpSp>
          <p:nvGrpSpPr>
            <p:cNvPr id="3" name="145 - Ομάδα">
              <a:extLst/>
            </p:cNvPr>
            <p:cNvGrpSpPr>
              <a:grpSpLocks/>
            </p:cNvGrpSpPr>
            <p:nvPr/>
          </p:nvGrpSpPr>
          <p:grpSpPr bwMode="auto">
            <a:xfrm>
              <a:off x="3239302" y="4573255"/>
              <a:ext cx="726963" cy="962596"/>
              <a:chOff x="1068741" y="4282864"/>
              <a:chExt cx="288573" cy="303961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5" name="123 - Ομάδα">
                <a:extLst/>
              </p:cNvPr>
              <p:cNvGrpSpPr>
                <a:grpSpLocks/>
              </p:cNvGrpSpPr>
              <p:nvPr/>
            </p:nvGrpSpPr>
            <p:grpSpPr bwMode="auto">
              <a:xfrm>
                <a:off x="1225064" y="4285932"/>
                <a:ext cx="82345" cy="139544"/>
                <a:chOff x="1225063" y="4253908"/>
                <a:chExt cx="82345" cy="139544"/>
              </a:xfrm>
              <a:grpFill/>
            </p:grpSpPr>
            <p:grpSp>
              <p:nvGrpSpPr>
                <p:cNvPr id="9" name="119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25063" y="4253908"/>
                  <a:ext cx="82345" cy="68319"/>
                  <a:chOff x="1225063" y="4253908"/>
                  <a:chExt cx="82345" cy="68319"/>
                </a:xfrm>
                <a:grpFill/>
              </p:grpSpPr>
              <p:sp>
                <p:nvSpPr>
                  <p:cNvPr id="100" name="99 - Έλλειψη">
                    <a:extLst/>
                  </p:cNvPr>
                  <p:cNvSpPr/>
                  <p:nvPr/>
                </p:nvSpPr>
                <p:spPr>
                  <a:xfrm>
                    <a:off x="1225063" y="4285887"/>
                    <a:ext cx="26201" cy="3634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101" name="100 - Έλλειψη">
                    <a:extLst/>
                  </p:cNvPr>
                  <p:cNvSpPr/>
                  <p:nvPr/>
                </p:nvSpPr>
                <p:spPr>
                  <a:xfrm>
                    <a:off x="1271227" y="4253908"/>
                    <a:ext cx="36181" cy="3634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10" name="120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25063" y="4323680"/>
                  <a:ext cx="82345" cy="69772"/>
                  <a:chOff x="1225063" y="4220218"/>
                  <a:chExt cx="82345" cy="69772"/>
                </a:xfrm>
                <a:grpFill/>
              </p:grpSpPr>
              <p:sp>
                <p:nvSpPr>
                  <p:cNvPr id="98" name="121 - Έλλειψη">
                    <a:extLst/>
                  </p:cNvPr>
                  <p:cNvSpPr/>
                  <p:nvPr/>
                </p:nvSpPr>
                <p:spPr>
                  <a:xfrm>
                    <a:off x="1225063" y="4220218"/>
                    <a:ext cx="26201" cy="53783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99" name="172 - Έλλειψη">
                    <a:extLst/>
                  </p:cNvPr>
                  <p:cNvSpPr/>
                  <p:nvPr/>
                </p:nvSpPr>
                <p:spPr>
                  <a:xfrm>
                    <a:off x="1271227" y="4253651"/>
                    <a:ext cx="36181" cy="36339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11" name="124 - Ομάδα">
                <a:extLst/>
              </p:cNvPr>
              <p:cNvGrpSpPr>
                <a:grpSpLocks/>
              </p:cNvGrpSpPr>
              <p:nvPr/>
            </p:nvGrpSpPr>
            <p:grpSpPr bwMode="auto">
              <a:xfrm>
                <a:off x="1142720" y="4357158"/>
                <a:ext cx="107297" cy="139545"/>
                <a:chOff x="1214157" y="4253696"/>
                <a:chExt cx="107297" cy="139545"/>
              </a:xfrm>
              <a:grpFill/>
            </p:grpSpPr>
            <p:grpSp>
              <p:nvGrpSpPr>
                <p:cNvPr id="12" name="119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71549" y="4253696"/>
                  <a:ext cx="49905" cy="107566"/>
                  <a:chOff x="1271549" y="4253696"/>
                  <a:chExt cx="49905" cy="107566"/>
                </a:xfrm>
                <a:grpFill/>
              </p:grpSpPr>
              <p:sp>
                <p:nvSpPr>
                  <p:cNvPr id="94" name="93 - Έλλειψη">
                    <a:extLst/>
                  </p:cNvPr>
                  <p:cNvSpPr/>
                  <p:nvPr/>
                </p:nvSpPr>
                <p:spPr>
                  <a:xfrm>
                    <a:off x="1285273" y="4324922"/>
                    <a:ext cx="36181" cy="3634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95" name="94 - Έλλειψη">
                    <a:extLst/>
                  </p:cNvPr>
                  <p:cNvSpPr/>
                  <p:nvPr/>
                </p:nvSpPr>
                <p:spPr>
                  <a:xfrm>
                    <a:off x="1271549" y="4253696"/>
                    <a:ext cx="36182" cy="36339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13" name="120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14157" y="4323469"/>
                  <a:ext cx="77354" cy="69772"/>
                  <a:chOff x="1214157" y="4220007"/>
                  <a:chExt cx="77354" cy="69772"/>
                </a:xfrm>
                <a:grpFill/>
              </p:grpSpPr>
              <p:sp>
                <p:nvSpPr>
                  <p:cNvPr id="92" name="165 - Έλλειψη">
                    <a:extLst/>
                  </p:cNvPr>
                  <p:cNvSpPr/>
                  <p:nvPr/>
                </p:nvSpPr>
                <p:spPr>
                  <a:xfrm>
                    <a:off x="1214157" y="4220007"/>
                    <a:ext cx="36182" cy="53782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93" name="166 - Έλλειψη">
                    <a:extLst/>
                  </p:cNvPr>
                  <p:cNvSpPr/>
                  <p:nvPr/>
                </p:nvSpPr>
                <p:spPr>
                  <a:xfrm>
                    <a:off x="1266558" y="4235996"/>
                    <a:ext cx="24953" cy="53783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21" name="131 - Ομάδα">
                <a:extLst/>
              </p:cNvPr>
              <p:cNvGrpSpPr>
                <a:grpSpLocks/>
              </p:cNvGrpSpPr>
              <p:nvPr/>
            </p:nvGrpSpPr>
            <p:grpSpPr bwMode="auto">
              <a:xfrm>
                <a:off x="1274970" y="4410941"/>
                <a:ext cx="82344" cy="175884"/>
                <a:chOff x="1225069" y="4236041"/>
                <a:chExt cx="82344" cy="175884"/>
              </a:xfrm>
              <a:grpFill/>
            </p:grpSpPr>
            <p:grpSp>
              <p:nvGrpSpPr>
                <p:cNvPr id="31" name="119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25069" y="4236041"/>
                  <a:ext cx="82344" cy="85762"/>
                  <a:chOff x="1225069" y="4236041"/>
                  <a:chExt cx="82344" cy="85762"/>
                </a:xfrm>
                <a:grpFill/>
              </p:grpSpPr>
              <p:sp>
                <p:nvSpPr>
                  <p:cNvPr id="88" name="87 - Έλλειψη">
                    <a:extLst/>
                  </p:cNvPr>
                  <p:cNvSpPr/>
                  <p:nvPr/>
                </p:nvSpPr>
                <p:spPr>
                  <a:xfrm>
                    <a:off x="1225069" y="4285463"/>
                    <a:ext cx="26201" cy="3634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89" name="88 - Έλλειψη">
                    <a:extLst/>
                  </p:cNvPr>
                  <p:cNvSpPr/>
                  <p:nvPr/>
                </p:nvSpPr>
                <p:spPr>
                  <a:xfrm>
                    <a:off x="1271232" y="4236041"/>
                    <a:ext cx="36181" cy="53783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45056" name="120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25069" y="4342153"/>
                  <a:ext cx="82344" cy="69772"/>
                  <a:chOff x="1225069" y="4238691"/>
                  <a:chExt cx="82344" cy="69772"/>
                </a:xfrm>
                <a:grpFill/>
              </p:grpSpPr>
              <p:sp>
                <p:nvSpPr>
                  <p:cNvPr id="86" name="159 - Έλλειψη">
                    <a:extLst/>
                  </p:cNvPr>
                  <p:cNvSpPr/>
                  <p:nvPr/>
                </p:nvSpPr>
                <p:spPr>
                  <a:xfrm>
                    <a:off x="1225069" y="4238691"/>
                    <a:ext cx="26201" cy="36339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87" name="160 - Έλλειψη">
                    <a:extLst/>
                  </p:cNvPr>
                  <p:cNvSpPr/>
                  <p:nvPr/>
                </p:nvSpPr>
                <p:spPr>
                  <a:xfrm>
                    <a:off x="1271232" y="4254680"/>
                    <a:ext cx="36181" cy="53783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45057" name="138 - Ομάδα">
                <a:extLst/>
              </p:cNvPr>
              <p:cNvGrpSpPr>
                <a:grpSpLocks/>
              </p:cNvGrpSpPr>
              <p:nvPr/>
            </p:nvGrpSpPr>
            <p:grpSpPr bwMode="auto">
              <a:xfrm rot="-10087255">
                <a:off x="1068741" y="4282864"/>
                <a:ext cx="227695" cy="296867"/>
                <a:chOff x="1222872" y="4257234"/>
                <a:chExt cx="98781" cy="144887"/>
              </a:xfrm>
              <a:grpFill/>
            </p:grpSpPr>
            <p:grpSp>
              <p:nvGrpSpPr>
                <p:cNvPr id="45058" name="119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25438" y="4257234"/>
                  <a:ext cx="96215" cy="69943"/>
                  <a:chOff x="1225438" y="4257234"/>
                  <a:chExt cx="96215" cy="69943"/>
                </a:xfrm>
                <a:grpFill/>
              </p:grpSpPr>
              <p:sp>
                <p:nvSpPr>
                  <p:cNvPr id="82" name="155 - Έλλειψη">
                    <a:extLst/>
                  </p:cNvPr>
                  <p:cNvSpPr/>
                  <p:nvPr/>
                </p:nvSpPr>
                <p:spPr>
                  <a:xfrm>
                    <a:off x="1225438" y="4290287"/>
                    <a:ext cx="37348" cy="3689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83" name="156 - Έλλειψη">
                    <a:extLst/>
                  </p:cNvPr>
                  <p:cNvSpPr/>
                  <p:nvPr/>
                </p:nvSpPr>
                <p:spPr>
                  <a:xfrm>
                    <a:off x="1285388" y="4257234"/>
                    <a:ext cx="36265" cy="3689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45059" name="120 - Ομάδα">
                  <a:extLst/>
                </p:cNvPr>
                <p:cNvGrpSpPr>
                  <a:grpSpLocks/>
                </p:cNvGrpSpPr>
                <p:nvPr/>
              </p:nvGrpSpPr>
              <p:grpSpPr bwMode="auto">
                <a:xfrm>
                  <a:off x="1222872" y="4343266"/>
                  <a:ext cx="96799" cy="58855"/>
                  <a:chOff x="1222872" y="4239804"/>
                  <a:chExt cx="96799" cy="58855"/>
                </a:xfrm>
                <a:grpFill/>
              </p:grpSpPr>
              <p:sp>
                <p:nvSpPr>
                  <p:cNvPr id="80" name="79 - Έλλειψη">
                    <a:extLst/>
                  </p:cNvPr>
                  <p:cNvSpPr/>
                  <p:nvPr/>
                </p:nvSpPr>
                <p:spPr>
                  <a:xfrm>
                    <a:off x="1222872" y="4239804"/>
                    <a:ext cx="36806" cy="36890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81" name="80 - Έλλειψη">
                    <a:extLst/>
                  </p:cNvPr>
                  <p:cNvSpPr/>
                  <p:nvPr/>
                </p:nvSpPr>
                <p:spPr>
                  <a:xfrm>
                    <a:off x="1282324" y="4262478"/>
                    <a:ext cx="37347" cy="36181"/>
                  </a:xfrm>
                  <a:prstGeom prst="ellipse">
                    <a:avLst/>
                  </a:prstGeom>
                  <a:grpFill/>
                  <a:ln w="3175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</p:grpSp>
        <p:grpSp>
          <p:nvGrpSpPr>
            <p:cNvPr id="45060" name="252 - Ομάδα"/>
            <p:cNvGrpSpPr>
              <a:grpSpLocks/>
            </p:cNvGrpSpPr>
            <p:nvPr/>
          </p:nvGrpSpPr>
          <p:grpSpPr bwMode="auto">
            <a:xfrm>
              <a:off x="2996948" y="6980338"/>
              <a:ext cx="366340" cy="363812"/>
              <a:chOff x="4000496" y="2214554"/>
              <a:chExt cx="108000" cy="108000"/>
            </a:xfrm>
          </p:grpSpPr>
          <p:sp>
            <p:nvSpPr>
              <p:cNvPr id="63" name="62 - Έλλειψη">
                <a:extLst/>
              </p:cNvPr>
              <p:cNvSpPr/>
              <p:nvPr/>
            </p:nvSpPr>
            <p:spPr>
              <a:xfrm>
                <a:off x="4000371" y="2214672"/>
                <a:ext cx="107970" cy="10782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1400" dirty="0">
                  <a:ea typeface="MS PGothic" pitchFamily="34" charset="-128"/>
                  <a:cs typeface="Utsaah" pitchFamily="34" charset="0"/>
                </a:endParaRPr>
              </a:p>
            </p:txBody>
          </p:sp>
          <p:grpSp>
            <p:nvGrpSpPr>
              <p:cNvPr id="45061" name="248 - Ομάδα"/>
              <p:cNvGrpSpPr>
                <a:grpSpLocks/>
              </p:cNvGrpSpPr>
              <p:nvPr/>
            </p:nvGrpSpPr>
            <p:grpSpPr bwMode="auto">
              <a:xfrm>
                <a:off x="4030024" y="2241224"/>
                <a:ext cx="49736" cy="38502"/>
                <a:chOff x="4214810" y="2203124"/>
                <a:chExt cx="49736" cy="38502"/>
              </a:xfrm>
            </p:grpSpPr>
            <p:grpSp>
              <p:nvGrpSpPr>
                <p:cNvPr id="45062" name="244 - Ομάδα"/>
                <p:cNvGrpSpPr>
                  <a:grpSpLocks/>
                </p:cNvGrpSpPr>
                <p:nvPr/>
              </p:nvGrpSpPr>
              <p:grpSpPr bwMode="auto">
                <a:xfrm>
                  <a:off x="4214810" y="221455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72" name="71 - Ελεύθερη σχεδίαση">
                    <a:extLst/>
                  </p:cNvPr>
                  <p:cNvSpPr/>
                  <p:nvPr/>
                </p:nvSpPr>
                <p:spPr>
                  <a:xfrm>
                    <a:off x="4215149" y="2214549"/>
                    <a:ext cx="14996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73" name="72 - Ελεύθερη σχεδίαση">
                    <a:extLst/>
                  </p:cNvPr>
                  <p:cNvSpPr/>
                  <p:nvPr/>
                </p:nvSpPr>
                <p:spPr>
                  <a:xfrm>
                    <a:off x="4226395" y="2237248"/>
                    <a:ext cx="4124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45064" name="245 - Ομάδα"/>
                <p:cNvGrpSpPr>
                  <a:grpSpLocks/>
                </p:cNvGrpSpPr>
                <p:nvPr/>
              </p:nvGrpSpPr>
              <p:grpSpPr bwMode="auto">
                <a:xfrm>
                  <a:off x="4237670" y="220312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70" name="69 - Ελεύθερη σχεδίαση">
                    <a:extLst/>
                  </p:cNvPr>
                  <p:cNvSpPr/>
                  <p:nvPr/>
                </p:nvSpPr>
                <p:spPr>
                  <a:xfrm>
                    <a:off x="4214782" y="2214630"/>
                    <a:ext cx="15371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71" name="70 - Ελεύθερη σχεδίαση">
                    <a:extLst/>
                  </p:cNvPr>
                  <p:cNvSpPr/>
                  <p:nvPr/>
                </p:nvSpPr>
                <p:spPr>
                  <a:xfrm>
                    <a:off x="4226029" y="2237329"/>
                    <a:ext cx="5249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45065" name="249 - Ομάδα"/>
              <p:cNvGrpSpPr>
                <a:grpSpLocks/>
              </p:cNvGrpSpPr>
              <p:nvPr/>
            </p:nvGrpSpPr>
            <p:grpSpPr bwMode="auto">
              <a:xfrm>
                <a:off x="4050026" y="2262730"/>
                <a:ext cx="26876" cy="27072"/>
                <a:chOff x="4214810" y="2214554"/>
                <a:chExt cx="26876" cy="27072"/>
              </a:xfrm>
            </p:grpSpPr>
            <p:sp>
              <p:nvSpPr>
                <p:cNvPr id="66" name="65 - Ελεύθερη σχεδίαση">
                  <a:extLst/>
                </p:cNvPr>
                <p:cNvSpPr/>
                <p:nvPr/>
              </p:nvSpPr>
              <p:spPr>
                <a:xfrm>
                  <a:off x="4214641" y="2214513"/>
                  <a:ext cx="15746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  <p:sp>
              <p:nvSpPr>
                <p:cNvPr id="67" name="66 - Ελεύθερη σχεδίαση">
                  <a:extLst/>
                </p:cNvPr>
                <p:cNvSpPr/>
                <p:nvPr/>
              </p:nvSpPr>
              <p:spPr>
                <a:xfrm>
                  <a:off x="4225888" y="2237212"/>
                  <a:ext cx="15746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</p:grpSp>
        </p:grpSp>
        <p:grpSp>
          <p:nvGrpSpPr>
            <p:cNvPr id="45066" name="253 - Ομάδα"/>
            <p:cNvGrpSpPr>
              <a:grpSpLocks/>
            </p:cNvGrpSpPr>
            <p:nvPr/>
          </p:nvGrpSpPr>
          <p:grpSpPr bwMode="auto">
            <a:xfrm>
              <a:off x="3481589" y="6980338"/>
              <a:ext cx="366340" cy="363812"/>
              <a:chOff x="4000496" y="2214554"/>
              <a:chExt cx="108000" cy="108000"/>
            </a:xfrm>
          </p:grpSpPr>
          <p:sp>
            <p:nvSpPr>
              <p:cNvPr id="52" name="51 - Έλλειψη">
                <a:extLst/>
              </p:cNvPr>
              <p:cNvSpPr/>
              <p:nvPr/>
            </p:nvSpPr>
            <p:spPr>
              <a:xfrm>
                <a:off x="4000330" y="2214672"/>
                <a:ext cx="108344" cy="10782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1400" dirty="0">
                  <a:ea typeface="MS PGothic" pitchFamily="34" charset="-128"/>
                  <a:cs typeface="Utsaah" pitchFamily="34" charset="0"/>
                </a:endParaRPr>
              </a:p>
            </p:txBody>
          </p:sp>
          <p:grpSp>
            <p:nvGrpSpPr>
              <p:cNvPr id="45067" name="248 - Ομάδα"/>
              <p:cNvGrpSpPr>
                <a:grpSpLocks/>
              </p:cNvGrpSpPr>
              <p:nvPr/>
            </p:nvGrpSpPr>
            <p:grpSpPr bwMode="auto">
              <a:xfrm>
                <a:off x="4030024" y="2241224"/>
                <a:ext cx="49736" cy="38502"/>
                <a:chOff x="4214810" y="2203124"/>
                <a:chExt cx="49736" cy="38502"/>
              </a:xfrm>
            </p:grpSpPr>
            <p:grpSp>
              <p:nvGrpSpPr>
                <p:cNvPr id="45068" name="244 - Ομάδα"/>
                <p:cNvGrpSpPr>
                  <a:grpSpLocks/>
                </p:cNvGrpSpPr>
                <p:nvPr/>
              </p:nvGrpSpPr>
              <p:grpSpPr bwMode="auto">
                <a:xfrm>
                  <a:off x="4214810" y="221455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61" name="60 - Ελεύθερη σχεδίαση">
                    <a:extLst/>
                  </p:cNvPr>
                  <p:cNvSpPr/>
                  <p:nvPr/>
                </p:nvSpPr>
                <p:spPr>
                  <a:xfrm>
                    <a:off x="4221106" y="2214549"/>
                    <a:ext cx="13496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62" name="61 - Ελεύθερη σχεδίαση">
                    <a:extLst/>
                  </p:cNvPr>
                  <p:cNvSpPr/>
                  <p:nvPr/>
                </p:nvSpPr>
                <p:spPr>
                  <a:xfrm>
                    <a:off x="4232727" y="2237248"/>
                    <a:ext cx="8997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45069" name="245 - Ομάδα"/>
                <p:cNvGrpSpPr>
                  <a:grpSpLocks/>
                </p:cNvGrpSpPr>
                <p:nvPr/>
              </p:nvGrpSpPr>
              <p:grpSpPr bwMode="auto">
                <a:xfrm>
                  <a:off x="4237670" y="220312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59" name="58 - Ελεύθερη σχεδίαση">
                    <a:extLst/>
                  </p:cNvPr>
                  <p:cNvSpPr/>
                  <p:nvPr/>
                </p:nvSpPr>
                <p:spPr>
                  <a:xfrm>
                    <a:off x="4218490" y="2214630"/>
                    <a:ext cx="11997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60" name="59 - Ελεύθερη σχεδίαση">
                    <a:extLst/>
                  </p:cNvPr>
                  <p:cNvSpPr/>
                  <p:nvPr/>
                </p:nvSpPr>
                <p:spPr>
                  <a:xfrm>
                    <a:off x="4226363" y="2237329"/>
                    <a:ext cx="15371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45070" name="249 - Ομάδα"/>
              <p:cNvGrpSpPr>
                <a:grpSpLocks/>
              </p:cNvGrpSpPr>
              <p:nvPr/>
            </p:nvGrpSpPr>
            <p:grpSpPr bwMode="auto">
              <a:xfrm>
                <a:off x="4050026" y="2262730"/>
                <a:ext cx="26876" cy="27072"/>
                <a:chOff x="4214810" y="2214554"/>
                <a:chExt cx="26876" cy="27072"/>
              </a:xfrm>
            </p:grpSpPr>
            <p:sp>
              <p:nvSpPr>
                <p:cNvPr id="55" name="54 - Ελεύθερη σχεδίαση">
                  <a:extLst/>
                </p:cNvPr>
                <p:cNvSpPr/>
                <p:nvPr/>
              </p:nvSpPr>
              <p:spPr>
                <a:xfrm>
                  <a:off x="4214975" y="2214513"/>
                  <a:ext cx="15746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  <p:sp>
              <p:nvSpPr>
                <p:cNvPr id="56" name="55 - Ελεύθερη σχεδίαση">
                  <a:extLst/>
                </p:cNvPr>
                <p:cNvSpPr/>
                <p:nvPr/>
              </p:nvSpPr>
              <p:spPr>
                <a:xfrm>
                  <a:off x="4226221" y="2237212"/>
                  <a:ext cx="21744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</p:grpSp>
        </p:grpSp>
        <p:grpSp>
          <p:nvGrpSpPr>
            <p:cNvPr id="45071" name="265 - Ομάδα"/>
            <p:cNvGrpSpPr>
              <a:grpSpLocks/>
            </p:cNvGrpSpPr>
            <p:nvPr/>
          </p:nvGrpSpPr>
          <p:grpSpPr bwMode="auto">
            <a:xfrm>
              <a:off x="2512308" y="6739692"/>
              <a:ext cx="366340" cy="363812"/>
              <a:chOff x="4000496" y="2214554"/>
              <a:chExt cx="108000" cy="108000"/>
            </a:xfrm>
          </p:grpSpPr>
          <p:sp>
            <p:nvSpPr>
              <p:cNvPr id="41" name="40 - Έλλειψη">
                <a:extLst/>
              </p:cNvPr>
              <p:cNvSpPr/>
              <p:nvPr/>
            </p:nvSpPr>
            <p:spPr>
              <a:xfrm>
                <a:off x="4000412" y="2214520"/>
                <a:ext cx="107970" cy="10782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1400" dirty="0">
                  <a:ea typeface="MS PGothic" pitchFamily="34" charset="-128"/>
                  <a:cs typeface="Utsaah" pitchFamily="34" charset="0"/>
                </a:endParaRPr>
              </a:p>
            </p:txBody>
          </p:sp>
          <p:grpSp>
            <p:nvGrpSpPr>
              <p:cNvPr id="45072" name="248 - Ομάδα"/>
              <p:cNvGrpSpPr>
                <a:grpSpLocks/>
              </p:cNvGrpSpPr>
              <p:nvPr/>
            </p:nvGrpSpPr>
            <p:grpSpPr bwMode="auto">
              <a:xfrm>
                <a:off x="4030024" y="2241224"/>
                <a:ext cx="49736" cy="38502"/>
                <a:chOff x="4214810" y="2203124"/>
                <a:chExt cx="49736" cy="38502"/>
              </a:xfrm>
            </p:grpSpPr>
            <p:grpSp>
              <p:nvGrpSpPr>
                <p:cNvPr id="45073" name="244 - Ομάδα"/>
                <p:cNvGrpSpPr>
                  <a:grpSpLocks/>
                </p:cNvGrpSpPr>
                <p:nvPr/>
              </p:nvGrpSpPr>
              <p:grpSpPr bwMode="auto">
                <a:xfrm>
                  <a:off x="4214810" y="221455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50" name="49 - Ελεύθερη σχεδίαση">
                    <a:extLst/>
                  </p:cNvPr>
                  <p:cNvSpPr/>
                  <p:nvPr/>
                </p:nvSpPr>
                <p:spPr>
                  <a:xfrm>
                    <a:off x="4214815" y="2214397"/>
                    <a:ext cx="15371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51" name="50 - Ελεύθερη σχεδίαση">
                    <a:extLst/>
                  </p:cNvPr>
                  <p:cNvSpPr/>
                  <p:nvPr/>
                </p:nvSpPr>
                <p:spPr>
                  <a:xfrm>
                    <a:off x="4226062" y="2237096"/>
                    <a:ext cx="8623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45074" name="245 - Ομάδα"/>
                <p:cNvGrpSpPr>
                  <a:grpSpLocks/>
                </p:cNvGrpSpPr>
                <p:nvPr/>
              </p:nvGrpSpPr>
              <p:grpSpPr bwMode="auto">
                <a:xfrm>
                  <a:off x="4237670" y="220312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48" name="47 - Ελεύθερη σχεδίαση">
                    <a:extLst/>
                  </p:cNvPr>
                  <p:cNvSpPr/>
                  <p:nvPr/>
                </p:nvSpPr>
                <p:spPr>
                  <a:xfrm>
                    <a:off x="4214824" y="2214478"/>
                    <a:ext cx="14996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49" name="48 - Ελεύθερη σχεδίαση">
                    <a:extLst/>
                  </p:cNvPr>
                  <p:cNvSpPr/>
                  <p:nvPr/>
                </p:nvSpPr>
                <p:spPr>
                  <a:xfrm>
                    <a:off x="4226071" y="2237177"/>
                    <a:ext cx="9372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45075" name="249 - Ομάδα"/>
              <p:cNvGrpSpPr>
                <a:grpSpLocks/>
              </p:cNvGrpSpPr>
              <p:nvPr/>
            </p:nvGrpSpPr>
            <p:grpSpPr bwMode="auto">
              <a:xfrm>
                <a:off x="4050026" y="2262730"/>
                <a:ext cx="26876" cy="27072"/>
                <a:chOff x="4214810" y="2214554"/>
                <a:chExt cx="26876" cy="27072"/>
              </a:xfrm>
            </p:grpSpPr>
            <p:sp>
              <p:nvSpPr>
                <p:cNvPr id="44" name="43 - Ελεύθερη σχεδίαση">
                  <a:extLst/>
                </p:cNvPr>
                <p:cNvSpPr/>
                <p:nvPr/>
              </p:nvSpPr>
              <p:spPr>
                <a:xfrm>
                  <a:off x="4208309" y="2214361"/>
                  <a:ext cx="22119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  <p:sp>
              <p:nvSpPr>
                <p:cNvPr id="45" name="44 - Ελεύθερη σχεδίαση">
                  <a:extLst/>
                </p:cNvPr>
                <p:cNvSpPr/>
                <p:nvPr/>
              </p:nvSpPr>
              <p:spPr>
                <a:xfrm>
                  <a:off x="4225929" y="2237060"/>
                  <a:ext cx="15746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</p:grpSp>
        </p:grpSp>
        <p:grpSp>
          <p:nvGrpSpPr>
            <p:cNvPr id="45076" name="277 - Ομάδα"/>
            <p:cNvGrpSpPr>
              <a:grpSpLocks/>
            </p:cNvGrpSpPr>
            <p:nvPr/>
          </p:nvGrpSpPr>
          <p:grpSpPr bwMode="auto">
            <a:xfrm>
              <a:off x="3966234" y="7220988"/>
              <a:ext cx="366340" cy="363812"/>
              <a:chOff x="4000496" y="2214554"/>
              <a:chExt cx="108000" cy="108000"/>
            </a:xfrm>
          </p:grpSpPr>
          <p:sp>
            <p:nvSpPr>
              <p:cNvPr id="30" name="29 - Έλλειψη">
                <a:extLst/>
              </p:cNvPr>
              <p:cNvSpPr/>
              <p:nvPr/>
            </p:nvSpPr>
            <p:spPr>
              <a:xfrm>
                <a:off x="4000662" y="2214386"/>
                <a:ext cx="107970" cy="10825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1400" dirty="0">
                  <a:ea typeface="MS PGothic" pitchFamily="34" charset="-128"/>
                  <a:cs typeface="Utsaah" pitchFamily="34" charset="0"/>
                </a:endParaRPr>
              </a:p>
            </p:txBody>
          </p:sp>
          <p:grpSp>
            <p:nvGrpSpPr>
              <p:cNvPr id="45077" name="248 - Ομάδα"/>
              <p:cNvGrpSpPr>
                <a:grpSpLocks/>
              </p:cNvGrpSpPr>
              <p:nvPr/>
            </p:nvGrpSpPr>
            <p:grpSpPr bwMode="auto">
              <a:xfrm>
                <a:off x="4030024" y="2241224"/>
                <a:ext cx="49736" cy="38502"/>
                <a:chOff x="4214810" y="2203124"/>
                <a:chExt cx="49736" cy="38502"/>
              </a:xfrm>
            </p:grpSpPr>
            <p:grpSp>
              <p:nvGrpSpPr>
                <p:cNvPr id="45078" name="244 - Ομάδα"/>
                <p:cNvGrpSpPr>
                  <a:grpSpLocks/>
                </p:cNvGrpSpPr>
                <p:nvPr/>
              </p:nvGrpSpPr>
              <p:grpSpPr bwMode="auto">
                <a:xfrm>
                  <a:off x="4214810" y="221455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39" name="38 - Ελεύθερη σχεδίαση">
                    <a:extLst/>
                  </p:cNvPr>
                  <p:cNvSpPr/>
                  <p:nvPr/>
                </p:nvSpPr>
                <p:spPr>
                  <a:xfrm>
                    <a:off x="4222188" y="2195056"/>
                    <a:ext cx="8248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40" name="39 - Ελεύθερη σχεδίαση">
                    <a:extLst/>
                  </p:cNvPr>
                  <p:cNvSpPr/>
                  <p:nvPr/>
                </p:nvSpPr>
                <p:spPr>
                  <a:xfrm>
                    <a:off x="4226312" y="2237399"/>
                    <a:ext cx="15371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  <p:grpSp>
              <p:nvGrpSpPr>
                <p:cNvPr id="45079" name="245 - Ομάδα"/>
                <p:cNvGrpSpPr>
                  <a:grpSpLocks/>
                </p:cNvGrpSpPr>
                <p:nvPr/>
              </p:nvGrpSpPr>
              <p:grpSpPr bwMode="auto">
                <a:xfrm>
                  <a:off x="4237670" y="2203124"/>
                  <a:ext cx="26876" cy="27072"/>
                  <a:chOff x="4214810" y="2214554"/>
                  <a:chExt cx="26876" cy="27072"/>
                </a:xfrm>
              </p:grpSpPr>
              <p:sp>
                <p:nvSpPr>
                  <p:cNvPr id="37" name="36 - Ελεύθερη σχεδίαση">
                    <a:extLst/>
                  </p:cNvPr>
                  <p:cNvSpPr/>
                  <p:nvPr/>
                </p:nvSpPr>
                <p:spPr>
                  <a:xfrm>
                    <a:off x="4222946" y="2214344"/>
                    <a:ext cx="7123" cy="4365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  <p:sp>
                <p:nvSpPr>
                  <p:cNvPr id="38" name="37 - Ελεύθερη σχεδίαση">
                    <a:extLst/>
                  </p:cNvPr>
                  <p:cNvSpPr/>
                  <p:nvPr/>
                </p:nvSpPr>
                <p:spPr>
                  <a:xfrm>
                    <a:off x="4226320" y="2237480"/>
                    <a:ext cx="11622" cy="23572"/>
                  </a:xfrm>
                  <a:custGeom>
                    <a:avLst/>
                    <a:gdLst>
                      <a:gd name="connsiteX0" fmla="*/ 15446 w 15446"/>
                      <a:gd name="connsiteY0" fmla="*/ 4212 h 4212"/>
                      <a:gd name="connsiteX1" fmla="*/ 7826 w 15446"/>
                      <a:gd name="connsiteY1" fmla="*/ 402 h 4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46" h="4212">
                        <a:moveTo>
                          <a:pt x="15446" y="4212"/>
                        </a:moveTo>
                        <a:cubicBezTo>
                          <a:pt x="2811" y="0"/>
                          <a:pt x="0" y="402"/>
                          <a:pt x="7826" y="402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l-GR" sz="1400" dirty="0">
                      <a:ea typeface="MS PGothic" pitchFamily="34" charset="-128"/>
                      <a:cs typeface="Utsaah" pitchFamily="34" charset="0"/>
                    </a:endParaRPr>
                  </a:p>
                </p:txBody>
              </p:sp>
            </p:grpSp>
          </p:grpSp>
          <p:grpSp>
            <p:nvGrpSpPr>
              <p:cNvPr id="45080" name="249 - Ομάδα"/>
              <p:cNvGrpSpPr>
                <a:grpSpLocks/>
              </p:cNvGrpSpPr>
              <p:nvPr/>
            </p:nvGrpSpPr>
            <p:grpSpPr bwMode="auto">
              <a:xfrm>
                <a:off x="4050026" y="2262730"/>
                <a:ext cx="26876" cy="27072"/>
                <a:chOff x="4214810" y="2214554"/>
                <a:chExt cx="26876" cy="27072"/>
              </a:xfrm>
            </p:grpSpPr>
            <p:sp>
              <p:nvSpPr>
                <p:cNvPr id="33" name="32 - Ελεύθερη σχεδίαση">
                  <a:extLst/>
                </p:cNvPr>
                <p:cNvSpPr/>
                <p:nvPr/>
              </p:nvSpPr>
              <p:spPr>
                <a:xfrm>
                  <a:off x="4208559" y="2214664"/>
                  <a:ext cx="32991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  <p:sp>
              <p:nvSpPr>
                <p:cNvPr id="34" name="33 - Ελεύθερη σχεδίαση">
                  <a:extLst/>
                </p:cNvPr>
                <p:cNvSpPr/>
                <p:nvPr/>
              </p:nvSpPr>
              <p:spPr>
                <a:xfrm>
                  <a:off x="4226179" y="2237363"/>
                  <a:ext cx="26617" cy="4365"/>
                </a:xfrm>
                <a:custGeom>
                  <a:avLst/>
                  <a:gdLst>
                    <a:gd name="connsiteX0" fmla="*/ 15446 w 15446"/>
                    <a:gd name="connsiteY0" fmla="*/ 4212 h 4212"/>
                    <a:gd name="connsiteX1" fmla="*/ 7826 w 15446"/>
                    <a:gd name="connsiteY1" fmla="*/ 402 h 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46" h="4212">
                      <a:moveTo>
                        <a:pt x="15446" y="4212"/>
                      </a:moveTo>
                      <a:cubicBezTo>
                        <a:pt x="2811" y="0"/>
                        <a:pt x="0" y="402"/>
                        <a:pt x="7826" y="402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l-GR" sz="1400" dirty="0">
                    <a:ea typeface="MS PGothic" pitchFamily="34" charset="-128"/>
                    <a:cs typeface="Utsaah" pitchFamily="34" charset="0"/>
                  </a:endParaRPr>
                </a:p>
              </p:txBody>
            </p:sp>
          </p:grpSp>
        </p:grpSp>
        <p:sp>
          <p:nvSpPr>
            <p:cNvPr id="14" name="13 - TextBox">
              <a:extLst/>
            </p:cNvPr>
            <p:cNvSpPr txBox="1"/>
            <p:nvPr/>
          </p:nvSpPr>
          <p:spPr>
            <a:xfrm>
              <a:off x="2007177" y="7341001"/>
              <a:ext cx="1231157" cy="4190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ea typeface="MS PGothic" pitchFamily="34" charset="-128"/>
                  <a:cs typeface="Utsaah" pitchFamily="34" charset="0"/>
                </a:rPr>
                <a:t>Resting cysts</a:t>
              </a: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15" name="14 - TextBox">
              <a:extLst/>
            </p:cNvPr>
            <p:cNvSpPr txBox="1"/>
            <p:nvPr/>
          </p:nvSpPr>
          <p:spPr>
            <a:xfrm>
              <a:off x="2594681" y="5539669"/>
              <a:ext cx="2447936" cy="4190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dirty="0" err="1">
                  <a:ea typeface="MS PGothic" pitchFamily="34" charset="-128"/>
                  <a:cs typeface="Utsaah" pitchFamily="34" charset="0"/>
                </a:rPr>
                <a:t>Dinoflagellates</a:t>
              </a:r>
              <a:r>
                <a:rPr lang="en-US" sz="1400" dirty="0">
                  <a:ea typeface="MS PGothic" pitchFamily="34" charset="-128"/>
                  <a:cs typeface="Utsaah" pitchFamily="34" charset="0"/>
                </a:rPr>
                <a:t> hatch</a:t>
              </a: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16" name="15 - TextBox">
              <a:extLst/>
            </p:cNvPr>
            <p:cNvSpPr txBox="1"/>
            <p:nvPr/>
          </p:nvSpPr>
          <p:spPr>
            <a:xfrm>
              <a:off x="5904800" y="7151310"/>
              <a:ext cx="856848" cy="4190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ea typeface="MS PGothic" pitchFamily="34" charset="-128"/>
                  <a:cs typeface="Utsaah" pitchFamily="34" charset="0"/>
                </a:rPr>
                <a:t>Mussels</a:t>
              </a:r>
              <a:endParaRPr lang="el-GR" sz="1400" kern="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17" name="16 - TextBox">
              <a:extLst/>
            </p:cNvPr>
            <p:cNvSpPr txBox="1"/>
            <p:nvPr/>
          </p:nvSpPr>
          <p:spPr>
            <a:xfrm>
              <a:off x="2758725" y="3254550"/>
              <a:ext cx="1367982" cy="4190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ea typeface="MS PGothic" pitchFamily="34" charset="-128"/>
                  <a:cs typeface="Utsaah" pitchFamily="34" charset="0"/>
                </a:rPr>
                <a:t>Dinoflagellate</a:t>
              </a:r>
              <a:r>
                <a:rPr lang="en-US" sz="1400" dirty="0">
                  <a:ea typeface="MS PGothic" pitchFamily="34" charset="-128"/>
                  <a:cs typeface="Utsaah" pitchFamily="34" charset="0"/>
                </a:rPr>
                <a:t> </a:t>
              </a: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cxnSp>
          <p:nvCxnSpPr>
            <p:cNvPr id="18" name="17 - Ευθύγραμμο βέλος σύνδεσης">
              <a:extLst/>
            </p:cNvPr>
            <p:cNvCxnSpPr/>
            <p:nvPr/>
          </p:nvCxnSpPr>
          <p:spPr>
            <a:xfrm rot="5400000" flipH="1" flipV="1">
              <a:off x="3366089" y="6375396"/>
              <a:ext cx="722003" cy="6359"/>
            </a:xfrm>
            <a:prstGeom prst="straightConnector1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- Ευθύγραμμο βέλος σύνδεσης">
              <a:extLst/>
            </p:cNvPr>
            <p:cNvCxnSpPr/>
            <p:nvPr/>
          </p:nvCxnSpPr>
          <p:spPr>
            <a:xfrm rot="5400000" flipH="1" flipV="1">
              <a:off x="3366089" y="4128509"/>
              <a:ext cx="722003" cy="6359"/>
            </a:xfrm>
            <a:prstGeom prst="straightConnector1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3516" name="Picture 2" descr="CSIRO PUBLISHING | Microbiology Australia"/>
            <p:cNvPicPr>
              <a:picLocks noChangeAspect="1" noChangeArrowheads="1"/>
            </p:cNvPicPr>
            <p:nvPr/>
          </p:nvPicPr>
          <p:blipFill>
            <a:blip r:embed="rId2"/>
            <a:srcRect l="67999" t="8333"/>
            <a:stretch>
              <a:fillRect/>
            </a:stretch>
          </p:blipFill>
          <p:spPr bwMode="auto">
            <a:xfrm>
              <a:off x="5757865" y="2408006"/>
              <a:ext cx="1741603" cy="3369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21 - Έλλειψη">
              <a:extLst/>
            </p:cNvPr>
            <p:cNvSpPr/>
            <p:nvPr/>
          </p:nvSpPr>
          <p:spPr>
            <a:xfrm>
              <a:off x="5037531" y="2769292"/>
              <a:ext cx="242886" cy="24115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23" name="22 - Έλλειψη">
              <a:extLst/>
            </p:cNvPr>
            <p:cNvSpPr/>
            <p:nvPr/>
          </p:nvSpPr>
          <p:spPr>
            <a:xfrm>
              <a:off x="5257527" y="6017574"/>
              <a:ext cx="244158" cy="4808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24" name="23 - Έλλειψη">
              <a:extLst/>
            </p:cNvPr>
            <p:cNvSpPr/>
            <p:nvPr/>
          </p:nvSpPr>
          <p:spPr>
            <a:xfrm>
              <a:off x="7621534" y="5776416"/>
              <a:ext cx="241614" cy="1543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25" name="24 - Ορθογώνιο">
              <a:extLst/>
            </p:cNvPr>
            <p:cNvSpPr/>
            <p:nvPr/>
          </p:nvSpPr>
          <p:spPr>
            <a:xfrm>
              <a:off x="5630122" y="3611875"/>
              <a:ext cx="485772" cy="2411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26" name="25 - Ορθογώνιο">
              <a:extLst/>
            </p:cNvPr>
            <p:cNvSpPr/>
            <p:nvPr/>
          </p:nvSpPr>
          <p:spPr>
            <a:xfrm>
              <a:off x="5613591" y="3513353"/>
              <a:ext cx="396756" cy="4808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sp>
          <p:nvSpPr>
            <p:cNvPr id="27" name="26 - TextBox">
              <a:extLst/>
            </p:cNvPr>
            <p:cNvSpPr txBox="1"/>
            <p:nvPr/>
          </p:nvSpPr>
          <p:spPr>
            <a:xfrm>
              <a:off x="6035780" y="1985529"/>
              <a:ext cx="1026731" cy="4190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ea typeface="MS PGothic" pitchFamily="34" charset="-128"/>
                  <a:cs typeface="Utsaah" pitchFamily="34" charset="0"/>
                </a:rPr>
                <a:t>Consumer</a:t>
              </a:r>
              <a:endParaRPr lang="el-GR" sz="1400" kern="0" dirty="0">
                <a:ea typeface="MS PGothic" pitchFamily="34" charset="-128"/>
                <a:cs typeface="Utsaah" pitchFamily="34" charset="0"/>
              </a:endParaRPr>
            </a:p>
          </p:txBody>
        </p:sp>
        <p:cxnSp>
          <p:nvCxnSpPr>
            <p:cNvPr id="28" name="27 - Ευθύγραμμο βέλος σύνδεσης">
              <a:extLst/>
            </p:cNvPr>
            <p:cNvCxnSpPr>
              <a:endCxn id="3" idx="1"/>
            </p:cNvCxnSpPr>
            <p:nvPr/>
          </p:nvCxnSpPr>
          <p:spPr>
            <a:xfrm flipV="1">
              <a:off x="3988415" y="6551356"/>
              <a:ext cx="1411537" cy="208808"/>
            </a:xfrm>
            <a:prstGeom prst="straightConnector1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8 - Τόξο">
              <a:extLst/>
            </p:cNvPr>
            <p:cNvSpPr/>
            <p:nvPr/>
          </p:nvSpPr>
          <p:spPr>
            <a:xfrm rot="1905221">
              <a:off x="5421571" y="4013315"/>
              <a:ext cx="2216494" cy="2515985"/>
            </a:xfrm>
            <a:prstGeom prst="arc">
              <a:avLst>
                <a:gd name="adj1" fmla="val 17237635"/>
                <a:gd name="adj2" fmla="val 0"/>
              </a:avLst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sz="1400" dirty="0">
                <a:ea typeface="MS PGothic" pitchFamily="34" charset="-128"/>
                <a:cs typeface="Utsaah" pitchFamily="34" charset="0"/>
              </a:endParaRPr>
            </a:p>
          </p:txBody>
        </p:sp>
        <p:cxnSp>
          <p:nvCxnSpPr>
            <p:cNvPr id="20" name="19 - Ευθύγραμμο βέλος σύνδεσης">
              <a:extLst/>
            </p:cNvPr>
            <p:cNvCxnSpPr/>
            <p:nvPr/>
          </p:nvCxnSpPr>
          <p:spPr>
            <a:xfrm rot="16200000" flipH="1">
              <a:off x="3973906" y="3955087"/>
              <a:ext cx="1973379" cy="1766329"/>
            </a:xfrm>
            <a:prstGeom prst="straightConnector1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3491" name="Picture 6" descr="C:\Users\AMD\AppData\Local\Temp\Rar$DIa0.767\m4.jpg"/>
          <p:cNvPicPr preferRelativeResize="0">
            <a:picLocks noChangeArrowheads="1"/>
          </p:cNvPicPr>
          <p:nvPr/>
        </p:nvPicPr>
        <p:blipFill>
          <a:blip r:embed="rId3"/>
          <a:srcRect t="24001"/>
          <a:stretch>
            <a:fillRect/>
          </a:stretch>
        </p:blipFill>
        <p:spPr bwMode="auto">
          <a:xfrm>
            <a:off x="6697306" y="1679400"/>
            <a:ext cx="2098812" cy="15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3" descr="Fact sheet on ... Escherichia col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89244" y="3283201"/>
            <a:ext cx="2116090" cy="17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5" descr="Salmonella's Secret: A Chemical That Isn't Only in Corpses | Live Scienc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89244" y="5065200"/>
            <a:ext cx="2116090" cy="123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" name="105 - TextBox">
            <a:extLst/>
          </p:cNvPr>
          <p:cNvSpPr txBox="1"/>
          <p:nvPr/>
        </p:nvSpPr>
        <p:spPr>
          <a:xfrm>
            <a:off x="880072" y="124200"/>
            <a:ext cx="7218423" cy="280575"/>
          </a:xfrm>
          <a:prstGeom prst="rect">
            <a:avLst/>
          </a:prstGeom>
          <a:noFill/>
        </p:spPr>
        <p:txBody>
          <a:bodyPr wrap="none" lIns="64502" tIns="32251" rIns="64502" bIns="32251">
            <a:spAutoFit/>
          </a:bodyPr>
          <a:lstStyle/>
          <a:p>
            <a:pPr>
              <a:defRPr/>
            </a:pPr>
            <a:r>
              <a:rPr lang="el-GR" sz="1400" b="1" dirty="0">
                <a:solidFill>
                  <a:srgbClr val="002060"/>
                </a:solidFill>
                <a:cs typeface="Arial" charset="0"/>
              </a:rPr>
              <a:t>ΚΛΙΜΑΤΙΚΗ ΑΛΛΑΓΗ ΚΑΙ ΑΥΞΗΣΗ ΣΥΧΝΟΤΗΤΑΣ ΑΝΑΠΤΥΞΗΣ ΠΑΘΟΓΟΝΩΝ ΜΙΚΡΟΟΡΓΑΝΙΣΜΩΝ</a:t>
            </a:r>
          </a:p>
        </p:txBody>
      </p:sp>
      <p:sp>
        <p:nvSpPr>
          <p:cNvPr id="45063" name="107 - TextBox">
            <a:extLst/>
          </p:cNvPr>
          <p:cNvSpPr txBox="1">
            <a:spLocks noChangeArrowheads="1"/>
          </p:cNvSpPr>
          <p:nvPr/>
        </p:nvSpPr>
        <p:spPr bwMode="auto">
          <a:xfrm>
            <a:off x="2093053" y="853200"/>
            <a:ext cx="1530840" cy="896129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64502" tIns="32251" rIns="64502" bIns="3225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l-GR" altLang="el-GR" dirty="0">
                <a:latin typeface="+mn-lt"/>
              </a:rPr>
              <a:t>Θερμοκρασία</a:t>
            </a:r>
          </a:p>
          <a:p>
            <a:pPr>
              <a:defRPr/>
            </a:pPr>
            <a:r>
              <a:rPr lang="el-GR" altLang="el-GR" dirty="0">
                <a:latin typeface="+mn-lt"/>
              </a:rPr>
              <a:t>Ρύπανση</a:t>
            </a:r>
          </a:p>
          <a:p>
            <a:pPr>
              <a:defRPr/>
            </a:pPr>
            <a:r>
              <a:rPr lang="el-GR" altLang="el-GR" dirty="0">
                <a:latin typeface="+mn-lt"/>
              </a:rPr>
              <a:t>Αστικά λύματα</a:t>
            </a:r>
          </a:p>
        </p:txBody>
      </p:sp>
      <p:sp>
        <p:nvSpPr>
          <p:cNvPr id="109" name="108 - Βέλος προς τα επάνω">
            <a:extLst/>
          </p:cNvPr>
          <p:cNvSpPr/>
          <p:nvPr/>
        </p:nvSpPr>
        <p:spPr>
          <a:xfrm>
            <a:off x="1790096" y="804600"/>
            <a:ext cx="302957" cy="8384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01 - Ομάδα"/>
          <p:cNvGrpSpPr>
            <a:grpSpLocks/>
          </p:cNvGrpSpPr>
          <p:nvPr/>
        </p:nvGrpSpPr>
        <p:grpSpPr bwMode="auto">
          <a:xfrm>
            <a:off x="2685352" y="941761"/>
            <a:ext cx="6084272" cy="5597640"/>
            <a:chOff x="2440142" y="1384300"/>
            <a:chExt cx="7918296" cy="8228013"/>
          </a:xfrm>
        </p:grpSpPr>
        <p:pic>
          <p:nvPicPr>
            <p:cNvPr id="64577" name="20 - Εικόνα" descr="greece map.png"/>
            <p:cNvPicPr>
              <a:picLocks noChangeAspect="1"/>
            </p:cNvPicPr>
            <p:nvPr/>
          </p:nvPicPr>
          <p:blipFill>
            <a:blip r:embed="rId2"/>
            <a:srcRect r="10780" b="3719"/>
            <a:stretch>
              <a:fillRect/>
            </a:stretch>
          </p:blipFill>
          <p:spPr bwMode="auto">
            <a:xfrm>
              <a:off x="2830513" y="1397000"/>
              <a:ext cx="7527925" cy="8215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78" name="32 - TextBox"/>
            <p:cNvSpPr txBox="1">
              <a:spLocks noChangeArrowheads="1"/>
            </p:cNvSpPr>
            <p:nvPr/>
          </p:nvSpPr>
          <p:spPr bwMode="auto">
            <a:xfrm>
              <a:off x="8945563" y="1838325"/>
              <a:ext cx="1096962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endParaRPr lang="el-GR" altLang="en-US" sz="800" dirty="0"/>
            </a:p>
          </p:txBody>
        </p:sp>
        <p:cxnSp>
          <p:nvCxnSpPr>
            <p:cNvPr id="38" name="37 - Ευθύγραμμο βέλος σύνδεσης">
              <a:extLst/>
            </p:cNvPr>
            <p:cNvCxnSpPr>
              <a:endCxn id="37" idx="2"/>
            </p:cNvCxnSpPr>
            <p:nvPr/>
          </p:nvCxnSpPr>
          <p:spPr>
            <a:xfrm rot="10800000">
              <a:off x="5043122" y="3093482"/>
              <a:ext cx="787142" cy="327576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39 - Ευθύγραμμο βέλος σύνδεσης">
              <a:extLst/>
            </p:cNvPr>
            <p:cNvCxnSpPr>
              <a:stCxn id="64641" idx="2"/>
              <a:endCxn id="39" idx="1"/>
            </p:cNvCxnSpPr>
            <p:nvPr/>
          </p:nvCxnSpPr>
          <p:spPr>
            <a:xfrm rot="5400000" flipH="1">
              <a:off x="2837739" y="3269984"/>
              <a:ext cx="927340" cy="1722534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79">
              <a:extLst/>
            </p:cNvPr>
            <p:cNvSpPr txBox="1"/>
            <p:nvPr/>
          </p:nvSpPr>
          <p:spPr bwMode="auto">
            <a:xfrm>
              <a:off x="2830048" y="6326188"/>
              <a:ext cx="1500780" cy="950452"/>
            </a:xfrm>
            <a:prstGeom prst="rect">
              <a:avLst/>
            </a:prstGeom>
            <a:solidFill>
              <a:schemeClr val="lt1">
                <a:alpha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6956" tIns="53477" rIns="106956" bIns="53477">
              <a:spAutoFit/>
            </a:bodyPr>
            <a:lstStyle/>
            <a:p>
              <a:pPr>
                <a:defRPr/>
              </a:pPr>
              <a:r>
                <a:rPr lang="en-US" sz="700" i="1" dirty="0">
                  <a:latin typeface="Arial" pitchFamily="34" charset="0"/>
                  <a:cs typeface="Arial" pitchFamily="34" charset="0"/>
                </a:rPr>
                <a:t>E. Coli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Alexandrium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Dinophysis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Prorocentrum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Vibrio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splendidus</a:t>
              </a:r>
              <a:endParaRPr lang="el-GR" sz="700" i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2" name="41 - Ευθύγραμμο βέλος σύνδεσης">
              <a:extLst/>
            </p:cNvPr>
            <p:cNvCxnSpPr/>
            <p:nvPr/>
          </p:nvCxnSpPr>
          <p:spPr>
            <a:xfrm rot="10800000" flipV="1">
              <a:off x="3685888" y="4395788"/>
              <a:ext cx="2138917" cy="1930400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81">
              <a:extLst/>
            </p:cNvPr>
            <p:cNvSpPr txBox="1"/>
            <p:nvPr/>
          </p:nvSpPr>
          <p:spPr bwMode="auto">
            <a:xfrm>
              <a:off x="4472335" y="7542213"/>
              <a:ext cx="2073607" cy="1425477"/>
            </a:xfrm>
            <a:prstGeom prst="rect">
              <a:avLst/>
            </a:prstGeom>
            <a:solidFill>
              <a:schemeClr val="lt1">
                <a:alpha val="74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6956" tIns="53477" rIns="106956" bIns="53477">
              <a:spAutoFit/>
            </a:bodyPr>
            <a:lstStyle/>
            <a:p>
              <a:pPr>
                <a:defRPr/>
              </a:pPr>
              <a:r>
                <a:rPr lang="en-US" sz="700" i="1" dirty="0">
                  <a:latin typeface="Arial" pitchFamily="34" charset="0"/>
                  <a:cs typeface="Arial" pitchFamily="34" charset="0"/>
                </a:rPr>
                <a:t>E. coli</a:t>
              </a:r>
            </a:p>
            <a:p>
              <a:pPr>
                <a:defRPr/>
              </a:pPr>
              <a:r>
                <a:rPr lang="en-US" sz="700" i="1" dirty="0">
                  <a:latin typeface="Arial" pitchFamily="34" charset="0"/>
                  <a:cs typeface="Arial" pitchFamily="34" charset="0"/>
                </a:rPr>
                <a:t>Salmonella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Dinophysis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>
                  <a:latin typeface="Arial" pitchFamily="34" charset="0"/>
                  <a:cs typeface="Arial" pitchFamily="34" charset="0"/>
                </a:rPr>
                <a:t>Pseudo-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nitzschia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Azadinium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Gonyaulax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spinifera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Prorocentrum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Protoceratium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reticulatum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Karenia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brevis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4" name="43 - Ευθύγραμμο βέλος σύνδεσης">
              <a:extLst/>
            </p:cNvPr>
            <p:cNvCxnSpPr>
              <a:endCxn id="43" idx="0"/>
            </p:cNvCxnSpPr>
            <p:nvPr/>
          </p:nvCxnSpPr>
          <p:spPr>
            <a:xfrm rot="5400000">
              <a:off x="4382339" y="5952800"/>
              <a:ext cx="2716213" cy="462614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5" name="TextBox 93">
              <a:extLst/>
            </p:cNvPr>
            <p:cNvSpPr txBox="1"/>
            <p:nvPr/>
          </p:nvSpPr>
          <p:spPr bwMode="auto">
            <a:xfrm flipH="1">
              <a:off x="8615464" y="3397250"/>
              <a:ext cx="1640925" cy="1583818"/>
            </a:xfrm>
            <a:prstGeom prst="rect">
              <a:avLst/>
            </a:prstGeom>
            <a:solidFill>
              <a:schemeClr val="lt1">
                <a:alpha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6956" tIns="53477" rIns="106956" bIns="53477">
              <a:spAutoFit/>
            </a:bodyPr>
            <a:lstStyle/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E.Coli</a:t>
              </a:r>
              <a:endParaRPr lang="en-US" sz="7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Alexandrium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Dinophysis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Pseudo-</a:t>
              </a: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nitzschia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Azadinium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Gonyaulax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spinifera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Prorocentrum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spp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Protoceratium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reticulatum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Vibrio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splendidus</a:t>
              </a:r>
              <a:endParaRPr lang="el-GR" sz="7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6" name="45 - Ευθύγραμμο βέλος σύνδεσης">
              <a:extLst/>
            </p:cNvPr>
            <p:cNvCxnSpPr>
              <a:endCxn id="45" idx="3"/>
            </p:cNvCxnSpPr>
            <p:nvPr/>
          </p:nvCxnSpPr>
          <p:spPr>
            <a:xfrm rot="5400000" flipH="1" flipV="1">
              <a:off x="8440717" y="4221043"/>
              <a:ext cx="206629" cy="142865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7" name="TextBox 85">
              <a:extLst/>
            </p:cNvPr>
            <p:cNvSpPr txBox="1"/>
            <p:nvPr/>
          </p:nvSpPr>
          <p:spPr bwMode="auto">
            <a:xfrm>
              <a:off x="8454910" y="6396038"/>
              <a:ext cx="1659974" cy="1742158"/>
            </a:xfrm>
            <a:prstGeom prst="rect">
              <a:avLst/>
            </a:prstGeom>
            <a:solidFill>
              <a:schemeClr val="lt1">
                <a:alpha val="80000"/>
              </a:schemeClr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6956" tIns="53477" rIns="106956" bIns="53477">
              <a:spAutoFit/>
            </a:bodyPr>
            <a:lstStyle/>
            <a:p>
              <a:pPr>
                <a:defRPr/>
              </a:pP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E. Coli</a:t>
              </a:r>
            </a:p>
            <a:p>
              <a:pPr>
                <a:defRPr/>
              </a:pP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Salmonella</a:t>
              </a:r>
            </a:p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Alexandrium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Dinophysis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Pseudo-</a:t>
              </a: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nitzschia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Azadinium</a:t>
              </a:r>
              <a:r>
                <a:rPr lang="en-US" sz="7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spp.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Gonyaulax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spinifera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Prorocentrum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spp</a:t>
              </a:r>
              <a:endParaRPr lang="en-US" sz="7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Protoceratium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reticulatum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>
                <a:defRPr/>
              </a:pP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Karenia</a:t>
              </a:r>
              <a:r>
                <a:rPr lang="en-US" sz="7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700" i="1" dirty="0" err="1">
                  <a:latin typeface="Arial" pitchFamily="34" charset="0"/>
                  <a:cs typeface="Arial" pitchFamily="34" charset="0"/>
                </a:rPr>
                <a:t>brevis</a:t>
              </a:r>
              <a:endParaRPr lang="en-US" sz="7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8" name="47 - Ευθύγραμμο βέλος σύνδεσης">
              <a:extLst/>
            </p:cNvPr>
            <p:cNvCxnSpPr>
              <a:endCxn id="47" idx="1"/>
            </p:cNvCxnSpPr>
            <p:nvPr/>
          </p:nvCxnSpPr>
          <p:spPr>
            <a:xfrm>
              <a:off x="6257486" y="6042025"/>
              <a:ext cx="2197424" cy="1225091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7" name="26 - Ορθογώνιο">
              <a:extLst/>
            </p:cNvPr>
            <p:cNvSpPr/>
            <p:nvPr/>
          </p:nvSpPr>
          <p:spPr>
            <a:xfrm>
              <a:off x="2949784" y="8542338"/>
              <a:ext cx="213620" cy="21431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anchor="ctr"/>
            <a:lstStyle/>
            <a:p>
              <a:pPr algn="ctr">
                <a:defRPr/>
              </a:pPr>
              <a:endParaRPr lang="el-GR" b="1" dirty="0"/>
            </a:p>
          </p:txBody>
        </p:sp>
        <p:sp>
          <p:nvSpPr>
            <p:cNvPr id="28" name="27 - Ορθογώνιο">
              <a:extLst/>
            </p:cNvPr>
            <p:cNvSpPr/>
            <p:nvPr/>
          </p:nvSpPr>
          <p:spPr>
            <a:xfrm>
              <a:off x="2952505" y="8899525"/>
              <a:ext cx="216341" cy="21431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anchor="ctr"/>
            <a:lstStyle/>
            <a:p>
              <a:pPr algn="ctr">
                <a:defRPr/>
              </a:pPr>
              <a:endParaRPr lang="el-GR" b="1" dirty="0"/>
            </a:p>
          </p:txBody>
        </p:sp>
        <p:sp>
          <p:nvSpPr>
            <p:cNvPr id="29" name="28 - Ορθογώνιο">
              <a:extLst/>
            </p:cNvPr>
            <p:cNvSpPr/>
            <p:nvPr/>
          </p:nvSpPr>
          <p:spPr>
            <a:xfrm>
              <a:off x="2966112" y="9277350"/>
              <a:ext cx="212259" cy="21272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anchor="ctr"/>
            <a:lstStyle/>
            <a:p>
              <a:pPr algn="ctr">
                <a:defRPr/>
              </a:pPr>
              <a:endParaRPr lang="el-GR" b="1" dirty="0"/>
            </a:p>
          </p:txBody>
        </p:sp>
        <p:sp>
          <p:nvSpPr>
            <p:cNvPr id="64592" name="67 - TextBox"/>
            <p:cNvSpPr txBox="1">
              <a:spLocks noChangeArrowheads="1"/>
            </p:cNvSpPr>
            <p:nvPr/>
          </p:nvSpPr>
          <p:spPr bwMode="auto">
            <a:xfrm>
              <a:off x="2806700" y="7969250"/>
              <a:ext cx="1174295" cy="497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800" b="1" dirty="0"/>
                <a:t>Harvested shellfish</a:t>
              </a:r>
            </a:p>
            <a:p>
              <a:pPr eaLnBrk="1" hangingPunct="1"/>
              <a:r>
                <a:rPr lang="en-US" altLang="en-US" sz="800" b="1" dirty="0"/>
                <a:t>areas</a:t>
              </a:r>
              <a:endParaRPr lang="el-GR" altLang="en-US" sz="800" b="1" dirty="0"/>
            </a:p>
          </p:txBody>
        </p:sp>
        <p:sp>
          <p:nvSpPr>
            <p:cNvPr id="64593" name="69 - TextBox"/>
            <p:cNvSpPr txBox="1">
              <a:spLocks noChangeArrowheads="1"/>
            </p:cNvSpPr>
            <p:nvPr/>
          </p:nvSpPr>
          <p:spPr bwMode="auto">
            <a:xfrm>
              <a:off x="3176588" y="8520113"/>
              <a:ext cx="445322" cy="316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800" b="1" dirty="0"/>
                <a:t>High</a:t>
              </a:r>
              <a:endParaRPr lang="el-GR" altLang="en-US" sz="800" b="1" dirty="0"/>
            </a:p>
          </p:txBody>
        </p:sp>
        <p:sp>
          <p:nvSpPr>
            <p:cNvPr id="64594" name="70 - TextBox"/>
            <p:cNvSpPr txBox="1">
              <a:spLocks noChangeArrowheads="1"/>
            </p:cNvSpPr>
            <p:nvPr/>
          </p:nvSpPr>
          <p:spPr bwMode="auto">
            <a:xfrm>
              <a:off x="3179763" y="8863013"/>
              <a:ext cx="642239" cy="316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800" b="1" dirty="0"/>
                <a:t>Medium</a:t>
              </a:r>
              <a:endParaRPr lang="el-GR" altLang="en-US" sz="800" b="1" dirty="0"/>
            </a:p>
          </p:txBody>
        </p:sp>
        <p:sp>
          <p:nvSpPr>
            <p:cNvPr id="64595" name="74 - TextBox"/>
            <p:cNvSpPr txBox="1">
              <a:spLocks noChangeArrowheads="1"/>
            </p:cNvSpPr>
            <p:nvPr/>
          </p:nvSpPr>
          <p:spPr bwMode="auto">
            <a:xfrm>
              <a:off x="3190875" y="9255125"/>
              <a:ext cx="424495" cy="316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800" b="1" dirty="0"/>
                <a:t>Low</a:t>
              </a:r>
              <a:endParaRPr lang="el-GR" altLang="en-US" sz="800" b="1" dirty="0"/>
            </a:p>
          </p:txBody>
        </p:sp>
        <p:grpSp>
          <p:nvGrpSpPr>
            <p:cNvPr id="3" name="87 - Ομάδα"/>
            <p:cNvGrpSpPr>
              <a:grpSpLocks noChangeAspect="1"/>
            </p:cNvGrpSpPr>
            <p:nvPr/>
          </p:nvGrpSpPr>
          <p:grpSpPr bwMode="auto">
            <a:xfrm>
              <a:off x="7942274" y="2589935"/>
              <a:ext cx="295755" cy="361922"/>
              <a:chOff x="8431825" y="2287270"/>
              <a:chExt cx="295292" cy="361238"/>
            </a:xfrm>
          </p:grpSpPr>
          <p:sp>
            <p:nvSpPr>
              <p:cNvPr id="89" name="88 - Έλλειψη">
                <a:extLst/>
              </p:cNvPr>
              <p:cNvSpPr/>
              <p:nvPr/>
            </p:nvSpPr>
            <p:spPr>
              <a:xfrm>
                <a:off x="8470900" y="2364188"/>
                <a:ext cx="254040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57" name="59 - TextBox"/>
              <p:cNvSpPr txBox="1">
                <a:spLocks noChangeArrowheads="1"/>
              </p:cNvSpPr>
              <p:nvPr/>
            </p:nvSpPr>
            <p:spPr bwMode="auto">
              <a:xfrm>
                <a:off x="8431825" y="2287270"/>
                <a:ext cx="295292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</a:t>
                </a:r>
                <a:endParaRPr lang="el-GR" altLang="en-US" sz="1000" b="1" dirty="0"/>
              </a:p>
            </p:txBody>
          </p:sp>
        </p:grpSp>
        <p:grpSp>
          <p:nvGrpSpPr>
            <p:cNvPr id="4" name="93 - Ομάδα"/>
            <p:cNvGrpSpPr>
              <a:grpSpLocks/>
            </p:cNvGrpSpPr>
            <p:nvPr/>
          </p:nvGrpSpPr>
          <p:grpSpPr bwMode="auto">
            <a:xfrm>
              <a:off x="7524758" y="2375616"/>
              <a:ext cx="295756" cy="361922"/>
              <a:chOff x="8431825" y="2287160"/>
              <a:chExt cx="295291" cy="363110"/>
            </a:xfrm>
          </p:grpSpPr>
          <p:sp>
            <p:nvSpPr>
              <p:cNvPr id="95" name="94 - Έλλειψη">
                <a:extLst/>
              </p:cNvPr>
              <p:cNvSpPr/>
              <p:nvPr/>
            </p:nvSpPr>
            <p:spPr>
              <a:xfrm>
                <a:off x="8470694" y="2364482"/>
                <a:ext cx="254038" cy="2150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55" name="59 - TextBox"/>
              <p:cNvSpPr txBox="1">
                <a:spLocks noChangeArrowheads="1"/>
              </p:cNvSpPr>
              <p:nvPr/>
            </p:nvSpPr>
            <p:spPr bwMode="auto">
              <a:xfrm>
                <a:off x="8431825" y="2287160"/>
                <a:ext cx="295291" cy="363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2</a:t>
                </a:r>
                <a:endParaRPr lang="el-GR" altLang="en-US" sz="1000" b="1" dirty="0"/>
              </a:p>
            </p:txBody>
          </p:sp>
        </p:grpSp>
        <p:grpSp>
          <p:nvGrpSpPr>
            <p:cNvPr id="5" name="96 - Ομάδα"/>
            <p:cNvGrpSpPr>
              <a:grpSpLocks/>
            </p:cNvGrpSpPr>
            <p:nvPr/>
          </p:nvGrpSpPr>
          <p:grpSpPr bwMode="auto">
            <a:xfrm>
              <a:off x="6810383" y="2375616"/>
              <a:ext cx="295756" cy="361922"/>
              <a:chOff x="8431825" y="2287160"/>
              <a:chExt cx="295291" cy="363110"/>
            </a:xfrm>
          </p:grpSpPr>
          <p:sp>
            <p:nvSpPr>
              <p:cNvPr id="98" name="97 - Έλλειψη">
                <a:extLst/>
              </p:cNvPr>
              <p:cNvSpPr/>
              <p:nvPr/>
            </p:nvSpPr>
            <p:spPr>
              <a:xfrm>
                <a:off x="8470736" y="2364482"/>
                <a:ext cx="254039" cy="2150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53" name="59 - TextBox"/>
              <p:cNvSpPr txBox="1">
                <a:spLocks noChangeArrowheads="1"/>
              </p:cNvSpPr>
              <p:nvPr/>
            </p:nvSpPr>
            <p:spPr bwMode="auto">
              <a:xfrm>
                <a:off x="8431825" y="2287160"/>
                <a:ext cx="295291" cy="363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3</a:t>
                </a:r>
                <a:endParaRPr lang="el-GR" altLang="en-US" sz="1000" b="1" dirty="0"/>
              </a:p>
            </p:txBody>
          </p:sp>
        </p:grpSp>
        <p:grpSp>
          <p:nvGrpSpPr>
            <p:cNvPr id="6" name="99 - Ομάδα"/>
            <p:cNvGrpSpPr>
              <a:grpSpLocks/>
            </p:cNvGrpSpPr>
            <p:nvPr/>
          </p:nvGrpSpPr>
          <p:grpSpPr bwMode="auto">
            <a:xfrm>
              <a:off x="6383353" y="2639152"/>
              <a:ext cx="295755" cy="361923"/>
              <a:chOff x="8431651" y="2287270"/>
              <a:chExt cx="297081" cy="361237"/>
            </a:xfrm>
          </p:grpSpPr>
          <p:sp>
            <p:nvSpPr>
              <p:cNvPr id="101" name="100 - Έλλειψη">
                <a:extLst/>
              </p:cNvPr>
              <p:cNvSpPr/>
              <p:nvPr/>
            </p:nvSpPr>
            <p:spPr>
              <a:xfrm>
                <a:off x="8471951" y="2364189"/>
                <a:ext cx="251479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51" name="59 - TextBox"/>
              <p:cNvSpPr txBox="1">
                <a:spLocks noChangeArrowheads="1"/>
              </p:cNvSpPr>
              <p:nvPr/>
            </p:nvSpPr>
            <p:spPr bwMode="auto">
              <a:xfrm>
                <a:off x="8431651" y="2287270"/>
                <a:ext cx="297081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4</a:t>
                </a:r>
                <a:endParaRPr lang="el-GR" altLang="en-US" sz="1000" b="1" dirty="0"/>
              </a:p>
            </p:txBody>
          </p:sp>
        </p:grpSp>
        <p:grpSp>
          <p:nvGrpSpPr>
            <p:cNvPr id="7" name="102 - Ομάδα"/>
            <p:cNvGrpSpPr>
              <a:grpSpLocks/>
            </p:cNvGrpSpPr>
            <p:nvPr/>
          </p:nvGrpSpPr>
          <p:grpSpPr bwMode="auto">
            <a:xfrm>
              <a:off x="5443547" y="2924897"/>
              <a:ext cx="295755" cy="361922"/>
              <a:chOff x="8431824" y="2287270"/>
              <a:chExt cx="295291" cy="361238"/>
            </a:xfrm>
          </p:grpSpPr>
          <p:sp>
            <p:nvSpPr>
              <p:cNvPr id="104" name="103 - Έλλειψη">
                <a:extLst/>
              </p:cNvPr>
              <p:cNvSpPr/>
              <p:nvPr/>
            </p:nvSpPr>
            <p:spPr>
              <a:xfrm>
                <a:off x="8471497" y="2364189"/>
                <a:ext cx="254039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9" name="59 - TextBox"/>
              <p:cNvSpPr txBox="1">
                <a:spLocks noChangeArrowheads="1"/>
              </p:cNvSpPr>
              <p:nvPr/>
            </p:nvSpPr>
            <p:spPr bwMode="auto">
              <a:xfrm>
                <a:off x="8431824" y="2287270"/>
                <a:ext cx="295291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5</a:t>
                </a:r>
                <a:endParaRPr lang="el-GR" altLang="en-US" sz="1000" b="1" dirty="0"/>
              </a:p>
            </p:txBody>
          </p:sp>
        </p:grpSp>
        <p:grpSp>
          <p:nvGrpSpPr>
            <p:cNvPr id="8" name="117 - Ομάδα"/>
            <p:cNvGrpSpPr>
              <a:grpSpLocks/>
            </p:cNvGrpSpPr>
            <p:nvPr/>
          </p:nvGrpSpPr>
          <p:grpSpPr bwMode="auto">
            <a:xfrm>
              <a:off x="5443547" y="3590064"/>
              <a:ext cx="295755" cy="361923"/>
              <a:chOff x="8431824" y="2287269"/>
              <a:chExt cx="295291" cy="361237"/>
            </a:xfrm>
          </p:grpSpPr>
          <p:sp>
            <p:nvSpPr>
              <p:cNvPr id="119" name="118 - Έλλειψη">
                <a:extLst/>
              </p:cNvPr>
              <p:cNvSpPr/>
              <p:nvPr/>
            </p:nvSpPr>
            <p:spPr>
              <a:xfrm>
                <a:off x="8471497" y="2364188"/>
                <a:ext cx="254039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7" name="59 - TextBox"/>
              <p:cNvSpPr txBox="1">
                <a:spLocks noChangeArrowheads="1"/>
              </p:cNvSpPr>
              <p:nvPr/>
            </p:nvSpPr>
            <p:spPr bwMode="auto">
              <a:xfrm>
                <a:off x="8431824" y="2287269"/>
                <a:ext cx="295291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6</a:t>
                </a:r>
                <a:endParaRPr lang="el-GR" altLang="en-US" sz="1000" b="1" dirty="0"/>
              </a:p>
            </p:txBody>
          </p:sp>
        </p:grpSp>
        <p:grpSp>
          <p:nvGrpSpPr>
            <p:cNvPr id="9" name="120 - Ομάδα"/>
            <p:cNvGrpSpPr>
              <a:grpSpLocks/>
            </p:cNvGrpSpPr>
            <p:nvPr/>
          </p:nvGrpSpPr>
          <p:grpSpPr bwMode="auto">
            <a:xfrm>
              <a:off x="6586580" y="3234457"/>
              <a:ext cx="295756" cy="361923"/>
              <a:chOff x="8431651" y="2287026"/>
              <a:chExt cx="297080" cy="365325"/>
            </a:xfrm>
          </p:grpSpPr>
          <p:sp>
            <p:nvSpPr>
              <p:cNvPr id="122" name="121 - Έλλειψη">
                <a:extLst/>
              </p:cNvPr>
              <p:cNvSpPr/>
              <p:nvPr/>
            </p:nvSpPr>
            <p:spPr>
              <a:xfrm>
                <a:off x="8471480" y="2363216"/>
                <a:ext cx="251478" cy="21792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5" name="59 - TextBox"/>
              <p:cNvSpPr txBox="1">
                <a:spLocks noChangeArrowheads="1"/>
              </p:cNvSpPr>
              <p:nvPr/>
            </p:nvSpPr>
            <p:spPr bwMode="auto">
              <a:xfrm>
                <a:off x="8431651" y="2287026"/>
                <a:ext cx="297080" cy="36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7</a:t>
                </a:r>
                <a:endParaRPr lang="el-GR" altLang="en-US" sz="1000" b="1" dirty="0"/>
              </a:p>
            </p:txBody>
          </p:sp>
        </p:grpSp>
        <p:grpSp>
          <p:nvGrpSpPr>
            <p:cNvPr id="10" name="123 - Ομάδα"/>
            <p:cNvGrpSpPr>
              <a:grpSpLocks/>
            </p:cNvGrpSpPr>
            <p:nvPr/>
          </p:nvGrpSpPr>
          <p:grpSpPr bwMode="auto">
            <a:xfrm>
              <a:off x="3729048" y="4010752"/>
              <a:ext cx="295755" cy="361923"/>
              <a:chOff x="8431825" y="2287270"/>
              <a:chExt cx="295291" cy="361237"/>
            </a:xfrm>
          </p:grpSpPr>
          <p:sp>
            <p:nvSpPr>
              <p:cNvPr id="125" name="124 - Έλλειψη">
                <a:extLst/>
              </p:cNvPr>
              <p:cNvSpPr/>
              <p:nvPr/>
            </p:nvSpPr>
            <p:spPr>
              <a:xfrm>
                <a:off x="8471598" y="2364189"/>
                <a:ext cx="254039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3" name="59 - TextBox"/>
              <p:cNvSpPr txBox="1">
                <a:spLocks noChangeArrowheads="1"/>
              </p:cNvSpPr>
              <p:nvPr/>
            </p:nvSpPr>
            <p:spPr bwMode="auto">
              <a:xfrm>
                <a:off x="8431825" y="2287270"/>
                <a:ext cx="295291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8</a:t>
                </a:r>
                <a:endParaRPr lang="el-GR" altLang="en-US" sz="1000" b="1" dirty="0"/>
              </a:p>
            </p:txBody>
          </p:sp>
        </p:grpSp>
        <p:grpSp>
          <p:nvGrpSpPr>
            <p:cNvPr id="11" name="126 - Ομάδα"/>
            <p:cNvGrpSpPr>
              <a:grpSpLocks/>
            </p:cNvGrpSpPr>
            <p:nvPr/>
          </p:nvGrpSpPr>
          <p:grpSpPr bwMode="auto">
            <a:xfrm>
              <a:off x="4014797" y="4232997"/>
              <a:ext cx="295755" cy="361922"/>
              <a:chOff x="8431824" y="2287270"/>
              <a:chExt cx="295291" cy="361238"/>
            </a:xfrm>
          </p:grpSpPr>
          <p:sp>
            <p:nvSpPr>
              <p:cNvPr id="128" name="127 - Έλλειψη">
                <a:extLst/>
              </p:cNvPr>
              <p:cNvSpPr/>
              <p:nvPr/>
            </p:nvSpPr>
            <p:spPr>
              <a:xfrm>
                <a:off x="8471581" y="2364189"/>
                <a:ext cx="254039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41" name="59 - TextBox"/>
              <p:cNvSpPr txBox="1">
                <a:spLocks noChangeArrowheads="1"/>
              </p:cNvSpPr>
              <p:nvPr/>
            </p:nvSpPr>
            <p:spPr bwMode="auto">
              <a:xfrm>
                <a:off x="8431824" y="2287270"/>
                <a:ext cx="295291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9</a:t>
                </a:r>
                <a:endParaRPr lang="el-GR" altLang="en-US" sz="1000" b="1" dirty="0"/>
              </a:p>
            </p:txBody>
          </p:sp>
        </p:grpSp>
        <p:grpSp>
          <p:nvGrpSpPr>
            <p:cNvPr id="12" name="129 - Ομάδα"/>
            <p:cNvGrpSpPr>
              <a:grpSpLocks/>
            </p:cNvGrpSpPr>
            <p:nvPr/>
          </p:nvGrpSpPr>
          <p:grpSpPr bwMode="auto">
            <a:xfrm>
              <a:off x="5657869" y="4017097"/>
              <a:ext cx="373386" cy="361922"/>
              <a:chOff x="8389477" y="2287270"/>
              <a:chExt cx="372971" cy="361238"/>
            </a:xfrm>
          </p:grpSpPr>
          <p:sp>
            <p:nvSpPr>
              <p:cNvPr id="131" name="130 - Έλλειψη">
                <a:extLst/>
              </p:cNvPr>
              <p:cNvSpPr/>
              <p:nvPr/>
            </p:nvSpPr>
            <p:spPr>
              <a:xfrm>
                <a:off x="8471967" y="2364189"/>
                <a:ext cx="252797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9" name="59 - TextBox"/>
              <p:cNvSpPr txBox="1">
                <a:spLocks noChangeArrowheads="1"/>
              </p:cNvSpPr>
              <p:nvPr/>
            </p:nvSpPr>
            <p:spPr bwMode="auto">
              <a:xfrm>
                <a:off x="8389477" y="2287270"/>
                <a:ext cx="372971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10</a:t>
                </a:r>
                <a:endParaRPr lang="el-GR" altLang="en-US" sz="1000" b="1" dirty="0"/>
              </a:p>
            </p:txBody>
          </p:sp>
        </p:grpSp>
        <p:grpSp>
          <p:nvGrpSpPr>
            <p:cNvPr id="13" name="132 - Ομάδα"/>
            <p:cNvGrpSpPr>
              <a:grpSpLocks/>
            </p:cNvGrpSpPr>
            <p:nvPr/>
          </p:nvGrpSpPr>
          <p:grpSpPr bwMode="auto">
            <a:xfrm>
              <a:off x="5514987" y="4518748"/>
              <a:ext cx="373386" cy="361923"/>
              <a:chOff x="8389371" y="2287140"/>
              <a:chExt cx="374377" cy="363441"/>
            </a:xfrm>
          </p:grpSpPr>
          <p:sp>
            <p:nvSpPr>
              <p:cNvPr id="134" name="133 - Έλλειψη">
                <a:extLst/>
              </p:cNvPr>
              <p:cNvSpPr/>
              <p:nvPr/>
            </p:nvSpPr>
            <p:spPr>
              <a:xfrm>
                <a:off x="8472185" y="2362934"/>
                <a:ext cx="252386" cy="2184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7" name="59 - TextBox"/>
              <p:cNvSpPr txBox="1">
                <a:spLocks noChangeArrowheads="1"/>
              </p:cNvSpPr>
              <p:nvPr/>
            </p:nvSpPr>
            <p:spPr bwMode="auto">
              <a:xfrm>
                <a:off x="8389371" y="2287140"/>
                <a:ext cx="374377" cy="363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11</a:t>
                </a:r>
                <a:endParaRPr lang="el-GR" altLang="en-US" sz="1000" b="1" dirty="0"/>
              </a:p>
            </p:txBody>
          </p:sp>
        </p:grpSp>
        <p:grpSp>
          <p:nvGrpSpPr>
            <p:cNvPr id="14" name="135 - Ομάδα"/>
            <p:cNvGrpSpPr>
              <a:grpSpLocks/>
            </p:cNvGrpSpPr>
            <p:nvPr/>
          </p:nvGrpSpPr>
          <p:grpSpPr bwMode="auto">
            <a:xfrm>
              <a:off x="6086481" y="4804502"/>
              <a:ext cx="373385" cy="361923"/>
              <a:chOff x="8389464" y="2287270"/>
              <a:chExt cx="373158" cy="361237"/>
            </a:xfrm>
          </p:grpSpPr>
          <p:sp>
            <p:nvSpPr>
              <p:cNvPr id="137" name="136 - Έλλειψη">
                <a:extLst/>
              </p:cNvPr>
              <p:cNvSpPr/>
              <p:nvPr/>
            </p:nvSpPr>
            <p:spPr>
              <a:xfrm>
                <a:off x="8471972" y="2364189"/>
                <a:ext cx="252924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5" name="59 - TextBox"/>
              <p:cNvSpPr txBox="1">
                <a:spLocks noChangeArrowheads="1"/>
              </p:cNvSpPr>
              <p:nvPr/>
            </p:nvSpPr>
            <p:spPr bwMode="auto">
              <a:xfrm>
                <a:off x="8389464" y="2287270"/>
                <a:ext cx="373158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12</a:t>
                </a:r>
                <a:endParaRPr lang="el-GR" altLang="en-US" sz="1000" b="1" dirty="0"/>
              </a:p>
            </p:txBody>
          </p:sp>
        </p:grpSp>
        <p:grpSp>
          <p:nvGrpSpPr>
            <p:cNvPr id="15" name="138 - Ομάδα"/>
            <p:cNvGrpSpPr>
              <a:grpSpLocks/>
            </p:cNvGrpSpPr>
            <p:nvPr/>
          </p:nvGrpSpPr>
          <p:grpSpPr bwMode="auto">
            <a:xfrm>
              <a:off x="5943605" y="5590310"/>
              <a:ext cx="373385" cy="361922"/>
              <a:chOff x="8389463" y="2287270"/>
              <a:chExt cx="373158" cy="361238"/>
            </a:xfrm>
          </p:grpSpPr>
          <p:sp>
            <p:nvSpPr>
              <p:cNvPr id="140" name="139 - Έλλειψη">
                <a:extLst/>
              </p:cNvPr>
              <p:cNvSpPr/>
              <p:nvPr/>
            </p:nvSpPr>
            <p:spPr>
              <a:xfrm>
                <a:off x="8471981" y="2364188"/>
                <a:ext cx="252924" cy="21549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3" name="59 - TextBox"/>
              <p:cNvSpPr txBox="1">
                <a:spLocks noChangeArrowheads="1"/>
              </p:cNvSpPr>
              <p:nvPr/>
            </p:nvSpPr>
            <p:spPr bwMode="auto">
              <a:xfrm>
                <a:off x="8389463" y="2287270"/>
                <a:ext cx="373158" cy="361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13</a:t>
                </a:r>
                <a:endParaRPr lang="el-GR" altLang="en-US" sz="1000" b="1" dirty="0"/>
              </a:p>
            </p:txBody>
          </p:sp>
        </p:grpSp>
        <p:grpSp>
          <p:nvGrpSpPr>
            <p:cNvPr id="16" name="141 - Ομάδα"/>
            <p:cNvGrpSpPr>
              <a:grpSpLocks/>
            </p:cNvGrpSpPr>
            <p:nvPr/>
          </p:nvGrpSpPr>
          <p:grpSpPr bwMode="auto">
            <a:xfrm>
              <a:off x="8158169" y="4069486"/>
              <a:ext cx="373385" cy="361923"/>
              <a:chOff x="8389463" y="2287140"/>
              <a:chExt cx="373157" cy="363441"/>
            </a:xfrm>
          </p:grpSpPr>
          <p:sp>
            <p:nvSpPr>
              <p:cNvPr id="143" name="142 - Έλλειψη">
                <a:extLst/>
              </p:cNvPr>
              <p:cNvSpPr/>
              <p:nvPr/>
            </p:nvSpPr>
            <p:spPr>
              <a:xfrm>
                <a:off x="8472526" y="2362934"/>
                <a:ext cx="251563" cy="21839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31" name="59 - TextBox"/>
              <p:cNvSpPr txBox="1">
                <a:spLocks noChangeArrowheads="1"/>
              </p:cNvSpPr>
              <p:nvPr/>
            </p:nvSpPr>
            <p:spPr bwMode="auto">
              <a:xfrm>
                <a:off x="8389463" y="2287140"/>
                <a:ext cx="373157" cy="363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14</a:t>
                </a:r>
                <a:endParaRPr lang="el-GR" altLang="en-US" sz="1000" b="1" dirty="0"/>
              </a:p>
            </p:txBody>
          </p:sp>
        </p:grpSp>
        <p:grpSp>
          <p:nvGrpSpPr>
            <p:cNvPr id="17" name="144 - Ομάδα"/>
            <p:cNvGrpSpPr>
              <a:grpSpLocks/>
            </p:cNvGrpSpPr>
            <p:nvPr/>
          </p:nvGrpSpPr>
          <p:grpSpPr bwMode="auto">
            <a:xfrm>
              <a:off x="7443793" y="3375752"/>
              <a:ext cx="373385" cy="361923"/>
              <a:chOff x="8389463" y="2287270"/>
              <a:chExt cx="373158" cy="361237"/>
            </a:xfrm>
          </p:grpSpPr>
          <p:sp>
            <p:nvSpPr>
              <p:cNvPr id="146" name="145 - Έλλειψη">
                <a:extLst/>
              </p:cNvPr>
              <p:cNvSpPr/>
              <p:nvPr/>
            </p:nvSpPr>
            <p:spPr>
              <a:xfrm>
                <a:off x="8472571" y="2364189"/>
                <a:ext cx="251564" cy="21549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29" name="59 - TextBox"/>
              <p:cNvSpPr txBox="1">
                <a:spLocks noChangeArrowheads="1"/>
              </p:cNvSpPr>
              <p:nvPr/>
            </p:nvSpPr>
            <p:spPr bwMode="auto">
              <a:xfrm>
                <a:off x="8389463" y="2287270"/>
                <a:ext cx="373158" cy="36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15</a:t>
                </a:r>
                <a:endParaRPr lang="el-GR" altLang="en-US" sz="1000" b="1" dirty="0"/>
              </a:p>
            </p:txBody>
          </p:sp>
        </p:grpSp>
        <p:grpSp>
          <p:nvGrpSpPr>
            <p:cNvPr id="18" name="147 - Ομάδα"/>
            <p:cNvGrpSpPr>
              <a:grpSpLocks/>
            </p:cNvGrpSpPr>
            <p:nvPr/>
          </p:nvGrpSpPr>
          <p:grpSpPr bwMode="auto">
            <a:xfrm>
              <a:off x="7872433" y="5663336"/>
              <a:ext cx="373385" cy="361923"/>
              <a:chOff x="8389478" y="2287140"/>
              <a:chExt cx="372971" cy="363441"/>
            </a:xfrm>
          </p:grpSpPr>
          <p:sp>
            <p:nvSpPr>
              <p:cNvPr id="149" name="148 - Έλλειψη">
                <a:extLst/>
              </p:cNvPr>
              <p:cNvSpPr/>
              <p:nvPr/>
            </p:nvSpPr>
            <p:spPr>
              <a:xfrm>
                <a:off x="8472521" y="2362934"/>
                <a:ext cx="251438" cy="21839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sz="2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627" name="59 - TextBox"/>
              <p:cNvSpPr txBox="1">
                <a:spLocks noChangeArrowheads="1"/>
              </p:cNvSpPr>
              <p:nvPr/>
            </p:nvSpPr>
            <p:spPr bwMode="auto">
              <a:xfrm>
                <a:off x="8389478" y="2287140"/>
                <a:ext cx="372971" cy="363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en-US" sz="1000" b="1" dirty="0"/>
                  <a:t>16</a:t>
                </a:r>
                <a:endParaRPr lang="el-GR" altLang="en-US" sz="1000" b="1" dirty="0"/>
              </a:p>
            </p:txBody>
          </p:sp>
        </p:grpSp>
        <p:sp>
          <p:nvSpPr>
            <p:cNvPr id="64612" name="76 - TextBox"/>
            <p:cNvSpPr txBox="1">
              <a:spLocks noChangeArrowheads="1"/>
            </p:cNvSpPr>
            <p:nvPr/>
          </p:nvSpPr>
          <p:spPr bwMode="auto">
            <a:xfrm rot="2961601">
              <a:off x="7081261" y="4309390"/>
              <a:ext cx="907616" cy="236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700" b="1" dirty="0"/>
                <a:t>Aegean Sea</a:t>
              </a:r>
              <a:endParaRPr lang="el-GR" altLang="en-US" sz="700" b="1" dirty="0"/>
            </a:p>
          </p:txBody>
        </p:sp>
        <p:sp>
          <p:nvSpPr>
            <p:cNvPr id="64613" name="77 - TextBox"/>
            <p:cNvSpPr txBox="1">
              <a:spLocks noChangeArrowheads="1"/>
            </p:cNvSpPr>
            <p:nvPr/>
          </p:nvSpPr>
          <p:spPr bwMode="auto">
            <a:xfrm rot="3677376">
              <a:off x="2950236" y="4660229"/>
              <a:ext cx="841641" cy="236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eaLnBrk="1" hangingPunct="1"/>
              <a:r>
                <a:rPr lang="en-US" altLang="en-US" sz="700" b="1" dirty="0"/>
                <a:t>Ionian Sea</a:t>
              </a:r>
              <a:endParaRPr lang="el-GR" altLang="en-US" sz="700" b="1" dirty="0"/>
            </a:p>
          </p:txBody>
        </p:sp>
        <p:sp>
          <p:nvSpPr>
            <p:cNvPr id="64614" name="219 - TextBox"/>
            <p:cNvSpPr txBox="1">
              <a:spLocks noChangeArrowheads="1"/>
            </p:cNvSpPr>
            <p:nvPr/>
          </p:nvSpPr>
          <p:spPr bwMode="auto">
            <a:xfrm>
              <a:off x="2744788" y="1384300"/>
              <a:ext cx="1036074" cy="769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marL="55991" indent="-55991">
                <a:buFontTx/>
                <a:buAutoNum type="arabicPeriod"/>
              </a:pPr>
              <a:r>
                <a:rPr lang="en-US" altLang="en-US" sz="700" dirty="0" err="1"/>
                <a:t>Galikos</a:t>
              </a:r>
              <a:r>
                <a:rPr lang="en-US" altLang="en-US" sz="700" dirty="0"/>
                <a:t> river</a:t>
              </a:r>
            </a:p>
            <a:p>
              <a:pPr marL="55991" indent="-55991">
                <a:buFontTx/>
                <a:buAutoNum type="arabicPeriod"/>
              </a:pPr>
              <a:r>
                <a:rPr lang="en-US" altLang="en-US" sz="700" dirty="0" err="1"/>
                <a:t>Axios</a:t>
              </a:r>
              <a:r>
                <a:rPr lang="en-US" altLang="en-US" sz="700" dirty="0"/>
                <a:t> river</a:t>
              </a:r>
            </a:p>
            <a:p>
              <a:pPr marL="55991" indent="-55991">
                <a:buFontTx/>
                <a:buAutoNum type="arabicPeriod"/>
              </a:pPr>
              <a:r>
                <a:rPr lang="en-US" altLang="en-US" sz="700" dirty="0" err="1"/>
                <a:t>Loudias</a:t>
              </a:r>
              <a:r>
                <a:rPr lang="en-US" altLang="en-US" sz="700" dirty="0"/>
                <a:t> river</a:t>
              </a:r>
            </a:p>
            <a:p>
              <a:pPr marL="55991" indent="-55991">
                <a:buFontTx/>
                <a:buAutoNum type="arabicPeriod"/>
              </a:pPr>
              <a:r>
                <a:rPr lang="en-US" altLang="en-US" sz="700" dirty="0" err="1"/>
                <a:t>Aliakmonas</a:t>
              </a:r>
              <a:r>
                <a:rPr lang="en-US" altLang="en-US" sz="700" dirty="0"/>
                <a:t> river</a:t>
              </a:r>
              <a:endParaRPr lang="el-GR" altLang="en-US" sz="700" dirty="0"/>
            </a:p>
          </p:txBody>
        </p:sp>
        <p:sp>
          <p:nvSpPr>
            <p:cNvPr id="64615" name="4 - TextBox"/>
            <p:cNvSpPr txBox="1">
              <a:spLocks noChangeArrowheads="1"/>
            </p:cNvSpPr>
            <p:nvPr/>
          </p:nvSpPr>
          <p:spPr bwMode="auto">
            <a:xfrm>
              <a:off x="5756275" y="2960688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algn="ctr" eaLnBrk="1" hangingPunct="1"/>
              <a:r>
                <a:rPr lang="en-US" altLang="en-US" sz="800" b="1" dirty="0"/>
                <a:t>(84)</a:t>
              </a:r>
              <a:endParaRPr lang="el-GR" altLang="en-US" sz="800" b="1" dirty="0"/>
            </a:p>
          </p:txBody>
        </p:sp>
        <p:sp>
          <p:nvSpPr>
            <p:cNvPr id="64616" name="7 - TextBox"/>
            <p:cNvSpPr txBox="1">
              <a:spLocks noChangeArrowheads="1"/>
            </p:cNvSpPr>
            <p:nvPr/>
          </p:nvSpPr>
          <p:spPr bwMode="auto">
            <a:xfrm>
              <a:off x="5114925" y="3540125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(65)</a:t>
              </a:r>
              <a:endParaRPr lang="el-GR" altLang="en-US" sz="800" b="1" dirty="0"/>
            </a:p>
          </p:txBody>
        </p:sp>
        <p:sp>
          <p:nvSpPr>
            <p:cNvPr id="64617" name="23 - TextBox"/>
            <p:cNvSpPr txBox="1">
              <a:spLocks noChangeArrowheads="1"/>
            </p:cNvSpPr>
            <p:nvPr/>
          </p:nvSpPr>
          <p:spPr bwMode="auto">
            <a:xfrm>
              <a:off x="8115299" y="2397125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(5)</a:t>
              </a:r>
              <a:endParaRPr lang="el-GR" altLang="en-US" sz="800" b="1" dirty="0"/>
            </a:p>
          </p:txBody>
        </p:sp>
        <p:sp>
          <p:nvSpPr>
            <p:cNvPr id="64618" name="24 - TextBox"/>
            <p:cNvSpPr txBox="1">
              <a:spLocks noChangeArrowheads="1"/>
            </p:cNvSpPr>
            <p:nvPr/>
          </p:nvSpPr>
          <p:spPr bwMode="auto">
            <a:xfrm>
              <a:off x="6757988" y="2181225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(19)</a:t>
              </a:r>
              <a:endParaRPr lang="el-GR" altLang="en-US" sz="800" b="1" dirty="0"/>
            </a:p>
          </p:txBody>
        </p:sp>
        <p:sp>
          <p:nvSpPr>
            <p:cNvPr id="64619" name="25 - TextBox"/>
            <p:cNvSpPr txBox="1">
              <a:spLocks noChangeArrowheads="1"/>
            </p:cNvSpPr>
            <p:nvPr/>
          </p:nvSpPr>
          <p:spPr bwMode="auto">
            <a:xfrm>
              <a:off x="6356350" y="2427288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(4)</a:t>
              </a:r>
              <a:endParaRPr lang="el-GR" altLang="en-US" sz="800" b="1" dirty="0"/>
            </a:p>
          </p:txBody>
        </p:sp>
        <p:sp>
          <p:nvSpPr>
            <p:cNvPr id="64620" name="24 - TextBox"/>
            <p:cNvSpPr txBox="1">
              <a:spLocks noChangeArrowheads="1"/>
            </p:cNvSpPr>
            <p:nvPr/>
          </p:nvSpPr>
          <p:spPr bwMode="auto">
            <a:xfrm>
              <a:off x="3686175" y="3827463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(10)</a:t>
              </a:r>
              <a:endParaRPr lang="el-GR" altLang="en-US" sz="800" b="1" dirty="0"/>
            </a:p>
          </p:txBody>
        </p:sp>
        <p:sp>
          <p:nvSpPr>
            <p:cNvPr id="64621" name="24 - TextBox"/>
            <p:cNvSpPr txBox="1">
              <a:spLocks noChangeArrowheads="1"/>
            </p:cNvSpPr>
            <p:nvPr/>
          </p:nvSpPr>
          <p:spPr bwMode="auto">
            <a:xfrm>
              <a:off x="4052888" y="4065588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(14)</a:t>
              </a:r>
              <a:endParaRPr lang="el-GR" altLang="en-US" sz="800" b="1" dirty="0"/>
            </a:p>
          </p:txBody>
        </p:sp>
        <p:sp>
          <p:nvSpPr>
            <p:cNvPr id="64622" name="24 - TextBox"/>
            <p:cNvSpPr txBox="1">
              <a:spLocks noChangeArrowheads="1"/>
            </p:cNvSpPr>
            <p:nvPr/>
          </p:nvSpPr>
          <p:spPr bwMode="auto">
            <a:xfrm>
              <a:off x="5400675" y="4756150"/>
              <a:ext cx="45205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(10)</a:t>
              </a:r>
              <a:endParaRPr lang="el-GR" altLang="en-US" sz="800" b="1" dirty="0"/>
            </a:p>
          </p:txBody>
        </p:sp>
        <p:sp>
          <p:nvSpPr>
            <p:cNvPr id="64623" name="24 - TextBox"/>
            <p:cNvSpPr txBox="1">
              <a:spLocks noChangeArrowheads="1"/>
            </p:cNvSpPr>
            <p:nvPr/>
          </p:nvSpPr>
          <p:spPr bwMode="auto">
            <a:xfrm>
              <a:off x="6329363" y="4897438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(2)</a:t>
              </a:r>
              <a:endParaRPr lang="el-GR" altLang="en-US" sz="800" b="1" dirty="0"/>
            </a:p>
          </p:txBody>
        </p:sp>
        <p:sp>
          <p:nvSpPr>
            <p:cNvPr id="64624" name="24 - TextBox"/>
            <p:cNvSpPr txBox="1">
              <a:spLocks noChangeArrowheads="1"/>
            </p:cNvSpPr>
            <p:nvPr/>
          </p:nvSpPr>
          <p:spPr bwMode="auto">
            <a:xfrm>
              <a:off x="5938837" y="5397500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(2)</a:t>
              </a:r>
              <a:endParaRPr lang="el-GR" altLang="en-US" sz="800" b="1" dirty="0"/>
            </a:p>
          </p:txBody>
        </p:sp>
        <p:sp>
          <p:nvSpPr>
            <p:cNvPr id="64625" name="24 - TextBox"/>
            <p:cNvSpPr txBox="1">
              <a:spLocks noChangeArrowheads="1"/>
            </p:cNvSpPr>
            <p:nvPr/>
          </p:nvSpPr>
          <p:spPr bwMode="auto">
            <a:xfrm>
              <a:off x="7758113" y="3540125"/>
              <a:ext cx="391463" cy="33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800" b="1" dirty="0"/>
                <a:t>(1)</a:t>
              </a:r>
              <a:endParaRPr lang="el-GR" altLang="en-US" sz="800" b="1" dirty="0"/>
            </a:p>
          </p:txBody>
        </p:sp>
      </p:grpSp>
      <p:grpSp>
        <p:nvGrpSpPr>
          <p:cNvPr id="19" name="224 - Ομάδα"/>
          <p:cNvGrpSpPr>
            <a:grpSpLocks noChangeAspect="1"/>
          </p:cNvGrpSpPr>
          <p:nvPr/>
        </p:nvGrpSpPr>
        <p:grpSpPr bwMode="auto">
          <a:xfrm>
            <a:off x="602459" y="124200"/>
            <a:ext cx="2832589" cy="1739880"/>
            <a:chOff x="137911" y="342477"/>
            <a:chExt cx="3974592" cy="3035808"/>
          </a:xfrm>
        </p:grpSpPr>
        <p:pic>
          <p:nvPicPr>
            <p:cNvPr id="64532" name="193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/>
            <a:stretch>
              <a:fillRect/>
            </a:stretch>
          </p:blipFill>
          <p:spPr bwMode="auto">
            <a:xfrm>
              <a:off x="137911" y="342477"/>
              <a:ext cx="3974592" cy="3035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" name="197 - Ομάδα"/>
            <p:cNvGrpSpPr>
              <a:grpSpLocks/>
            </p:cNvGrpSpPr>
            <p:nvPr/>
          </p:nvGrpSpPr>
          <p:grpSpPr bwMode="auto">
            <a:xfrm>
              <a:off x="710432" y="1322872"/>
              <a:ext cx="1389850" cy="1503757"/>
              <a:chOff x="696791" y="4748463"/>
              <a:chExt cx="1389850" cy="1503757"/>
            </a:xfrm>
          </p:grpSpPr>
          <p:grpSp>
            <p:nvGrpSpPr>
              <p:cNvPr id="21" name="194 - Ομάδα"/>
              <p:cNvGrpSpPr>
                <a:grpSpLocks/>
              </p:cNvGrpSpPr>
              <p:nvPr/>
            </p:nvGrpSpPr>
            <p:grpSpPr bwMode="auto">
              <a:xfrm rot="653031">
                <a:off x="696791" y="5751735"/>
                <a:ext cx="438792" cy="500485"/>
                <a:chOff x="1133519" y="2292025"/>
                <a:chExt cx="438792" cy="500485"/>
              </a:xfrm>
            </p:grpSpPr>
            <p:grpSp>
              <p:nvGrpSpPr>
                <p:cNvPr id="22" name="128 - Ομάδα"/>
                <p:cNvGrpSpPr>
                  <a:grpSpLocks/>
                </p:cNvGrpSpPr>
                <p:nvPr/>
              </p:nvGrpSpPr>
              <p:grpSpPr bwMode="auto">
                <a:xfrm rot="-4273657">
                  <a:off x="1110478" y="2315066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23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51" name="25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52" name="25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53" name="25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54" name="25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24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47" name="24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8" name="24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9" name="24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50" name="24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  <p:grpSp>
              <p:nvGrpSpPr>
                <p:cNvPr id="25" name="139 - Ομάδα"/>
                <p:cNvGrpSpPr>
                  <a:grpSpLocks/>
                </p:cNvGrpSpPr>
                <p:nvPr/>
              </p:nvGrpSpPr>
              <p:grpSpPr bwMode="auto">
                <a:xfrm rot="-5699814">
                  <a:off x="1250722" y="2561906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26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41" name="24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2" name="24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3" name="24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4" name="24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30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37" name="23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8" name="23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9" name="23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40" name="23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  <p:grpSp>
              <p:nvGrpSpPr>
                <p:cNvPr id="31" name="177 - Ομάδα"/>
                <p:cNvGrpSpPr>
                  <a:grpSpLocks/>
                </p:cNvGrpSpPr>
                <p:nvPr/>
              </p:nvGrpSpPr>
              <p:grpSpPr bwMode="auto">
                <a:xfrm rot="-5699814">
                  <a:off x="1341707" y="2441351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33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31" name="23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2" name="23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3" name="23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4" name="23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34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27" name="22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28" name="22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29" name="22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30" name="22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</p:grpSp>
          <p:grpSp>
            <p:nvGrpSpPr>
              <p:cNvPr id="49" name="195 - Ομάδα"/>
              <p:cNvGrpSpPr>
                <a:grpSpLocks/>
              </p:cNvGrpSpPr>
              <p:nvPr/>
            </p:nvGrpSpPr>
            <p:grpSpPr bwMode="auto">
              <a:xfrm>
                <a:off x="1185579" y="5247712"/>
                <a:ext cx="298056" cy="393336"/>
                <a:chOff x="1574540" y="1706118"/>
                <a:chExt cx="298056" cy="393336"/>
              </a:xfrm>
            </p:grpSpPr>
            <p:grpSp>
              <p:nvGrpSpPr>
                <p:cNvPr id="50" name="117 - Ομάδα"/>
                <p:cNvGrpSpPr>
                  <a:grpSpLocks/>
                </p:cNvGrpSpPr>
                <p:nvPr/>
              </p:nvGrpSpPr>
              <p:grpSpPr bwMode="auto">
                <a:xfrm rot="-7939314">
                  <a:off x="1612198" y="1668460"/>
                  <a:ext cx="206817" cy="282134"/>
                  <a:chOff x="2141748" y="1195895"/>
                  <a:chExt cx="468111" cy="246948"/>
                </a:xfrm>
              </p:grpSpPr>
              <p:grpSp>
                <p:nvGrpSpPr>
                  <p:cNvPr id="51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18" name="21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9" name="21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20" name="21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21" name="22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52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14" name="21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5" name="214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6" name="215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7" name="21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  <p:grpSp>
              <p:nvGrpSpPr>
                <p:cNvPr id="53" name="166 - Ομάδα"/>
                <p:cNvGrpSpPr>
                  <a:grpSpLocks/>
                </p:cNvGrpSpPr>
                <p:nvPr/>
              </p:nvGrpSpPr>
              <p:grpSpPr bwMode="auto">
                <a:xfrm rot="-7939314">
                  <a:off x="1628120" y="1854979"/>
                  <a:ext cx="206817" cy="282134"/>
                  <a:chOff x="2141748" y="1195895"/>
                  <a:chExt cx="468111" cy="246948"/>
                </a:xfrm>
              </p:grpSpPr>
              <p:grpSp>
                <p:nvGrpSpPr>
                  <p:cNvPr id="54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08" name="20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09" name="20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0" name="209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11" name="210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55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204" name="20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05" name="204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06" name="205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207" name="20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</p:grpSp>
          <p:grpSp>
            <p:nvGrpSpPr>
              <p:cNvPr id="56" name="196 - Ομάδα"/>
              <p:cNvGrpSpPr>
                <a:grpSpLocks/>
              </p:cNvGrpSpPr>
              <p:nvPr/>
            </p:nvGrpSpPr>
            <p:grpSpPr bwMode="auto">
              <a:xfrm>
                <a:off x="1788118" y="4748463"/>
                <a:ext cx="298523" cy="325368"/>
                <a:chOff x="2136136" y="1234164"/>
                <a:chExt cx="298523" cy="325368"/>
              </a:xfrm>
            </p:grpSpPr>
            <p:grpSp>
              <p:nvGrpSpPr>
                <p:cNvPr id="57" name="116 - Ομάδα"/>
                <p:cNvGrpSpPr>
                  <a:grpSpLocks/>
                </p:cNvGrpSpPr>
                <p:nvPr/>
              </p:nvGrpSpPr>
              <p:grpSpPr bwMode="auto">
                <a:xfrm>
                  <a:off x="2136136" y="1234164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58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196" name="195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7" name="19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8" name="19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9" name="19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59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192" name="19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3" name="19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4" name="19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95" name="194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  <p:grpSp>
              <p:nvGrpSpPr>
                <p:cNvPr id="60" name="150 - Ομάδα"/>
                <p:cNvGrpSpPr>
                  <a:grpSpLocks/>
                </p:cNvGrpSpPr>
                <p:nvPr/>
              </p:nvGrpSpPr>
              <p:grpSpPr bwMode="auto">
                <a:xfrm>
                  <a:off x="2181014" y="1351969"/>
                  <a:ext cx="253645" cy="207563"/>
                  <a:chOff x="2141748" y="1195895"/>
                  <a:chExt cx="468111" cy="246948"/>
                </a:xfrm>
              </p:grpSpPr>
              <p:grpSp>
                <p:nvGrpSpPr>
                  <p:cNvPr id="61" name="106 - Ομάδα">
                    <a:extLst/>
                  </p:cNvPr>
                  <p:cNvGrpSpPr/>
                  <p:nvPr/>
                </p:nvGrpSpPr>
                <p:grpSpPr>
                  <a:xfrm rot="4933111">
                    <a:off x="2257939" y="1079704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186" name="185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7" name="186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8" name="187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9" name="188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  <p:grpSp>
                <p:nvGrpSpPr>
                  <p:cNvPr id="62" name="111 - Ομάδα">
                    <a:extLst/>
                  </p:cNvPr>
                  <p:cNvGrpSpPr/>
                  <p:nvPr/>
                </p:nvGrpSpPr>
                <p:grpSpPr>
                  <a:xfrm rot="4933111">
                    <a:off x="2320582" y="1153566"/>
                    <a:ext cx="173086" cy="405468"/>
                    <a:chOff x="1129501" y="2060731"/>
                    <a:chExt cx="424475" cy="1080707"/>
                  </a:xfrm>
                  <a:solidFill>
                    <a:schemeClr val="tx1">
                      <a:lumMod val="50000"/>
                      <a:lumOff val="50000"/>
                    </a:schemeClr>
                  </a:solidFill>
                </p:grpSpPr>
                <p:sp>
                  <p:nvSpPr>
                    <p:cNvPr id="182" name="181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831799">
                      <a:off x="1062241" y="2127991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3" name="182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4473939">
                      <a:off x="1125590" y="2408487"/>
                      <a:ext cx="244845" cy="111794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4" name="183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945348">
                      <a:off x="1225860" y="2689907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  <p:sp>
                  <p:nvSpPr>
                    <p:cNvPr id="185" name="184 - Στρογγύλεμα μίας γωνίας ορθογωνίου">
                      <a:extLst/>
                    </p:cNvPr>
                    <p:cNvSpPr/>
                    <p:nvPr/>
                  </p:nvSpPr>
                  <p:spPr>
                    <a:xfrm rot="3461449">
                      <a:off x="1376390" y="2963853"/>
                      <a:ext cx="244845" cy="110326"/>
                    </a:xfrm>
                    <a:prstGeom prst="round1Rect">
                      <a:avLst/>
                    </a:prstGeom>
                    <a:grpFill/>
                    <a:ln w="63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l-GR" dirty="0"/>
                    </a:p>
                  </p:txBody>
                </p:sp>
              </p:grpSp>
            </p:grpSp>
          </p:grpSp>
          <p:sp>
            <p:nvSpPr>
              <p:cNvPr id="177" name="176 - Δεξιό άγκιστρο">
                <a:extLst/>
              </p:cNvPr>
              <p:cNvSpPr/>
              <p:nvPr/>
            </p:nvSpPr>
            <p:spPr>
              <a:xfrm rot="2683328">
                <a:off x="1745463" y="4861035"/>
                <a:ext cx="143855" cy="972363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l-GR" dirty="0"/>
              </a:p>
            </p:txBody>
          </p:sp>
        </p:grpSp>
        <p:sp>
          <p:nvSpPr>
            <p:cNvPr id="64534" name="202 - TextBox"/>
            <p:cNvSpPr txBox="1">
              <a:spLocks noChangeArrowheads="1"/>
            </p:cNvSpPr>
            <p:nvPr/>
          </p:nvSpPr>
          <p:spPr bwMode="auto">
            <a:xfrm>
              <a:off x="139069" y="2587327"/>
              <a:ext cx="551523" cy="349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700" dirty="0"/>
                <a:t>Pieria</a:t>
              </a:r>
              <a:endParaRPr lang="el-GR" altLang="en-US" sz="700" dirty="0"/>
            </a:p>
          </p:txBody>
        </p:sp>
        <p:sp>
          <p:nvSpPr>
            <p:cNvPr id="64535" name="203 - TextBox"/>
            <p:cNvSpPr txBox="1">
              <a:spLocks noChangeArrowheads="1"/>
            </p:cNvSpPr>
            <p:nvPr/>
          </p:nvSpPr>
          <p:spPr bwMode="auto">
            <a:xfrm>
              <a:off x="1126488" y="2319926"/>
              <a:ext cx="942898" cy="590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altLang="en-US" sz="800" dirty="0" err="1"/>
                <a:t>Thermaikos</a:t>
              </a:r>
              <a:endParaRPr lang="en-US" altLang="en-US" sz="800" dirty="0"/>
            </a:p>
            <a:p>
              <a:pPr algn="ctr" eaLnBrk="1" hangingPunct="1"/>
              <a:r>
                <a:rPr lang="en-US" altLang="en-US" sz="800" dirty="0"/>
                <a:t>Gulf</a:t>
              </a:r>
              <a:endParaRPr lang="el-GR" altLang="en-US" sz="800" dirty="0"/>
            </a:p>
          </p:txBody>
        </p:sp>
        <p:pic>
          <p:nvPicPr>
            <p:cNvPr id="64536" name="204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6843" b="13075"/>
            <a:stretch>
              <a:fillRect/>
            </a:stretch>
          </p:blipFill>
          <p:spPr bwMode="auto">
            <a:xfrm rot="-2566579">
              <a:off x="587392" y="1198087"/>
              <a:ext cx="164077" cy="847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37" name="206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6843" b="13075"/>
            <a:stretch>
              <a:fillRect/>
            </a:stretch>
          </p:blipFill>
          <p:spPr bwMode="auto">
            <a:xfrm rot="-2566579">
              <a:off x="539766" y="1026637"/>
              <a:ext cx="164077" cy="847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38" name="207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80473" t="47076" r="16843" b="15372"/>
            <a:stretch>
              <a:fillRect/>
            </a:stretch>
          </p:blipFill>
          <p:spPr bwMode="auto">
            <a:xfrm rot="19033421" flipH="1">
              <a:off x="484264" y="1189677"/>
              <a:ext cx="216411" cy="798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1" name="160 - Ελεύθερη σχεδίαση">
              <a:extLst/>
            </p:cNvPr>
            <p:cNvSpPr/>
            <p:nvPr/>
          </p:nvSpPr>
          <p:spPr>
            <a:xfrm>
              <a:off x="255904" y="1380795"/>
              <a:ext cx="667551" cy="572865"/>
            </a:xfrm>
            <a:custGeom>
              <a:avLst/>
              <a:gdLst>
                <a:gd name="connsiteX0" fmla="*/ 666750 w 666750"/>
                <a:gd name="connsiteY0" fmla="*/ 571816 h 571816"/>
                <a:gd name="connsiteX1" fmla="*/ 638175 w 666750"/>
                <a:gd name="connsiteY1" fmla="*/ 562291 h 571816"/>
                <a:gd name="connsiteX2" fmla="*/ 628650 w 666750"/>
                <a:gd name="connsiteY2" fmla="*/ 524191 h 571816"/>
                <a:gd name="connsiteX3" fmla="*/ 619125 w 666750"/>
                <a:gd name="connsiteY3" fmla="*/ 438466 h 571816"/>
                <a:gd name="connsiteX4" fmla="*/ 590550 w 666750"/>
                <a:gd name="connsiteY4" fmla="*/ 409891 h 571816"/>
                <a:gd name="connsiteX5" fmla="*/ 571500 w 666750"/>
                <a:gd name="connsiteY5" fmla="*/ 362266 h 571816"/>
                <a:gd name="connsiteX6" fmla="*/ 542925 w 666750"/>
                <a:gd name="connsiteY6" fmla="*/ 305116 h 571816"/>
                <a:gd name="connsiteX7" fmla="*/ 485775 w 666750"/>
                <a:gd name="connsiteY7" fmla="*/ 267016 h 571816"/>
                <a:gd name="connsiteX8" fmla="*/ 466725 w 666750"/>
                <a:gd name="connsiteY8" fmla="*/ 238441 h 571816"/>
                <a:gd name="connsiteX9" fmla="*/ 438150 w 666750"/>
                <a:gd name="connsiteY9" fmla="*/ 219391 h 571816"/>
                <a:gd name="connsiteX10" fmla="*/ 361950 w 666750"/>
                <a:gd name="connsiteY10" fmla="*/ 171766 h 571816"/>
                <a:gd name="connsiteX11" fmla="*/ 342900 w 666750"/>
                <a:gd name="connsiteY11" fmla="*/ 143191 h 571816"/>
                <a:gd name="connsiteX12" fmla="*/ 304800 w 666750"/>
                <a:gd name="connsiteY12" fmla="*/ 124141 h 571816"/>
                <a:gd name="connsiteX13" fmla="*/ 247650 w 666750"/>
                <a:gd name="connsiteY13" fmla="*/ 86041 h 571816"/>
                <a:gd name="connsiteX14" fmla="*/ 219075 w 666750"/>
                <a:gd name="connsiteY14" fmla="*/ 66991 h 571816"/>
                <a:gd name="connsiteX15" fmla="*/ 190500 w 666750"/>
                <a:gd name="connsiteY15" fmla="*/ 47941 h 571816"/>
                <a:gd name="connsiteX16" fmla="*/ 133350 w 666750"/>
                <a:gd name="connsiteY16" fmla="*/ 28891 h 571816"/>
                <a:gd name="connsiteX17" fmla="*/ 104775 w 666750"/>
                <a:gd name="connsiteY17" fmla="*/ 9841 h 571816"/>
                <a:gd name="connsiteX18" fmla="*/ 0 w 666750"/>
                <a:gd name="connsiteY18" fmla="*/ 316 h 571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6750" h="571816">
                  <a:moveTo>
                    <a:pt x="666750" y="571816"/>
                  </a:moveTo>
                  <a:cubicBezTo>
                    <a:pt x="657225" y="568641"/>
                    <a:pt x="644447" y="570131"/>
                    <a:pt x="638175" y="562291"/>
                  </a:cubicBezTo>
                  <a:cubicBezTo>
                    <a:pt x="629997" y="552069"/>
                    <a:pt x="630641" y="537130"/>
                    <a:pt x="628650" y="524191"/>
                  </a:cubicBezTo>
                  <a:cubicBezTo>
                    <a:pt x="624278" y="495774"/>
                    <a:pt x="628217" y="465741"/>
                    <a:pt x="619125" y="438466"/>
                  </a:cubicBezTo>
                  <a:cubicBezTo>
                    <a:pt x="614865" y="425687"/>
                    <a:pt x="600075" y="419416"/>
                    <a:pt x="590550" y="409891"/>
                  </a:cubicBezTo>
                  <a:cubicBezTo>
                    <a:pt x="584200" y="394016"/>
                    <a:pt x="577503" y="378275"/>
                    <a:pt x="571500" y="362266"/>
                  </a:cubicBezTo>
                  <a:cubicBezTo>
                    <a:pt x="563442" y="340777"/>
                    <a:pt x="561745" y="321583"/>
                    <a:pt x="542925" y="305116"/>
                  </a:cubicBezTo>
                  <a:cubicBezTo>
                    <a:pt x="525695" y="290039"/>
                    <a:pt x="485775" y="267016"/>
                    <a:pt x="485775" y="267016"/>
                  </a:cubicBezTo>
                  <a:cubicBezTo>
                    <a:pt x="479425" y="257491"/>
                    <a:pt x="474820" y="246536"/>
                    <a:pt x="466725" y="238441"/>
                  </a:cubicBezTo>
                  <a:cubicBezTo>
                    <a:pt x="458630" y="230346"/>
                    <a:pt x="447465" y="226045"/>
                    <a:pt x="438150" y="219391"/>
                  </a:cubicBezTo>
                  <a:cubicBezTo>
                    <a:pt x="380448" y="178175"/>
                    <a:pt x="421622" y="201602"/>
                    <a:pt x="361950" y="171766"/>
                  </a:cubicBezTo>
                  <a:cubicBezTo>
                    <a:pt x="355600" y="162241"/>
                    <a:pt x="351694" y="150520"/>
                    <a:pt x="342900" y="143191"/>
                  </a:cubicBezTo>
                  <a:cubicBezTo>
                    <a:pt x="331992" y="134101"/>
                    <a:pt x="316976" y="131446"/>
                    <a:pt x="304800" y="124141"/>
                  </a:cubicBezTo>
                  <a:cubicBezTo>
                    <a:pt x="285167" y="112361"/>
                    <a:pt x="266700" y="98741"/>
                    <a:pt x="247650" y="86041"/>
                  </a:cubicBezTo>
                  <a:lnTo>
                    <a:pt x="219075" y="66991"/>
                  </a:lnTo>
                  <a:cubicBezTo>
                    <a:pt x="209550" y="60641"/>
                    <a:pt x="201360" y="51561"/>
                    <a:pt x="190500" y="47941"/>
                  </a:cubicBezTo>
                  <a:cubicBezTo>
                    <a:pt x="171450" y="41591"/>
                    <a:pt x="150058" y="40030"/>
                    <a:pt x="133350" y="28891"/>
                  </a:cubicBezTo>
                  <a:cubicBezTo>
                    <a:pt x="123825" y="22541"/>
                    <a:pt x="115929" y="12415"/>
                    <a:pt x="104775" y="9841"/>
                  </a:cubicBezTo>
                  <a:cubicBezTo>
                    <a:pt x="62131" y="0"/>
                    <a:pt x="35885" y="316"/>
                    <a:pt x="0" y="316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dirty="0"/>
            </a:p>
          </p:txBody>
        </p:sp>
        <p:sp>
          <p:nvSpPr>
            <p:cNvPr id="162" name="161 - Ελεύθερη σχεδίαση">
              <a:extLst/>
            </p:cNvPr>
            <p:cNvSpPr/>
            <p:nvPr/>
          </p:nvSpPr>
          <p:spPr>
            <a:xfrm>
              <a:off x="874964" y="1838710"/>
              <a:ext cx="114760" cy="58417"/>
            </a:xfrm>
            <a:custGeom>
              <a:avLst/>
              <a:gdLst>
                <a:gd name="connsiteX0" fmla="*/ 114300 w 114300"/>
                <a:gd name="connsiteY0" fmla="*/ 57150 h 57150"/>
                <a:gd name="connsiteX1" fmla="*/ 85725 w 114300"/>
                <a:gd name="connsiteY1" fmla="*/ 38100 h 57150"/>
                <a:gd name="connsiteX2" fmla="*/ 28575 w 114300"/>
                <a:gd name="connsiteY2" fmla="*/ 19050 h 57150"/>
                <a:gd name="connsiteX3" fmla="*/ 0 w 114300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57150">
                  <a:moveTo>
                    <a:pt x="114300" y="57150"/>
                  </a:moveTo>
                  <a:cubicBezTo>
                    <a:pt x="104775" y="50800"/>
                    <a:pt x="96186" y="42749"/>
                    <a:pt x="85725" y="38100"/>
                  </a:cubicBezTo>
                  <a:cubicBezTo>
                    <a:pt x="67375" y="29945"/>
                    <a:pt x="45283" y="30189"/>
                    <a:pt x="28575" y="19050"/>
                  </a:cubicBezTo>
                  <a:lnTo>
                    <a:pt x="0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dirty="0"/>
            </a:p>
          </p:txBody>
        </p:sp>
        <p:pic>
          <p:nvPicPr>
            <p:cNvPr id="64541" name="210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861901">
              <a:off x="852102" y="440774"/>
              <a:ext cx="175915" cy="1056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" name="163 - Ελεύθερη σχεδίαση">
              <a:extLst/>
            </p:cNvPr>
            <p:cNvSpPr/>
            <p:nvPr/>
          </p:nvSpPr>
          <p:spPr>
            <a:xfrm>
              <a:off x="731109" y="800392"/>
              <a:ext cx="365294" cy="678393"/>
            </a:xfrm>
            <a:custGeom>
              <a:avLst/>
              <a:gdLst>
                <a:gd name="connsiteX0" fmla="*/ 361950 w 361950"/>
                <a:gd name="connsiteY0" fmla="*/ 676275 h 676275"/>
                <a:gd name="connsiteX1" fmla="*/ 333375 w 361950"/>
                <a:gd name="connsiteY1" fmla="*/ 657225 h 676275"/>
                <a:gd name="connsiteX2" fmla="*/ 323850 w 361950"/>
                <a:gd name="connsiteY2" fmla="*/ 628650 h 676275"/>
                <a:gd name="connsiteX3" fmla="*/ 314325 w 361950"/>
                <a:gd name="connsiteY3" fmla="*/ 523875 h 676275"/>
                <a:gd name="connsiteX4" fmla="*/ 276225 w 361950"/>
                <a:gd name="connsiteY4" fmla="*/ 447675 h 676275"/>
                <a:gd name="connsiteX5" fmla="*/ 266700 w 361950"/>
                <a:gd name="connsiteY5" fmla="*/ 419100 h 676275"/>
                <a:gd name="connsiteX6" fmla="*/ 247650 w 361950"/>
                <a:gd name="connsiteY6" fmla="*/ 304800 h 676275"/>
                <a:gd name="connsiteX7" fmla="*/ 180975 w 361950"/>
                <a:gd name="connsiteY7" fmla="*/ 219075 h 676275"/>
                <a:gd name="connsiteX8" fmla="*/ 133350 w 361950"/>
                <a:gd name="connsiteY8" fmla="*/ 152400 h 676275"/>
                <a:gd name="connsiteX9" fmla="*/ 85725 w 361950"/>
                <a:gd name="connsiteY9" fmla="*/ 104775 h 676275"/>
                <a:gd name="connsiteX10" fmla="*/ 57150 w 361950"/>
                <a:gd name="connsiteY10" fmla="*/ 76200 h 676275"/>
                <a:gd name="connsiteX11" fmla="*/ 28575 w 361950"/>
                <a:gd name="connsiteY11" fmla="*/ 57150 h 676275"/>
                <a:gd name="connsiteX12" fmla="*/ 9525 w 361950"/>
                <a:gd name="connsiteY12" fmla="*/ 28575 h 676275"/>
                <a:gd name="connsiteX13" fmla="*/ 0 w 361950"/>
                <a:gd name="connsiteY13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1950" h="676275">
                  <a:moveTo>
                    <a:pt x="361950" y="676275"/>
                  </a:moveTo>
                  <a:cubicBezTo>
                    <a:pt x="352425" y="669925"/>
                    <a:pt x="340526" y="666164"/>
                    <a:pt x="333375" y="657225"/>
                  </a:cubicBezTo>
                  <a:cubicBezTo>
                    <a:pt x="327103" y="649385"/>
                    <a:pt x="325270" y="638589"/>
                    <a:pt x="323850" y="628650"/>
                  </a:cubicBezTo>
                  <a:cubicBezTo>
                    <a:pt x="318890" y="593933"/>
                    <a:pt x="318198" y="558730"/>
                    <a:pt x="314325" y="523875"/>
                  </a:cubicBezTo>
                  <a:cubicBezTo>
                    <a:pt x="305906" y="448103"/>
                    <a:pt x="324969" y="463923"/>
                    <a:pt x="276225" y="447675"/>
                  </a:cubicBezTo>
                  <a:cubicBezTo>
                    <a:pt x="273050" y="438150"/>
                    <a:pt x="268669" y="428945"/>
                    <a:pt x="266700" y="419100"/>
                  </a:cubicBezTo>
                  <a:cubicBezTo>
                    <a:pt x="259125" y="381225"/>
                    <a:pt x="269076" y="336938"/>
                    <a:pt x="247650" y="304800"/>
                  </a:cubicBezTo>
                  <a:cubicBezTo>
                    <a:pt x="202078" y="236442"/>
                    <a:pt x="225739" y="263839"/>
                    <a:pt x="180975" y="219075"/>
                  </a:cubicBezTo>
                  <a:cubicBezTo>
                    <a:pt x="158750" y="152400"/>
                    <a:pt x="180975" y="168275"/>
                    <a:pt x="133350" y="152400"/>
                  </a:cubicBezTo>
                  <a:cubicBezTo>
                    <a:pt x="116214" y="100992"/>
                    <a:pt x="137219" y="141556"/>
                    <a:pt x="85725" y="104775"/>
                  </a:cubicBezTo>
                  <a:cubicBezTo>
                    <a:pt x="74764" y="96945"/>
                    <a:pt x="67498" y="84824"/>
                    <a:pt x="57150" y="76200"/>
                  </a:cubicBezTo>
                  <a:cubicBezTo>
                    <a:pt x="48356" y="68871"/>
                    <a:pt x="38100" y="63500"/>
                    <a:pt x="28575" y="57150"/>
                  </a:cubicBezTo>
                  <a:cubicBezTo>
                    <a:pt x="22225" y="47625"/>
                    <a:pt x="14645" y="38814"/>
                    <a:pt x="9525" y="28575"/>
                  </a:cubicBezTo>
                  <a:cubicBezTo>
                    <a:pt x="5035" y="19595"/>
                    <a:pt x="0" y="0"/>
                    <a:pt x="0" y="0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 dirty="0"/>
            </a:p>
          </p:txBody>
        </p:sp>
        <p:pic>
          <p:nvPicPr>
            <p:cNvPr id="64543" name="212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5400000">
              <a:off x="236084" y="1756507"/>
              <a:ext cx="258986" cy="259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44" name="213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743712">
              <a:off x="1409734" y="405548"/>
              <a:ext cx="310826" cy="732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45" name="214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1799605">
              <a:off x="1813437" y="395686"/>
              <a:ext cx="325477" cy="641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46" name="215 - TextBox"/>
            <p:cNvSpPr txBox="1">
              <a:spLocks noChangeArrowheads="1"/>
            </p:cNvSpPr>
            <p:nvPr/>
          </p:nvSpPr>
          <p:spPr bwMode="auto">
            <a:xfrm>
              <a:off x="1790700" y="390525"/>
              <a:ext cx="331094" cy="37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800" b="1" dirty="0"/>
                <a:t>1</a:t>
              </a:r>
              <a:endParaRPr lang="el-GR" altLang="en-US" sz="800" b="1" dirty="0"/>
            </a:p>
          </p:txBody>
        </p:sp>
        <p:sp>
          <p:nvSpPr>
            <p:cNvPr id="64547" name="216 - TextBox"/>
            <p:cNvSpPr txBox="1">
              <a:spLocks noChangeArrowheads="1"/>
            </p:cNvSpPr>
            <p:nvPr/>
          </p:nvSpPr>
          <p:spPr bwMode="auto">
            <a:xfrm>
              <a:off x="1343026" y="590549"/>
              <a:ext cx="331094" cy="37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800" b="1" dirty="0"/>
                <a:t>2</a:t>
              </a:r>
              <a:endParaRPr lang="el-GR" altLang="en-US" sz="800" b="1" dirty="0"/>
            </a:p>
          </p:txBody>
        </p:sp>
        <p:sp>
          <p:nvSpPr>
            <p:cNvPr id="64548" name="217 - TextBox"/>
            <p:cNvSpPr txBox="1">
              <a:spLocks noChangeArrowheads="1"/>
            </p:cNvSpPr>
            <p:nvPr/>
          </p:nvSpPr>
          <p:spPr bwMode="auto">
            <a:xfrm>
              <a:off x="914401" y="923923"/>
              <a:ext cx="331094" cy="37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800" b="1" dirty="0"/>
                <a:t>3</a:t>
              </a:r>
              <a:endParaRPr lang="el-GR" altLang="en-US" sz="800" b="1" dirty="0"/>
            </a:p>
          </p:txBody>
        </p:sp>
        <p:sp>
          <p:nvSpPr>
            <p:cNvPr id="64549" name="218 - TextBox"/>
            <p:cNvSpPr txBox="1">
              <a:spLocks noChangeArrowheads="1"/>
            </p:cNvSpPr>
            <p:nvPr/>
          </p:nvSpPr>
          <p:spPr bwMode="auto">
            <a:xfrm>
              <a:off x="400050" y="1238250"/>
              <a:ext cx="331094" cy="37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800" b="1" dirty="0"/>
                <a:t>4</a:t>
              </a:r>
              <a:endParaRPr lang="el-GR" altLang="en-US" sz="800" b="1" dirty="0"/>
            </a:p>
          </p:txBody>
        </p:sp>
        <p:pic>
          <p:nvPicPr>
            <p:cNvPr id="64550" name="222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4792788">
              <a:off x="3411319" y="1161486"/>
              <a:ext cx="448778" cy="756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51" name="223 - Εικόνα" descr="mydia.jpg"/>
            <p:cNvPicPr>
              <a:picLocks noChangeAspect="1"/>
            </p:cNvPicPr>
            <p:nvPr/>
          </p:nvPicPr>
          <p:blipFill>
            <a:blip r:embed="rId3">
              <a:lum contrast="36000"/>
              <a:grayscl/>
            </a:blip>
            <a:srcRect l="79083" t="47076" r="17625" b="15468"/>
            <a:stretch>
              <a:fillRect/>
            </a:stretch>
          </p:blipFill>
          <p:spPr bwMode="auto">
            <a:xfrm rot="-5400000">
              <a:off x="3420845" y="1085286"/>
              <a:ext cx="448778" cy="756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32" name="31 - Ευθύγραμμο βέλος σύνδεσης">
            <a:extLst/>
          </p:cNvPr>
          <p:cNvCxnSpPr>
            <a:endCxn id="36" idx="1"/>
          </p:cNvCxnSpPr>
          <p:nvPr/>
        </p:nvCxnSpPr>
        <p:spPr>
          <a:xfrm rot="5400000" flipH="1" flipV="1">
            <a:off x="6283605" y="1165289"/>
            <a:ext cx="1171829" cy="243057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34 - Ευθύγραμμο βέλος σύνδεσης">
            <a:extLst/>
          </p:cNvPr>
          <p:cNvCxnSpPr>
            <a:endCxn id="36" idx="1"/>
          </p:cNvCxnSpPr>
          <p:nvPr/>
        </p:nvCxnSpPr>
        <p:spPr>
          <a:xfrm flipV="1">
            <a:off x="6156178" y="700902"/>
            <a:ext cx="834870" cy="121593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70">
            <a:extLst/>
          </p:cNvPr>
          <p:cNvSpPr txBox="1"/>
          <p:nvPr/>
        </p:nvSpPr>
        <p:spPr bwMode="auto">
          <a:xfrm>
            <a:off x="6991048" y="124201"/>
            <a:ext cx="1451429" cy="1153401"/>
          </a:xfrm>
          <a:prstGeom prst="rect">
            <a:avLst/>
          </a:prstGeom>
          <a:solidFill>
            <a:schemeClr val="lt1">
              <a:alpha val="74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5447" tIns="37723" rIns="75447" bIns="37723">
            <a:spAutoFit/>
          </a:bodyPr>
          <a:lstStyle/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Martelia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E. Coli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Listeria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Pseudo-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nitzschia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Alexandrium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spp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Azadinium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 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Prorocentrum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Gonyaulax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spinifera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Protoceratium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reticulatum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Karenia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brevis</a:t>
            </a:r>
            <a:endParaRPr lang="el-GR" sz="70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75">
            <a:extLst/>
          </p:cNvPr>
          <p:cNvSpPr txBox="1"/>
          <p:nvPr/>
        </p:nvSpPr>
        <p:spPr bwMode="auto">
          <a:xfrm>
            <a:off x="3483429" y="43200"/>
            <a:ext cx="1572381" cy="2061342"/>
          </a:xfrm>
          <a:prstGeom prst="rect">
            <a:avLst/>
          </a:prstGeom>
          <a:solidFill>
            <a:schemeClr val="bg1">
              <a:alpha val="74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5447" tIns="37723" rIns="75447" bIns="37723">
            <a:spAutoFit/>
          </a:bodyPr>
          <a:lstStyle/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Martelia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Ancistrum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mytili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Urastoma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cyprinae</a:t>
            </a:r>
            <a:endParaRPr lang="el-GR" sz="7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Proctoces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maculatus</a:t>
            </a:r>
            <a:endParaRPr lang="el-GR" sz="7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Mytilicola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intestinalis</a:t>
            </a:r>
            <a:endParaRPr lang="el-GR" sz="7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Steinhausia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mytilovum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E. Coli</a:t>
            </a: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Salmonella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Listeria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spp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Alexandrium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Dinophysis</a:t>
            </a:r>
            <a:r>
              <a:rPr lang="en-US" sz="7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Pseudo-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nitzschia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  <a:endParaRPr lang="en-US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Azadinium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Gonyaulax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spinifera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Prorocentrum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Protoceratium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reticulatum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Karenia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brevis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Microcystins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91">
            <a:extLst/>
          </p:cNvPr>
          <p:cNvSpPr txBox="1"/>
          <p:nvPr/>
        </p:nvSpPr>
        <p:spPr bwMode="auto">
          <a:xfrm flipH="1">
            <a:off x="662567" y="1918409"/>
            <a:ext cx="2022785" cy="1153401"/>
          </a:xfrm>
          <a:prstGeom prst="rect">
            <a:avLst/>
          </a:prstGeom>
          <a:solidFill>
            <a:schemeClr val="lt1">
              <a:alpha val="53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5447" tIns="37723" rIns="75447" bIns="37723">
            <a:spAutoFit/>
          </a:bodyPr>
          <a:lstStyle/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Martelia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E. Coli</a:t>
            </a: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Salmonella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Listeria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Alexandrium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Dinophysis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spp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700" i="1" dirty="0">
                <a:latin typeface="Arial" pitchFamily="34" charset="0"/>
                <a:cs typeface="Arial" pitchFamily="34" charset="0"/>
              </a:rPr>
              <a:t>Pseudo-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nitzschia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 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Azadinium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 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Prorocentrum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spp.</a:t>
            </a:r>
          </a:p>
          <a:p>
            <a:pPr>
              <a:defRPr/>
            </a:pPr>
            <a:r>
              <a:rPr lang="en-US" sz="700" i="1" dirty="0" err="1">
                <a:latin typeface="Arial" pitchFamily="34" charset="0"/>
                <a:cs typeface="Arial" pitchFamily="34" charset="0"/>
              </a:rPr>
              <a:t>Protoceratium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700" i="1" dirty="0" err="1">
                <a:latin typeface="Arial" pitchFamily="34" charset="0"/>
                <a:cs typeface="Arial" pitchFamily="34" charset="0"/>
              </a:rPr>
              <a:t>reticulatum</a:t>
            </a:r>
            <a:r>
              <a:rPr lang="en-US" sz="700" i="1" dirty="0">
                <a:latin typeface="Arial" pitchFamily="34" charset="0"/>
                <a:cs typeface="Arial" pitchFamily="34" charset="0"/>
              </a:rPr>
              <a:t> </a:t>
            </a:r>
            <a:endParaRPr lang="el-GR" sz="700" i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3" name="202 - Ομάδα"/>
          <p:cNvGrpSpPr>
            <a:grpSpLocks/>
          </p:cNvGrpSpPr>
          <p:nvPr/>
        </p:nvGrpSpPr>
        <p:grpSpPr bwMode="auto">
          <a:xfrm>
            <a:off x="79483" y="3283200"/>
            <a:ext cx="2692317" cy="3464647"/>
            <a:chOff x="93663" y="4826000"/>
            <a:chExt cx="2840533" cy="5092656"/>
          </a:xfrm>
        </p:grpSpPr>
        <p:sp>
          <p:nvSpPr>
            <p:cNvPr id="64525" name="72 - TextBox"/>
            <p:cNvSpPr txBox="1">
              <a:spLocks noChangeArrowheads="1"/>
            </p:cNvSpPr>
            <p:nvPr/>
          </p:nvSpPr>
          <p:spPr bwMode="auto">
            <a:xfrm>
              <a:off x="138113" y="4826000"/>
              <a:ext cx="2671762" cy="12897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East  Macedonia and Thrace (A)</a:t>
              </a:r>
            </a:p>
            <a:p>
              <a:r>
                <a:rPr lang="en-US" altLang="el-GR" sz="1000" dirty="0"/>
                <a:t>1. </a:t>
              </a:r>
              <a:r>
                <a:rPr lang="en-US" altLang="el-GR" sz="1000" dirty="0" err="1"/>
                <a:t>Alexandroupoli</a:t>
              </a:r>
              <a:r>
                <a:rPr lang="en-US" altLang="el-GR" sz="1000" dirty="0"/>
                <a:t>; 2. </a:t>
              </a:r>
              <a:r>
                <a:rPr lang="en-US" altLang="el-GR" sz="1000" dirty="0" err="1"/>
                <a:t>Rodopi</a:t>
              </a:r>
              <a:r>
                <a:rPr lang="en-US" altLang="el-GR" sz="1000" dirty="0"/>
                <a:t>; 3. </a:t>
              </a:r>
              <a:r>
                <a:rPr lang="en-US" altLang="el-GR" sz="1000" dirty="0" err="1"/>
                <a:t>Kavala</a:t>
              </a:r>
              <a:endParaRPr lang="en-US" altLang="el-GR" sz="1000" dirty="0"/>
            </a:p>
            <a:p>
              <a:pPr eaLnBrk="1" hangingPunct="1"/>
              <a:endParaRPr lang="en-US" altLang="en-US" sz="1000" b="1" dirty="0"/>
            </a:p>
            <a:p>
              <a:pPr eaLnBrk="1" hangingPunct="1"/>
              <a:endParaRPr lang="en-US" altLang="en-US" sz="1000" b="1" dirty="0"/>
            </a:p>
          </p:txBody>
        </p:sp>
        <p:sp>
          <p:nvSpPr>
            <p:cNvPr id="64526" name="75 - TextBox"/>
            <p:cNvSpPr txBox="1">
              <a:spLocks noChangeArrowheads="1"/>
            </p:cNvSpPr>
            <p:nvPr/>
          </p:nvSpPr>
          <p:spPr bwMode="auto">
            <a:xfrm>
              <a:off x="114300" y="5586413"/>
              <a:ext cx="2716213" cy="83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</a:t>
              </a:r>
              <a:r>
                <a:rPr lang="en-US" altLang="en-US" sz="1000" b="1" dirty="0" smtClean="0"/>
                <a:t>Central</a:t>
              </a:r>
              <a:r>
                <a:rPr lang="el-GR" altLang="en-US" sz="1000" b="1" dirty="0" smtClean="0"/>
                <a:t> </a:t>
              </a:r>
              <a:r>
                <a:rPr lang="en-US" altLang="en-US" sz="1000" b="1" dirty="0" smtClean="0"/>
                <a:t>Macedonia </a:t>
              </a:r>
              <a:r>
                <a:rPr lang="en-US" altLang="en-US" sz="1000" b="1" dirty="0"/>
                <a:t>(B)</a:t>
              </a:r>
              <a:r>
                <a:rPr lang="en-US" altLang="el-GR" sz="1000" b="1" dirty="0"/>
                <a:t> </a:t>
              </a:r>
            </a:p>
            <a:p>
              <a:r>
                <a:rPr lang="en-US" altLang="el-GR" sz="1000" dirty="0"/>
                <a:t>4. </a:t>
              </a:r>
              <a:r>
                <a:rPr lang="en-US" altLang="el-GR" sz="1000" dirty="0" err="1"/>
                <a:t>Strimonikos</a:t>
              </a:r>
              <a:r>
                <a:rPr lang="en-US" altLang="el-GR" sz="1000" dirty="0"/>
                <a:t> Gulf; 5.Thermaikos Gulf; 6. Pieria-</a:t>
              </a:r>
              <a:r>
                <a:rPr lang="en-US" altLang="el-GR" sz="1000" dirty="0" err="1"/>
                <a:t>Imathia</a:t>
              </a:r>
              <a:r>
                <a:rPr lang="en-US" altLang="el-GR" sz="1000" dirty="0"/>
                <a:t>; 7. </a:t>
              </a:r>
              <a:r>
                <a:rPr lang="en-US" altLang="el-GR" sz="1000" dirty="0" err="1"/>
                <a:t>Chalkidiki</a:t>
              </a:r>
              <a:endParaRPr lang="en-US" altLang="en-US" sz="1000" dirty="0"/>
            </a:p>
          </p:txBody>
        </p:sp>
        <p:sp>
          <p:nvSpPr>
            <p:cNvPr id="64527" name="79 - TextBox"/>
            <p:cNvSpPr txBox="1">
              <a:spLocks noChangeArrowheads="1"/>
            </p:cNvSpPr>
            <p:nvPr/>
          </p:nvSpPr>
          <p:spPr bwMode="auto">
            <a:xfrm>
              <a:off x="120648" y="6505575"/>
              <a:ext cx="2813548" cy="1063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</a:t>
              </a:r>
              <a:r>
                <a:rPr lang="en-US" altLang="en-US" sz="1000" b="1" dirty="0" err="1"/>
                <a:t>Epiros</a:t>
              </a:r>
              <a:r>
                <a:rPr lang="en-US" altLang="en-US" sz="1000" b="1" dirty="0"/>
                <a:t> and </a:t>
              </a:r>
              <a:r>
                <a:rPr lang="en-US" altLang="en-US" sz="1000" b="1" dirty="0" smtClean="0"/>
                <a:t>Ionian</a:t>
              </a:r>
              <a:r>
                <a:rPr lang="el-GR" altLang="en-US" sz="1000" b="1" dirty="0" smtClean="0"/>
                <a:t> </a:t>
              </a:r>
              <a:r>
                <a:rPr lang="en-US" altLang="en-US" sz="1000" b="1" dirty="0" smtClean="0"/>
                <a:t>Sea </a:t>
              </a:r>
              <a:r>
                <a:rPr lang="en-US" altLang="en-US" sz="1000" b="1" dirty="0"/>
                <a:t>(C)</a:t>
              </a:r>
            </a:p>
            <a:p>
              <a:r>
                <a:rPr lang="en-US" altLang="el-GR" sz="1000" dirty="0"/>
                <a:t>8. </a:t>
              </a:r>
              <a:r>
                <a:rPr lang="en-US" altLang="el-GR" sz="1000" dirty="0" err="1"/>
                <a:t>Sagiada</a:t>
              </a:r>
              <a:r>
                <a:rPr lang="en-US" altLang="el-GR" sz="1000" dirty="0"/>
                <a:t>;  9. </a:t>
              </a:r>
              <a:r>
                <a:rPr lang="en-US" altLang="el-GR" sz="1000" dirty="0" err="1"/>
                <a:t>Amvrakikos</a:t>
              </a:r>
              <a:r>
                <a:rPr lang="en-US" altLang="el-GR" sz="1000" dirty="0"/>
                <a:t> Gulf-  </a:t>
              </a:r>
              <a:r>
                <a:rPr lang="en-US" altLang="el-GR" sz="1000" dirty="0" err="1"/>
                <a:t>Kefalonia</a:t>
              </a:r>
              <a:endParaRPr lang="en-US" altLang="el-GR" sz="1000" dirty="0"/>
            </a:p>
            <a:p>
              <a:pPr eaLnBrk="1" hangingPunct="1"/>
              <a:endParaRPr lang="en-US" altLang="en-US" sz="1000" b="1" dirty="0"/>
            </a:p>
          </p:txBody>
        </p:sp>
        <p:sp>
          <p:nvSpPr>
            <p:cNvPr id="64528" name="82 - TextBox"/>
            <p:cNvSpPr txBox="1">
              <a:spLocks noChangeArrowheads="1"/>
            </p:cNvSpPr>
            <p:nvPr/>
          </p:nvSpPr>
          <p:spPr bwMode="auto">
            <a:xfrm>
              <a:off x="93663" y="7245439"/>
              <a:ext cx="2573337" cy="83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Central Greece (D)</a:t>
              </a:r>
              <a:r>
                <a:rPr lang="en-US" altLang="el-GR" sz="1000" b="1" dirty="0">
                  <a:solidFill>
                    <a:srgbClr val="000000"/>
                  </a:solidFill>
                </a:rPr>
                <a:t> </a:t>
              </a:r>
            </a:p>
            <a:p>
              <a:r>
                <a:rPr lang="en-US" altLang="el-GR" sz="1000" dirty="0">
                  <a:solidFill>
                    <a:srgbClr val="000000"/>
                  </a:solidFill>
                </a:rPr>
                <a:t>10. </a:t>
              </a:r>
              <a:r>
                <a:rPr lang="en-US" altLang="el-GR" sz="1000" dirty="0" err="1">
                  <a:solidFill>
                    <a:srgbClr val="000000"/>
                  </a:solidFill>
                </a:rPr>
                <a:t>Pagasitikos</a:t>
              </a:r>
              <a:r>
                <a:rPr lang="en-US" altLang="el-GR" sz="1000" dirty="0">
                  <a:solidFill>
                    <a:srgbClr val="000000"/>
                  </a:solidFill>
                </a:rPr>
                <a:t> Gulf;  11. </a:t>
              </a:r>
              <a:r>
                <a:rPr lang="en-US" altLang="el-GR" sz="1000" dirty="0" err="1">
                  <a:solidFill>
                    <a:srgbClr val="000000"/>
                  </a:solidFill>
                </a:rPr>
                <a:t>Maliakos</a:t>
              </a:r>
              <a:r>
                <a:rPr lang="en-US" altLang="el-GR" sz="1000" dirty="0">
                  <a:solidFill>
                    <a:srgbClr val="000000"/>
                  </a:solidFill>
                </a:rPr>
                <a:t> Gulf ;  12. </a:t>
              </a:r>
              <a:r>
                <a:rPr lang="en-US" altLang="el-GR" sz="1000" dirty="0" err="1">
                  <a:solidFill>
                    <a:srgbClr val="000000"/>
                  </a:solidFill>
                </a:rPr>
                <a:t>Evoikos</a:t>
              </a:r>
              <a:r>
                <a:rPr lang="en-US" altLang="el-GR" sz="1000" dirty="0">
                  <a:solidFill>
                    <a:srgbClr val="000000"/>
                  </a:solidFill>
                </a:rPr>
                <a:t> Gulf </a:t>
              </a:r>
              <a:endParaRPr lang="en-US" altLang="en-US" sz="1000" b="1" dirty="0"/>
            </a:p>
          </p:txBody>
        </p:sp>
        <p:sp>
          <p:nvSpPr>
            <p:cNvPr id="64529" name="86 - TextBox"/>
            <p:cNvSpPr txBox="1">
              <a:spLocks noChangeArrowheads="1"/>
            </p:cNvSpPr>
            <p:nvPr/>
          </p:nvSpPr>
          <p:spPr bwMode="auto">
            <a:xfrm>
              <a:off x="93663" y="8183562"/>
              <a:ext cx="2357437" cy="61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pPr eaLnBrk="1" hangingPunct="1"/>
              <a:r>
                <a:rPr lang="en-US" altLang="en-US" sz="1000" b="1" dirty="0"/>
                <a:t>Regional Unit of Attica (E)</a:t>
              </a:r>
            </a:p>
            <a:p>
              <a:r>
                <a:rPr lang="en-US" altLang="el-GR" sz="1000" dirty="0"/>
                <a:t>13. </a:t>
              </a:r>
              <a:r>
                <a:rPr lang="en-US" altLang="el-GR" sz="1000" dirty="0" err="1"/>
                <a:t>Saronikos</a:t>
              </a:r>
              <a:r>
                <a:rPr lang="en-US" altLang="el-GR" sz="1000" dirty="0"/>
                <a:t> Gulf -Islands</a:t>
              </a:r>
              <a:endParaRPr lang="en-US" altLang="en-US" sz="1000" b="1" dirty="0"/>
            </a:p>
          </p:txBody>
        </p:sp>
        <p:sp>
          <p:nvSpPr>
            <p:cNvPr id="64530" name="88 - TextBox"/>
            <p:cNvSpPr txBox="1">
              <a:spLocks noChangeArrowheads="1"/>
            </p:cNvSpPr>
            <p:nvPr/>
          </p:nvSpPr>
          <p:spPr bwMode="auto">
            <a:xfrm>
              <a:off x="93663" y="8736012"/>
              <a:ext cx="2501899" cy="61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r>
                <a:rPr lang="en-US" altLang="en-US" sz="1000" b="1" dirty="0"/>
                <a:t>Regional Unit of North Aegean (F)</a:t>
              </a:r>
              <a:r>
                <a:rPr lang="en-US" altLang="el-GR" sz="1000" b="1" dirty="0"/>
                <a:t> </a:t>
              </a:r>
              <a:endParaRPr lang="el-GR" altLang="el-GR" sz="1000" b="1" dirty="0" smtClean="0"/>
            </a:p>
            <a:p>
              <a:r>
                <a:rPr lang="en-US" altLang="el-GR" sz="1000" dirty="0" smtClean="0"/>
                <a:t>14</a:t>
              </a:r>
              <a:r>
                <a:rPr lang="en-US" altLang="el-GR" sz="1000" dirty="0"/>
                <a:t>. Lesvos; 15. Limnos </a:t>
              </a:r>
              <a:endParaRPr lang="en-US" altLang="en-US" sz="1000" b="1" dirty="0"/>
            </a:p>
          </p:txBody>
        </p:sp>
        <p:sp>
          <p:nvSpPr>
            <p:cNvPr id="64531" name="100 - TextBox"/>
            <p:cNvSpPr txBox="1">
              <a:spLocks noChangeArrowheads="1"/>
            </p:cNvSpPr>
            <p:nvPr/>
          </p:nvSpPr>
          <p:spPr bwMode="auto">
            <a:xfrm>
              <a:off x="101600" y="9307512"/>
              <a:ext cx="2570163" cy="61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6956" tIns="53477" rIns="106956" bIns="53477">
              <a:spAutoFit/>
            </a:bodyPr>
            <a:lstStyle/>
            <a:p>
              <a:r>
                <a:rPr lang="en-US" altLang="en-US" sz="1000" b="1" dirty="0"/>
                <a:t>Regional Unit of  South Aegean (G)</a:t>
              </a:r>
              <a:r>
                <a:rPr lang="en-US" altLang="el-GR" sz="1000" b="1" dirty="0"/>
                <a:t> </a:t>
              </a:r>
              <a:r>
                <a:rPr lang="en-US" altLang="el-GR" sz="1000" dirty="0"/>
                <a:t>16. Islands</a:t>
              </a:r>
              <a:endParaRPr lang="en-US" altLang="en-US" sz="1000" dirty="0"/>
            </a:p>
          </p:txBody>
        </p:sp>
      </p:grpSp>
      <p:cxnSp>
        <p:nvCxnSpPr>
          <p:cNvPr id="259" name="258 - Ευθύγραμμο βέλος σύνδεσης">
            <a:extLst/>
          </p:cNvPr>
          <p:cNvCxnSpPr/>
          <p:nvPr/>
        </p:nvCxnSpPr>
        <p:spPr>
          <a:xfrm rot="10800000">
            <a:off x="1972100" y="1582200"/>
            <a:ext cx="2781905" cy="77652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3" name="266 - TextBox"/>
          <p:cNvSpPr txBox="1">
            <a:spLocks noChangeArrowheads="1"/>
          </p:cNvSpPr>
          <p:nvPr/>
        </p:nvSpPr>
        <p:spPr bwMode="auto">
          <a:xfrm>
            <a:off x="2687447" y="111240"/>
            <a:ext cx="575891" cy="280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498" tIns="32249" rIns="64498" bIns="32249">
            <a:spAutoFit/>
          </a:bodyPr>
          <a:lstStyle/>
          <a:p>
            <a:r>
              <a:rPr lang="en-US" altLang="el-GR" sz="700" dirty="0"/>
              <a:t>City of </a:t>
            </a:r>
          </a:p>
          <a:p>
            <a:r>
              <a:rPr lang="en-US" altLang="el-GR" sz="700" dirty="0"/>
              <a:t>Thessaloniki</a:t>
            </a:r>
            <a:endParaRPr lang="el-GR" altLang="el-GR" sz="700" dirty="0"/>
          </a:p>
        </p:txBody>
      </p:sp>
      <p:grpSp>
        <p:nvGrpSpPr>
          <p:cNvPr id="64" name="325 - Ομάδα">
            <a:extLst/>
          </p:cNvPr>
          <p:cNvGrpSpPr/>
          <p:nvPr/>
        </p:nvGrpSpPr>
        <p:grpSpPr>
          <a:xfrm rot="823843">
            <a:off x="2131274" y="177853"/>
            <a:ext cx="650748" cy="209937"/>
            <a:chOff x="2648192" y="59551"/>
            <a:chExt cx="768696" cy="308588"/>
          </a:xfrm>
          <a:solidFill>
            <a:schemeClr val="accent3">
              <a:lumMod val="75000"/>
            </a:schemeClr>
          </a:solidFill>
        </p:grpSpPr>
        <p:sp>
          <p:nvSpPr>
            <p:cNvPr id="324" name="323 - Ελεύθερη σχεδίαση">
              <a:extLst/>
            </p:cNvPr>
            <p:cNvSpPr/>
            <p:nvPr/>
          </p:nvSpPr>
          <p:spPr>
            <a:xfrm>
              <a:off x="2648192" y="59551"/>
              <a:ext cx="768696" cy="308588"/>
            </a:xfrm>
            <a:custGeom>
              <a:avLst/>
              <a:gdLst>
                <a:gd name="connsiteX0" fmla="*/ 154379 w 768696"/>
                <a:gd name="connsiteY0" fmla="*/ 261087 h 308588"/>
                <a:gd name="connsiteX1" fmla="*/ 201880 w 768696"/>
                <a:gd name="connsiteY1" fmla="*/ 237336 h 308588"/>
                <a:gd name="connsiteX2" fmla="*/ 237506 w 768696"/>
                <a:gd name="connsiteY2" fmla="*/ 213585 h 308588"/>
                <a:gd name="connsiteX3" fmla="*/ 273132 w 768696"/>
                <a:gd name="connsiteY3" fmla="*/ 201710 h 308588"/>
                <a:gd name="connsiteX4" fmla="*/ 308758 w 768696"/>
                <a:gd name="connsiteY4" fmla="*/ 177959 h 308588"/>
                <a:gd name="connsiteX5" fmla="*/ 368135 w 768696"/>
                <a:gd name="connsiteY5" fmla="*/ 166084 h 308588"/>
                <a:gd name="connsiteX6" fmla="*/ 403761 w 768696"/>
                <a:gd name="connsiteY6" fmla="*/ 154209 h 308588"/>
                <a:gd name="connsiteX7" fmla="*/ 498764 w 768696"/>
                <a:gd name="connsiteY7" fmla="*/ 213585 h 308588"/>
                <a:gd name="connsiteX8" fmla="*/ 534389 w 768696"/>
                <a:gd name="connsiteY8" fmla="*/ 225461 h 308588"/>
                <a:gd name="connsiteX9" fmla="*/ 581891 w 768696"/>
                <a:gd name="connsiteY9" fmla="*/ 201710 h 308588"/>
                <a:gd name="connsiteX10" fmla="*/ 653143 w 768696"/>
                <a:gd name="connsiteY10" fmla="*/ 272962 h 308588"/>
                <a:gd name="connsiteX11" fmla="*/ 724395 w 768696"/>
                <a:gd name="connsiteY11" fmla="*/ 308588 h 308588"/>
                <a:gd name="connsiteX12" fmla="*/ 760021 w 768696"/>
                <a:gd name="connsiteY12" fmla="*/ 237336 h 308588"/>
                <a:gd name="connsiteX13" fmla="*/ 712519 w 768696"/>
                <a:gd name="connsiteY13" fmla="*/ 225461 h 308588"/>
                <a:gd name="connsiteX14" fmla="*/ 676893 w 768696"/>
                <a:gd name="connsiteY14" fmla="*/ 213585 h 308588"/>
                <a:gd name="connsiteX15" fmla="*/ 653143 w 768696"/>
                <a:gd name="connsiteY15" fmla="*/ 142333 h 308588"/>
                <a:gd name="connsiteX16" fmla="*/ 641267 w 768696"/>
                <a:gd name="connsiteY16" fmla="*/ 106707 h 308588"/>
                <a:gd name="connsiteX17" fmla="*/ 605641 w 768696"/>
                <a:gd name="connsiteY17" fmla="*/ 82957 h 308588"/>
                <a:gd name="connsiteX18" fmla="*/ 534389 w 768696"/>
                <a:gd name="connsiteY18" fmla="*/ 59206 h 308588"/>
                <a:gd name="connsiteX19" fmla="*/ 498764 w 768696"/>
                <a:gd name="connsiteY19" fmla="*/ 35455 h 308588"/>
                <a:gd name="connsiteX20" fmla="*/ 285008 w 768696"/>
                <a:gd name="connsiteY20" fmla="*/ 59206 h 308588"/>
                <a:gd name="connsiteX21" fmla="*/ 237506 w 768696"/>
                <a:gd name="connsiteY21" fmla="*/ 82957 h 308588"/>
                <a:gd name="connsiteX22" fmla="*/ 213756 w 768696"/>
                <a:gd name="connsiteY22" fmla="*/ 118583 h 308588"/>
                <a:gd name="connsiteX23" fmla="*/ 142504 w 768696"/>
                <a:gd name="connsiteY23" fmla="*/ 142333 h 308588"/>
                <a:gd name="connsiteX24" fmla="*/ 59377 w 768696"/>
                <a:gd name="connsiteY24" fmla="*/ 177959 h 308588"/>
                <a:gd name="connsiteX25" fmla="*/ 0 w 768696"/>
                <a:gd name="connsiteY25" fmla="*/ 213585 h 30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68696" h="308588">
                  <a:moveTo>
                    <a:pt x="154379" y="261087"/>
                  </a:moveTo>
                  <a:cubicBezTo>
                    <a:pt x="170213" y="253170"/>
                    <a:pt x="186510" y="246119"/>
                    <a:pt x="201880" y="237336"/>
                  </a:cubicBezTo>
                  <a:cubicBezTo>
                    <a:pt x="214272" y="230255"/>
                    <a:pt x="224740" y="219968"/>
                    <a:pt x="237506" y="213585"/>
                  </a:cubicBezTo>
                  <a:cubicBezTo>
                    <a:pt x="248702" y="207987"/>
                    <a:pt x="261257" y="205668"/>
                    <a:pt x="273132" y="201710"/>
                  </a:cubicBezTo>
                  <a:cubicBezTo>
                    <a:pt x="285007" y="193793"/>
                    <a:pt x="295394" y="182970"/>
                    <a:pt x="308758" y="177959"/>
                  </a:cubicBezTo>
                  <a:cubicBezTo>
                    <a:pt x="327657" y="170872"/>
                    <a:pt x="348553" y="170979"/>
                    <a:pt x="368135" y="166084"/>
                  </a:cubicBezTo>
                  <a:cubicBezTo>
                    <a:pt x="380279" y="163048"/>
                    <a:pt x="391886" y="158167"/>
                    <a:pt x="403761" y="154209"/>
                  </a:cubicBezTo>
                  <a:cubicBezTo>
                    <a:pt x="441400" y="210666"/>
                    <a:pt x="413971" y="185320"/>
                    <a:pt x="498764" y="213585"/>
                  </a:cubicBezTo>
                  <a:lnTo>
                    <a:pt x="534389" y="225461"/>
                  </a:lnTo>
                  <a:cubicBezTo>
                    <a:pt x="550223" y="217544"/>
                    <a:pt x="564325" y="199514"/>
                    <a:pt x="581891" y="201710"/>
                  </a:cubicBezTo>
                  <a:cubicBezTo>
                    <a:pt x="626244" y="207254"/>
                    <a:pt x="628917" y="248736"/>
                    <a:pt x="653143" y="272962"/>
                  </a:cubicBezTo>
                  <a:cubicBezTo>
                    <a:pt x="676165" y="295984"/>
                    <a:pt x="695418" y="298929"/>
                    <a:pt x="724395" y="308588"/>
                  </a:cubicBezTo>
                  <a:cubicBezTo>
                    <a:pt x="726510" y="305415"/>
                    <a:pt x="768696" y="248903"/>
                    <a:pt x="760021" y="237336"/>
                  </a:cubicBezTo>
                  <a:cubicBezTo>
                    <a:pt x="750228" y="224279"/>
                    <a:pt x="728212" y="229945"/>
                    <a:pt x="712519" y="225461"/>
                  </a:cubicBezTo>
                  <a:cubicBezTo>
                    <a:pt x="700483" y="222022"/>
                    <a:pt x="688768" y="217544"/>
                    <a:pt x="676893" y="213585"/>
                  </a:cubicBezTo>
                  <a:lnTo>
                    <a:pt x="653143" y="142333"/>
                  </a:lnTo>
                  <a:cubicBezTo>
                    <a:pt x="649185" y="130458"/>
                    <a:pt x="651683" y="113650"/>
                    <a:pt x="641267" y="106707"/>
                  </a:cubicBezTo>
                  <a:cubicBezTo>
                    <a:pt x="629392" y="98790"/>
                    <a:pt x="618683" y="88753"/>
                    <a:pt x="605641" y="82957"/>
                  </a:cubicBezTo>
                  <a:cubicBezTo>
                    <a:pt x="582763" y="72789"/>
                    <a:pt x="534389" y="59206"/>
                    <a:pt x="534389" y="59206"/>
                  </a:cubicBezTo>
                  <a:cubicBezTo>
                    <a:pt x="522514" y="51289"/>
                    <a:pt x="511529" y="41838"/>
                    <a:pt x="498764" y="35455"/>
                  </a:cubicBezTo>
                  <a:cubicBezTo>
                    <a:pt x="427854" y="0"/>
                    <a:pt x="368208" y="42566"/>
                    <a:pt x="285008" y="59206"/>
                  </a:cubicBezTo>
                  <a:cubicBezTo>
                    <a:pt x="269174" y="67123"/>
                    <a:pt x="251106" y="71624"/>
                    <a:pt x="237506" y="82957"/>
                  </a:cubicBezTo>
                  <a:cubicBezTo>
                    <a:pt x="226542" y="92094"/>
                    <a:pt x="225859" y="111019"/>
                    <a:pt x="213756" y="118583"/>
                  </a:cubicBezTo>
                  <a:cubicBezTo>
                    <a:pt x="192526" y="131852"/>
                    <a:pt x="164896" y="131137"/>
                    <a:pt x="142504" y="142333"/>
                  </a:cubicBezTo>
                  <a:cubicBezTo>
                    <a:pt x="83806" y="171682"/>
                    <a:pt x="111796" y="160486"/>
                    <a:pt x="59377" y="177959"/>
                  </a:cubicBezTo>
                  <a:cubicBezTo>
                    <a:pt x="29039" y="223466"/>
                    <a:pt x="49898" y="213585"/>
                    <a:pt x="0" y="213585"/>
                  </a:cubicBezTo>
                </a:path>
              </a:pathLst>
            </a:cu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325" name="324 - Ελεύθερη σχεδίαση">
              <a:extLst/>
            </p:cNvPr>
            <p:cNvSpPr/>
            <p:nvPr/>
          </p:nvSpPr>
          <p:spPr>
            <a:xfrm>
              <a:off x="2668450" y="255959"/>
              <a:ext cx="154380" cy="72805"/>
            </a:xfrm>
            <a:custGeom>
              <a:avLst/>
              <a:gdLst>
                <a:gd name="connsiteX0" fmla="*/ 0 w 154380"/>
                <a:gd name="connsiteY0" fmla="*/ 0 h 72805"/>
                <a:gd name="connsiteX1" fmla="*/ 59377 w 154380"/>
                <a:gd name="connsiteY1" fmla="*/ 35626 h 72805"/>
                <a:gd name="connsiteX2" fmla="*/ 130629 w 154380"/>
                <a:gd name="connsiteY2" fmla="*/ 71252 h 72805"/>
                <a:gd name="connsiteX3" fmla="*/ 154380 w 154380"/>
                <a:gd name="connsiteY3" fmla="*/ 71252 h 7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380" h="72805">
                  <a:moveTo>
                    <a:pt x="0" y="0"/>
                  </a:moveTo>
                  <a:cubicBezTo>
                    <a:pt x="19792" y="11875"/>
                    <a:pt x="39804" y="23393"/>
                    <a:pt x="59377" y="35626"/>
                  </a:cubicBezTo>
                  <a:cubicBezTo>
                    <a:pt x="92347" y="56232"/>
                    <a:pt x="92927" y="63712"/>
                    <a:pt x="130629" y="71252"/>
                  </a:cubicBezTo>
                  <a:cubicBezTo>
                    <a:pt x="138392" y="72805"/>
                    <a:pt x="146463" y="71252"/>
                    <a:pt x="154380" y="71252"/>
                  </a:cubicBezTo>
                </a:path>
              </a:pathLst>
            </a:cu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Στρογγυλεμένο ορθογώνιο"/>
          <p:cNvSpPr/>
          <p:nvPr/>
        </p:nvSpPr>
        <p:spPr>
          <a:xfrm>
            <a:off x="1299374" y="464400"/>
            <a:ext cx="1452581" cy="719280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488" tIns="32242" rIns="64488" bIns="32242" anchor="ctr"/>
          <a:lstStyle/>
          <a:p>
            <a:pPr algn="ctr">
              <a:defRPr/>
            </a:pPr>
            <a:r>
              <a:rPr lang="el-GR" sz="1200" b="1" dirty="0">
                <a:solidFill>
                  <a:schemeClr val="bg1"/>
                </a:solidFill>
              </a:rPr>
              <a:t>Διαχειριστικά μέτρα</a:t>
            </a:r>
          </a:p>
        </p:txBody>
      </p:sp>
      <p:sp>
        <p:nvSpPr>
          <p:cNvPr id="4" name="3 - Στρογγυλεμένο ορθογώνιο"/>
          <p:cNvSpPr/>
          <p:nvPr/>
        </p:nvSpPr>
        <p:spPr>
          <a:xfrm>
            <a:off x="3627420" y="464400"/>
            <a:ext cx="1452580" cy="719280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488" tIns="32242" rIns="64488" bIns="32242" anchor="ctr"/>
          <a:lstStyle/>
          <a:p>
            <a:pPr algn="ctr">
              <a:defRPr/>
            </a:pPr>
            <a:r>
              <a:rPr lang="el-GR" sz="1200" b="1" dirty="0">
                <a:solidFill>
                  <a:schemeClr val="bg1"/>
                </a:solidFill>
              </a:rPr>
              <a:t>Διαχειριστικά μέτρα</a:t>
            </a:r>
          </a:p>
        </p:txBody>
      </p:sp>
      <p:sp>
        <p:nvSpPr>
          <p:cNvPr id="5" name="4 - Στρογγυλεμένο ορθογώνιο"/>
          <p:cNvSpPr/>
          <p:nvPr/>
        </p:nvSpPr>
        <p:spPr>
          <a:xfrm>
            <a:off x="6028037" y="464400"/>
            <a:ext cx="1453732" cy="719280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488" tIns="32242" rIns="64488" bIns="32242" anchor="ctr"/>
          <a:lstStyle/>
          <a:p>
            <a:pPr algn="ctr">
              <a:defRPr/>
            </a:pPr>
            <a:r>
              <a:rPr lang="el-GR" sz="1200" b="1" dirty="0">
                <a:solidFill>
                  <a:schemeClr val="bg1"/>
                </a:solidFill>
              </a:rPr>
              <a:t>Διαχειριστικά μέτρα</a:t>
            </a:r>
          </a:p>
        </p:txBody>
      </p:sp>
      <p:sp>
        <p:nvSpPr>
          <p:cNvPr id="6" name="5 - Ορθογώνιο"/>
          <p:cNvSpPr/>
          <p:nvPr/>
        </p:nvSpPr>
        <p:spPr>
          <a:xfrm>
            <a:off x="1314350" y="1784161"/>
            <a:ext cx="1428390" cy="65988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488" tIns="32242" rIns="64488" bIns="32242" anchor="ctr"/>
          <a:lstStyle/>
          <a:p>
            <a:pPr algn="ctr">
              <a:defRPr/>
            </a:pPr>
            <a:r>
              <a:rPr lang="el-GR" sz="1200" b="1" dirty="0">
                <a:solidFill>
                  <a:schemeClr val="bg1"/>
                </a:solidFill>
              </a:rPr>
              <a:t>Κατάσταση οργανισμών</a:t>
            </a:r>
          </a:p>
        </p:txBody>
      </p:sp>
      <p:sp>
        <p:nvSpPr>
          <p:cNvPr id="7" name="6 - Ορθογώνιο"/>
          <p:cNvSpPr/>
          <p:nvPr/>
        </p:nvSpPr>
        <p:spPr>
          <a:xfrm>
            <a:off x="3627420" y="1784161"/>
            <a:ext cx="1427238" cy="65988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488" tIns="32242" rIns="64488" bIns="32242" anchor="ctr"/>
          <a:lstStyle/>
          <a:p>
            <a:pPr algn="ctr">
              <a:defRPr/>
            </a:pPr>
            <a:r>
              <a:rPr lang="el-GR" sz="1200" b="1" dirty="0">
                <a:solidFill>
                  <a:schemeClr val="bg1"/>
                </a:solidFill>
              </a:rPr>
              <a:t>Κατάσταση οργανισμών</a:t>
            </a:r>
          </a:p>
        </p:txBody>
      </p:sp>
      <p:sp>
        <p:nvSpPr>
          <p:cNvPr id="8" name="7 - Ορθογώνιο"/>
          <p:cNvSpPr/>
          <p:nvPr/>
        </p:nvSpPr>
        <p:spPr>
          <a:xfrm>
            <a:off x="6028037" y="1784161"/>
            <a:ext cx="1428390" cy="65988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488" tIns="32242" rIns="64488" bIns="32242" anchor="ctr"/>
          <a:lstStyle/>
          <a:p>
            <a:pPr algn="ctr">
              <a:defRPr/>
            </a:pPr>
            <a:r>
              <a:rPr lang="el-GR" sz="1200" b="1" dirty="0">
                <a:solidFill>
                  <a:schemeClr val="bg1"/>
                </a:solidFill>
              </a:rPr>
              <a:t>Κατάσταση οργανισμών</a:t>
            </a:r>
          </a:p>
        </p:txBody>
      </p:sp>
      <p:sp>
        <p:nvSpPr>
          <p:cNvPr id="9" name="8 - Έλλειψη"/>
          <p:cNvSpPr/>
          <p:nvPr/>
        </p:nvSpPr>
        <p:spPr>
          <a:xfrm>
            <a:off x="1094331" y="2988360"/>
            <a:ext cx="1846540" cy="1019520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488" tIns="32242" rIns="64488" bIns="32242" anchor="ctr"/>
          <a:lstStyle/>
          <a:p>
            <a:pPr algn="ctr">
              <a:defRPr/>
            </a:pPr>
            <a:r>
              <a:rPr lang="el-GR" sz="1200" b="1" dirty="0">
                <a:solidFill>
                  <a:schemeClr val="bg1"/>
                </a:solidFill>
              </a:rPr>
              <a:t>Περιβαλλοντικές</a:t>
            </a:r>
          </a:p>
          <a:p>
            <a:pPr algn="ctr">
              <a:defRPr/>
            </a:pPr>
            <a:r>
              <a:rPr lang="el-GR" sz="1200" b="1" dirty="0">
                <a:solidFill>
                  <a:schemeClr val="bg1"/>
                </a:solidFill>
              </a:rPr>
              <a:t>συνθήκες</a:t>
            </a:r>
          </a:p>
        </p:txBody>
      </p:sp>
      <p:sp>
        <p:nvSpPr>
          <p:cNvPr id="10" name="9 - Έλλειψη"/>
          <p:cNvSpPr/>
          <p:nvPr/>
        </p:nvSpPr>
        <p:spPr>
          <a:xfrm>
            <a:off x="3397035" y="3002400"/>
            <a:ext cx="1846539" cy="1020600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488" tIns="32242" rIns="64488" bIns="32242" anchor="ctr"/>
          <a:lstStyle/>
          <a:p>
            <a:pPr algn="ctr">
              <a:defRPr/>
            </a:pPr>
            <a:r>
              <a:rPr lang="el-GR" sz="1200" b="1" dirty="0">
                <a:solidFill>
                  <a:schemeClr val="bg1"/>
                </a:solidFill>
              </a:rPr>
              <a:t>Περιβαλλοντικές</a:t>
            </a:r>
          </a:p>
          <a:p>
            <a:pPr algn="ctr">
              <a:defRPr/>
            </a:pPr>
            <a:r>
              <a:rPr lang="el-GR" sz="1200" b="1" dirty="0">
                <a:solidFill>
                  <a:schemeClr val="bg1"/>
                </a:solidFill>
              </a:rPr>
              <a:t>συνθήκες</a:t>
            </a:r>
          </a:p>
        </p:txBody>
      </p:sp>
      <p:sp>
        <p:nvSpPr>
          <p:cNvPr id="11" name="10 - Έλλειψη"/>
          <p:cNvSpPr/>
          <p:nvPr/>
        </p:nvSpPr>
        <p:spPr>
          <a:xfrm>
            <a:off x="5826449" y="3016441"/>
            <a:ext cx="1831565" cy="1020600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488" tIns="32242" rIns="64488" bIns="32242" anchor="ctr"/>
          <a:lstStyle/>
          <a:p>
            <a:pPr algn="ctr">
              <a:defRPr/>
            </a:pPr>
            <a:r>
              <a:rPr lang="el-GR" sz="1200" b="1" dirty="0">
                <a:solidFill>
                  <a:schemeClr val="bg1"/>
                </a:solidFill>
              </a:rPr>
              <a:t>Περιβαλλοντικές</a:t>
            </a:r>
          </a:p>
          <a:p>
            <a:pPr algn="ctr">
              <a:defRPr/>
            </a:pPr>
            <a:r>
              <a:rPr lang="el-GR" sz="1200" b="1" dirty="0">
                <a:solidFill>
                  <a:schemeClr val="bg1"/>
                </a:solidFill>
              </a:rPr>
              <a:t>συνθήκες</a:t>
            </a:r>
          </a:p>
        </p:txBody>
      </p:sp>
      <p:cxnSp>
        <p:nvCxnSpPr>
          <p:cNvPr id="12" name="11 - Ευθύγραμμο βέλος σύνδεσης"/>
          <p:cNvCxnSpPr/>
          <p:nvPr/>
        </p:nvCxnSpPr>
        <p:spPr>
          <a:xfrm rot="5400000">
            <a:off x="1819061" y="1454725"/>
            <a:ext cx="420120" cy="1152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- Ευθύγραμμο βέλος σύνδεσης"/>
          <p:cNvCxnSpPr/>
          <p:nvPr/>
        </p:nvCxnSpPr>
        <p:spPr>
          <a:xfrm rot="5400000">
            <a:off x="4112548" y="1453644"/>
            <a:ext cx="420120" cy="1152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- Ευθύγραμμο βέλος σύνδεσης"/>
          <p:cNvCxnSpPr/>
          <p:nvPr/>
        </p:nvCxnSpPr>
        <p:spPr>
          <a:xfrm rot="5400000">
            <a:off x="6577673" y="1453644"/>
            <a:ext cx="420120" cy="1152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- Ευθύγραμμο βέλος σύνδεσης"/>
          <p:cNvCxnSpPr/>
          <p:nvPr/>
        </p:nvCxnSpPr>
        <p:spPr>
          <a:xfrm rot="16200000">
            <a:off x="1809809" y="2712888"/>
            <a:ext cx="419040" cy="2304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- Ευθύγραμμο βέλος σύνδεσης"/>
          <p:cNvCxnSpPr/>
          <p:nvPr/>
        </p:nvCxnSpPr>
        <p:spPr>
          <a:xfrm rot="16200000">
            <a:off x="4113088" y="2741544"/>
            <a:ext cx="419040" cy="1152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- Ευθύγραμμο βέλος σύνδεσης"/>
          <p:cNvCxnSpPr/>
          <p:nvPr/>
        </p:nvCxnSpPr>
        <p:spPr>
          <a:xfrm rot="16200000">
            <a:off x="6514857" y="2741544"/>
            <a:ext cx="419040" cy="1152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- Ευθύγραμμο βέλος σύνδεσης"/>
          <p:cNvCxnSpPr/>
          <p:nvPr/>
        </p:nvCxnSpPr>
        <p:spPr>
          <a:xfrm>
            <a:off x="2806096" y="2110320"/>
            <a:ext cx="757968" cy="2160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- Ευθύγραμμο βέλος σύνδεσης"/>
          <p:cNvCxnSpPr/>
          <p:nvPr/>
        </p:nvCxnSpPr>
        <p:spPr>
          <a:xfrm>
            <a:off x="5143357" y="2115721"/>
            <a:ext cx="757968" cy="2160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- Ευθύγραμμο βέλος σύνδεσης"/>
          <p:cNvCxnSpPr/>
          <p:nvPr/>
        </p:nvCxnSpPr>
        <p:spPr>
          <a:xfrm>
            <a:off x="7516327" y="2106000"/>
            <a:ext cx="442340" cy="1080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- Ευθύγραμμο βέλος σύνδεσης"/>
          <p:cNvCxnSpPr/>
          <p:nvPr/>
        </p:nvCxnSpPr>
        <p:spPr>
          <a:xfrm>
            <a:off x="837452" y="2125440"/>
            <a:ext cx="442340" cy="1080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- Ευθεία γραμμή σύνδεσης"/>
          <p:cNvCxnSpPr/>
          <p:nvPr/>
        </p:nvCxnSpPr>
        <p:spPr>
          <a:xfrm>
            <a:off x="1073597" y="4146121"/>
            <a:ext cx="6592481" cy="2160"/>
          </a:xfrm>
          <a:prstGeom prst="line">
            <a:avLst/>
          </a:prstGeom>
          <a:ln w="57150" cap="flat">
            <a:solidFill>
              <a:schemeClr val="accent5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- Ευθεία γραμμή σύνδεσης"/>
          <p:cNvCxnSpPr/>
          <p:nvPr/>
        </p:nvCxnSpPr>
        <p:spPr>
          <a:xfrm rot="5400000" flipH="1" flipV="1">
            <a:off x="1945566" y="4069909"/>
            <a:ext cx="119880" cy="2304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- Ευθεία γραμμή σύνδεσης"/>
          <p:cNvCxnSpPr/>
          <p:nvPr/>
        </p:nvCxnSpPr>
        <p:spPr>
          <a:xfrm rot="5400000" flipH="1" flipV="1">
            <a:off x="4261516" y="4072645"/>
            <a:ext cx="119880" cy="115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- Ευθεία γραμμή σύνδεσης"/>
          <p:cNvCxnSpPr/>
          <p:nvPr/>
        </p:nvCxnSpPr>
        <p:spPr>
          <a:xfrm rot="5400000" flipH="1" flipV="1">
            <a:off x="6684596" y="4072069"/>
            <a:ext cx="119880" cy="2304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9" name="33 - TextBox"/>
          <p:cNvSpPr txBox="1">
            <a:spLocks noChangeArrowheads="1"/>
          </p:cNvSpPr>
          <p:nvPr/>
        </p:nvSpPr>
        <p:spPr bwMode="auto">
          <a:xfrm>
            <a:off x="1667991" y="4141801"/>
            <a:ext cx="4554524" cy="43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488" tIns="32242" rIns="64488" bIns="32242">
            <a:spAutoFit/>
          </a:bodyPr>
          <a:lstStyle/>
          <a:p>
            <a:r>
              <a:rPr lang="el-GR" altLang="el-GR" sz="1200" b="1" dirty="0"/>
              <a:t>    </a:t>
            </a:r>
            <a:r>
              <a:rPr lang="en-US" altLang="el-GR" sz="1200" b="1" dirty="0"/>
              <a:t>t-1                      </a:t>
            </a:r>
            <a:r>
              <a:rPr lang="el-GR" altLang="el-GR" sz="1200" b="1" dirty="0"/>
              <a:t>   </a:t>
            </a:r>
            <a:r>
              <a:rPr lang="en-US" altLang="el-GR" sz="1200" b="1" dirty="0"/>
              <a:t>     </a:t>
            </a:r>
            <a:r>
              <a:rPr lang="el-GR" altLang="el-GR" sz="1200" b="1" dirty="0"/>
              <a:t> </a:t>
            </a:r>
            <a:r>
              <a:rPr lang="en-US" altLang="el-GR" sz="1200" b="1" dirty="0"/>
              <a:t>                      t                            </a:t>
            </a:r>
            <a:r>
              <a:rPr lang="el-GR" altLang="el-GR" sz="1200" b="1" dirty="0"/>
              <a:t>   </a:t>
            </a:r>
            <a:r>
              <a:rPr lang="en-US" altLang="el-GR" sz="1200" b="1" dirty="0"/>
              <a:t>                         t+1</a:t>
            </a:r>
          </a:p>
          <a:p>
            <a:r>
              <a:rPr lang="en-US" altLang="el-GR" sz="1200" b="1" dirty="0"/>
              <a:t>                          </a:t>
            </a:r>
            <a:r>
              <a:rPr lang="el-GR" altLang="el-GR" sz="1200" b="1" dirty="0" err="1"/>
              <a:t>Βιοπαρακολούθηση</a:t>
            </a:r>
            <a:r>
              <a:rPr lang="el-GR" altLang="el-GR" sz="1200" b="1" dirty="0"/>
              <a:t> για έγκαιρη προειδοποίηση</a:t>
            </a:r>
          </a:p>
        </p:txBody>
      </p:sp>
      <p:pic>
        <p:nvPicPr>
          <p:cNvPr id="58" name="Picture 2" descr="Image result for εικόνες μυδιών">
            <a:extLst/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497" y="4546809"/>
            <a:ext cx="4112410" cy="1842666"/>
          </a:xfrm>
          <a:prstGeom prst="rect">
            <a:avLst/>
          </a:prstGeom>
          <a:ln>
            <a:noFill/>
          </a:ln>
          <a:effectLst>
            <a:glow rad="139700">
              <a:schemeClr val="bg1">
                <a:lumMod val="95000"/>
                <a:alpha val="40000"/>
              </a:schemeClr>
            </a:glow>
            <a:reflection blurRad="12700" stA="30000" endPos="30000" dist="5000" dir="5400000" sy="-100000" algn="bl" rotWithShape="0"/>
          </a:effectLst>
        </p:spPr>
      </p:pic>
      <p:sp>
        <p:nvSpPr>
          <p:cNvPr id="26" name="25 - TextBox"/>
          <p:cNvSpPr txBox="1"/>
          <p:nvPr/>
        </p:nvSpPr>
        <p:spPr>
          <a:xfrm>
            <a:off x="823628" y="46440"/>
            <a:ext cx="7708785" cy="2805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64488" tIns="32242" rIns="64488" bIns="32242">
            <a:spAutoFit/>
          </a:bodyPr>
          <a:lstStyle/>
          <a:p>
            <a:pPr>
              <a:defRPr/>
            </a:pPr>
            <a:r>
              <a:rPr lang="el-GR" sz="1400" b="1" dirty="0"/>
              <a:t>Βιολογικά δεδομένα -Προσαρμοστική διαχείριση (</a:t>
            </a:r>
            <a:r>
              <a:rPr lang="en-US" sz="1400" b="1" dirty="0"/>
              <a:t>Adapting management</a:t>
            </a:r>
            <a:r>
              <a:rPr lang="el-GR" sz="1400" b="1" dirty="0"/>
              <a:t>)</a:t>
            </a:r>
            <a:r>
              <a:rPr lang="en-US" sz="1400" b="1" dirty="0"/>
              <a:t>-</a:t>
            </a:r>
            <a:r>
              <a:rPr lang="el-GR" sz="1400" b="1" dirty="0"/>
              <a:t>Μία εξελικτική διαδικασία</a:t>
            </a:r>
          </a:p>
        </p:txBody>
      </p:sp>
      <p:sp>
        <p:nvSpPr>
          <p:cNvPr id="28" name="27 - Ελεύθερη σχεδίαση"/>
          <p:cNvSpPr/>
          <p:nvPr/>
        </p:nvSpPr>
        <p:spPr>
          <a:xfrm>
            <a:off x="2273905" y="6150600"/>
            <a:ext cx="3723029" cy="461160"/>
          </a:xfrm>
          <a:custGeom>
            <a:avLst/>
            <a:gdLst>
              <a:gd name="connsiteX0" fmla="*/ 0 w 3555187"/>
              <a:gd name="connsiteY0" fmla="*/ 475488 h 548640"/>
              <a:gd name="connsiteX1" fmla="*/ 2757830 w 3555187"/>
              <a:gd name="connsiteY1" fmla="*/ 475488 h 548640"/>
              <a:gd name="connsiteX2" fmla="*/ 2838298 w 3555187"/>
              <a:gd name="connsiteY2" fmla="*/ 475488 h 548640"/>
              <a:gd name="connsiteX3" fmla="*/ 2926080 w 3555187"/>
              <a:gd name="connsiteY3" fmla="*/ 431597 h 548640"/>
              <a:gd name="connsiteX4" fmla="*/ 2962656 w 3555187"/>
              <a:gd name="connsiteY4" fmla="*/ 431597 h 548640"/>
              <a:gd name="connsiteX5" fmla="*/ 2969971 w 3555187"/>
              <a:gd name="connsiteY5" fmla="*/ 460858 h 548640"/>
              <a:gd name="connsiteX6" fmla="*/ 2984602 w 3555187"/>
              <a:gd name="connsiteY6" fmla="*/ 475488 h 548640"/>
              <a:gd name="connsiteX7" fmla="*/ 3006547 w 3555187"/>
              <a:gd name="connsiteY7" fmla="*/ 475488 h 548640"/>
              <a:gd name="connsiteX8" fmla="*/ 3013862 w 3555187"/>
              <a:gd name="connsiteY8" fmla="*/ 475488 h 548640"/>
              <a:gd name="connsiteX9" fmla="*/ 3050438 w 3555187"/>
              <a:gd name="connsiteY9" fmla="*/ 475488 h 548640"/>
              <a:gd name="connsiteX10" fmla="*/ 3072384 w 3555187"/>
              <a:gd name="connsiteY10" fmla="*/ 497434 h 548640"/>
              <a:gd name="connsiteX11" fmla="*/ 3116275 w 3555187"/>
              <a:gd name="connsiteY11" fmla="*/ 519379 h 548640"/>
              <a:gd name="connsiteX12" fmla="*/ 3182112 w 3555187"/>
              <a:gd name="connsiteY12" fmla="*/ 0 h 548640"/>
              <a:gd name="connsiteX13" fmla="*/ 3240634 w 3555187"/>
              <a:gd name="connsiteY13" fmla="*/ 548640 h 548640"/>
              <a:gd name="connsiteX14" fmla="*/ 3240634 w 3555187"/>
              <a:gd name="connsiteY14" fmla="*/ 512064 h 548640"/>
              <a:gd name="connsiteX15" fmla="*/ 3255264 w 3555187"/>
              <a:gd name="connsiteY15" fmla="*/ 482803 h 548640"/>
              <a:gd name="connsiteX16" fmla="*/ 3299155 w 3555187"/>
              <a:gd name="connsiteY16" fmla="*/ 453542 h 548640"/>
              <a:gd name="connsiteX17" fmla="*/ 3386938 w 3555187"/>
              <a:gd name="connsiteY17" fmla="*/ 460858 h 548640"/>
              <a:gd name="connsiteX18" fmla="*/ 3430829 w 3555187"/>
              <a:gd name="connsiteY18" fmla="*/ 431597 h 548640"/>
              <a:gd name="connsiteX19" fmla="*/ 3467405 w 3555187"/>
              <a:gd name="connsiteY19" fmla="*/ 409651 h 548640"/>
              <a:gd name="connsiteX20" fmla="*/ 3482035 w 3555187"/>
              <a:gd name="connsiteY20" fmla="*/ 409651 h 548640"/>
              <a:gd name="connsiteX21" fmla="*/ 3503981 w 3555187"/>
              <a:gd name="connsiteY21" fmla="*/ 438912 h 548640"/>
              <a:gd name="connsiteX22" fmla="*/ 3555187 w 3555187"/>
              <a:gd name="connsiteY22" fmla="*/ 475488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55187" h="548640">
                <a:moveTo>
                  <a:pt x="0" y="475488"/>
                </a:moveTo>
                <a:lnTo>
                  <a:pt x="2757830" y="475488"/>
                </a:lnTo>
                <a:lnTo>
                  <a:pt x="2838298" y="475488"/>
                </a:lnTo>
                <a:lnTo>
                  <a:pt x="2926080" y="431597"/>
                </a:lnTo>
                <a:lnTo>
                  <a:pt x="2962656" y="431597"/>
                </a:lnTo>
                <a:lnTo>
                  <a:pt x="2969971" y="460858"/>
                </a:lnTo>
                <a:lnTo>
                  <a:pt x="2984602" y="475488"/>
                </a:lnTo>
                <a:lnTo>
                  <a:pt x="3006547" y="475488"/>
                </a:lnTo>
                <a:lnTo>
                  <a:pt x="3013862" y="475488"/>
                </a:lnTo>
                <a:lnTo>
                  <a:pt x="3050438" y="475488"/>
                </a:lnTo>
                <a:lnTo>
                  <a:pt x="3072384" y="497434"/>
                </a:lnTo>
                <a:lnTo>
                  <a:pt x="3116275" y="519379"/>
                </a:lnTo>
                <a:lnTo>
                  <a:pt x="3182112" y="0"/>
                </a:lnTo>
                <a:lnTo>
                  <a:pt x="3240634" y="548640"/>
                </a:lnTo>
                <a:lnTo>
                  <a:pt x="3240634" y="512064"/>
                </a:lnTo>
                <a:lnTo>
                  <a:pt x="3255264" y="482803"/>
                </a:lnTo>
                <a:lnTo>
                  <a:pt x="3299155" y="453542"/>
                </a:lnTo>
                <a:lnTo>
                  <a:pt x="3386938" y="460858"/>
                </a:lnTo>
                <a:lnTo>
                  <a:pt x="3430829" y="431597"/>
                </a:lnTo>
                <a:lnTo>
                  <a:pt x="3467405" y="409651"/>
                </a:lnTo>
                <a:lnTo>
                  <a:pt x="3482035" y="409651"/>
                </a:lnTo>
                <a:lnTo>
                  <a:pt x="3503981" y="438912"/>
                </a:lnTo>
                <a:lnTo>
                  <a:pt x="3555187" y="475488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64488" tIns="32242" rIns="64488" bIns="32242" anchor="ctr"/>
          <a:lstStyle/>
          <a:p>
            <a:pPr algn="ctr">
              <a:defRPr/>
            </a:pPr>
            <a:endParaRPr lang="el-GR" sz="1000" b="1" dirty="0"/>
          </a:p>
        </p:txBody>
      </p:sp>
      <p:pic>
        <p:nvPicPr>
          <p:cNvPr id="31773" name="Picture 2" descr="Approval of the Mediterranean Fish Welfare Guide - Greek Food New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481" y="4546800"/>
            <a:ext cx="2412136" cy="181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5 - Ομάδα"/>
          <p:cNvGrpSpPr>
            <a:grpSpLocks/>
          </p:cNvGrpSpPr>
          <p:nvPr/>
        </p:nvGrpSpPr>
        <p:grpSpPr bwMode="auto">
          <a:xfrm>
            <a:off x="513760" y="71414"/>
            <a:ext cx="8248953" cy="6759587"/>
            <a:chOff x="235257" y="20834"/>
            <a:chExt cx="13232681" cy="9935966"/>
          </a:xfrm>
        </p:grpSpPr>
        <p:sp>
          <p:nvSpPr>
            <p:cNvPr id="65" name="64 - Λυγισμένο βέλος"/>
            <p:cNvSpPr/>
            <p:nvPr/>
          </p:nvSpPr>
          <p:spPr>
            <a:xfrm rot="5400000">
              <a:off x="2781110" y="1932868"/>
              <a:ext cx="7215187" cy="5429076"/>
            </a:xfrm>
            <a:prstGeom prst="bentArrow">
              <a:avLst>
                <a:gd name="adj1" fmla="val 50000"/>
                <a:gd name="adj2" fmla="val 25000"/>
                <a:gd name="adj3" fmla="val 25000"/>
                <a:gd name="adj4" fmla="val 4375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>
                <a:solidFill>
                  <a:schemeClr val="tx1"/>
                </a:solidFill>
              </a:endParaRPr>
            </a:p>
          </p:txBody>
        </p:sp>
        <p:pic>
          <p:nvPicPr>
            <p:cNvPr id="14340" name="1 - Εικόνα" descr="Farms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5257" y="3683000"/>
              <a:ext cx="3311689" cy="214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1 - Ορθογώνιο"/>
            <p:cNvSpPr/>
            <p:nvPr/>
          </p:nvSpPr>
          <p:spPr bwMode="auto">
            <a:xfrm>
              <a:off x="4167549" y="927101"/>
              <a:ext cx="6412149" cy="241458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9294" tIns="59644" rIns="119294" bIns="59644" anchor="ctr"/>
            <a:lstStyle/>
            <a:p>
              <a:pPr algn="ctr">
                <a:defRPr/>
              </a:pPr>
              <a:endParaRPr lang="el-GR" sz="1100" dirty="0"/>
            </a:p>
          </p:txBody>
        </p:sp>
        <p:sp>
          <p:nvSpPr>
            <p:cNvPr id="4" name="3 - Ορθογώνιο"/>
            <p:cNvSpPr/>
            <p:nvPr/>
          </p:nvSpPr>
          <p:spPr bwMode="auto">
            <a:xfrm>
              <a:off x="4167549" y="3656013"/>
              <a:ext cx="6412149" cy="346551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9294" tIns="59644" rIns="119294" bIns="59644" anchor="ctr"/>
            <a:lstStyle/>
            <a:p>
              <a:pPr algn="ctr">
                <a:defRPr/>
              </a:pPr>
              <a:endParaRPr lang="el-GR" sz="1100" dirty="0"/>
            </a:p>
          </p:txBody>
        </p:sp>
        <p:sp>
          <p:nvSpPr>
            <p:cNvPr id="5" name="4 - Ορθογώνιο"/>
            <p:cNvSpPr/>
            <p:nvPr/>
          </p:nvSpPr>
          <p:spPr bwMode="auto">
            <a:xfrm>
              <a:off x="4167549" y="7437437"/>
              <a:ext cx="6412149" cy="251936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9294" tIns="59644" rIns="119294" bIns="59644" anchor="ctr"/>
            <a:lstStyle/>
            <a:p>
              <a:pPr algn="ctr">
                <a:defRPr/>
              </a:pPr>
              <a:endParaRPr lang="el-GR" sz="1100" dirty="0"/>
            </a:p>
          </p:txBody>
        </p:sp>
        <p:sp>
          <p:nvSpPr>
            <p:cNvPr id="2055" name="5 - TextBox"/>
            <p:cNvSpPr txBox="1">
              <a:spLocks noChangeArrowheads="1"/>
            </p:cNvSpPr>
            <p:nvPr/>
          </p:nvSpPr>
          <p:spPr bwMode="auto">
            <a:xfrm>
              <a:off x="10903077" y="1339851"/>
              <a:ext cx="2564861" cy="16699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19294" tIns="59644" rIns="119294" bIns="59644">
              <a:spAutoFit/>
            </a:bodyPr>
            <a:lstStyle/>
            <a:p>
              <a:pPr>
                <a:defRPr/>
              </a:pPr>
              <a:r>
                <a:rPr lang="el-GR" sz="1100" b="1" dirty="0" err="1">
                  <a:latin typeface="Calibri" pitchFamily="34" charset="0"/>
                  <a:cs typeface="Arial" pitchFamily="34" charset="0"/>
                </a:rPr>
                <a:t>Υπομοντέλο</a:t>
              </a:r>
              <a:r>
                <a:rPr lang="el-GR" sz="1100" b="1" dirty="0">
                  <a:latin typeface="Calibri" pitchFamily="34" charset="0"/>
                  <a:cs typeface="Arial" pitchFamily="34" charset="0"/>
                </a:rPr>
                <a:t> 2</a:t>
              </a:r>
            </a:p>
            <a:p>
              <a:pPr marL="125420" indent="-125420">
                <a:buFont typeface="Arial" pitchFamily="34" charset="0"/>
                <a:buChar char="•"/>
                <a:defRPr/>
              </a:pPr>
              <a:r>
                <a:rPr lang="el-GR" sz="1100" dirty="0">
                  <a:latin typeface="Calibri" pitchFamily="34" charset="0"/>
                  <a:cs typeface="Arial" pitchFamily="34" charset="0"/>
                </a:rPr>
                <a:t>Κυτταρικές  λειτουργίες</a:t>
              </a:r>
            </a:p>
            <a:p>
              <a:pPr marL="125420" indent="-125420">
                <a:buFont typeface="Arial" pitchFamily="34" charset="0"/>
                <a:buChar char="•"/>
                <a:tabLst>
                  <a:tab pos="250840" algn="l"/>
                </a:tabLst>
                <a:defRPr/>
              </a:pPr>
              <a:r>
                <a:rPr lang="el-GR" sz="1100" dirty="0">
                  <a:latin typeface="Calibri" pitchFamily="34" charset="0"/>
                  <a:cs typeface="Arial" pitchFamily="34" charset="0"/>
                </a:rPr>
                <a:t>Βιολογικές αντιδράσεις</a:t>
              </a:r>
            </a:p>
            <a:p>
              <a:pPr marL="125420" indent="-125420">
                <a:buFont typeface="Arial" pitchFamily="34" charset="0"/>
                <a:buChar char="•"/>
                <a:defRPr/>
              </a:pPr>
              <a:r>
                <a:rPr lang="el-GR" sz="1100" dirty="0">
                  <a:latin typeface="Calibri" pitchFamily="34" charset="0"/>
                  <a:cs typeface="Arial" pitchFamily="34" charset="0"/>
                </a:rPr>
                <a:t>Δείκτες ευζωίας</a:t>
              </a:r>
            </a:p>
          </p:txBody>
        </p:sp>
        <p:sp>
          <p:nvSpPr>
            <p:cNvPr id="14345" name="6 - TextBox"/>
            <p:cNvSpPr txBox="1">
              <a:spLocks noChangeArrowheads="1"/>
            </p:cNvSpPr>
            <p:nvPr/>
          </p:nvSpPr>
          <p:spPr bwMode="auto">
            <a:xfrm>
              <a:off x="10972610" y="4725988"/>
              <a:ext cx="2495328" cy="1421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19294" tIns="59644" rIns="119294" bIns="59644">
              <a:spAutoFit/>
            </a:bodyPr>
            <a:lstStyle/>
            <a:p>
              <a:r>
                <a:rPr lang="el-GR" altLang="el-GR" sz="1100" b="1" dirty="0" err="1">
                  <a:latin typeface="Calibri" pitchFamily="34" charset="0"/>
                </a:rPr>
                <a:t>Υπομοντέλο</a:t>
              </a:r>
              <a:r>
                <a:rPr lang="el-GR" altLang="el-GR" sz="1100" b="1" dirty="0">
                  <a:latin typeface="Calibri" pitchFamily="34" charset="0"/>
                </a:rPr>
                <a:t> 3</a:t>
              </a:r>
            </a:p>
            <a:p>
              <a:r>
                <a:rPr lang="el-GR" altLang="el-GR" sz="1100" dirty="0">
                  <a:latin typeface="Calibri" pitchFamily="34" charset="0"/>
                </a:rPr>
                <a:t>Διαχείριση των μονάδων  και συστημάτων  εκτροφής</a:t>
              </a:r>
            </a:p>
          </p:txBody>
        </p:sp>
        <p:sp>
          <p:nvSpPr>
            <p:cNvPr id="14346" name="9 - TextBox"/>
            <p:cNvSpPr txBox="1">
              <a:spLocks noChangeArrowheads="1"/>
            </p:cNvSpPr>
            <p:nvPr/>
          </p:nvSpPr>
          <p:spPr bwMode="auto">
            <a:xfrm>
              <a:off x="4809690" y="1411288"/>
              <a:ext cx="3580252" cy="425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19294" tIns="59644" rIns="119294" bIns="59644">
              <a:spAutoFit/>
            </a:bodyPr>
            <a:lstStyle/>
            <a:p>
              <a:r>
                <a:rPr lang="el-GR" altLang="el-GR" sz="1100" b="1" dirty="0">
                  <a:latin typeface="Calibri" pitchFamily="34" charset="0"/>
                </a:rPr>
                <a:t>Αύξηση των εκτρεφόμενων ειδών</a:t>
              </a:r>
            </a:p>
          </p:txBody>
        </p:sp>
        <p:sp>
          <p:nvSpPr>
            <p:cNvPr id="14347" name="10 - Ορθογώνιο"/>
            <p:cNvSpPr>
              <a:spLocks noChangeArrowheads="1"/>
            </p:cNvSpPr>
            <p:nvPr/>
          </p:nvSpPr>
          <p:spPr bwMode="auto">
            <a:xfrm>
              <a:off x="4703123" y="2436813"/>
              <a:ext cx="2196795" cy="425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19294" tIns="59644" rIns="119294" bIns="59644">
              <a:spAutoFit/>
            </a:bodyPr>
            <a:lstStyle/>
            <a:p>
              <a:r>
                <a:rPr lang="el-GR" altLang="el-GR" sz="1100" dirty="0">
                  <a:solidFill>
                    <a:srgbClr val="000000"/>
                  </a:solidFill>
                  <a:latin typeface="Calibri" pitchFamily="34" charset="0"/>
                </a:rPr>
                <a:t>Αναλογία μεγέθους</a:t>
              </a:r>
            </a:p>
          </p:txBody>
        </p:sp>
        <p:sp>
          <p:nvSpPr>
            <p:cNvPr id="14348" name="11 - Ορθογώνιο"/>
            <p:cNvSpPr>
              <a:spLocks noChangeArrowheads="1"/>
            </p:cNvSpPr>
            <p:nvPr/>
          </p:nvSpPr>
          <p:spPr bwMode="auto">
            <a:xfrm>
              <a:off x="8016820" y="2408238"/>
              <a:ext cx="1967933" cy="425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19294" tIns="59644" rIns="119294" bIns="59644">
              <a:spAutoFit/>
            </a:bodyPr>
            <a:lstStyle/>
            <a:p>
              <a:r>
                <a:rPr lang="el-GR" altLang="el-GR" sz="1100" dirty="0">
                  <a:solidFill>
                    <a:srgbClr val="000000"/>
                  </a:solidFill>
                  <a:latin typeface="Calibri" pitchFamily="34" charset="0"/>
                </a:rPr>
                <a:t>Βάρους σώματος</a:t>
              </a:r>
              <a:endParaRPr lang="en-US" altLang="el-GR" sz="11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4349" name="15 - TextBox"/>
            <p:cNvSpPr txBox="1">
              <a:spLocks noChangeArrowheads="1"/>
            </p:cNvSpPr>
            <p:nvPr/>
          </p:nvSpPr>
          <p:spPr bwMode="auto">
            <a:xfrm>
              <a:off x="4274835" y="3867151"/>
              <a:ext cx="2459137" cy="6746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19294" tIns="59644" rIns="119294" bIns="59644">
              <a:spAutoFit/>
            </a:bodyPr>
            <a:lstStyle/>
            <a:p>
              <a:r>
                <a:rPr lang="el-GR" altLang="el-GR" sz="1100" dirty="0">
                  <a:latin typeface="Calibri" pitchFamily="34" charset="0"/>
                </a:rPr>
                <a:t>Στρατηγικές διατροφής</a:t>
              </a:r>
            </a:p>
          </p:txBody>
        </p:sp>
        <p:sp>
          <p:nvSpPr>
            <p:cNvPr id="14350" name="16 - TextBox"/>
            <p:cNvSpPr txBox="1">
              <a:spLocks noChangeArrowheads="1"/>
            </p:cNvSpPr>
            <p:nvPr/>
          </p:nvSpPr>
          <p:spPr bwMode="auto">
            <a:xfrm>
              <a:off x="7375393" y="3867151"/>
              <a:ext cx="1579639" cy="6746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19294" tIns="59644" rIns="119294" bIns="59644">
              <a:spAutoFit/>
            </a:bodyPr>
            <a:lstStyle/>
            <a:p>
              <a:r>
                <a:rPr lang="el-GR" altLang="el-GR" sz="1100" dirty="0">
                  <a:latin typeface="Calibri" pitchFamily="34" charset="0"/>
                </a:rPr>
                <a:t>Πυκνότητα </a:t>
              </a:r>
            </a:p>
            <a:p>
              <a:r>
                <a:rPr lang="el-GR" altLang="el-GR" sz="1100" dirty="0">
                  <a:latin typeface="Calibri" pitchFamily="34" charset="0"/>
                </a:rPr>
                <a:t>αποθεμάτων</a:t>
              </a:r>
            </a:p>
          </p:txBody>
        </p:sp>
        <p:cxnSp>
          <p:nvCxnSpPr>
            <p:cNvPr id="19" name="18 - Ευθύγραμμο βέλος σύνδεσης"/>
            <p:cNvCxnSpPr/>
            <p:nvPr/>
          </p:nvCxnSpPr>
          <p:spPr bwMode="auto">
            <a:xfrm flipV="1">
              <a:off x="6093042" y="1981201"/>
              <a:ext cx="748393" cy="4206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- Ευθύγραμμο βέλος σύνδεσης"/>
            <p:cNvCxnSpPr>
              <a:stCxn id="14349" idx="0"/>
            </p:cNvCxnSpPr>
            <p:nvPr/>
          </p:nvCxnSpPr>
          <p:spPr bwMode="auto">
            <a:xfrm rot="5400000" flipH="1" flipV="1">
              <a:off x="5478537" y="2986554"/>
              <a:ext cx="906462" cy="85473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- Ευθεία γραμμή σύνδεσης"/>
            <p:cNvCxnSpPr/>
            <p:nvPr/>
          </p:nvCxnSpPr>
          <p:spPr bwMode="auto">
            <a:xfrm>
              <a:off x="7587979" y="1976438"/>
              <a:ext cx="1177100" cy="381000"/>
            </a:xfrm>
            <a:prstGeom prst="line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33 - Ευθεία γραμμή σύνδεσης"/>
            <p:cNvCxnSpPr>
              <a:stCxn id="14350" idx="0"/>
            </p:cNvCxnSpPr>
            <p:nvPr/>
          </p:nvCxnSpPr>
          <p:spPr bwMode="auto">
            <a:xfrm rot="16200000" flipV="1">
              <a:off x="6804663" y="2506600"/>
              <a:ext cx="1890709" cy="830393"/>
            </a:xfrm>
            <a:prstGeom prst="line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55" name="34 - TextBox"/>
            <p:cNvSpPr txBox="1">
              <a:spLocks noChangeArrowheads="1"/>
            </p:cNvSpPr>
            <p:nvPr/>
          </p:nvSpPr>
          <p:spPr bwMode="auto">
            <a:xfrm>
              <a:off x="4242661" y="5033964"/>
              <a:ext cx="1307062" cy="6746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19294" tIns="59644" rIns="119294" bIns="59644">
              <a:spAutoFit/>
            </a:bodyPr>
            <a:lstStyle/>
            <a:p>
              <a:r>
                <a:rPr lang="el-GR" altLang="el-GR" sz="1100" dirty="0">
                  <a:latin typeface="Calibri" pitchFamily="34" charset="0"/>
                </a:rPr>
                <a:t>Περίοδος </a:t>
              </a:r>
            </a:p>
            <a:p>
              <a:r>
                <a:rPr lang="el-GR" altLang="el-GR" sz="1100" dirty="0">
                  <a:latin typeface="Calibri" pitchFamily="34" charset="0"/>
                </a:rPr>
                <a:t>αλίευσης</a:t>
              </a:r>
            </a:p>
          </p:txBody>
        </p:sp>
        <p:sp>
          <p:nvSpPr>
            <p:cNvPr id="14356" name="35 - TextBox"/>
            <p:cNvSpPr txBox="1">
              <a:spLocks noChangeArrowheads="1"/>
            </p:cNvSpPr>
            <p:nvPr/>
          </p:nvSpPr>
          <p:spPr bwMode="auto">
            <a:xfrm>
              <a:off x="7035580" y="5021263"/>
              <a:ext cx="1152774" cy="425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19294" tIns="59644" rIns="119294" bIns="59644">
              <a:spAutoFit/>
            </a:bodyPr>
            <a:lstStyle/>
            <a:p>
              <a:r>
                <a:rPr lang="el-GR" altLang="el-GR" sz="1100" dirty="0">
                  <a:latin typeface="Calibri" pitchFamily="34" charset="0"/>
                </a:rPr>
                <a:t>Αλίευση</a:t>
              </a:r>
            </a:p>
          </p:txBody>
        </p:sp>
        <p:sp>
          <p:nvSpPr>
            <p:cNvPr id="14357" name="37 - TextBox"/>
            <p:cNvSpPr txBox="1">
              <a:spLocks noChangeArrowheads="1"/>
            </p:cNvSpPr>
            <p:nvPr/>
          </p:nvSpPr>
          <p:spPr bwMode="auto">
            <a:xfrm>
              <a:off x="8764817" y="5033963"/>
              <a:ext cx="1453638" cy="425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19294" tIns="59644" rIns="119294" bIns="59644">
              <a:spAutoFit/>
            </a:bodyPr>
            <a:lstStyle/>
            <a:p>
              <a:r>
                <a:rPr lang="el-GR" altLang="el-GR" sz="1100" dirty="0">
                  <a:latin typeface="Calibri" pitchFamily="34" charset="0"/>
                </a:rPr>
                <a:t>Αποθέματα</a:t>
              </a:r>
            </a:p>
          </p:txBody>
        </p:sp>
        <p:sp>
          <p:nvSpPr>
            <p:cNvPr id="14358" name="38 - TextBox"/>
            <p:cNvSpPr txBox="1">
              <a:spLocks noChangeArrowheads="1"/>
            </p:cNvSpPr>
            <p:nvPr/>
          </p:nvSpPr>
          <p:spPr bwMode="auto">
            <a:xfrm>
              <a:off x="6947109" y="6386513"/>
              <a:ext cx="1965362" cy="425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19294" tIns="59644" rIns="119294" bIns="59644">
              <a:spAutoFit/>
            </a:bodyPr>
            <a:lstStyle/>
            <a:p>
              <a:r>
                <a:rPr lang="el-GR" altLang="el-GR" sz="1100" b="1" dirty="0">
                  <a:latin typeface="Calibri" pitchFamily="34" charset="0"/>
                </a:rPr>
                <a:t>Αριθμός ατόμων</a:t>
              </a:r>
            </a:p>
          </p:txBody>
        </p:sp>
        <p:sp>
          <p:nvSpPr>
            <p:cNvPr id="14359" name="42 - TextBox"/>
            <p:cNvSpPr txBox="1">
              <a:spLocks noChangeArrowheads="1"/>
            </p:cNvSpPr>
            <p:nvPr/>
          </p:nvSpPr>
          <p:spPr bwMode="auto">
            <a:xfrm>
              <a:off x="4274833" y="6402388"/>
              <a:ext cx="1605354" cy="425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19294" tIns="59644" rIns="119294" bIns="59644">
              <a:spAutoFit/>
            </a:bodyPr>
            <a:lstStyle/>
            <a:p>
              <a:r>
                <a:rPr lang="el-GR" altLang="el-GR" sz="1100" dirty="0">
                  <a:latin typeface="Calibri" pitchFamily="34" charset="0"/>
                </a:rPr>
                <a:t>Θνησιμότητα</a:t>
              </a:r>
            </a:p>
          </p:txBody>
        </p:sp>
        <p:cxnSp>
          <p:nvCxnSpPr>
            <p:cNvPr id="45" name="44 - Ευθύγραμμο βέλος σύνδεσης"/>
            <p:cNvCxnSpPr>
              <a:stCxn id="14355" idx="3"/>
              <a:endCxn id="14356" idx="1"/>
            </p:cNvCxnSpPr>
            <p:nvPr/>
          </p:nvCxnSpPr>
          <p:spPr bwMode="auto">
            <a:xfrm flipV="1">
              <a:off x="5549724" y="5234201"/>
              <a:ext cx="1485856" cy="13711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46 - Ευθύγραμμο βέλος σύνδεσης"/>
            <p:cNvCxnSpPr>
              <a:stCxn id="14356" idx="2"/>
              <a:endCxn id="14358" idx="0"/>
            </p:cNvCxnSpPr>
            <p:nvPr/>
          </p:nvCxnSpPr>
          <p:spPr bwMode="auto">
            <a:xfrm rot="16200000" flipH="1">
              <a:off x="7301191" y="5757914"/>
              <a:ext cx="939374" cy="31782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48 - Ευθύγραμμο βέλος σύνδεσης"/>
            <p:cNvCxnSpPr/>
            <p:nvPr/>
          </p:nvCxnSpPr>
          <p:spPr bwMode="auto">
            <a:xfrm rot="16200000" flipV="1">
              <a:off x="7710936" y="5332371"/>
              <a:ext cx="1679575" cy="42870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50 - Ευθύγραμμο βέλος σύνδεσης"/>
            <p:cNvCxnSpPr>
              <a:stCxn id="14357" idx="2"/>
            </p:cNvCxnSpPr>
            <p:nvPr/>
          </p:nvCxnSpPr>
          <p:spPr bwMode="auto">
            <a:xfrm rot="5400000">
              <a:off x="8665021" y="5559897"/>
              <a:ext cx="926674" cy="7265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52 - Ευθεία γραμμή σύνδεσης"/>
            <p:cNvCxnSpPr>
              <a:stCxn id="14359" idx="3"/>
              <a:endCxn id="14358" idx="1"/>
            </p:cNvCxnSpPr>
            <p:nvPr/>
          </p:nvCxnSpPr>
          <p:spPr bwMode="auto">
            <a:xfrm flipV="1">
              <a:off x="5880187" y="6599451"/>
              <a:ext cx="1066922" cy="15875"/>
            </a:xfrm>
            <a:prstGeom prst="line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65" name="54 - TextBox"/>
            <p:cNvSpPr txBox="1">
              <a:spLocks noChangeArrowheads="1"/>
            </p:cNvSpPr>
            <p:nvPr/>
          </p:nvSpPr>
          <p:spPr bwMode="auto">
            <a:xfrm>
              <a:off x="4381404" y="7758113"/>
              <a:ext cx="2024814" cy="425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19294" tIns="59644" rIns="119294" bIns="59644">
              <a:spAutoFit/>
            </a:bodyPr>
            <a:lstStyle/>
            <a:p>
              <a:pPr algn="ctr"/>
              <a:r>
                <a:rPr lang="el-GR" altLang="el-GR" sz="1100" dirty="0">
                  <a:latin typeface="Calibri" pitchFamily="34" charset="0"/>
                </a:rPr>
                <a:t>Κόστος εργασίας</a:t>
              </a:r>
            </a:p>
          </p:txBody>
        </p:sp>
        <p:sp>
          <p:nvSpPr>
            <p:cNvPr id="14366" name="55 - TextBox"/>
            <p:cNvSpPr txBox="1">
              <a:spLocks noChangeArrowheads="1"/>
            </p:cNvSpPr>
            <p:nvPr/>
          </p:nvSpPr>
          <p:spPr bwMode="auto">
            <a:xfrm>
              <a:off x="4381404" y="8461377"/>
              <a:ext cx="2030847" cy="6746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19294" tIns="59644" rIns="119294" bIns="59644">
              <a:spAutoFit/>
            </a:bodyPr>
            <a:lstStyle/>
            <a:p>
              <a:pPr algn="ctr"/>
              <a:r>
                <a:rPr lang="el-GR" altLang="el-GR" sz="1100" dirty="0">
                  <a:latin typeface="Calibri" pitchFamily="34" charset="0"/>
                </a:rPr>
                <a:t>Κόστος </a:t>
              </a:r>
            </a:p>
            <a:p>
              <a:pPr algn="ctr"/>
              <a:r>
                <a:rPr lang="el-GR" altLang="el-GR" sz="1100" dirty="0">
                  <a:latin typeface="Calibri" pitchFamily="34" charset="0"/>
                </a:rPr>
                <a:t>εκτροφής</a:t>
              </a:r>
            </a:p>
          </p:txBody>
        </p:sp>
        <p:sp>
          <p:nvSpPr>
            <p:cNvPr id="14367" name="56 - TextBox"/>
            <p:cNvSpPr txBox="1">
              <a:spLocks noChangeArrowheads="1"/>
            </p:cNvSpPr>
            <p:nvPr/>
          </p:nvSpPr>
          <p:spPr bwMode="auto">
            <a:xfrm>
              <a:off x="4381404" y="9394827"/>
              <a:ext cx="2030847" cy="425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19294" tIns="59644" rIns="119294" bIns="59644">
              <a:spAutoFit/>
            </a:bodyPr>
            <a:lstStyle/>
            <a:p>
              <a:pPr algn="ctr"/>
              <a:r>
                <a:rPr lang="el-GR" altLang="el-GR" sz="1100" dirty="0">
                  <a:latin typeface="Calibri" pitchFamily="34" charset="0"/>
                </a:rPr>
                <a:t>Άλλα κόστη</a:t>
              </a:r>
            </a:p>
          </p:txBody>
        </p:sp>
        <p:sp>
          <p:nvSpPr>
            <p:cNvPr id="14368" name="57 - TextBox"/>
            <p:cNvSpPr txBox="1">
              <a:spLocks noChangeArrowheads="1"/>
            </p:cNvSpPr>
            <p:nvPr/>
          </p:nvSpPr>
          <p:spPr bwMode="auto">
            <a:xfrm>
              <a:off x="6627400" y="8277227"/>
              <a:ext cx="1271062" cy="6746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19294" tIns="59644" rIns="119294" bIns="59644">
              <a:spAutoFit/>
            </a:bodyPr>
            <a:lstStyle/>
            <a:p>
              <a:r>
                <a:rPr lang="el-GR" altLang="el-GR" sz="1100" dirty="0">
                  <a:latin typeface="Calibri" pitchFamily="34" charset="0"/>
                </a:rPr>
                <a:t>Συνολικό </a:t>
              </a:r>
            </a:p>
            <a:p>
              <a:r>
                <a:rPr lang="el-GR" altLang="el-GR" sz="1100" dirty="0">
                  <a:latin typeface="Calibri" pitchFamily="34" charset="0"/>
                </a:rPr>
                <a:t>κόστος</a:t>
              </a:r>
            </a:p>
          </p:txBody>
        </p:sp>
        <p:sp>
          <p:nvSpPr>
            <p:cNvPr id="14369" name="58 - TextBox"/>
            <p:cNvSpPr txBox="1">
              <a:spLocks noChangeArrowheads="1"/>
            </p:cNvSpPr>
            <p:nvPr/>
          </p:nvSpPr>
          <p:spPr bwMode="auto">
            <a:xfrm>
              <a:off x="8585859" y="8283577"/>
              <a:ext cx="1924278" cy="6746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19294" tIns="59644" rIns="119294" bIns="59644">
              <a:spAutoFit/>
            </a:bodyPr>
            <a:lstStyle/>
            <a:p>
              <a:r>
                <a:rPr lang="el-GR" altLang="el-GR" sz="1100" b="1" dirty="0">
                  <a:latin typeface="Calibri" pitchFamily="34" charset="0"/>
                </a:rPr>
                <a:t>Οικονομική απόδοση</a:t>
              </a:r>
            </a:p>
          </p:txBody>
        </p:sp>
        <p:sp>
          <p:nvSpPr>
            <p:cNvPr id="14370" name="60 - TextBox"/>
            <p:cNvSpPr txBox="1">
              <a:spLocks noChangeArrowheads="1"/>
            </p:cNvSpPr>
            <p:nvPr/>
          </p:nvSpPr>
          <p:spPr bwMode="auto">
            <a:xfrm>
              <a:off x="1069713" y="7997827"/>
              <a:ext cx="2350556" cy="425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19294" tIns="59644" rIns="119294" bIns="59644">
              <a:spAutoFit/>
            </a:bodyPr>
            <a:lstStyle/>
            <a:p>
              <a:r>
                <a:rPr lang="el-GR" altLang="el-GR" sz="1100" dirty="0">
                  <a:latin typeface="Calibri" pitchFamily="34" charset="0"/>
                </a:rPr>
                <a:t>Τιμές εργασίας</a:t>
              </a:r>
            </a:p>
          </p:txBody>
        </p:sp>
        <p:sp>
          <p:nvSpPr>
            <p:cNvPr id="14371" name="61 - TextBox"/>
            <p:cNvSpPr txBox="1">
              <a:spLocks noChangeArrowheads="1"/>
            </p:cNvSpPr>
            <p:nvPr/>
          </p:nvSpPr>
          <p:spPr bwMode="auto">
            <a:xfrm>
              <a:off x="1069713" y="8628063"/>
              <a:ext cx="2350556" cy="425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19294" tIns="59644" rIns="119294" bIns="59644">
              <a:spAutoFit/>
            </a:bodyPr>
            <a:lstStyle/>
            <a:p>
              <a:r>
                <a:rPr lang="el-GR" altLang="el-GR" sz="1100" dirty="0">
                  <a:latin typeface="Calibri" pitchFamily="34" charset="0"/>
                </a:rPr>
                <a:t>Τιμές τροφών</a:t>
              </a:r>
            </a:p>
          </p:txBody>
        </p:sp>
        <p:sp>
          <p:nvSpPr>
            <p:cNvPr id="14372" name="62 - TextBox"/>
            <p:cNvSpPr txBox="1">
              <a:spLocks noChangeArrowheads="1"/>
            </p:cNvSpPr>
            <p:nvPr/>
          </p:nvSpPr>
          <p:spPr bwMode="auto">
            <a:xfrm>
              <a:off x="1069713" y="9258302"/>
              <a:ext cx="2350556" cy="6746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19294" tIns="59644" rIns="119294" bIns="59644">
              <a:spAutoFit/>
            </a:bodyPr>
            <a:lstStyle/>
            <a:p>
              <a:r>
                <a:rPr lang="el-GR" altLang="el-GR" sz="1100" dirty="0">
                  <a:latin typeface="Calibri" pitchFamily="34" charset="0"/>
                </a:rPr>
                <a:t>Τιμές για άλλες εργασίες</a:t>
              </a:r>
            </a:p>
          </p:txBody>
        </p:sp>
        <p:cxnSp>
          <p:nvCxnSpPr>
            <p:cNvPr id="72" name="71 - Ευθεία γραμμή σύνδεσης"/>
            <p:cNvCxnSpPr/>
            <p:nvPr/>
          </p:nvCxnSpPr>
          <p:spPr bwMode="auto">
            <a:xfrm>
              <a:off x="3740689" y="4076701"/>
              <a:ext cx="528494" cy="1587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6" name="75 - Ευθεία γραμμή σύνδεσης"/>
            <p:cNvCxnSpPr/>
            <p:nvPr/>
          </p:nvCxnSpPr>
          <p:spPr bwMode="auto">
            <a:xfrm rot="5400000">
              <a:off x="1056566" y="6784845"/>
              <a:ext cx="5418136" cy="184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78 - Ευθεία γραμμή σύνδεσης"/>
            <p:cNvCxnSpPr/>
            <p:nvPr/>
          </p:nvCxnSpPr>
          <p:spPr bwMode="auto">
            <a:xfrm>
              <a:off x="3759168" y="7994650"/>
              <a:ext cx="643063" cy="1587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1" name="80 - Ευθεία γραμμή σύνδεσης"/>
            <p:cNvCxnSpPr/>
            <p:nvPr/>
          </p:nvCxnSpPr>
          <p:spPr bwMode="auto">
            <a:xfrm>
              <a:off x="3757319" y="8666162"/>
              <a:ext cx="643063" cy="317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2" name="81 - Ευθεία γραμμή σύνδεσης"/>
            <p:cNvCxnSpPr/>
            <p:nvPr/>
          </p:nvCxnSpPr>
          <p:spPr bwMode="auto">
            <a:xfrm>
              <a:off x="3746232" y="9498012"/>
              <a:ext cx="641216" cy="15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8" name="87 - Ευθεία γραμμή σύνδεσης"/>
            <p:cNvCxnSpPr/>
            <p:nvPr/>
          </p:nvCxnSpPr>
          <p:spPr bwMode="auto">
            <a:xfrm>
              <a:off x="3432092" y="8199437"/>
              <a:ext cx="960898" cy="317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88 - Ευθεία γραμμή σύνδεσης"/>
            <p:cNvCxnSpPr/>
            <p:nvPr/>
          </p:nvCxnSpPr>
          <p:spPr bwMode="auto">
            <a:xfrm>
              <a:off x="3430245" y="8832850"/>
              <a:ext cx="960898" cy="1587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89 - Ευθεία γραμμή σύνδεσης"/>
            <p:cNvCxnSpPr/>
            <p:nvPr/>
          </p:nvCxnSpPr>
          <p:spPr bwMode="auto">
            <a:xfrm>
              <a:off x="3421005" y="9677400"/>
              <a:ext cx="960898" cy="1587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91 - Ευθύγραμμο βέλος σύνδεσης"/>
            <p:cNvCxnSpPr>
              <a:stCxn id="14365" idx="3"/>
            </p:cNvCxnSpPr>
            <p:nvPr/>
          </p:nvCxnSpPr>
          <p:spPr bwMode="auto">
            <a:xfrm>
              <a:off x="6406218" y="7971051"/>
              <a:ext cx="705006" cy="28394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95 - Ευθύγραμμο βέλος σύνδεσης"/>
            <p:cNvCxnSpPr>
              <a:stCxn id="14366" idx="3"/>
              <a:endCxn id="14368" idx="1"/>
            </p:cNvCxnSpPr>
            <p:nvPr/>
          </p:nvCxnSpPr>
          <p:spPr bwMode="auto">
            <a:xfrm flipV="1">
              <a:off x="6412251" y="8614576"/>
              <a:ext cx="215149" cy="18415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97 - Ευθύγραμμο βέλος σύνδεσης"/>
            <p:cNvCxnSpPr/>
            <p:nvPr/>
          </p:nvCxnSpPr>
          <p:spPr bwMode="auto">
            <a:xfrm flipV="1">
              <a:off x="6412726" y="8970962"/>
              <a:ext cx="798285" cy="53975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84" name="59 - TextBox"/>
            <p:cNvSpPr txBox="1">
              <a:spLocks noChangeArrowheads="1"/>
            </p:cNvSpPr>
            <p:nvPr/>
          </p:nvSpPr>
          <p:spPr bwMode="auto">
            <a:xfrm>
              <a:off x="6947109" y="9390063"/>
              <a:ext cx="2111936" cy="425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19294" tIns="59644" rIns="119294" bIns="59644">
              <a:spAutoFit/>
            </a:bodyPr>
            <a:lstStyle/>
            <a:p>
              <a:r>
                <a:rPr lang="el-GR" altLang="el-GR" sz="1100" dirty="0">
                  <a:latin typeface="Calibri" pitchFamily="34" charset="0"/>
                </a:rPr>
                <a:t>Κόστος κεφαλαίου</a:t>
              </a:r>
            </a:p>
          </p:txBody>
        </p:sp>
        <p:cxnSp>
          <p:nvCxnSpPr>
            <p:cNvPr id="101" name="100 - Ευθύγραμμο βέλος σύνδεσης"/>
            <p:cNvCxnSpPr/>
            <p:nvPr/>
          </p:nvCxnSpPr>
          <p:spPr bwMode="auto">
            <a:xfrm rot="10800000">
              <a:off x="7242424" y="8970962"/>
              <a:ext cx="678173" cy="382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102 - Ευθεία γραμμή σύνδεσης"/>
            <p:cNvCxnSpPr>
              <a:stCxn id="14368" idx="3"/>
              <a:endCxn id="14369" idx="1"/>
            </p:cNvCxnSpPr>
            <p:nvPr/>
          </p:nvCxnSpPr>
          <p:spPr bwMode="auto">
            <a:xfrm>
              <a:off x="7898462" y="8614576"/>
              <a:ext cx="687398" cy="635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4387" name="103 - TextBox"/>
            <p:cNvSpPr txBox="1">
              <a:spLocks noChangeArrowheads="1"/>
            </p:cNvSpPr>
            <p:nvPr/>
          </p:nvSpPr>
          <p:spPr bwMode="auto">
            <a:xfrm>
              <a:off x="10978641" y="8147050"/>
              <a:ext cx="1703070" cy="117234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19294" tIns="59644" rIns="119294" bIns="59644">
              <a:spAutoFit/>
            </a:bodyPr>
            <a:lstStyle/>
            <a:p>
              <a:r>
                <a:rPr lang="el-GR" altLang="el-GR" sz="1100" b="1" dirty="0" err="1">
                  <a:latin typeface="Calibri" pitchFamily="34" charset="0"/>
                </a:rPr>
                <a:t>Υπομοντέλο</a:t>
              </a:r>
              <a:r>
                <a:rPr lang="el-GR" altLang="el-GR" sz="1100" dirty="0">
                  <a:latin typeface="Calibri" pitchFamily="34" charset="0"/>
                </a:rPr>
                <a:t> 4</a:t>
              </a:r>
            </a:p>
            <a:p>
              <a:r>
                <a:rPr lang="el-GR" altLang="el-GR" sz="1100" dirty="0">
                  <a:latin typeface="Calibri" pitchFamily="34" charset="0"/>
                </a:rPr>
                <a:t>Οικονομική </a:t>
              </a:r>
            </a:p>
            <a:p>
              <a:r>
                <a:rPr lang="el-GR" altLang="el-GR" sz="1100" dirty="0">
                  <a:latin typeface="Calibri" pitchFamily="34" charset="0"/>
                </a:rPr>
                <a:t>απόδοση των </a:t>
              </a:r>
            </a:p>
            <a:p>
              <a:r>
                <a:rPr lang="el-GR" altLang="el-GR" sz="1100" dirty="0">
                  <a:latin typeface="Calibri" pitchFamily="34" charset="0"/>
                </a:rPr>
                <a:t>μονάδων</a:t>
              </a:r>
            </a:p>
          </p:txBody>
        </p:sp>
        <p:sp>
          <p:nvSpPr>
            <p:cNvPr id="106" name="105 - TextBox"/>
            <p:cNvSpPr txBox="1"/>
            <p:nvPr/>
          </p:nvSpPr>
          <p:spPr bwMode="auto">
            <a:xfrm>
              <a:off x="235257" y="735013"/>
              <a:ext cx="3257817" cy="266527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119294" tIns="59644" rIns="119294" bIns="59644">
              <a:spAutoFit/>
            </a:bodyPr>
            <a:lstStyle/>
            <a:p>
              <a:pPr>
                <a:defRPr/>
              </a:pPr>
              <a:r>
                <a:rPr lang="el-GR" sz="1100" b="1" dirty="0">
                  <a:solidFill>
                    <a:schemeClr val="tx1"/>
                  </a:solidFill>
                </a:rPr>
                <a:t>Κλιματική αλλαγή και </a:t>
              </a:r>
              <a:r>
                <a:rPr lang="el-GR" sz="1100" b="1" dirty="0" err="1">
                  <a:solidFill>
                    <a:schemeClr val="tx1"/>
                  </a:solidFill>
                </a:rPr>
                <a:t>στρεσσογόνοι</a:t>
              </a:r>
              <a:r>
                <a:rPr lang="el-GR" sz="1100" b="1" dirty="0">
                  <a:solidFill>
                    <a:schemeClr val="tx1"/>
                  </a:solidFill>
                </a:rPr>
                <a:t>  παράγοντες</a:t>
              </a:r>
            </a:p>
            <a:p>
              <a:pPr>
                <a:defRPr/>
              </a:pPr>
              <a:endParaRPr lang="el-GR" sz="1100" b="1" dirty="0">
                <a:solidFill>
                  <a:schemeClr val="tx1"/>
                </a:solidFill>
              </a:endParaRPr>
            </a:p>
            <a:p>
              <a:pPr>
                <a:defRPr/>
              </a:pPr>
              <a:endParaRPr lang="el-GR" sz="1100" b="1" dirty="0">
                <a:solidFill>
                  <a:schemeClr val="tx1"/>
                </a:solidFill>
              </a:endParaRPr>
            </a:p>
            <a:p>
              <a:pPr>
                <a:defRPr/>
              </a:pPr>
              <a:r>
                <a:rPr lang="el-GR" sz="1100" b="1" dirty="0" err="1">
                  <a:solidFill>
                    <a:schemeClr val="tx1"/>
                  </a:solidFill>
                </a:rPr>
                <a:t>Υπομοντέλο</a:t>
              </a:r>
              <a:r>
                <a:rPr lang="el-GR" sz="1100" b="1" dirty="0">
                  <a:solidFill>
                    <a:schemeClr val="tx1"/>
                  </a:solidFill>
                </a:rPr>
                <a:t> 1</a:t>
              </a:r>
            </a:p>
            <a:p>
              <a:pPr>
                <a:defRPr/>
              </a:pPr>
              <a:r>
                <a:rPr lang="el-GR" sz="1100" dirty="0">
                  <a:solidFill>
                    <a:schemeClr val="tx1"/>
                  </a:solidFill>
                </a:rPr>
                <a:t>Περιβαλλοντικές συνθήκες</a:t>
              </a:r>
            </a:p>
            <a:p>
              <a:pPr marL="166546" indent="-166546">
                <a:buFont typeface="+mj-lt"/>
                <a:buAutoNum type="arabicPeriod"/>
                <a:defRPr/>
              </a:pPr>
              <a:r>
                <a:rPr lang="el-GR" sz="1100" dirty="0">
                  <a:solidFill>
                    <a:schemeClr val="tx1"/>
                  </a:solidFill>
                </a:rPr>
                <a:t>Θερμοκρασία</a:t>
              </a:r>
            </a:p>
            <a:p>
              <a:pPr marL="166546" indent="-166546">
                <a:buFont typeface="+mj-lt"/>
                <a:buAutoNum type="arabicPeriod"/>
                <a:defRPr/>
              </a:pPr>
              <a:r>
                <a:rPr lang="el-GR" sz="1100" dirty="0" err="1">
                  <a:solidFill>
                    <a:schemeClr val="tx1"/>
                  </a:solidFill>
                </a:rPr>
                <a:t>Αλατότητα</a:t>
              </a:r>
              <a:endParaRPr lang="el-GR" sz="1100" dirty="0">
                <a:solidFill>
                  <a:schemeClr val="tx1"/>
                </a:solidFill>
              </a:endParaRPr>
            </a:p>
            <a:p>
              <a:pPr marL="166546" indent="-166546">
                <a:buFont typeface="+mj-lt"/>
                <a:buAutoNum type="arabicPeriod"/>
                <a:defRPr/>
              </a:pPr>
              <a:r>
                <a:rPr lang="el-GR" sz="1100" dirty="0">
                  <a:solidFill>
                    <a:schemeClr val="tx1"/>
                  </a:solidFill>
                </a:rPr>
                <a:t>Παθογόνα</a:t>
              </a:r>
              <a:endParaRPr lang="en-US" sz="1100" dirty="0">
                <a:solidFill>
                  <a:schemeClr val="tx1"/>
                </a:solidFill>
              </a:endParaRPr>
            </a:p>
            <a:p>
              <a:pPr marL="166546" indent="-166546">
                <a:buFont typeface="+mj-lt"/>
                <a:buAutoNum type="arabicPeriod"/>
                <a:defRPr/>
              </a:pPr>
              <a:r>
                <a:rPr lang="el-GR" sz="1100" dirty="0">
                  <a:solidFill>
                    <a:schemeClr val="tx1"/>
                  </a:solidFill>
                </a:rPr>
                <a:t>Ρεύματα</a:t>
              </a:r>
            </a:p>
          </p:txBody>
        </p:sp>
        <p:sp>
          <p:nvSpPr>
            <p:cNvPr id="2101" name="108 - TextBox"/>
            <p:cNvSpPr txBox="1">
              <a:spLocks noChangeArrowheads="1"/>
            </p:cNvSpPr>
            <p:nvPr/>
          </p:nvSpPr>
          <p:spPr bwMode="auto">
            <a:xfrm>
              <a:off x="3788734" y="20834"/>
              <a:ext cx="7568721" cy="81041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119294" tIns="59644" rIns="119294" bIns="59644">
              <a:spAutoFit/>
            </a:bodyPr>
            <a:lstStyle/>
            <a:p>
              <a:pPr algn="ctr">
                <a:defRPr/>
              </a:pPr>
              <a:r>
                <a:rPr lang="el-GR" sz="1400" b="1" dirty="0"/>
                <a:t>ΜΟΝΤΕΛΟ ΟΙΚΟΝΟΜΙΚΗΣ ΑΠΟΔΟΣΗΣ ΥΔΑΤΟΚΑΛΛΙΕΡΓΕΙΩΝ</a:t>
              </a:r>
            </a:p>
            <a:p>
              <a:pPr algn="ctr">
                <a:defRPr/>
              </a:pPr>
              <a:r>
                <a:rPr lang="el-GR" sz="1400" b="1" dirty="0"/>
                <a:t>Από τα κύτταρα στην οικονομική απόδοση  εκτροφής</a:t>
              </a:r>
            </a:p>
          </p:txBody>
        </p:sp>
        <p:sp>
          <p:nvSpPr>
            <p:cNvPr id="70" name="69 - Δεξιό άγκιστρο"/>
            <p:cNvSpPr/>
            <p:nvPr/>
          </p:nvSpPr>
          <p:spPr bwMode="auto">
            <a:xfrm>
              <a:off x="10622200" y="927101"/>
              <a:ext cx="214354" cy="2414587"/>
            </a:xfrm>
            <a:prstGeom prst="rightBrac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119294" tIns="59644" rIns="119294" bIns="59644" anchor="ctr"/>
            <a:lstStyle/>
            <a:p>
              <a:pPr algn="ctr">
                <a:defRPr/>
              </a:pPr>
              <a:endParaRPr lang="el-GR" sz="1100" dirty="0"/>
            </a:p>
          </p:txBody>
        </p:sp>
        <p:sp>
          <p:nvSpPr>
            <p:cNvPr id="71" name="70 - Δεξιό άγκιστρο"/>
            <p:cNvSpPr/>
            <p:nvPr/>
          </p:nvSpPr>
          <p:spPr bwMode="auto">
            <a:xfrm>
              <a:off x="10668397" y="3663951"/>
              <a:ext cx="234682" cy="3457575"/>
            </a:xfrm>
            <a:prstGeom prst="rightBrac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119294" tIns="59644" rIns="119294" bIns="59644" anchor="ctr"/>
            <a:lstStyle/>
            <a:p>
              <a:pPr algn="ctr">
                <a:defRPr/>
              </a:pPr>
              <a:endParaRPr lang="el-GR" sz="1100" dirty="0"/>
            </a:p>
          </p:txBody>
        </p:sp>
        <p:sp>
          <p:nvSpPr>
            <p:cNvPr id="75" name="74 - Δεξιό άγκιστρο"/>
            <p:cNvSpPr/>
            <p:nvPr/>
          </p:nvSpPr>
          <p:spPr bwMode="auto">
            <a:xfrm>
              <a:off x="10688724" y="7489825"/>
              <a:ext cx="214354" cy="2416175"/>
            </a:xfrm>
            <a:prstGeom prst="rightBrac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119294" tIns="59644" rIns="119294" bIns="59644" anchor="ctr"/>
            <a:lstStyle/>
            <a:p>
              <a:pPr algn="ctr">
                <a:defRPr/>
              </a:pPr>
              <a:endParaRPr lang="el-GR" sz="1100" dirty="0"/>
            </a:p>
          </p:txBody>
        </p:sp>
        <p:sp>
          <p:nvSpPr>
            <p:cNvPr id="58" name="57 - Βέλος προς τα κάτω"/>
            <p:cNvSpPr/>
            <p:nvPr/>
          </p:nvSpPr>
          <p:spPr>
            <a:xfrm>
              <a:off x="1331051" y="1333501"/>
              <a:ext cx="212506" cy="420687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9294" tIns="59644" rIns="119294" bIns="59644" anchor="ctr"/>
            <a:lstStyle/>
            <a:p>
              <a:pPr algn="ctr">
                <a:defRPr/>
              </a:pPr>
              <a:endParaRPr lang="el-GR" sz="1100" dirty="0"/>
            </a:p>
          </p:txBody>
        </p:sp>
        <p:pic>
          <p:nvPicPr>
            <p:cNvPr id="1439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5257" y="5969002"/>
              <a:ext cx="3287560" cy="1954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5" name="Picture 2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63957" y="3825875"/>
              <a:ext cx="1266767" cy="52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" name="60 - Βέλος προς τα επάνω"/>
            <p:cNvSpPr/>
            <p:nvPr/>
          </p:nvSpPr>
          <p:spPr>
            <a:xfrm>
              <a:off x="11634839" y="6326187"/>
              <a:ext cx="271638" cy="1714500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62" name="61 - Βέλος προς τα επάνω"/>
            <p:cNvSpPr/>
            <p:nvPr/>
          </p:nvSpPr>
          <p:spPr>
            <a:xfrm flipV="1">
              <a:off x="11963762" y="6356350"/>
              <a:ext cx="271638" cy="1714500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63" name="62 - Βέλος προς τα επάνω"/>
            <p:cNvSpPr/>
            <p:nvPr/>
          </p:nvSpPr>
          <p:spPr>
            <a:xfrm>
              <a:off x="11666253" y="2955926"/>
              <a:ext cx="271639" cy="1714500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64" name="63 - Βέλος προς τα επάνω"/>
            <p:cNvSpPr/>
            <p:nvPr/>
          </p:nvSpPr>
          <p:spPr>
            <a:xfrm flipV="1">
              <a:off x="11998872" y="2986088"/>
              <a:ext cx="269791" cy="1714500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oward integrated pest management in bivalve aquaculture - Cahill - 2022 -  Pest Management Science - Wiley Online Libra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1191" y="71414"/>
            <a:ext cx="4698527" cy="6643735"/>
          </a:xfrm>
          <a:prstGeom prst="rect">
            <a:avLst/>
          </a:prstGeom>
          <a:noFill/>
        </p:spPr>
      </p:pic>
      <p:sp>
        <p:nvSpPr>
          <p:cNvPr id="3" name="2 - TextBox"/>
          <p:cNvSpPr txBox="1"/>
          <p:nvPr/>
        </p:nvSpPr>
        <p:spPr>
          <a:xfrm>
            <a:off x="142844" y="357166"/>
            <a:ext cx="392909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C00000"/>
                </a:solidFill>
              </a:rPr>
              <a:t>Εφαρμογή ολοκληρωμένων μεθοδολογιών διαχείρισης των </a:t>
            </a:r>
            <a:r>
              <a:rPr lang="el-GR" sz="2000" b="1" dirty="0" err="1" smtClean="0">
                <a:solidFill>
                  <a:srgbClr val="C00000"/>
                </a:solidFill>
              </a:rPr>
              <a:t>οστρακοκαλλιεργειών</a:t>
            </a:r>
            <a:r>
              <a:rPr lang="el-GR" sz="2000" b="1" dirty="0" smtClean="0">
                <a:solidFill>
                  <a:srgbClr val="C00000"/>
                </a:solidFill>
              </a:rPr>
              <a:t> στο πλαίσιο της Κλιματικής Αλλαγής</a:t>
            </a:r>
            <a:endParaRPr lang="el-GR" sz="2000" b="1" dirty="0" smtClean="0">
              <a:solidFill>
                <a:srgbClr val="C00000"/>
              </a:solidFill>
            </a:endParaRPr>
          </a:p>
          <a:p>
            <a:endParaRPr lang="el-GR" b="1" dirty="0">
              <a:solidFill>
                <a:srgbClr val="C00000"/>
              </a:solidFill>
            </a:endParaRPr>
          </a:p>
          <a:p>
            <a:pPr algn="ctr"/>
            <a:r>
              <a:rPr lang="el-GR" b="1" i="1" dirty="0" smtClean="0">
                <a:solidFill>
                  <a:srgbClr val="002060"/>
                </a:solidFill>
              </a:rPr>
              <a:t>Σύγχρονες μέθοδοι παρακολούθησης των </a:t>
            </a:r>
            <a:r>
              <a:rPr lang="el-GR" b="1" i="1" dirty="0" err="1" smtClean="0">
                <a:solidFill>
                  <a:srgbClr val="002060"/>
                </a:solidFill>
              </a:rPr>
              <a:t>οστρακαλλιεργειών</a:t>
            </a:r>
            <a:endParaRPr lang="el-GR" b="1" i="1" dirty="0">
              <a:solidFill>
                <a:srgbClr val="002060"/>
              </a:solidFill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214282" y="3143248"/>
            <a:ext cx="406419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el-GR" sz="1600" b="1" dirty="0" smtClean="0"/>
              <a:t>Μελέτη της οικολογίας των </a:t>
            </a:r>
            <a:r>
              <a:rPr lang="el-GR" sz="1600" b="1" dirty="0" err="1" smtClean="0"/>
              <a:t>επιβιωτών</a:t>
            </a:r>
            <a:endParaRPr lang="el-GR" sz="1600" b="1" dirty="0" smtClean="0"/>
          </a:p>
          <a:p>
            <a:pPr marL="342900" indent="-342900"/>
            <a:r>
              <a:rPr lang="el-GR" sz="1600" b="1" dirty="0" smtClean="0"/>
              <a:t>Συνεχής καταγραφή εναπόθεσής τους</a:t>
            </a:r>
          </a:p>
          <a:p>
            <a:pPr marL="342900" indent="-342900"/>
            <a:r>
              <a:rPr lang="el-GR" sz="1600" b="1" dirty="0" smtClean="0"/>
              <a:t>Εφαρμογή σύγχρονων μεθόδων καταγραφής</a:t>
            </a:r>
          </a:p>
          <a:p>
            <a:pPr marL="342900" indent="-342900">
              <a:buFont typeface="Arial" pitchFamily="34" charset="0"/>
              <a:buChar char="•"/>
              <a:tabLst>
                <a:tab pos="180975" algn="l"/>
              </a:tabLst>
            </a:pPr>
            <a:r>
              <a:rPr lang="el-GR" sz="1600" dirty="0" smtClean="0"/>
              <a:t>Υποβρύχιες κάμερες</a:t>
            </a:r>
          </a:p>
          <a:p>
            <a:pPr marL="342900" indent="-342900">
              <a:buFont typeface="Arial" pitchFamily="34" charset="0"/>
              <a:buChar char="•"/>
              <a:tabLst>
                <a:tab pos="180975" algn="l"/>
              </a:tabLst>
            </a:pPr>
            <a:r>
              <a:rPr lang="el-GR" sz="1600" dirty="0" smtClean="0"/>
              <a:t>Δειγματοληψίες νερού για ανάλυση του</a:t>
            </a:r>
            <a:endParaRPr lang="en-US" sz="1600" dirty="0"/>
          </a:p>
          <a:p>
            <a:pPr marL="342900" indent="-342900">
              <a:tabLst>
                <a:tab pos="180975" algn="l"/>
              </a:tabLst>
            </a:pPr>
            <a:r>
              <a:rPr lang="el-GR" sz="1600" dirty="0" smtClean="0"/>
              <a:t>        περιβαλλοντικού  </a:t>
            </a:r>
            <a:r>
              <a:rPr lang="en-US" sz="1600" dirty="0" smtClean="0"/>
              <a:t>DNA</a:t>
            </a:r>
            <a:r>
              <a:rPr lang="el-GR" sz="1600" dirty="0" smtClean="0"/>
              <a:t> </a:t>
            </a:r>
          </a:p>
          <a:p>
            <a:pPr marL="342900" indent="-342900"/>
            <a:r>
              <a:rPr lang="el-GR" sz="1600" b="1" dirty="0" smtClean="0"/>
              <a:t>Έγκυρη παρέμβαση και  εφαρμογή μεθόδων </a:t>
            </a:r>
          </a:p>
          <a:p>
            <a:pPr marL="342900" indent="-342900"/>
            <a:r>
              <a:rPr lang="el-GR" sz="1600" b="1" dirty="0"/>
              <a:t>α</a:t>
            </a:r>
            <a:r>
              <a:rPr lang="el-GR" sz="1600" b="1" dirty="0" smtClean="0"/>
              <a:t>πομάκρυνσης τους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l-GR" sz="1600" dirty="0" smtClean="0"/>
              <a:t>Πλύσιμο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l-GR" sz="1600" dirty="0" smtClean="0"/>
              <a:t>Χημικές ουσίες </a:t>
            </a:r>
            <a:endParaRPr lang="el-G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ig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572008"/>
            <a:ext cx="8358214" cy="2107420"/>
          </a:xfrm>
          <a:prstGeom prst="rect">
            <a:avLst/>
          </a:prstGeom>
          <a:noFill/>
        </p:spPr>
      </p:pic>
      <p:pic>
        <p:nvPicPr>
          <p:cNvPr id="20484" name="Picture 4" descr="Robomussels” in the New York Times | lukemiller.or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857232"/>
            <a:ext cx="5715000" cy="1714512"/>
          </a:xfrm>
          <a:prstGeom prst="rect">
            <a:avLst/>
          </a:prstGeom>
          <a:noFill/>
        </p:spPr>
      </p:pic>
      <p:sp>
        <p:nvSpPr>
          <p:cNvPr id="4" name="3 - TextBox"/>
          <p:cNvSpPr txBox="1"/>
          <p:nvPr/>
        </p:nvSpPr>
        <p:spPr>
          <a:xfrm>
            <a:off x="928662" y="142852"/>
            <a:ext cx="7761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b="1" dirty="0" smtClean="0"/>
              <a:t>Εφαρμογή νέων τεχνολογιών παρακολούθησης της θερμοκρασίας των μυδιών</a:t>
            </a:r>
          </a:p>
          <a:p>
            <a:pPr algn="ctr"/>
            <a:r>
              <a:rPr lang="en-US" b="1" dirty="0" smtClean="0"/>
              <a:t>“</a:t>
            </a:r>
            <a:r>
              <a:rPr lang="en-US" b="1" dirty="0" err="1" smtClean="0"/>
              <a:t>Robomussel</a:t>
            </a:r>
            <a:r>
              <a:rPr lang="en-US" b="1" dirty="0" smtClean="0"/>
              <a:t> data logger”</a:t>
            </a:r>
            <a:endParaRPr lang="el-GR" b="1" dirty="0"/>
          </a:p>
        </p:txBody>
      </p:sp>
      <p:pic>
        <p:nvPicPr>
          <p:cNvPr id="20486" name="Picture 6" descr="https://i0.wp.com/news.northeastern.edu/wp-content/uploads/2021/07/072221_AS_robomussels12.jpg?fit=1400%2C932&amp;ssl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857232"/>
            <a:ext cx="2519509" cy="1714512"/>
          </a:xfrm>
          <a:prstGeom prst="rect">
            <a:avLst/>
          </a:prstGeom>
          <a:noFill/>
        </p:spPr>
      </p:pic>
      <p:pic>
        <p:nvPicPr>
          <p:cNvPr id="20488" name="Picture 8" descr="Temperature logger mimicking a Mytilus californianus (robomussel). A:... |  Download Scientific Diagra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2643182"/>
            <a:ext cx="3071834" cy="1864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428596" y="500042"/>
            <a:ext cx="835824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002060"/>
                </a:solidFill>
              </a:rPr>
              <a:t>ΝΕΕΣ ΤΕΧΝΟΛΟΓΙΕΣ ΣΥΣΤΗΜΑΤΩΝ ΠΑΡΑΚΟΛΟΥΘΗΣΗΣ-ΔΥΝΑΤΟΤΗΤΕΣ</a:t>
            </a:r>
            <a:r>
              <a:rPr lang="el-GR" dirty="0" smtClean="0">
                <a:solidFill>
                  <a:srgbClr val="002060"/>
                </a:solidFill>
              </a:rPr>
              <a:t>: </a:t>
            </a:r>
          </a:p>
          <a:p>
            <a:pPr algn="just"/>
            <a:endParaRPr lang="el-GR" dirty="0" smtClean="0"/>
          </a:p>
          <a:p>
            <a:pPr algn="just"/>
            <a:r>
              <a:rPr lang="el-GR" b="1" dirty="0" smtClean="0">
                <a:solidFill>
                  <a:srgbClr val="C00000"/>
                </a:solidFill>
              </a:rPr>
              <a:t>Παρακολούθηση της ευημερίας των αποθεμάτων σε πραγματικό χρόνο</a:t>
            </a:r>
            <a:r>
              <a:rPr lang="el-GR" dirty="0" smtClean="0"/>
              <a:t>: Άμεση επισκόπηση της ευημερίας των μυδιών με βάση δεδομένα πραγματικού χρόνου, που προέρχονται από αισθητήρες και κάμερες. </a:t>
            </a:r>
          </a:p>
          <a:p>
            <a:pPr algn="just"/>
            <a:endParaRPr lang="el-GR" dirty="0" smtClean="0"/>
          </a:p>
          <a:p>
            <a:pPr algn="just"/>
            <a:r>
              <a:rPr lang="el-GR" b="1" dirty="0" smtClean="0">
                <a:solidFill>
                  <a:srgbClr val="C00000"/>
                </a:solidFill>
              </a:rPr>
              <a:t>Παρακολούθηση του περιβάλλοντος σε πραγματικό χρόνο</a:t>
            </a:r>
            <a:r>
              <a:rPr lang="el-GR" dirty="0" smtClean="0"/>
              <a:t>: Μετρήσεις περιβαλλοντικών παραμέτρων, όπως</a:t>
            </a:r>
            <a:r>
              <a:rPr lang="en-US" dirty="0" smtClean="0"/>
              <a:t> </a:t>
            </a:r>
            <a:r>
              <a:rPr lang="el-GR" dirty="0" smtClean="0"/>
              <a:t>θερμοκρασία, </a:t>
            </a:r>
            <a:r>
              <a:rPr lang="el-GR" dirty="0" err="1" smtClean="0"/>
              <a:t>pH</a:t>
            </a:r>
            <a:r>
              <a:rPr lang="el-GR" dirty="0" smtClean="0"/>
              <a:t>, </a:t>
            </a:r>
            <a:r>
              <a:rPr lang="el-GR" dirty="0" err="1" smtClean="0"/>
              <a:t>αλατότητα</a:t>
            </a:r>
            <a:r>
              <a:rPr lang="el-GR" dirty="0" smtClean="0"/>
              <a:t>, ρεύμα, διαλυμένο οξυγόνο, θολότητα, χλωροφύλλη, νιτρικά και αμμώνιο, με τη χρήση υποβρύχιων αισθητήρων. </a:t>
            </a:r>
          </a:p>
          <a:p>
            <a:pPr algn="just"/>
            <a:endParaRPr lang="el-GR" dirty="0"/>
          </a:p>
          <a:p>
            <a:pPr algn="just"/>
            <a:r>
              <a:rPr lang="el-GR" b="1" dirty="0" smtClean="0">
                <a:solidFill>
                  <a:srgbClr val="C00000"/>
                </a:solidFill>
              </a:rPr>
              <a:t>Εκτίμηση μέσου βάρους με ανάλυση βίντεο</a:t>
            </a:r>
            <a:r>
              <a:rPr lang="el-GR" dirty="0" smtClean="0"/>
              <a:t>: Υπολογισμός του μέσου βάρους των μυδιών με ανάλυση βίντεο, αποφεύγοντας το στρες που προκαλείται από τις διαδικασίες δειγματοληψίας. </a:t>
            </a:r>
          </a:p>
          <a:p>
            <a:pPr algn="just"/>
            <a:endParaRPr lang="el-GR" dirty="0"/>
          </a:p>
          <a:p>
            <a:pPr algn="just"/>
            <a:r>
              <a:rPr lang="el-GR" b="1" dirty="0" smtClean="0">
                <a:solidFill>
                  <a:srgbClr val="C00000"/>
                </a:solidFill>
              </a:rPr>
              <a:t>Ειδοποιήσεις και συστάσεις σχετικά με</a:t>
            </a:r>
            <a:r>
              <a:rPr lang="el-GR" dirty="0" smtClean="0"/>
              <a:t>: ευημερία του αποθέματος, συστάσεις διατροφής, ανίχνευση ασθενειών. </a:t>
            </a:r>
          </a:p>
          <a:p>
            <a:pPr algn="just"/>
            <a:endParaRPr lang="el-GR" dirty="0"/>
          </a:p>
          <a:p>
            <a:pPr algn="just"/>
            <a:r>
              <a:rPr lang="el-GR" b="1" dirty="0" smtClean="0">
                <a:solidFill>
                  <a:srgbClr val="C00000"/>
                </a:solidFill>
              </a:rPr>
              <a:t>Πρόληψη και μετριασμός ασθενειών</a:t>
            </a:r>
            <a:r>
              <a:rPr lang="el-GR" dirty="0" smtClean="0"/>
              <a:t>: Ανίχνευση ασθενειών με τη χρήση υποβρύχιων καμερών και παρακολούθηση ορισμένων παραμέτρων, όπως η ποιότητα του νερού και η πυκνότητα του αποθέματος</a:t>
            </a:r>
            <a:endParaRPr lang="el-G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04" t="9872" r="4711"/>
          <a:stretch/>
        </p:blipFill>
        <p:spPr>
          <a:xfrm>
            <a:off x="467544" y="404664"/>
            <a:ext cx="8264769" cy="61809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6449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TextBox"/>
          <p:cNvSpPr txBox="1"/>
          <p:nvPr/>
        </p:nvSpPr>
        <p:spPr>
          <a:xfrm>
            <a:off x="714375" y="142875"/>
            <a:ext cx="8215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l-GR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charset="0"/>
              </a:rPr>
              <a:t>ΠΡΟΤΕΙΝΟΜΕΝΕΣ ΔΡΑΣΕΙΣ-ΟΡΓΑΝΩΣΗ  ΚΑΙ ΙΔΡΥΣΗ ΕΚΚΟΛΑΠΤΗΡΙΟΥ ΔΙΘΥΡΩΝ</a:t>
            </a:r>
          </a:p>
        </p:txBody>
      </p:sp>
      <p:grpSp>
        <p:nvGrpSpPr>
          <p:cNvPr id="2" name="11 - Ομάδα"/>
          <p:cNvGrpSpPr>
            <a:grpSpLocks/>
          </p:cNvGrpSpPr>
          <p:nvPr/>
        </p:nvGrpSpPr>
        <p:grpSpPr bwMode="auto">
          <a:xfrm>
            <a:off x="112713" y="2571750"/>
            <a:ext cx="8883650" cy="4000500"/>
            <a:chOff x="71406" y="1500174"/>
            <a:chExt cx="8883448" cy="4000528"/>
          </a:xfrm>
        </p:grpSpPr>
        <p:pic>
          <p:nvPicPr>
            <p:cNvPr id="54274" name="Picture 2" descr="BIVALGAE_flowchart_v2"/>
            <p:cNvPicPr>
              <a:picLocks noChangeAspect="1" noChangeArrowheads="1"/>
            </p:cNvPicPr>
            <p:nvPr/>
          </p:nvPicPr>
          <p:blipFill>
            <a:blip r:embed="rId2"/>
            <a:srcRect t="9007" r="798" b="11581"/>
            <a:stretch>
              <a:fillRect/>
            </a:stretch>
          </p:blipFill>
          <p:spPr bwMode="auto">
            <a:xfrm>
              <a:off x="71406" y="1500174"/>
              <a:ext cx="8883448" cy="40005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2 - TextBox"/>
            <p:cNvSpPr txBox="1"/>
            <p:nvPr/>
          </p:nvSpPr>
          <p:spPr>
            <a:xfrm>
              <a:off x="4143250" y="1738301"/>
              <a:ext cx="1984330" cy="26194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l-GR" sz="1100" b="1" dirty="0">
                  <a:solidFill>
                    <a:srgbClr val="0070C0"/>
                  </a:solidFill>
                  <a:latin typeface="+mn-lt"/>
                  <a:cs typeface="Arial" charset="0"/>
                </a:rPr>
                <a:t>Προπαρασκευαστικές δράσεις</a:t>
              </a:r>
            </a:p>
          </p:txBody>
        </p:sp>
        <p:sp>
          <p:nvSpPr>
            <p:cNvPr id="4" name="3 - TextBox"/>
            <p:cNvSpPr txBox="1"/>
            <p:nvPr/>
          </p:nvSpPr>
          <p:spPr>
            <a:xfrm>
              <a:off x="3771784" y="2309805"/>
              <a:ext cx="4606820" cy="26194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l-GR" sz="1100" b="1" dirty="0">
                  <a:solidFill>
                    <a:schemeClr val="accent3"/>
                  </a:solidFill>
                  <a:latin typeface="+mn-lt"/>
                  <a:cs typeface="Arial" charset="0"/>
                </a:rPr>
                <a:t>Καλλιέργεια </a:t>
              </a:r>
              <a:r>
                <a:rPr lang="el-GR" sz="1100" b="1" dirty="0" err="1">
                  <a:solidFill>
                    <a:schemeClr val="accent3"/>
                  </a:solidFill>
                  <a:latin typeface="+mn-lt"/>
                  <a:cs typeface="Arial" charset="0"/>
                </a:rPr>
                <a:t>Μικροφυκών</a:t>
              </a:r>
              <a:r>
                <a:rPr lang="el-GR" sz="1100" b="1" dirty="0">
                  <a:solidFill>
                    <a:schemeClr val="accent3"/>
                  </a:solidFill>
                  <a:latin typeface="+mn-lt"/>
                  <a:cs typeface="Arial" charset="0"/>
                </a:rPr>
                <a:t>-Ανάπτυξη διατροφικών Πρωτοκόλλων</a:t>
              </a:r>
            </a:p>
          </p:txBody>
        </p:sp>
        <p:sp>
          <p:nvSpPr>
            <p:cNvPr id="5" name="4 - Έλλειψη"/>
            <p:cNvSpPr/>
            <p:nvPr/>
          </p:nvSpPr>
          <p:spPr>
            <a:xfrm>
              <a:off x="8367492" y="2366955"/>
              <a:ext cx="142872" cy="142876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7" name="6 - TextBox"/>
            <p:cNvSpPr txBox="1"/>
            <p:nvPr/>
          </p:nvSpPr>
          <p:spPr>
            <a:xfrm>
              <a:off x="3428892" y="2890834"/>
              <a:ext cx="2578041" cy="260352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l-GR" sz="1100" b="1" dirty="0">
                  <a:solidFill>
                    <a:srgbClr val="FFC000"/>
                  </a:solidFill>
                  <a:latin typeface="+mn-lt"/>
                  <a:cs typeface="Arial" charset="0"/>
                </a:rPr>
                <a:t>Πιλοτική Λειτουργία του Εκκολαπτηρίου</a:t>
              </a:r>
            </a:p>
          </p:txBody>
        </p:sp>
        <p:sp>
          <p:nvSpPr>
            <p:cNvPr id="8" name="7 - TextBox"/>
            <p:cNvSpPr txBox="1"/>
            <p:nvPr/>
          </p:nvSpPr>
          <p:spPr>
            <a:xfrm>
              <a:off x="3057425" y="3452813"/>
              <a:ext cx="2012904" cy="26194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l-GR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charset="0"/>
                </a:rPr>
                <a:t>Πιλοτική Καλλιέργεια Δίθυρων</a:t>
              </a:r>
            </a:p>
          </p:txBody>
        </p:sp>
        <p:sp>
          <p:nvSpPr>
            <p:cNvPr id="10" name="9 - TextBox"/>
            <p:cNvSpPr txBox="1"/>
            <p:nvPr/>
          </p:nvSpPr>
          <p:spPr>
            <a:xfrm>
              <a:off x="2714533" y="4024317"/>
              <a:ext cx="2790762" cy="26194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l-GR" sz="1100" b="1" dirty="0">
                  <a:solidFill>
                    <a:srgbClr val="C00000"/>
                  </a:solidFill>
                  <a:latin typeface="+mn-lt"/>
                  <a:cs typeface="Arial" charset="0"/>
                </a:rPr>
                <a:t>Πιστοποίηση Ποιότητας και </a:t>
              </a:r>
              <a:r>
                <a:rPr lang="el-GR" sz="1100" b="1" dirty="0" err="1">
                  <a:solidFill>
                    <a:srgbClr val="C00000"/>
                  </a:solidFill>
                  <a:latin typeface="+mn-lt"/>
                  <a:cs typeface="Arial" charset="0"/>
                </a:rPr>
                <a:t>Ιχνηλασιμότητα</a:t>
              </a:r>
              <a:endParaRPr lang="el-GR" sz="1100" b="1" dirty="0">
                <a:solidFill>
                  <a:srgbClr val="C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1" name="10 - TextBox"/>
            <p:cNvSpPr txBox="1"/>
            <p:nvPr/>
          </p:nvSpPr>
          <p:spPr>
            <a:xfrm>
              <a:off x="2285918" y="4686309"/>
              <a:ext cx="4643332" cy="600079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lang="el-GR" sz="1100" b="1" dirty="0">
                  <a:solidFill>
                    <a:schemeClr val="accent6">
                      <a:lumMod val="50000"/>
                    </a:schemeClr>
                  </a:solidFill>
                  <a:latin typeface="+mn-lt"/>
                  <a:cs typeface="Arial" charset="0"/>
                </a:rPr>
                <a:t>Δημιουργία και λειτουργία κέντρου ενημέρωσης, διασύνδεσης και υποστήριξης Επιχειρηματικών δράσεων στον τομέα της υδατοκαλλιέργειας των οστρακοειδών</a:t>
              </a:r>
            </a:p>
          </p:txBody>
        </p:sp>
      </p:grpSp>
      <p:pic>
        <p:nvPicPr>
          <p:cNvPr id="13" name="Picture 11" descr="Snapshot 2007-04-04 23-16-56"/>
          <p:cNvPicPr>
            <a:picLocks noChangeAspect="1" noChangeArrowheads="1"/>
          </p:cNvPicPr>
          <p:nvPr/>
        </p:nvPicPr>
        <p:blipFill>
          <a:blip r:embed="rId3"/>
          <a:srcRect l="2153" t="50671" r="21"/>
          <a:stretch>
            <a:fillRect/>
          </a:stretch>
        </p:blipFill>
        <p:spPr bwMode="auto">
          <a:xfrm>
            <a:off x="95250" y="642938"/>
            <a:ext cx="8905875" cy="1643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cd1078-138c-43fb-a741-bd65204cd2cd">
      <Terms xmlns="http://schemas.microsoft.com/office/infopath/2007/PartnerControls"/>
    </lcf76f155ced4ddcb4097134ff3c332f>
    <TaxCatchAll xmlns="e483d0ea-396e-4f61-acbc-a3e2eeaec88d" xsi:nil="true"/>
  </documentManagement>
</p:properties>
</file>

<file path=customXml/itemProps1.xml><?xml version="1.0" encoding="utf-8"?>
<ds:datastoreItem xmlns:ds="http://schemas.openxmlformats.org/officeDocument/2006/customXml" ds:itemID="{1A0336A4-102D-48D3-AA97-497884890F58}"/>
</file>

<file path=customXml/itemProps2.xml><?xml version="1.0" encoding="utf-8"?>
<ds:datastoreItem xmlns:ds="http://schemas.openxmlformats.org/officeDocument/2006/customXml" ds:itemID="{48B173F1-1320-4520-8D8F-ED9FF5A2C193}"/>
</file>

<file path=customXml/itemProps3.xml><?xml version="1.0" encoding="utf-8"?>
<ds:datastoreItem xmlns:ds="http://schemas.openxmlformats.org/officeDocument/2006/customXml" ds:itemID="{9F9BFE90-5E66-4E68-9047-F9361C76974B}"/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1547</Words>
  <Application>Microsoft Office PowerPoint</Application>
  <PresentationFormat>Προβολή στην οθόνη (4:3)</PresentationFormat>
  <Paragraphs>507</Paragraphs>
  <Slides>22</Slides>
  <Notes>2</Notes>
  <HiddenSlides>0</HiddenSlides>
  <MMClips>0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2</vt:i4>
      </vt:variant>
      <vt:variant>
        <vt:lpstr>Τίτλοι διαφανειών</vt:lpstr>
      </vt:variant>
      <vt:variant>
        <vt:i4>22</vt:i4>
      </vt:variant>
    </vt:vector>
  </HeadingPairs>
  <TitlesOfParts>
    <vt:vector size="25" baseType="lpstr">
      <vt:lpstr>Θέμα του Office</vt:lpstr>
      <vt:lpstr>SPW 10.0 Graph</vt:lpstr>
      <vt:lpstr>SPW 12.0 Graph</vt:lpstr>
      <vt:lpstr>ΑΡΙΣΤΟΤΕΛΕΙΟ ΠΑΝΕΠΙΣΤΗΜΙΟ ΘΕΣΣΑΛΟΝΙΚΗΣ, ΣΧΟΛΗ ΘΕΤΙΚΩΝ ΕΠΙΣΤΗΜΩΝ, ΤΜΗΜΑ ΒΙΟΛΟΓΙΑΣ  «Κλιματική αλλαγή και επιπτώσεις στις υδατοκαλλιέργειες»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ΑΡΙΣΤΟΤΕΛΕΙΟ ΠΑΝΕΠΙΣΤΗΜΙΟ ΘΕΣΣΑΛΟΝΙΚΗΣ, ΣΧΟΛΗ ΘΕΤΙΚΩΝ ΕΠΙΣΤΗΜΩΝ, ΤΜΗΜΑ ΒΙΟΛΟΓΙΑΣ  «Κλιματική αλλαγή και επιπτώσεις στις υδατοκαλλιέργειες»</dc:title>
  <dc:creator>AMD</dc:creator>
  <cp:lastModifiedBy>AMD</cp:lastModifiedBy>
  <cp:revision>16</cp:revision>
  <dcterms:created xsi:type="dcterms:W3CDTF">2023-07-09T09:19:14Z</dcterms:created>
  <dcterms:modified xsi:type="dcterms:W3CDTF">2023-07-10T05:29:14Z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0x010100E99DB7F57E1EEA449CED69A3C73E62E5</vt:lpwstr>
  </property>
</Properties>
</file>