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entation.xml" ContentType="application/vnd.openxmlformats-officedocument.presentationml.presentation.main+xml"/>
  <Override PartName="/ppt/notesSlides/notesSlide33.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4.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35.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6.xml" ContentType="application/vnd.openxmlformats-officedocument.presentationml.notesSlide+xml"/>
  <Override PartName="/ppt/slideLayouts/slideLayout11.xml" ContentType="application/vnd.openxmlformats-officedocument.presentationml.slideLayout+xml"/>
  <Override PartName="/ppt/notesSlides/notesSlide37.xml" ContentType="application/vnd.openxmlformats-officedocument.presentationml.notesSlide+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3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39.xml" ContentType="application/vnd.openxmlformats-officedocument.presentationml.notesSlide+xml"/>
  <Override PartName="/ppt/notesSlides/notesSlide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4.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0"/>
  </p:notesMasterIdLst>
  <p:handoutMasterIdLst>
    <p:handoutMasterId r:id="rId51"/>
  </p:handoutMasterIdLst>
  <p:sldIdLst>
    <p:sldId id="256" r:id="rId2"/>
    <p:sldId id="291" r:id="rId3"/>
    <p:sldId id="426" r:id="rId4"/>
    <p:sldId id="312" r:id="rId5"/>
    <p:sldId id="427" r:id="rId6"/>
    <p:sldId id="428" r:id="rId7"/>
    <p:sldId id="429" r:id="rId8"/>
    <p:sldId id="363" r:id="rId9"/>
    <p:sldId id="305" r:id="rId10"/>
    <p:sldId id="424" r:id="rId11"/>
    <p:sldId id="416" r:id="rId12"/>
    <p:sldId id="425" r:id="rId13"/>
    <p:sldId id="334" r:id="rId14"/>
    <p:sldId id="430" r:id="rId15"/>
    <p:sldId id="349" r:id="rId16"/>
    <p:sldId id="352" r:id="rId17"/>
    <p:sldId id="360" r:id="rId18"/>
    <p:sldId id="361" r:id="rId19"/>
    <p:sldId id="431" r:id="rId20"/>
    <p:sldId id="358" r:id="rId21"/>
    <p:sldId id="346" r:id="rId22"/>
    <p:sldId id="332" r:id="rId23"/>
    <p:sldId id="432" r:id="rId24"/>
    <p:sldId id="336" r:id="rId25"/>
    <p:sldId id="337" r:id="rId26"/>
    <p:sldId id="338" r:id="rId27"/>
    <p:sldId id="339" r:id="rId28"/>
    <p:sldId id="433" r:id="rId29"/>
    <p:sldId id="340" r:id="rId30"/>
    <p:sldId id="438" r:id="rId31"/>
    <p:sldId id="437" r:id="rId32"/>
    <p:sldId id="348" r:id="rId33"/>
    <p:sldId id="350" r:id="rId34"/>
    <p:sldId id="351" r:id="rId35"/>
    <p:sldId id="434" r:id="rId36"/>
    <p:sldId id="435" r:id="rId37"/>
    <p:sldId id="436" r:id="rId38"/>
    <p:sldId id="357" r:id="rId39"/>
    <p:sldId id="362" r:id="rId40"/>
    <p:sldId id="265" r:id="rId41"/>
    <p:sldId id="580" r:id="rId42"/>
    <p:sldId id="420" r:id="rId43"/>
    <p:sldId id="581" r:id="rId44"/>
    <p:sldId id="462" r:id="rId45"/>
    <p:sldId id="263" r:id="rId46"/>
    <p:sldId id="582" r:id="rId47"/>
    <p:sldId id="347" r:id="rId48"/>
    <p:sldId id="355" r:id="rId49"/>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3366CC"/>
    <a:srgbClr val="FFC6D6"/>
    <a:srgbClr val="DAEBF3"/>
    <a:srgbClr val="FAF6FE"/>
    <a:srgbClr val="0099C3"/>
    <a:srgbClr val="00B6DE"/>
    <a:srgbClr val="FF00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66"/>
    <p:restoredTop sz="94640"/>
  </p:normalViewPr>
  <p:slideViewPr>
    <p:cSldViewPr>
      <p:cViewPr varScale="1">
        <p:scale>
          <a:sx n="112" d="100"/>
          <a:sy n="112" d="100"/>
        </p:scale>
        <p:origin x="1432" y="184"/>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ustomXml" Target="../customXml/item2.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1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9707275-6789-8647-8736-80E63D65587B}" type="slidenum">
              <a:rPr lang="el-GR"/>
              <a:pPr>
                <a:defRPr/>
              </a:pPr>
              <a:t>‹#›</a:t>
            </a:fld>
            <a:endParaRPr lang="el-GR"/>
          </a:p>
        </p:txBody>
      </p:sp>
    </p:spTree>
    <p:extLst>
      <p:ext uri="{BB962C8B-B14F-4D97-AF65-F5344CB8AC3E}">
        <p14:creationId xmlns:p14="http://schemas.microsoft.com/office/powerpoint/2010/main" val="6884089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noProof="0"/>
              <a:t>Κάντε κλικ για να επεξεργαστείτε τα στυλ κειμένου του υποδείγματος</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23CF49A-B5E1-7444-9F1B-7F97BA5992EA}" type="slidenum">
              <a:rPr lang="el-GR"/>
              <a:pPr>
                <a:defRPr/>
              </a:pPr>
              <a:t>‹#›</a:t>
            </a:fld>
            <a:endParaRPr lang="el-GR"/>
          </a:p>
        </p:txBody>
      </p:sp>
    </p:spTree>
    <p:extLst>
      <p:ext uri="{BB962C8B-B14F-4D97-AF65-F5344CB8AC3E}">
        <p14:creationId xmlns:p14="http://schemas.microsoft.com/office/powerpoint/2010/main" val="21690276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ln/>
        </p:spPr>
      </p:sp>
      <p:sp>
        <p:nvSpPr>
          <p:cNvPr id="1638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ln/>
        </p:spPr>
      </p:sp>
      <p:sp>
        <p:nvSpPr>
          <p:cNvPr id="3277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ln/>
        </p:spPr>
      </p:sp>
      <p:sp>
        <p:nvSpPr>
          <p:cNvPr id="2867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887826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ln/>
        </p:spPr>
      </p:sp>
      <p:sp>
        <p:nvSpPr>
          <p:cNvPr id="2867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72588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ln/>
        </p:spPr>
      </p:sp>
      <p:sp>
        <p:nvSpPr>
          <p:cNvPr id="2867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183448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746151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00778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894535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950372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10</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11</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6082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12</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extLst>
      <p:ext uri="{BB962C8B-B14F-4D97-AF65-F5344CB8AC3E}">
        <p14:creationId xmlns:p14="http://schemas.microsoft.com/office/powerpoint/2010/main" val="336913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13</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14</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extLst>
      <p:ext uri="{BB962C8B-B14F-4D97-AF65-F5344CB8AC3E}">
        <p14:creationId xmlns:p14="http://schemas.microsoft.com/office/powerpoint/2010/main" val="1192492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15</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extLst>
      <p:ext uri="{BB962C8B-B14F-4D97-AF65-F5344CB8AC3E}">
        <p14:creationId xmlns:p14="http://schemas.microsoft.com/office/powerpoint/2010/main" val="2473787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16</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extLst>
      <p:ext uri="{BB962C8B-B14F-4D97-AF65-F5344CB8AC3E}">
        <p14:creationId xmlns:p14="http://schemas.microsoft.com/office/powerpoint/2010/main" val="2473787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17</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extLst>
      <p:ext uri="{BB962C8B-B14F-4D97-AF65-F5344CB8AC3E}">
        <p14:creationId xmlns:p14="http://schemas.microsoft.com/office/powerpoint/2010/main" val="2473787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18</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extLst>
      <p:ext uri="{BB962C8B-B14F-4D97-AF65-F5344CB8AC3E}">
        <p14:creationId xmlns:p14="http://schemas.microsoft.com/office/powerpoint/2010/main" val="2473787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19</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20</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21</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extLst>
      <p:ext uri="{BB962C8B-B14F-4D97-AF65-F5344CB8AC3E}">
        <p14:creationId xmlns:p14="http://schemas.microsoft.com/office/powerpoint/2010/main" val="29153423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22</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23</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50948DF5-21D6-4F24-829A-D21EEF70EA5F}" type="slidenum">
              <a:rPr lang="el-GR" smtClean="0"/>
              <a:t>26</a:t>
            </a:fld>
            <a:endParaRPr lang="el-GR"/>
          </a:p>
        </p:txBody>
      </p:sp>
    </p:spTree>
    <p:extLst>
      <p:ext uri="{BB962C8B-B14F-4D97-AF65-F5344CB8AC3E}">
        <p14:creationId xmlns:p14="http://schemas.microsoft.com/office/powerpoint/2010/main" val="31812380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55869-3B5B-C948-A8AD-49B28D2C393B}" type="slidenum">
              <a:rPr lang="el-GR"/>
              <a:pPr/>
              <a:t>28</a:t>
            </a:fld>
            <a:endParaRPr lang="el-G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082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2002898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917921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7178134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9805045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1236455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9805045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9805045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9805045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8945353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8945353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ln/>
        </p:spPr>
      </p:sp>
      <p:sp>
        <p:nvSpPr>
          <p:cNvPr id="3481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431705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ln/>
        </p:spPr>
      </p:sp>
      <p:sp>
        <p:nvSpPr>
          <p:cNvPr id="3481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042693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The more complex</a:t>
            </a:r>
            <a:endParaRPr lang="el-GR" dirty="0"/>
          </a:p>
        </p:txBody>
      </p:sp>
      <p:sp>
        <p:nvSpPr>
          <p:cNvPr id="4" name="Θέση αριθμού διαφάνειας 3"/>
          <p:cNvSpPr>
            <a:spLocks noGrp="1"/>
          </p:cNvSpPr>
          <p:nvPr>
            <p:ph type="sldNum" sz="quarter" idx="5"/>
          </p:nvPr>
        </p:nvSpPr>
        <p:spPr/>
        <p:txBody>
          <a:bodyPr/>
          <a:lstStyle/>
          <a:p>
            <a:fld id="{2517D81D-A730-4676-82DC-E3FFA85EB9DF}" type="slidenum">
              <a:rPr lang="el-GR" smtClean="0"/>
              <a:t>42</a:t>
            </a:fld>
            <a:endParaRPr lang="el-GR"/>
          </a:p>
        </p:txBody>
      </p:sp>
    </p:spTree>
    <p:extLst>
      <p:ext uri="{BB962C8B-B14F-4D97-AF65-F5344CB8AC3E}">
        <p14:creationId xmlns:p14="http://schemas.microsoft.com/office/powerpoint/2010/main" val="22200530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1519643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t>That is planned to be covered with EcoScope, a European research project on …title… that was based on the presented work. 24 partners of various disciplines in 17 countries mostly in Europe</a:t>
            </a:r>
            <a:endParaRPr lang="el-GR" sz="140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003DAC"/>
              </a:solidFill>
              <a:latin typeface="Calibri" panose="020F0502020204030204" pitchFamily="34" charset="0"/>
              <a:ea typeface="PMingLiU" panose="02020500000000000000" pitchFamily="18" charset="-120"/>
              <a:cs typeface="Arial" panose="020B0604020202020204" pitchFamily="34" charset="0"/>
            </a:endParaRPr>
          </a:p>
        </p:txBody>
      </p:sp>
      <p:sp>
        <p:nvSpPr>
          <p:cNvPr id="4" name="Θέση αριθμού διαφάνειας 3"/>
          <p:cNvSpPr>
            <a:spLocks noGrp="1"/>
          </p:cNvSpPr>
          <p:nvPr>
            <p:ph type="sldNum" sz="quarter" idx="10"/>
          </p:nvPr>
        </p:nvSpPr>
        <p:spPr/>
        <p:txBody>
          <a:bodyPr/>
          <a:lstStyle/>
          <a:p>
            <a:fld id="{2517D81D-A730-4676-82DC-E3FFA85EB9DF}" type="slidenum">
              <a:rPr lang="el-GR" smtClean="0"/>
              <a:t>44</a:t>
            </a:fld>
            <a:endParaRPr lang="el-GR"/>
          </a:p>
        </p:txBody>
      </p:sp>
    </p:spTree>
    <p:extLst>
      <p:ext uri="{BB962C8B-B14F-4D97-AF65-F5344CB8AC3E}">
        <p14:creationId xmlns:p14="http://schemas.microsoft.com/office/powerpoint/2010/main" val="28013814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ln/>
        </p:spPr>
      </p:sp>
      <p:sp>
        <p:nvSpPr>
          <p:cNvPr id="3277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841597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C56597-4252-2743-907C-F41B2BDB8FD2}" type="slidenum">
              <a:rPr lang="el-GR"/>
              <a:pPr>
                <a:defRPr/>
              </a:pPr>
              <a:t>‹#›</a:t>
            </a:fld>
            <a:endParaRPr lang="el-GR"/>
          </a:p>
        </p:txBody>
      </p:sp>
    </p:spTree>
    <p:extLst>
      <p:ext uri="{BB962C8B-B14F-4D97-AF65-F5344CB8AC3E}">
        <p14:creationId xmlns:p14="http://schemas.microsoft.com/office/powerpoint/2010/main" val="1701726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BBF137-FD3D-9E4E-A0A4-66D06B1C0763}" type="slidenum">
              <a:rPr lang="el-GR"/>
              <a:pPr>
                <a:defRPr/>
              </a:pPr>
              <a:t>‹#›</a:t>
            </a:fld>
            <a:endParaRPr lang="el-GR"/>
          </a:p>
        </p:txBody>
      </p:sp>
    </p:spTree>
    <p:extLst>
      <p:ext uri="{BB962C8B-B14F-4D97-AF65-F5344CB8AC3E}">
        <p14:creationId xmlns:p14="http://schemas.microsoft.com/office/powerpoint/2010/main" val="472381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8F24522-14AD-C847-8E3D-06ACE02FFF01}" type="slidenum">
              <a:rPr lang="el-GR"/>
              <a:pPr>
                <a:defRPr/>
              </a:pPr>
              <a:t>‹#›</a:t>
            </a:fld>
            <a:endParaRPr lang="el-GR"/>
          </a:p>
        </p:txBody>
      </p:sp>
    </p:spTree>
    <p:extLst>
      <p:ext uri="{BB962C8B-B14F-4D97-AF65-F5344CB8AC3E}">
        <p14:creationId xmlns:p14="http://schemas.microsoft.com/office/powerpoint/2010/main" val="2463244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EDD09A-E277-834A-B627-02D58C68C881}" type="slidenum">
              <a:rPr lang="el-GR"/>
              <a:pPr>
                <a:defRPr/>
              </a:pPr>
              <a:t>‹#›</a:t>
            </a:fld>
            <a:endParaRPr lang="el-GR"/>
          </a:p>
        </p:txBody>
      </p:sp>
    </p:spTree>
    <p:extLst>
      <p:ext uri="{BB962C8B-B14F-4D97-AF65-F5344CB8AC3E}">
        <p14:creationId xmlns:p14="http://schemas.microsoft.com/office/powerpoint/2010/main" val="2995326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F7C9F95-E172-F142-98FE-3EB3DA3B8128}" type="slidenum">
              <a:rPr lang="el-GR"/>
              <a:pPr>
                <a:defRPr/>
              </a:pPr>
              <a:t>‹#›</a:t>
            </a:fld>
            <a:endParaRPr lang="el-GR"/>
          </a:p>
        </p:txBody>
      </p:sp>
    </p:spTree>
    <p:extLst>
      <p:ext uri="{BB962C8B-B14F-4D97-AF65-F5344CB8AC3E}">
        <p14:creationId xmlns:p14="http://schemas.microsoft.com/office/powerpoint/2010/main" val="2037256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3798E7C-6CB7-1F4C-AD0D-450F8A8C922D}" type="slidenum">
              <a:rPr lang="el-GR"/>
              <a:pPr>
                <a:defRPr/>
              </a:pPr>
              <a:t>‹#›</a:t>
            </a:fld>
            <a:endParaRPr lang="el-GR"/>
          </a:p>
        </p:txBody>
      </p:sp>
    </p:spTree>
    <p:extLst>
      <p:ext uri="{BB962C8B-B14F-4D97-AF65-F5344CB8AC3E}">
        <p14:creationId xmlns:p14="http://schemas.microsoft.com/office/powerpoint/2010/main" val="3160345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96440BB-15CE-654C-B037-9E49D4CC3D30}" type="slidenum">
              <a:rPr lang="el-GR"/>
              <a:pPr>
                <a:defRPr/>
              </a:pPr>
              <a:t>‹#›</a:t>
            </a:fld>
            <a:endParaRPr lang="el-GR"/>
          </a:p>
        </p:txBody>
      </p:sp>
    </p:spTree>
    <p:extLst>
      <p:ext uri="{BB962C8B-B14F-4D97-AF65-F5344CB8AC3E}">
        <p14:creationId xmlns:p14="http://schemas.microsoft.com/office/powerpoint/2010/main" val="362575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1FC39D9-1DC8-214D-85DE-B1261192670C}" type="slidenum">
              <a:rPr lang="el-GR"/>
              <a:pPr>
                <a:defRPr/>
              </a:pPr>
              <a:t>‹#›</a:t>
            </a:fld>
            <a:endParaRPr lang="el-GR"/>
          </a:p>
        </p:txBody>
      </p:sp>
    </p:spTree>
    <p:extLst>
      <p:ext uri="{BB962C8B-B14F-4D97-AF65-F5344CB8AC3E}">
        <p14:creationId xmlns:p14="http://schemas.microsoft.com/office/powerpoint/2010/main" val="4158462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BF0B2B-2A9D-894A-BB3F-CD21F8CD9BDF}" type="slidenum">
              <a:rPr lang="el-GR"/>
              <a:pPr>
                <a:defRPr/>
              </a:pPr>
              <a:t>‹#›</a:t>
            </a:fld>
            <a:endParaRPr lang="el-GR"/>
          </a:p>
        </p:txBody>
      </p:sp>
    </p:spTree>
    <p:extLst>
      <p:ext uri="{BB962C8B-B14F-4D97-AF65-F5344CB8AC3E}">
        <p14:creationId xmlns:p14="http://schemas.microsoft.com/office/powerpoint/2010/main" val="2436706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C249FB-CD45-8D44-AB2F-3781FF303725}" type="slidenum">
              <a:rPr lang="el-GR"/>
              <a:pPr>
                <a:defRPr/>
              </a:pPr>
              <a:t>‹#›</a:t>
            </a:fld>
            <a:endParaRPr lang="el-GR"/>
          </a:p>
        </p:txBody>
      </p:sp>
    </p:spTree>
    <p:extLst>
      <p:ext uri="{BB962C8B-B14F-4D97-AF65-F5344CB8AC3E}">
        <p14:creationId xmlns:p14="http://schemas.microsoft.com/office/powerpoint/2010/main" val="219214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886444-FCB8-EC49-8F02-2D522A6A46CB}" type="slidenum">
              <a:rPr lang="el-GR"/>
              <a:pPr>
                <a:defRPr/>
              </a:pPr>
              <a:t>‹#›</a:t>
            </a:fld>
            <a:endParaRPr lang="el-GR"/>
          </a:p>
        </p:txBody>
      </p:sp>
    </p:spTree>
    <p:extLst>
      <p:ext uri="{BB962C8B-B14F-4D97-AF65-F5344CB8AC3E}">
        <p14:creationId xmlns:p14="http://schemas.microsoft.com/office/powerpoint/2010/main" val="991723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age- DON'T FILL">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E3AF055-C702-AC4F-8A63-C98CA0A9F8DC}"/>
              </a:ext>
            </a:extLst>
          </p:cNvPr>
          <p:cNvSpPr>
            <a:spLocks noGrp="1"/>
          </p:cNvSpPr>
          <p:nvPr>
            <p:ph type="title" hasCustomPrompt="1"/>
          </p:nvPr>
        </p:nvSpPr>
        <p:spPr>
          <a:xfrm>
            <a:off x="215900" y="225425"/>
            <a:ext cx="5961380" cy="863600"/>
          </a:xfrm>
          <a:prstGeom prst="rect">
            <a:avLst/>
          </a:prstGeom>
        </p:spPr>
        <p:txBody>
          <a:bodyPr anchor="ctr">
            <a:normAutofit/>
          </a:bodyPr>
          <a:lstStyle>
            <a:lvl1pPr>
              <a:defRPr sz="3200">
                <a:solidFill>
                  <a:schemeClr val="accent1"/>
                </a:solidFill>
                <a:latin typeface="Arial" panose="020B0604020202020204" pitchFamily="34" charset="0"/>
                <a:cs typeface="Arial" panose="020B0604020202020204" pitchFamily="34" charset="0"/>
              </a:defRPr>
            </a:lvl1pPr>
          </a:lstStyle>
          <a:p>
            <a:r>
              <a:rPr lang="en-US" dirty="0"/>
              <a:t>Click to edit title text</a:t>
            </a:r>
            <a:endParaRPr lang="en-GB" dirty="0"/>
          </a:p>
        </p:txBody>
      </p:sp>
      <p:sp>
        <p:nvSpPr>
          <p:cNvPr id="6" name="Content Placeholder 2">
            <a:extLst>
              <a:ext uri="{FF2B5EF4-FFF2-40B4-BE49-F238E27FC236}">
                <a16:creationId xmlns:a16="http://schemas.microsoft.com/office/drawing/2014/main" id="{7AEC1C4E-7FAD-894D-A3D3-A95945AF7E0B}"/>
              </a:ext>
            </a:extLst>
          </p:cNvPr>
          <p:cNvSpPr>
            <a:spLocks noGrp="1"/>
          </p:cNvSpPr>
          <p:nvPr>
            <p:ph idx="1"/>
          </p:nvPr>
        </p:nvSpPr>
        <p:spPr>
          <a:xfrm>
            <a:off x="215901" y="1449388"/>
            <a:ext cx="4275076" cy="4835665"/>
          </a:xfrm>
          <a:prstGeom prst="rect">
            <a:avLst/>
          </a:prstGeom>
        </p:spPr>
        <p:txBody>
          <a:bodyPr/>
          <a:lstStyle>
            <a:lvl1pPr marL="0" indent="0">
              <a:buNone/>
              <a:defRPr>
                <a:solidFill>
                  <a:schemeClr val="accent1"/>
                </a:solidFill>
                <a:latin typeface="Arial" panose="020B0604020202020204" pitchFamily="34" charset="0"/>
                <a:cs typeface="Arial" panose="020B0604020202020204" pitchFamily="34" charset="0"/>
              </a:defRPr>
            </a:lvl1pPr>
          </a:lstStyle>
          <a:p>
            <a:endParaRPr lang="en-GB" dirty="0"/>
          </a:p>
        </p:txBody>
      </p:sp>
      <p:sp>
        <p:nvSpPr>
          <p:cNvPr id="7" name="Content Placeholder 2">
            <a:extLst>
              <a:ext uri="{FF2B5EF4-FFF2-40B4-BE49-F238E27FC236}">
                <a16:creationId xmlns:a16="http://schemas.microsoft.com/office/drawing/2014/main" id="{9C15B6F3-30C8-3B43-B868-759534280BFD}"/>
              </a:ext>
            </a:extLst>
          </p:cNvPr>
          <p:cNvSpPr>
            <a:spLocks noGrp="1"/>
          </p:cNvSpPr>
          <p:nvPr>
            <p:ph idx="10" hasCustomPrompt="1"/>
          </p:nvPr>
        </p:nvSpPr>
        <p:spPr>
          <a:xfrm>
            <a:off x="4656199" y="1449388"/>
            <a:ext cx="4275076" cy="4835665"/>
          </a:xfrm>
          <a:prstGeom prst="rect">
            <a:avLst/>
          </a:prstGeom>
        </p:spPr>
        <p:txBody>
          <a:bodyPr/>
          <a:lstStyle>
            <a:lvl1pPr marL="0" indent="0">
              <a:buNone/>
              <a:defRPr>
                <a:solidFill>
                  <a:schemeClr val="accent1"/>
                </a:solidFill>
                <a:latin typeface="Arial" panose="020B0604020202020204" pitchFamily="34" charset="0"/>
                <a:cs typeface="Arial" panose="020B0604020202020204" pitchFamily="34" charset="0"/>
              </a:defRPr>
            </a:lvl1pPr>
          </a:lstStyle>
          <a:p>
            <a:r>
              <a:rPr lang="en-GB" dirty="0"/>
              <a:t>Object</a:t>
            </a:r>
          </a:p>
        </p:txBody>
      </p:sp>
    </p:spTree>
    <p:extLst>
      <p:ext uri="{BB962C8B-B14F-4D97-AF65-F5344CB8AC3E}">
        <p14:creationId xmlns:p14="http://schemas.microsoft.com/office/powerpoint/2010/main" val="1246660684"/>
      </p:ext>
    </p:extLst>
  </p:cSld>
  <p:clrMapOvr>
    <a:masterClrMapping/>
  </p:clrMapOvr>
  <p:extLst>
    <p:ext uri="{DCECCB84-F9BA-43D5-87BE-67443E8EF086}">
      <p15:sldGuideLst xmlns:p15="http://schemas.microsoft.com/office/powerpoint/2012/main">
        <p15:guide id="1" pos="5626">
          <p15:clr>
            <a:srgbClr val="FBAE40"/>
          </p15:clr>
        </p15:guide>
        <p15:guide id="2" orient="horz" pos="686">
          <p15:clr>
            <a:srgbClr val="FBAE40"/>
          </p15:clr>
        </p15:guide>
        <p15:guide id="3" orient="horz" pos="3952">
          <p15:clr>
            <a:srgbClr val="FBAE40"/>
          </p15:clr>
        </p15:guide>
        <p15:guide id="4" orient="horz" pos="91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l-GR"/>
              <a:t>Κάντε κλικ για επεξεργασία του τίτλου</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9D01C70-D8DF-CB41-A206-A93ED0194B45}"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1.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16.png"/><Relationship Id="rId7"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17.png"/><Relationship Id="rId9" Type="http://schemas.openxmlformats.org/officeDocument/2006/relationships/image" Target="../media/image35.jpe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6.png"/><Relationship Id="rId7"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2.jpe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6.png"/><Relationship Id="rId7"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2.jpeg"/><Relationship Id="rId4" Type="http://schemas.openxmlformats.org/officeDocument/2006/relationships/image" Target="../media/image17.png"/><Relationship Id="rId9" Type="http://schemas.openxmlformats.org/officeDocument/2006/relationships/image" Target="../media/image39.png"/></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6.png"/><Relationship Id="rId7"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2.jpeg"/><Relationship Id="rId4" Type="http://schemas.openxmlformats.org/officeDocument/2006/relationships/image" Target="../media/image17.png"/><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16.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46.png"/><Relationship Id="rId5" Type="http://schemas.openxmlformats.org/officeDocument/2006/relationships/image" Target="../media/image41.png"/><Relationship Id="rId15" Type="http://schemas.openxmlformats.org/officeDocument/2006/relationships/image" Target="../media/image50.png"/><Relationship Id="rId10" Type="http://schemas.openxmlformats.org/officeDocument/2006/relationships/image" Target="../media/image45.png"/><Relationship Id="rId4" Type="http://schemas.openxmlformats.org/officeDocument/2006/relationships/image" Target="../media/image17.png"/><Relationship Id="rId9" Type="http://schemas.openxmlformats.org/officeDocument/2006/relationships/image" Target="../media/image44.png"/><Relationship Id="rId14" Type="http://schemas.openxmlformats.org/officeDocument/2006/relationships/image" Target="../media/image49.png"/></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16.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17.png"/><Relationship Id="rId9" Type="http://schemas.openxmlformats.org/officeDocument/2006/relationships/image" Target="../media/image45.png"/><Relationship Id="rId1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16.png"/><Relationship Id="rId7" Type="http://schemas.openxmlformats.org/officeDocument/2006/relationships/image" Target="../media/image54.emf"/><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3.tif"/><Relationship Id="rId5" Type="http://schemas.openxmlformats.org/officeDocument/2006/relationships/image" Target="../media/image52.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16.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46.png"/><Relationship Id="rId5" Type="http://schemas.openxmlformats.org/officeDocument/2006/relationships/image" Target="../media/image41.png"/><Relationship Id="rId15" Type="http://schemas.openxmlformats.org/officeDocument/2006/relationships/image" Target="../media/image50.png"/><Relationship Id="rId10" Type="http://schemas.openxmlformats.org/officeDocument/2006/relationships/image" Target="../media/image45.png"/><Relationship Id="rId4" Type="http://schemas.openxmlformats.org/officeDocument/2006/relationships/image" Target="../media/image17.png"/><Relationship Id="rId9" Type="http://schemas.openxmlformats.org/officeDocument/2006/relationships/image" Target="../media/image44.png"/><Relationship Id="rId1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63.jpeg"/><Relationship Id="rId5" Type="http://schemas.openxmlformats.org/officeDocument/2006/relationships/image" Target="../media/image61.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69.jpeg"/><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16.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17.png"/><Relationship Id="rId9" Type="http://schemas.openxmlformats.org/officeDocument/2006/relationships/image" Target="../media/image76.png"/></Relationships>
</file>

<file path=ppt/slides/_rels/slide37.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16.png"/><Relationship Id="rId7" Type="http://schemas.openxmlformats.org/officeDocument/2006/relationships/image" Target="../media/image82.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17.png"/><Relationship Id="rId9" Type="http://schemas.openxmlformats.org/officeDocument/2006/relationships/image" Target="../media/image84.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86.png"/><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16.png"/><Relationship Id="rId7" Type="http://schemas.openxmlformats.org/officeDocument/2006/relationships/image" Target="../media/image88.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18.png"/><Relationship Id="rId10" Type="http://schemas.openxmlformats.org/officeDocument/2006/relationships/image" Target="../media/image91.png"/><Relationship Id="rId4" Type="http://schemas.openxmlformats.org/officeDocument/2006/relationships/image" Target="../media/image17.png"/><Relationship Id="rId9" Type="http://schemas.openxmlformats.org/officeDocument/2006/relationships/image" Target="../media/image90.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5.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97.tiff"/></Relationships>
</file>

<file path=ppt/slides/_rels/slide4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101.tiff"/><Relationship Id="rId4" Type="http://schemas.openxmlformats.org/officeDocument/2006/relationships/image" Target="../media/image100.png"/></Relationships>
</file>

<file path=ppt/slides/_rels/slide4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104.tiff"/><Relationship Id="rId4" Type="http://schemas.openxmlformats.org/officeDocument/2006/relationships/image" Target="../media/image103.png"/></Relationships>
</file>

<file path=ppt/slides/_rels/slide4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105.tif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image" Target="../media/image96.png"/><Relationship Id="rId7" Type="http://schemas.openxmlformats.org/officeDocument/2006/relationships/image" Target="../media/image109.jpe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08.emf"/><Relationship Id="rId5" Type="http://schemas.openxmlformats.org/officeDocument/2006/relationships/image" Target="../media/image107.jpeg"/><Relationship Id="rId4" Type="http://schemas.openxmlformats.org/officeDocument/2006/relationships/image" Target="../media/image106.png"/></Relationships>
</file>

<file path=ppt/slides/_rels/slide4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png"/><Relationship Id="rId1" Type="http://schemas.openxmlformats.org/officeDocument/2006/relationships/slideLayout" Target="../slideLayouts/slideLayout12.xml"/><Relationship Id="rId4" Type="http://schemas.openxmlformats.org/officeDocument/2006/relationships/image" Target="../media/image113.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6.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115.png"/><Relationship Id="rId5" Type="http://schemas.openxmlformats.org/officeDocument/2006/relationships/image" Target="../media/image114.tiff"/><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4"/>
          <p:cNvSpPr txBox="1">
            <a:spLocks noChangeArrowheads="1"/>
          </p:cNvSpPr>
          <p:nvPr/>
        </p:nvSpPr>
        <p:spPr bwMode="auto">
          <a:xfrm>
            <a:off x="0" y="0"/>
            <a:ext cx="9144000" cy="55399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l-GR" sz="1600" b="1" dirty="0">
                <a:solidFill>
                  <a:schemeClr val="bg1"/>
                </a:solidFill>
                <a:latin typeface="Calibri Light" panose="020F0302020204030204" pitchFamily="34" charset="0"/>
                <a:cs typeface="Calibri Light" panose="020F0302020204030204" pitchFamily="34" charset="0"/>
              </a:rPr>
              <a:t>Θαλάσσιες προστατευόμενες περιοχές και ανθρώπινες δραστηριότητες </a:t>
            </a:r>
          </a:p>
          <a:p>
            <a:pPr algn="ctr" eaLnBrk="1" hangingPunct="1"/>
            <a:r>
              <a:rPr lang="el-GR" sz="1400" dirty="0">
                <a:solidFill>
                  <a:schemeClr val="bg1"/>
                </a:solidFill>
                <a:latin typeface="Calibri Light" panose="020F0302020204030204" pitchFamily="34" charset="0"/>
                <a:cs typeface="Calibri Light" panose="020F0302020204030204" pitchFamily="34" charset="0"/>
              </a:rPr>
              <a:t>10 Ιουλίου </a:t>
            </a:r>
            <a:r>
              <a:rPr lang="en-GB" sz="1400" dirty="0">
                <a:solidFill>
                  <a:schemeClr val="bg1"/>
                </a:solidFill>
                <a:latin typeface="Calibri Light" panose="020F0302020204030204" pitchFamily="34" charset="0"/>
                <a:cs typeface="Calibri Light" panose="020F0302020204030204" pitchFamily="34" charset="0"/>
              </a:rPr>
              <a:t>20</a:t>
            </a:r>
            <a:r>
              <a:rPr lang="el-GR" sz="1400" dirty="0">
                <a:solidFill>
                  <a:schemeClr val="bg1"/>
                </a:solidFill>
                <a:latin typeface="Calibri Light" panose="020F0302020204030204" pitchFamily="34" charset="0"/>
                <a:cs typeface="Calibri Light" panose="020F0302020204030204" pitchFamily="34" charset="0"/>
              </a:rPr>
              <a:t>23, ΑΝΕΘ, Θεσσαλονίκη</a:t>
            </a:r>
          </a:p>
        </p:txBody>
      </p:sp>
      <p:sp>
        <p:nvSpPr>
          <p:cNvPr id="15362" name="Text Box 5"/>
          <p:cNvSpPr txBox="1">
            <a:spLocks noChangeArrowheads="1"/>
          </p:cNvSpPr>
          <p:nvPr/>
        </p:nvSpPr>
        <p:spPr bwMode="auto">
          <a:xfrm>
            <a:off x="0" y="589325"/>
            <a:ext cx="9144000" cy="31085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endParaRPr lang="el-GR" sz="2000" dirty="0">
              <a:solidFill>
                <a:srgbClr val="0000FF"/>
              </a:solidFill>
              <a:latin typeface="Calibri Light" panose="020F0302020204030204" pitchFamily="34" charset="0"/>
              <a:cs typeface="Calibri Light" panose="020F0302020204030204" pitchFamily="34" charset="0"/>
            </a:endParaRPr>
          </a:p>
          <a:p>
            <a:pPr algn="ctr" eaLnBrk="1" hangingPunct="1">
              <a:spcBef>
                <a:spcPct val="50000"/>
              </a:spcBef>
            </a:pPr>
            <a:endParaRPr lang="el-GR" sz="2000" dirty="0">
              <a:solidFill>
                <a:srgbClr val="0000FF"/>
              </a:solidFill>
              <a:latin typeface="Calibri Light" panose="020F0302020204030204" pitchFamily="34" charset="0"/>
              <a:cs typeface="Calibri Light" panose="020F0302020204030204" pitchFamily="34" charset="0"/>
            </a:endParaRPr>
          </a:p>
          <a:p>
            <a:pPr algn="ctr" eaLnBrk="1" hangingPunct="1">
              <a:spcBef>
                <a:spcPct val="50000"/>
              </a:spcBef>
            </a:pPr>
            <a:r>
              <a:rPr lang="el-GR" sz="2000" dirty="0" err="1">
                <a:latin typeface="Calibri Light" panose="020F0302020204030204" pitchFamily="34" charset="0"/>
                <a:cs typeface="Calibri Light" panose="020F0302020204030204" pitchFamily="34" charset="0"/>
              </a:rPr>
              <a:t>Οικοκεντρικ</a:t>
            </a:r>
            <a:r>
              <a:rPr lang="en-GB" sz="2000" dirty="0" err="1">
                <a:latin typeface="Calibri Light" panose="020F0302020204030204" pitchFamily="34" charset="0"/>
                <a:cs typeface="Calibri Light" panose="020F0302020204030204" pitchFamily="34" charset="0"/>
              </a:rPr>
              <a:t>ή</a:t>
            </a:r>
            <a:r>
              <a:rPr lang="el-GR" sz="2000" dirty="0">
                <a:latin typeface="Calibri Light" panose="020F0302020204030204" pitchFamily="34" charset="0"/>
                <a:cs typeface="Calibri Light" panose="020F0302020204030204" pitchFamily="34" charset="0"/>
              </a:rPr>
              <a:t> αλιευτική διαχείριση και ο ρόλος των θαλάσσιων προστατευόμενων περιοχών</a:t>
            </a:r>
          </a:p>
          <a:p>
            <a:pPr algn="ctr" eaLnBrk="1" hangingPunct="1">
              <a:spcBef>
                <a:spcPct val="50000"/>
              </a:spcBef>
            </a:pPr>
            <a:endParaRPr lang="en-GB" sz="2000" dirty="0">
              <a:solidFill>
                <a:srgbClr val="0000FF"/>
              </a:solidFill>
              <a:latin typeface="Calibri Light" panose="020F0302020204030204" pitchFamily="34" charset="0"/>
              <a:cs typeface="Calibri Light" panose="020F0302020204030204" pitchFamily="34" charset="0"/>
            </a:endParaRPr>
          </a:p>
          <a:p>
            <a:pPr algn="ctr" eaLnBrk="1" hangingPunct="1">
              <a:spcBef>
                <a:spcPct val="50000"/>
              </a:spcBef>
            </a:pPr>
            <a:endParaRPr lang="en-GB" sz="2000" dirty="0">
              <a:latin typeface="Calibri Light" panose="020F0302020204030204" pitchFamily="34" charset="0"/>
              <a:cs typeface="Calibri Light" panose="020F0302020204030204" pitchFamily="34" charset="0"/>
            </a:endParaRPr>
          </a:p>
          <a:p>
            <a:pPr algn="ctr" eaLnBrk="1" hangingPunct="1">
              <a:spcBef>
                <a:spcPct val="50000"/>
              </a:spcBef>
            </a:pPr>
            <a:r>
              <a:rPr lang="el-GR" dirty="0">
                <a:solidFill>
                  <a:srgbClr val="0000FF"/>
                </a:solidFill>
                <a:latin typeface="Calibri Light" panose="020F0302020204030204" pitchFamily="34" charset="0"/>
                <a:cs typeface="Calibri Light" panose="020F0302020204030204" pitchFamily="34" charset="0"/>
              </a:rPr>
              <a:t>Αθανάσιος Τσίκληρας</a:t>
            </a:r>
          </a:p>
        </p:txBody>
      </p:sp>
      <p:sp>
        <p:nvSpPr>
          <p:cNvPr id="15363" name="TextBox 6"/>
          <p:cNvSpPr txBox="1">
            <a:spLocks noChangeArrowheads="1"/>
          </p:cNvSpPr>
          <p:nvPr/>
        </p:nvSpPr>
        <p:spPr bwMode="auto">
          <a:xfrm>
            <a:off x="0" y="6453336"/>
            <a:ext cx="9144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l-GR" sz="1800" dirty="0">
                <a:solidFill>
                  <a:srgbClr val="000090"/>
                </a:solidFill>
                <a:latin typeface="Calibri Light" panose="020F0302020204030204" pitchFamily="34" charset="0"/>
                <a:cs typeface="Calibri Light" panose="020F0302020204030204" pitchFamily="34" charset="0"/>
              </a:rPr>
              <a:t>Εργαστήριο Ιχθυολογίας</a:t>
            </a:r>
            <a:r>
              <a:rPr lang="en-GB" sz="1800" dirty="0">
                <a:solidFill>
                  <a:srgbClr val="000090"/>
                </a:solidFill>
                <a:latin typeface="Calibri Light" panose="020F0302020204030204" pitchFamily="34" charset="0"/>
                <a:cs typeface="Calibri Light" panose="020F0302020204030204" pitchFamily="34" charset="0"/>
              </a:rPr>
              <a:t>, </a:t>
            </a:r>
            <a:r>
              <a:rPr lang="el-GR" sz="1800" dirty="0">
                <a:solidFill>
                  <a:srgbClr val="000090"/>
                </a:solidFill>
                <a:latin typeface="Calibri Light" panose="020F0302020204030204" pitchFamily="34" charset="0"/>
                <a:cs typeface="Calibri Light" panose="020F0302020204030204" pitchFamily="34" charset="0"/>
              </a:rPr>
              <a:t>Τμήμα Βιολογίας</a:t>
            </a:r>
            <a:r>
              <a:rPr lang="en-GB" sz="1800" dirty="0">
                <a:solidFill>
                  <a:srgbClr val="000090"/>
                </a:solidFill>
                <a:latin typeface="Calibri Light" panose="020F0302020204030204" pitchFamily="34" charset="0"/>
                <a:cs typeface="Calibri Light" panose="020F0302020204030204" pitchFamily="34" charset="0"/>
              </a:rPr>
              <a:t>, </a:t>
            </a:r>
            <a:r>
              <a:rPr lang="el-GR" sz="1800" dirty="0">
                <a:solidFill>
                  <a:srgbClr val="000090"/>
                </a:solidFill>
                <a:latin typeface="Calibri Light" panose="020F0302020204030204" pitchFamily="34" charset="0"/>
                <a:cs typeface="Calibri Light" panose="020F0302020204030204" pitchFamily="34" charset="0"/>
              </a:rPr>
              <a:t>ΑΠΘ</a:t>
            </a:r>
            <a:endParaRPr lang="en-GB" sz="1800" dirty="0">
              <a:solidFill>
                <a:srgbClr val="000090"/>
              </a:solidFill>
              <a:latin typeface="Calibri Light" panose="020F0302020204030204" pitchFamily="34" charset="0"/>
              <a:cs typeface="Calibri Light" panose="020F0302020204030204" pitchFamily="34" charset="0"/>
            </a:endParaRPr>
          </a:p>
        </p:txBody>
      </p:sp>
      <p:cxnSp>
        <p:nvCxnSpPr>
          <p:cNvPr id="9" name="Straight Connector 8"/>
          <p:cNvCxnSpPr>
            <a:cxnSpLocks/>
          </p:cNvCxnSpPr>
          <p:nvPr/>
        </p:nvCxnSpPr>
        <p:spPr>
          <a:xfrm>
            <a:off x="1403648" y="6381750"/>
            <a:ext cx="6696794" cy="0"/>
          </a:xfrm>
          <a:prstGeom prst="line">
            <a:avLst/>
          </a:prstGeom>
          <a:ln w="50800">
            <a:solidFill>
              <a:srgbClr val="0000FF"/>
            </a:solidFill>
          </a:ln>
          <a:effectLst/>
        </p:spPr>
        <p:style>
          <a:lnRef idx="2">
            <a:schemeClr val="accent1"/>
          </a:lnRef>
          <a:fillRef idx="0">
            <a:schemeClr val="accent1"/>
          </a:fillRef>
          <a:effectRef idx="1">
            <a:schemeClr val="accent1"/>
          </a:effectRef>
          <a:fontRef idx="minor">
            <a:schemeClr val="tx1"/>
          </a:fontRef>
        </p:style>
      </p:cxnSp>
      <p:pic>
        <p:nvPicPr>
          <p:cNvPr id="15" name="Picture 1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34" y="5684648"/>
            <a:ext cx="1337230" cy="1173352"/>
          </a:xfrm>
          <a:prstGeom prst="rect">
            <a:avLst/>
          </a:prstGeom>
        </p:spPr>
      </p:pic>
      <p:pic>
        <p:nvPicPr>
          <p:cNvPr id="2" name="Picture 15">
            <a:extLst>
              <a:ext uri="{FF2B5EF4-FFF2-40B4-BE49-F238E27FC236}">
                <a16:creationId xmlns:a16="http://schemas.microsoft.com/office/drawing/2014/main" id="{6F1EA4D5-4FBC-0E57-0EB0-B928B60366F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308074" y="5684648"/>
            <a:ext cx="831332" cy="11494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Πριν ξεκινήσουμε…</a:t>
            </a:r>
          </a:p>
        </p:txBody>
      </p:sp>
      <p:grpSp>
        <p:nvGrpSpPr>
          <p:cNvPr id="31747" name="Group 6"/>
          <p:cNvGrpSpPr>
            <a:grpSpLocks/>
          </p:cNvGrpSpPr>
          <p:nvPr/>
        </p:nvGrpSpPr>
        <p:grpSpPr bwMode="auto">
          <a:xfrm>
            <a:off x="0" y="5884863"/>
            <a:ext cx="9144000" cy="973137"/>
            <a:chOff x="0" y="5885234"/>
            <a:chExt cx="9143999" cy="972766"/>
          </a:xfrm>
        </p:grpSpPr>
        <p:pic>
          <p:nvPicPr>
            <p:cNvPr id="31758"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59" name="Picture 8"/>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8" name="Text Box 4"/>
          <p:cNvSpPr txBox="1">
            <a:spLocks noChangeArrowheads="1"/>
          </p:cNvSpPr>
          <p:nvPr/>
        </p:nvSpPr>
        <p:spPr bwMode="auto">
          <a:xfrm>
            <a:off x="0" y="332656"/>
            <a:ext cx="9144000" cy="5794535"/>
          </a:xfrm>
          <a:prstGeom prst="rect">
            <a:avLst/>
          </a:prstGeom>
          <a:noFill/>
          <a:ln>
            <a:noFill/>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125000"/>
              </a:lnSpc>
            </a:pPr>
            <a:r>
              <a:rPr lang="el-GR" sz="1700" dirty="0">
                <a:solidFill>
                  <a:srgbClr val="000000"/>
                </a:solidFill>
                <a:latin typeface="Calibri Light" panose="020F0302020204030204" pitchFamily="34" charset="0"/>
                <a:cs typeface="Calibri Light" panose="020F0302020204030204" pitchFamily="34" charset="0"/>
              </a:rPr>
              <a:t>Ο ρόλος των επιστημόνων είναι να προστατέψουν τα ψαρια και τα θαλάσσια οικοσυστήματα</a:t>
            </a:r>
          </a:p>
          <a:p>
            <a:pPr algn="r" eaLnBrk="1" hangingPunct="1">
              <a:lnSpc>
                <a:spcPct val="125000"/>
              </a:lnSpc>
            </a:pPr>
            <a:r>
              <a:rPr lang="el-GR" sz="1700" dirty="0">
                <a:solidFill>
                  <a:srgbClr val="0000FF"/>
                </a:solidFill>
                <a:latin typeface="Calibri Light" panose="020F0302020204030204" pitchFamily="34" charset="0"/>
                <a:cs typeface="Calibri Light" panose="020F0302020204030204" pitchFamily="34" charset="0"/>
              </a:rPr>
              <a:t>(συνεπώς και το μέλλον της αλιείας)</a:t>
            </a:r>
          </a:p>
          <a:p>
            <a:pPr eaLnBrk="1" hangingPunct="1">
              <a:lnSpc>
                <a:spcPct val="125000"/>
              </a:lnSpc>
            </a:pPr>
            <a:endParaRPr lang="el-GR" sz="14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pPr>
            <a:r>
              <a:rPr lang="el-GR" sz="1700" dirty="0">
                <a:solidFill>
                  <a:srgbClr val="000000"/>
                </a:solidFill>
                <a:latin typeface="Calibri Light" panose="020F0302020204030204" pitchFamily="34" charset="0"/>
                <a:cs typeface="Calibri Light" panose="020F0302020204030204" pitchFamily="34" charset="0"/>
              </a:rPr>
              <a:t>Δεν (πρέπει να) παίρνουν θέση υπέρ ή εναντίον κάποιας ομάδας ψαράδων</a:t>
            </a:r>
            <a:r>
              <a:rPr lang="en-GB" sz="1700" dirty="0">
                <a:solidFill>
                  <a:srgbClr val="000000"/>
                </a:solidFill>
                <a:latin typeface="Calibri Light" panose="020F0302020204030204" pitchFamily="34" charset="0"/>
                <a:cs typeface="Calibri Light" panose="020F0302020204030204" pitchFamily="34" charset="0"/>
              </a:rPr>
              <a:t>,</a:t>
            </a:r>
            <a:r>
              <a:rPr lang="el-GR" sz="1700" dirty="0">
                <a:solidFill>
                  <a:srgbClr val="000000"/>
                </a:solidFill>
                <a:latin typeface="Calibri Light" panose="020F0302020204030204" pitchFamily="34" charset="0"/>
                <a:cs typeface="Calibri Light" panose="020F0302020204030204" pitchFamily="34" charset="0"/>
              </a:rPr>
              <a:t> εκτός αν βιάζεται η </a:t>
            </a:r>
            <a:r>
              <a:rPr lang="el-GR" sz="1700" dirty="0">
                <a:solidFill>
                  <a:srgbClr val="0000FF"/>
                </a:solidFill>
                <a:latin typeface="Calibri Light" panose="020F0302020204030204" pitchFamily="34" charset="0"/>
                <a:cs typeface="Calibri Light" panose="020F0302020204030204" pitchFamily="34" charset="0"/>
              </a:rPr>
              <a:t>κοινή</a:t>
            </a:r>
            <a:r>
              <a:rPr lang="el-GR" sz="1700" dirty="0">
                <a:solidFill>
                  <a:srgbClr val="000000"/>
                </a:solidFill>
                <a:latin typeface="Calibri Light" panose="020F0302020204030204" pitchFamily="34" charset="0"/>
                <a:cs typeface="Calibri Light" panose="020F0302020204030204" pitchFamily="34" charset="0"/>
              </a:rPr>
              <a:t> λογική</a:t>
            </a:r>
            <a:r>
              <a:rPr lang="en-GB" sz="1700" dirty="0">
                <a:solidFill>
                  <a:srgbClr val="000000"/>
                </a:solidFill>
                <a:latin typeface="Calibri Light" panose="020F0302020204030204" pitchFamily="34" charset="0"/>
                <a:cs typeface="Calibri Light" panose="020F0302020204030204" pitchFamily="34" charset="0"/>
              </a:rPr>
              <a:t> </a:t>
            </a:r>
            <a:r>
              <a:rPr lang="el-GR" sz="1700" dirty="0">
                <a:solidFill>
                  <a:srgbClr val="000000"/>
                </a:solidFill>
                <a:latin typeface="Calibri Light" panose="020F0302020204030204" pitchFamily="34" charset="0"/>
                <a:cs typeface="Calibri Light" panose="020F0302020204030204" pitchFamily="34" charset="0"/>
              </a:rPr>
              <a:t>και</a:t>
            </a:r>
            <a:r>
              <a:rPr lang="en-GB" sz="1700" dirty="0">
                <a:solidFill>
                  <a:srgbClr val="000000"/>
                </a:solidFill>
                <a:latin typeface="Calibri Light" panose="020F0302020204030204" pitchFamily="34" charset="0"/>
                <a:cs typeface="Calibri Light" panose="020F0302020204030204" pitchFamily="34" charset="0"/>
              </a:rPr>
              <a:t> </a:t>
            </a:r>
            <a:r>
              <a:rPr lang="el-GR" sz="1700" dirty="0">
                <a:solidFill>
                  <a:srgbClr val="000000"/>
                </a:solidFill>
                <a:latin typeface="Calibri Light" panose="020F0302020204030204" pitchFamily="34" charset="0"/>
                <a:cs typeface="Calibri Light" panose="020F0302020204030204" pitchFamily="34" charset="0"/>
              </a:rPr>
              <a:t>η </a:t>
            </a:r>
            <a:r>
              <a:rPr lang="el-GR" sz="1700" dirty="0">
                <a:solidFill>
                  <a:srgbClr val="0000FF"/>
                </a:solidFill>
                <a:latin typeface="Calibri Light" panose="020F0302020204030204" pitchFamily="34" charset="0"/>
                <a:cs typeface="Calibri Light" panose="020F0302020204030204" pitchFamily="34" charset="0"/>
              </a:rPr>
              <a:t>επιστημονική </a:t>
            </a:r>
            <a:r>
              <a:rPr lang="el-GR" sz="1700" dirty="0">
                <a:solidFill>
                  <a:srgbClr val="000000"/>
                </a:solidFill>
                <a:latin typeface="Calibri Light" panose="020F0302020204030204" pitchFamily="34" charset="0"/>
                <a:cs typeface="Calibri Light" panose="020F0302020204030204" pitchFamily="34" charset="0"/>
              </a:rPr>
              <a:t>μεθοδολογία</a:t>
            </a:r>
          </a:p>
          <a:p>
            <a:pPr algn="r" eaLnBrk="1" hangingPunct="1">
              <a:lnSpc>
                <a:spcPct val="125000"/>
              </a:lnSpc>
            </a:pPr>
            <a:r>
              <a:rPr lang="el-GR" sz="1700" dirty="0">
                <a:solidFill>
                  <a:srgbClr val="0000FF"/>
                </a:solidFill>
                <a:latin typeface="Calibri Light" panose="020F0302020204030204" pitchFamily="34" charset="0"/>
                <a:cs typeface="Calibri Light" panose="020F0302020204030204" pitchFamily="34" charset="0"/>
              </a:rPr>
              <a:t>(συνεπώς παρεμποδίζεται ο ρόλος τους)</a:t>
            </a:r>
          </a:p>
          <a:p>
            <a:pPr eaLnBrk="1" hangingPunct="1">
              <a:lnSpc>
                <a:spcPct val="125000"/>
              </a:lnSpc>
            </a:pPr>
            <a:endParaRPr lang="el-GR" sz="14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pPr>
            <a:r>
              <a:rPr lang="el-GR" sz="1700" dirty="0">
                <a:solidFill>
                  <a:srgbClr val="000000"/>
                </a:solidFill>
                <a:latin typeface="Calibri Light" panose="020F0302020204030204" pitchFamily="34" charset="0"/>
                <a:cs typeface="Calibri Light" panose="020F0302020204030204" pitchFamily="34" charset="0"/>
              </a:rPr>
              <a:t>Το </a:t>
            </a:r>
            <a:r>
              <a:rPr lang="el-GR" sz="1700" dirty="0">
                <a:solidFill>
                  <a:srgbClr val="0000FF"/>
                </a:solidFill>
                <a:latin typeface="Calibri Light" panose="020F0302020204030204" pitchFamily="34" charset="0"/>
                <a:cs typeface="Calibri Light" panose="020F0302020204030204" pitchFamily="34" charset="0"/>
              </a:rPr>
              <a:t>οικοσύστημα</a:t>
            </a:r>
            <a:r>
              <a:rPr lang="el-GR" sz="1700" dirty="0">
                <a:solidFill>
                  <a:srgbClr val="000000"/>
                </a:solidFill>
                <a:latin typeface="Calibri Light" panose="020F0302020204030204" pitchFamily="34" charset="0"/>
                <a:cs typeface="Calibri Light" panose="020F0302020204030204" pitchFamily="34" charset="0"/>
              </a:rPr>
              <a:t> δεν αποτελείται μόνο από εμπορικά ψάρια αλλά και από μη-εμπορικά είδη, από ενδιαιτήματα, από θαλάσσια θηλαστικά και πουλια</a:t>
            </a:r>
          </a:p>
          <a:p>
            <a:pPr algn="r" eaLnBrk="1" hangingPunct="1">
              <a:lnSpc>
                <a:spcPct val="125000"/>
              </a:lnSpc>
            </a:pPr>
            <a:r>
              <a:rPr lang="el-GR" sz="1700" dirty="0">
                <a:solidFill>
                  <a:srgbClr val="0000FF"/>
                </a:solidFill>
                <a:latin typeface="Calibri Light" panose="020F0302020204030204" pitchFamily="34" charset="0"/>
                <a:cs typeface="Calibri Light" panose="020F0302020204030204" pitchFamily="34" charset="0"/>
              </a:rPr>
              <a:t>(άρα απαιτείται οικοσυστημική προσέγγιση)</a:t>
            </a:r>
            <a:endParaRPr lang="el-GR" sz="17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pPr>
            <a:endParaRPr lang="el-GR" sz="14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pPr>
            <a:r>
              <a:rPr lang="el-GR" sz="1700" dirty="0">
                <a:solidFill>
                  <a:srgbClr val="000000"/>
                </a:solidFill>
                <a:latin typeface="Calibri Light" panose="020F0302020204030204" pitchFamily="34" charset="0"/>
                <a:cs typeface="Calibri Light" panose="020F0302020204030204" pitchFamily="34" charset="0"/>
              </a:rPr>
              <a:t>Τα θαλάσσια οικοσυστήματα είναι </a:t>
            </a:r>
            <a:r>
              <a:rPr lang="el-GR" sz="1700" dirty="0">
                <a:solidFill>
                  <a:srgbClr val="0000FF"/>
                </a:solidFill>
                <a:latin typeface="Calibri Light" panose="020F0302020204030204" pitchFamily="34" charset="0"/>
                <a:cs typeface="Calibri Light" panose="020F0302020204030204" pitchFamily="34" charset="0"/>
              </a:rPr>
              <a:t>κοινός πόρος</a:t>
            </a:r>
            <a:r>
              <a:rPr lang="el-GR" sz="1700" dirty="0">
                <a:solidFill>
                  <a:srgbClr val="000000"/>
                </a:solidFill>
                <a:latin typeface="Calibri Light" panose="020F0302020204030204" pitchFamily="34" charset="0"/>
                <a:cs typeface="Calibri Light" panose="020F0302020204030204" pitchFamily="34" charset="0"/>
              </a:rPr>
              <a:t> και έχουν και αισθητική αξία </a:t>
            </a:r>
          </a:p>
          <a:p>
            <a:pPr algn="r" eaLnBrk="1" hangingPunct="1">
              <a:lnSpc>
                <a:spcPct val="125000"/>
              </a:lnSpc>
            </a:pPr>
            <a:r>
              <a:rPr lang="el-GR" sz="1700" dirty="0">
                <a:solidFill>
                  <a:srgbClr val="0000FF"/>
                </a:solidFill>
                <a:latin typeface="Calibri Light" panose="020F0302020204030204" pitchFamily="34" charset="0"/>
                <a:cs typeface="Calibri Light" panose="020F0302020204030204" pitchFamily="34" charset="0"/>
              </a:rPr>
              <a:t>(ανήκουν σε όλους μας, όχι μόνο στους ψαράδες)</a:t>
            </a:r>
            <a:endParaRPr lang="el-GR" sz="17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pPr>
            <a:endParaRPr lang="el-GR" sz="17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pPr>
            <a:r>
              <a:rPr lang="el-GR" sz="1700" dirty="0">
                <a:solidFill>
                  <a:srgbClr val="000000"/>
                </a:solidFill>
                <a:latin typeface="Calibri Light" panose="020F0302020204030204" pitchFamily="34" charset="0"/>
                <a:cs typeface="Calibri Light" panose="020F0302020204030204" pitchFamily="34" charset="0"/>
              </a:rPr>
              <a:t>Είμαστε δίπλα σε κάθε προσπάθεια </a:t>
            </a:r>
            <a:r>
              <a:rPr lang="el-GR" sz="1700" dirty="0">
                <a:solidFill>
                  <a:srgbClr val="0000FF"/>
                </a:solidFill>
                <a:latin typeface="Calibri Light" panose="020F0302020204030204" pitchFamily="34" charset="0"/>
                <a:cs typeface="Calibri Light" panose="020F0302020204030204" pitchFamily="34" charset="0"/>
              </a:rPr>
              <a:t>προστασίας της θάλασσας</a:t>
            </a:r>
          </a:p>
          <a:p>
            <a:pPr eaLnBrk="1" hangingPunct="1">
              <a:lnSpc>
                <a:spcPct val="125000"/>
              </a:lnSpc>
            </a:pPr>
            <a:endParaRPr lang="en-GB" sz="17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pPr>
            <a:r>
              <a:rPr lang="el-GR" sz="1700" dirty="0">
                <a:solidFill>
                  <a:srgbClr val="000000"/>
                </a:solidFill>
                <a:latin typeface="Calibri Light" panose="020F0302020204030204" pitchFamily="34" charset="0"/>
                <a:cs typeface="Calibri Light" panose="020F0302020204030204" pitchFamily="34" charset="0"/>
              </a:rPr>
              <a:t>Σε σκοτεινές προθέσεις</a:t>
            </a:r>
            <a:r>
              <a:rPr lang="en-GB" sz="1700" dirty="0">
                <a:solidFill>
                  <a:srgbClr val="000000"/>
                </a:solidFill>
                <a:latin typeface="Calibri Light" panose="020F0302020204030204" pitchFamily="34" charset="0"/>
                <a:cs typeface="Calibri Light" panose="020F0302020204030204" pitchFamily="34" charset="0"/>
              </a:rPr>
              <a:t>		</a:t>
            </a:r>
            <a:r>
              <a:rPr lang="el-GR" sz="1700" dirty="0">
                <a:solidFill>
                  <a:srgbClr val="000000"/>
                </a:solidFill>
                <a:latin typeface="Calibri Light" panose="020F0302020204030204" pitchFamily="34" charset="0"/>
                <a:cs typeface="Calibri Light" panose="020F0302020204030204" pitchFamily="34" charset="0"/>
              </a:rPr>
              <a:t>       είμαστε</a:t>
            </a:r>
            <a:r>
              <a:rPr lang="en-GB" sz="1700" dirty="0">
                <a:solidFill>
                  <a:srgbClr val="000000"/>
                </a:solidFill>
                <a:latin typeface="Calibri Light" panose="020F0302020204030204" pitchFamily="34" charset="0"/>
                <a:cs typeface="Calibri Light" panose="020F0302020204030204" pitchFamily="34" charset="0"/>
              </a:rPr>
              <a:t> </a:t>
            </a:r>
            <a:r>
              <a:rPr lang="el-GR" sz="1700" dirty="0">
                <a:solidFill>
                  <a:srgbClr val="000000"/>
                </a:solidFill>
                <a:latin typeface="Calibri Light" panose="020F0302020204030204" pitchFamily="34" charset="0"/>
                <a:cs typeface="Calibri Light" panose="020F0302020204030204" pitchFamily="34" charset="0"/>
              </a:rPr>
              <a:t>απέναντι...</a:t>
            </a:r>
          </a:p>
          <a:p>
            <a:pPr eaLnBrk="1" hangingPunct="1">
              <a:lnSpc>
                <a:spcPct val="125000"/>
              </a:lnSpc>
            </a:pPr>
            <a:r>
              <a:rPr lang="el-GR" sz="1700" dirty="0">
                <a:solidFill>
                  <a:srgbClr val="000000"/>
                </a:solidFill>
                <a:latin typeface="Calibri Light" panose="020F0302020204030204" pitchFamily="34" charset="0"/>
                <a:cs typeface="Calibri Light" panose="020F0302020204030204" pitchFamily="34" charset="0"/>
              </a:rPr>
              <a:t>                 και πρακτικές</a:t>
            </a:r>
          </a:p>
        </p:txBody>
      </p:sp>
      <p:pic>
        <p:nvPicPr>
          <p:cNvPr id="3" name="Picture 2"/>
          <p:cNvPicPr>
            <a:picLocks noChangeAspect="1"/>
          </p:cNvPicPr>
          <p:nvPr/>
        </p:nvPicPr>
        <p:blipFill>
          <a:blip r:embed="rId5"/>
          <a:stretch>
            <a:fillRect/>
          </a:stretch>
        </p:blipFill>
        <p:spPr>
          <a:xfrm>
            <a:off x="5940152" y="5157192"/>
            <a:ext cx="2897778" cy="1548000"/>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319412" y="5181760"/>
            <a:ext cx="1604516" cy="1549240"/>
          </a:xfrm>
          <a:prstGeom prst="rect">
            <a:avLst/>
          </a:prstGeom>
        </p:spPr>
      </p:pic>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3707904" y="6093296"/>
            <a:ext cx="2520000" cy="522078"/>
          </a:xfrm>
          <a:prstGeom prst="rect">
            <a:avLst/>
          </a:prstGeom>
        </p:spPr>
      </p:pic>
    </p:spTree>
    <p:extLst>
      <p:ext uri="{BB962C8B-B14F-4D97-AF65-F5344CB8AC3E}">
        <p14:creationId xmlns:p14="http://schemas.microsoft.com/office/powerpoint/2010/main" val="1824434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1" name="Group 6"/>
          <p:cNvGrpSpPr>
            <a:grpSpLocks/>
          </p:cNvGrpSpPr>
          <p:nvPr/>
        </p:nvGrpSpPr>
        <p:grpSpPr bwMode="auto">
          <a:xfrm>
            <a:off x="0" y="5884863"/>
            <a:ext cx="9144000" cy="973137"/>
            <a:chOff x="0" y="5885234"/>
            <a:chExt cx="9143999" cy="972766"/>
          </a:xfrm>
        </p:grpSpPr>
        <p:pic>
          <p:nvPicPr>
            <p:cNvPr id="27657"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8" name="Picture 8"/>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3" name="Picture 2"/>
          <p:cNvPicPr>
            <a:picLocks noChangeAspect="1"/>
          </p:cNvPicPr>
          <p:nvPr/>
        </p:nvPicPr>
        <p:blipFill>
          <a:blip r:embed="rId5"/>
          <a:stretch>
            <a:fillRect/>
          </a:stretch>
        </p:blipFill>
        <p:spPr>
          <a:xfrm>
            <a:off x="0" y="2906378"/>
            <a:ext cx="5796136" cy="3954822"/>
          </a:xfrm>
          <a:prstGeom prst="rect">
            <a:avLst/>
          </a:prstGeom>
        </p:spPr>
      </p:pic>
      <p:sp>
        <p:nvSpPr>
          <p:cNvPr id="14" name="Rectangle 13"/>
          <p:cNvSpPr/>
          <p:nvPr/>
        </p:nvSpPr>
        <p:spPr>
          <a:xfrm>
            <a:off x="18728" y="1778420"/>
            <a:ext cx="9125272" cy="4686155"/>
          </a:xfrm>
          <a:prstGeom prst="rect">
            <a:avLst/>
          </a:prstGeom>
        </p:spPr>
        <p:txBody>
          <a:bodyPr wrap="square">
            <a:spAutoFit/>
          </a:bodyPr>
          <a:lstStyle/>
          <a:p>
            <a:pPr eaLnBrk="1" hangingPunct="1">
              <a:lnSpc>
                <a:spcPct val="125000"/>
              </a:lnSpc>
              <a:spcBef>
                <a:spcPts val="0"/>
              </a:spcBef>
              <a:defRPr/>
            </a:pPr>
            <a:r>
              <a:rPr lang="el-GR" sz="1600" dirty="0">
                <a:solidFill>
                  <a:srgbClr val="000000"/>
                </a:solidFill>
                <a:latin typeface="Calibri Light" panose="020F0302020204030204" pitchFamily="34" charset="0"/>
                <a:cs typeface="Calibri Light" panose="020F0302020204030204" pitchFamily="34" charset="0"/>
              </a:rPr>
              <a:t>Η πιο πρόσφατη και εκτενέστερη εκτίμηση 397 ευρωπαϊκών αποθεμάτων στην οποία συμμετείχε και το ΑΠΘ </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(αναλύσαμε τα μεσογειακά δεδομένα)</a:t>
            </a:r>
            <a:r>
              <a:rPr lang="el-GR" sz="1600" dirty="0">
                <a:solidFill>
                  <a:srgbClr val="000000"/>
                </a:solidFill>
                <a:latin typeface="Calibri Light" panose="020F0302020204030204" pitchFamily="34" charset="0"/>
                <a:cs typeface="Calibri Light" panose="020F0302020204030204" pitchFamily="34" charset="0"/>
              </a:rPr>
              <a:t> έδειξε ότι ψαρεύουμε πολύ και ότι τα αποθέματα μειώνονται...</a:t>
            </a:r>
          </a:p>
          <a:p>
            <a:pPr eaLnBrk="1" hangingPunct="1">
              <a:lnSpc>
                <a:spcPct val="125000"/>
              </a:lnSpc>
              <a:spcBef>
                <a:spcPts val="0"/>
              </a:spcBef>
              <a:defRPr/>
            </a:pPr>
            <a:r>
              <a:rPr lang="el-GR" sz="1600" dirty="0">
                <a:solidFill>
                  <a:srgbClr val="000000"/>
                </a:solidFill>
                <a:latin typeface="Calibri Light" panose="020F0302020204030204" pitchFamily="34" charset="0"/>
                <a:cs typeface="Calibri Light" panose="020F0302020204030204" pitchFamily="34" charset="0"/>
              </a:rPr>
              <a:t>Κάποια είδη που ζουν λίγα χρόνια και αυξάνουν γρήγορα είναι σε καλύτερη κατάσταση</a:t>
            </a:r>
          </a:p>
          <a:p>
            <a:pPr eaLnBrk="1" hangingPunct="1">
              <a:lnSpc>
                <a:spcPct val="125000"/>
              </a:lnSpc>
              <a:spcBef>
                <a:spcPts val="0"/>
              </a:spcBef>
              <a:defRPr/>
            </a:pPr>
            <a:endParaRPr lang="el-GR" sz="16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spcBef>
                <a:spcPts val="0"/>
              </a:spcBef>
              <a:defRPr/>
            </a:pPr>
            <a:endParaRPr lang="el-GR" sz="16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spcBef>
                <a:spcPts val="0"/>
              </a:spcBef>
              <a:defRPr/>
            </a:pPr>
            <a:endParaRPr lang="el-GR" sz="16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spcBef>
                <a:spcPts val="0"/>
              </a:spcBef>
              <a:defRPr/>
            </a:pPr>
            <a:endParaRPr lang="el-GR" sz="16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spcBef>
                <a:spcPts val="0"/>
              </a:spcBef>
              <a:defRPr/>
            </a:pPr>
            <a:endParaRPr lang="el-GR" sz="16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spcBef>
                <a:spcPts val="0"/>
              </a:spcBef>
              <a:defRPr/>
            </a:pPr>
            <a:endParaRPr lang="el-GR" sz="16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spcBef>
                <a:spcPts val="0"/>
              </a:spcBef>
              <a:defRPr/>
            </a:pPr>
            <a:endParaRPr lang="el-GR" sz="1600" dirty="0">
              <a:solidFill>
                <a:srgbClr val="000000"/>
              </a:solidFill>
              <a:latin typeface="Calibri Light" panose="020F0302020204030204" pitchFamily="34" charset="0"/>
              <a:cs typeface="Calibri Light" panose="020F0302020204030204" pitchFamily="34" charset="0"/>
            </a:endParaRPr>
          </a:p>
          <a:p>
            <a:pPr eaLnBrk="1" hangingPunct="1">
              <a:lnSpc>
                <a:spcPct val="125000"/>
              </a:lnSpc>
              <a:spcBef>
                <a:spcPts val="0"/>
              </a:spcBef>
              <a:defRPr/>
            </a:pPr>
            <a:endParaRPr lang="el-GR" sz="1600" dirty="0">
              <a:solidFill>
                <a:srgbClr val="000000"/>
              </a:solidFill>
              <a:latin typeface="Calibri Light" panose="020F0302020204030204" pitchFamily="34" charset="0"/>
              <a:cs typeface="Calibri Light" panose="020F0302020204030204" pitchFamily="34" charset="0"/>
            </a:endParaRPr>
          </a:p>
          <a:p>
            <a:pPr algn="r" eaLnBrk="1" hangingPunct="1">
              <a:lnSpc>
                <a:spcPct val="125000"/>
              </a:lnSpc>
              <a:spcBef>
                <a:spcPts val="0"/>
              </a:spcBef>
              <a:defRPr/>
            </a:pPr>
            <a:r>
              <a:rPr lang="el-GR" sz="1600" dirty="0">
                <a:solidFill>
                  <a:srgbClr val="000000"/>
                </a:solidFill>
                <a:latin typeface="Calibri Light" panose="020F0302020204030204" pitchFamily="34" charset="0"/>
                <a:cs typeface="Calibri Light" panose="020F0302020204030204" pitchFamily="34" charset="0"/>
              </a:rPr>
              <a:t>		Σε αντίθεση με τον ευρωπαϊκό νότο,</a:t>
            </a:r>
          </a:p>
          <a:p>
            <a:pPr algn="r" eaLnBrk="1" hangingPunct="1">
              <a:lnSpc>
                <a:spcPct val="125000"/>
              </a:lnSpc>
              <a:spcBef>
                <a:spcPts val="0"/>
              </a:spcBef>
              <a:defRPr/>
            </a:pPr>
            <a:r>
              <a:rPr lang="el-GR" sz="1600" dirty="0">
                <a:solidFill>
                  <a:srgbClr val="000000"/>
                </a:solidFill>
                <a:latin typeface="Calibri Light" panose="020F0302020204030204" pitchFamily="34" charset="0"/>
                <a:cs typeface="Calibri Light" panose="020F0302020204030204" pitchFamily="34" charset="0"/>
              </a:rPr>
              <a:t>καπου στον βορρά το </a:t>
            </a:r>
          </a:p>
          <a:p>
            <a:pPr algn="r" eaLnBrk="1" hangingPunct="1">
              <a:lnSpc>
                <a:spcPct val="125000"/>
              </a:lnSpc>
              <a:spcBef>
                <a:spcPts val="0"/>
              </a:spcBef>
              <a:defRPr/>
            </a:pPr>
            <a:r>
              <a:rPr lang="el-GR" sz="1600" dirty="0">
                <a:solidFill>
                  <a:srgbClr val="000000"/>
                </a:solidFill>
                <a:latin typeface="Calibri Light" panose="020F0302020204030204" pitchFamily="34" charset="0"/>
                <a:cs typeface="Calibri Light" panose="020F0302020204030204" pitchFamily="34" charset="0"/>
              </a:rPr>
              <a:t>συνειδητοποίησαν νωρίτερα και </a:t>
            </a:r>
          </a:p>
          <a:p>
            <a:pPr algn="r" eaLnBrk="1" hangingPunct="1">
              <a:lnSpc>
                <a:spcPct val="125000"/>
              </a:lnSpc>
              <a:spcBef>
                <a:spcPts val="0"/>
              </a:spcBef>
              <a:defRPr/>
            </a:pPr>
            <a:r>
              <a:rPr lang="el-GR" sz="1600" dirty="0">
                <a:solidFill>
                  <a:srgbClr val="000000"/>
                </a:solidFill>
                <a:latin typeface="Calibri Light" panose="020F0302020204030204" pitchFamily="34" charset="0"/>
                <a:cs typeface="Calibri Light" panose="020F0302020204030204" pitchFamily="34" charset="0"/>
              </a:rPr>
              <a:t>άλλαξαν διαχειριστική τακτική</a:t>
            </a:r>
            <a:endParaRPr lang="el-GR" dirty="0">
              <a:solidFill>
                <a:srgbClr val="000000"/>
              </a:solidFill>
              <a:latin typeface="Calibri Light" panose="020F0302020204030204" pitchFamily="34" charset="0"/>
              <a:cs typeface="Calibri Light" panose="020F0302020204030204" pitchFamily="34" charset="0"/>
            </a:endParaRPr>
          </a:p>
        </p:txBody>
      </p:sp>
      <p:sp>
        <p:nvSpPr>
          <p:cNvPr id="1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Τι δείχνουν οι εκτιμήσεις των αποθεμάτων</a:t>
            </a:r>
            <a:r>
              <a:rPr lang="en-GB" sz="1800" dirty="0">
                <a:solidFill>
                  <a:schemeClr val="bg1"/>
                </a:solidFill>
                <a:latin typeface="Calibri Light" panose="020F0302020204030204" pitchFamily="34" charset="0"/>
                <a:cs typeface="Calibri Light" panose="020F0302020204030204" pitchFamily="34" charset="0"/>
              </a:rPr>
              <a:t> </a:t>
            </a:r>
            <a:r>
              <a:rPr lang="el-GR" sz="1800" dirty="0">
                <a:solidFill>
                  <a:schemeClr val="bg1"/>
                </a:solidFill>
                <a:latin typeface="Calibri Light" panose="020F0302020204030204" pitchFamily="34" charset="0"/>
                <a:cs typeface="Calibri Light" panose="020F0302020204030204" pitchFamily="34" charset="0"/>
              </a:rPr>
              <a:t>στις ευρωπαϊκές θάλασσες...</a:t>
            </a:r>
          </a:p>
        </p:txBody>
      </p:sp>
      <p:sp>
        <p:nvSpPr>
          <p:cNvPr id="16" name="Text Box 5"/>
          <p:cNvSpPr txBox="1">
            <a:spLocks noChangeArrowheads="1"/>
          </p:cNvSpPr>
          <p:nvPr/>
        </p:nvSpPr>
        <p:spPr bwMode="auto">
          <a:xfrm>
            <a:off x="296888" y="611977"/>
            <a:ext cx="8568952" cy="1105431"/>
          </a:xfrm>
          <a:prstGeom prst="rect">
            <a:avLst/>
          </a:prstGeom>
          <a:solidFill>
            <a:schemeClr val="bg1">
              <a:lumMod val="85000"/>
            </a:schemeClr>
          </a:solidFill>
          <a:ln>
            <a:noFill/>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lnSpc>
                <a:spcPct val="125000"/>
              </a:lnSpc>
              <a:spcBef>
                <a:spcPts val="0"/>
              </a:spcBef>
              <a:defRPr/>
            </a:pPr>
            <a:r>
              <a:rPr lang="el-GR" sz="1800" dirty="0">
                <a:latin typeface="Calibri Light" panose="020F0302020204030204" pitchFamily="34" charset="0"/>
                <a:cs typeface="Calibri Light" panose="020F0302020204030204" pitchFamily="34" charset="0"/>
              </a:rPr>
              <a:t>Η συντριπτική πλειονότητα των ιχθυαποθεμάτων των ελληνικών (και γενικώς των μεσογειακών) θαλασσών είναι σε </a:t>
            </a:r>
            <a:r>
              <a:rPr lang="el-GR" sz="1800" dirty="0">
                <a:solidFill>
                  <a:srgbClr val="0000FF"/>
                </a:solidFill>
                <a:latin typeface="Calibri Light" panose="020F0302020204030204" pitchFamily="34" charset="0"/>
                <a:cs typeface="Calibri Light" panose="020F0302020204030204" pitchFamily="34" charset="0"/>
              </a:rPr>
              <a:t>κακή κατάσταση </a:t>
            </a:r>
            <a:r>
              <a:rPr lang="el-GR" sz="1800" dirty="0">
                <a:solidFill>
                  <a:srgbClr val="000000"/>
                </a:solidFill>
                <a:latin typeface="Calibri Light" panose="020F0302020204030204" pitchFamily="34" charset="0"/>
                <a:cs typeface="Calibri Light" panose="020F0302020204030204" pitchFamily="34" charset="0"/>
              </a:rPr>
              <a:t>εξαιτίας της </a:t>
            </a:r>
            <a:r>
              <a:rPr lang="el-GR" sz="1800" dirty="0">
                <a:solidFill>
                  <a:srgbClr val="0000FF"/>
                </a:solidFill>
                <a:latin typeface="Calibri Light" panose="020F0302020204030204" pitchFamily="34" charset="0"/>
                <a:cs typeface="Calibri Light" panose="020F0302020204030204" pitchFamily="34" charset="0"/>
              </a:rPr>
              <a:t>υπερεκμετάλλευσής </a:t>
            </a:r>
            <a:r>
              <a:rPr lang="el-GR" sz="1800" dirty="0">
                <a:solidFill>
                  <a:srgbClr val="000000"/>
                </a:solidFill>
                <a:latin typeface="Calibri Light" panose="020F0302020204030204" pitchFamily="34" charset="0"/>
                <a:cs typeface="Calibri Light" panose="020F0302020204030204" pitchFamily="34" charset="0"/>
              </a:rPr>
              <a:t>τους και της </a:t>
            </a:r>
            <a:r>
              <a:rPr lang="el-GR" sz="1800" dirty="0">
                <a:solidFill>
                  <a:srgbClr val="0000FF"/>
                </a:solidFill>
                <a:latin typeface="Calibri Light" panose="020F0302020204030204" pitchFamily="34" charset="0"/>
                <a:cs typeface="Calibri Light" panose="020F0302020204030204" pitchFamily="34" charset="0"/>
              </a:rPr>
              <a:t>αλιευτικής κακοδιαχείρισης</a:t>
            </a:r>
            <a:endParaRPr lang="el-GR" sz="2000" dirty="0">
              <a:solidFill>
                <a:srgbClr val="0000FF"/>
              </a:solidFill>
              <a:latin typeface="Calibri Light" panose="020F0302020204030204" pitchFamily="34" charset="0"/>
              <a:cs typeface="Calibri Light" panose="020F0302020204030204" pitchFamily="34" charset="0"/>
            </a:endParaRPr>
          </a:p>
        </p:txBody>
      </p:sp>
      <p:pic>
        <p:nvPicPr>
          <p:cNvPr id="11" name="Picture 10"/>
          <p:cNvPicPr/>
          <p:nvPr/>
        </p:nvPicPr>
        <p:blipFill rotWithShape="1">
          <a:blip r:embed="rId6" cstate="screen">
            <a:extLst>
              <a:ext uri="{28A0092B-C50C-407E-A947-70E740481C1C}">
                <a14:useLocalDpi xmlns:a14="http://schemas.microsoft.com/office/drawing/2010/main"/>
              </a:ext>
            </a:extLst>
          </a:blip>
          <a:srcRect/>
          <a:stretch/>
        </p:blipFill>
        <p:spPr bwMode="auto">
          <a:xfrm>
            <a:off x="5364088" y="2924944"/>
            <a:ext cx="3779912" cy="2088232"/>
          </a:xfrm>
          <a:prstGeom prst="rect">
            <a:avLst/>
          </a:prstGeom>
          <a:noFill/>
          <a:ln w="19050" cmpd="sng">
            <a:solidFill>
              <a:schemeClr val="tx1"/>
            </a:solidFill>
          </a:ln>
        </p:spPr>
      </p:pic>
      <p:sp>
        <p:nvSpPr>
          <p:cNvPr id="12" name="Rectangle 11">
            <a:extLst>
              <a:ext uri="{FF2B5EF4-FFF2-40B4-BE49-F238E27FC236}">
                <a16:creationId xmlns:a16="http://schemas.microsoft.com/office/drawing/2014/main" id="{3B2FAAB2-9518-654F-B7B2-6522E87847BF}"/>
              </a:ext>
            </a:extLst>
          </p:cNvPr>
          <p:cNvSpPr/>
          <p:nvPr/>
        </p:nvSpPr>
        <p:spPr>
          <a:xfrm>
            <a:off x="6733275" y="6430960"/>
            <a:ext cx="2410725" cy="377283"/>
          </a:xfrm>
          <a:prstGeom prst="rect">
            <a:avLst/>
          </a:prstGeom>
        </p:spPr>
        <p:txBody>
          <a:bodyPr wrap="none">
            <a:spAutoFit/>
          </a:bodyPr>
          <a:lstStyle/>
          <a:p>
            <a:pPr algn="r" eaLnBrk="1" hangingPunct="1">
              <a:lnSpc>
                <a:spcPct val="125000"/>
              </a:lnSpc>
              <a:spcBef>
                <a:spcPts val="0"/>
              </a:spcBef>
              <a:defRPr/>
            </a:pPr>
            <a:r>
              <a:rPr lang="en-GB" sz="1600" dirty="0">
                <a:solidFill>
                  <a:srgbClr val="000000"/>
                </a:solidFill>
                <a:latin typeface="Calibri Light" panose="020F0302020204030204" pitchFamily="34" charset="0"/>
                <a:cs typeface="Calibri Light" panose="020F0302020204030204" pitchFamily="34" charset="0"/>
              </a:rPr>
              <a:t>Froese et al. 201</a:t>
            </a:r>
            <a:r>
              <a:rPr lang="el-GR" sz="1600" dirty="0">
                <a:solidFill>
                  <a:srgbClr val="000000"/>
                </a:solidFill>
                <a:latin typeface="Calibri Light" panose="020F0302020204030204" pitchFamily="34" charset="0"/>
                <a:cs typeface="Calibri Light" panose="020F0302020204030204" pitchFamily="34" charset="0"/>
              </a:rPr>
              <a:t>8, </a:t>
            </a:r>
            <a:r>
              <a:rPr lang="en-GB" sz="1600" dirty="0">
                <a:solidFill>
                  <a:srgbClr val="000000"/>
                </a:solidFill>
                <a:latin typeface="Calibri Light" panose="020F0302020204030204" pitchFamily="34" charset="0"/>
                <a:cs typeface="Calibri Light" panose="020F0302020204030204" pitchFamily="34" charset="0"/>
              </a:rPr>
              <a:t>Mar Pol</a:t>
            </a:r>
            <a:endParaRPr lang="el-GR" dirty="0">
              <a:solidFill>
                <a:srgbClr val="000000"/>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559532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1" name="Group 6"/>
          <p:cNvGrpSpPr>
            <a:grpSpLocks/>
          </p:cNvGrpSpPr>
          <p:nvPr/>
        </p:nvGrpSpPr>
        <p:grpSpPr bwMode="auto">
          <a:xfrm>
            <a:off x="0" y="5884863"/>
            <a:ext cx="9144000" cy="973137"/>
            <a:chOff x="0" y="5885234"/>
            <a:chExt cx="9143999" cy="972766"/>
          </a:xfrm>
        </p:grpSpPr>
        <p:pic>
          <p:nvPicPr>
            <p:cNvPr id="27657"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8" name="Picture 8"/>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2" name="Picture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26227" y="2204864"/>
            <a:ext cx="8082277" cy="4475336"/>
          </a:xfrm>
          <a:prstGeom prst="rect">
            <a:avLst/>
          </a:prstGeom>
        </p:spPr>
      </p:pic>
      <p:sp>
        <p:nvSpPr>
          <p:cNvPr id="5" name="Rectangle 4"/>
          <p:cNvSpPr/>
          <p:nvPr/>
        </p:nvSpPr>
        <p:spPr>
          <a:xfrm>
            <a:off x="6733275" y="6430960"/>
            <a:ext cx="2410725" cy="377283"/>
          </a:xfrm>
          <a:prstGeom prst="rect">
            <a:avLst/>
          </a:prstGeom>
        </p:spPr>
        <p:txBody>
          <a:bodyPr wrap="none">
            <a:spAutoFit/>
          </a:bodyPr>
          <a:lstStyle/>
          <a:p>
            <a:pPr algn="r" eaLnBrk="1" hangingPunct="1">
              <a:lnSpc>
                <a:spcPct val="125000"/>
              </a:lnSpc>
              <a:spcBef>
                <a:spcPts val="0"/>
              </a:spcBef>
              <a:defRPr/>
            </a:pPr>
            <a:r>
              <a:rPr lang="en-GB" sz="1600" dirty="0">
                <a:solidFill>
                  <a:srgbClr val="000000"/>
                </a:solidFill>
                <a:latin typeface="Calibri"/>
                <a:cs typeface="Calibri"/>
              </a:rPr>
              <a:t>Froese et al. 201</a:t>
            </a:r>
            <a:r>
              <a:rPr lang="el-GR" sz="1600" dirty="0">
                <a:solidFill>
                  <a:srgbClr val="000000"/>
                </a:solidFill>
                <a:latin typeface="Calibri"/>
                <a:cs typeface="Calibri"/>
              </a:rPr>
              <a:t>8, </a:t>
            </a:r>
            <a:r>
              <a:rPr lang="en-GB" sz="1600" dirty="0">
                <a:solidFill>
                  <a:srgbClr val="000000"/>
                </a:solidFill>
                <a:latin typeface="Calibri"/>
                <a:cs typeface="Calibri"/>
              </a:rPr>
              <a:t>Mar Pol</a:t>
            </a:r>
            <a:endParaRPr lang="el-GR" dirty="0">
              <a:solidFill>
                <a:srgbClr val="000000"/>
              </a:solidFill>
              <a:latin typeface="Calibri"/>
              <a:cs typeface="Calibri"/>
            </a:endParaRPr>
          </a:p>
        </p:txBody>
      </p:sp>
      <p:sp>
        <p:nvSpPr>
          <p:cNvPr id="13" name="Text Box 5"/>
          <p:cNvSpPr txBox="1">
            <a:spLocks noChangeArrowheads="1"/>
          </p:cNvSpPr>
          <p:nvPr/>
        </p:nvSpPr>
        <p:spPr bwMode="auto">
          <a:xfrm>
            <a:off x="287524" y="779256"/>
            <a:ext cx="8568952" cy="1105431"/>
          </a:xfrm>
          <a:prstGeom prst="rect">
            <a:avLst/>
          </a:prstGeom>
          <a:solidFill>
            <a:schemeClr val="bg1">
              <a:lumMod val="85000"/>
            </a:schemeClr>
          </a:solidFill>
          <a:ln>
            <a:noFill/>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lnSpc>
                <a:spcPct val="125000"/>
              </a:lnSpc>
              <a:spcBef>
                <a:spcPts val="0"/>
              </a:spcBef>
              <a:defRPr/>
            </a:pPr>
            <a:r>
              <a:rPr lang="el-GR" sz="1800" dirty="0">
                <a:latin typeface="Calibri Light" panose="020F0302020204030204" pitchFamily="34" charset="0"/>
                <a:cs typeface="Calibri Light" panose="020F0302020204030204" pitchFamily="34" charset="0"/>
              </a:rPr>
              <a:t>Η συντριπτική πλειονότητα των ιχθυαποθεμάτων των ελληνικών (και γενικώς των μεσογειακών) θαλασσών είναι σε </a:t>
            </a:r>
            <a:r>
              <a:rPr lang="el-GR" sz="1800" dirty="0">
                <a:solidFill>
                  <a:srgbClr val="0000FF"/>
                </a:solidFill>
                <a:latin typeface="Calibri Light" panose="020F0302020204030204" pitchFamily="34" charset="0"/>
                <a:cs typeface="Calibri Light" panose="020F0302020204030204" pitchFamily="34" charset="0"/>
              </a:rPr>
              <a:t>κακή κατάσταση </a:t>
            </a:r>
            <a:r>
              <a:rPr lang="el-GR" sz="1800" dirty="0">
                <a:solidFill>
                  <a:srgbClr val="000000"/>
                </a:solidFill>
                <a:latin typeface="Calibri Light" panose="020F0302020204030204" pitchFamily="34" charset="0"/>
                <a:cs typeface="Calibri Light" panose="020F0302020204030204" pitchFamily="34" charset="0"/>
              </a:rPr>
              <a:t>εξαιτίας της </a:t>
            </a:r>
            <a:r>
              <a:rPr lang="el-GR" sz="1800" dirty="0">
                <a:solidFill>
                  <a:srgbClr val="0000FF"/>
                </a:solidFill>
                <a:latin typeface="Calibri Light" panose="020F0302020204030204" pitchFamily="34" charset="0"/>
                <a:cs typeface="Calibri Light" panose="020F0302020204030204" pitchFamily="34" charset="0"/>
              </a:rPr>
              <a:t>υπερεκμετάλλευσής </a:t>
            </a:r>
            <a:r>
              <a:rPr lang="el-GR" sz="1800" dirty="0">
                <a:solidFill>
                  <a:srgbClr val="000000"/>
                </a:solidFill>
                <a:latin typeface="Calibri Light" panose="020F0302020204030204" pitchFamily="34" charset="0"/>
                <a:cs typeface="Calibri Light" panose="020F0302020204030204" pitchFamily="34" charset="0"/>
              </a:rPr>
              <a:t>τους και της </a:t>
            </a:r>
            <a:r>
              <a:rPr lang="el-GR" sz="1800" dirty="0">
                <a:solidFill>
                  <a:srgbClr val="0000FF"/>
                </a:solidFill>
                <a:latin typeface="Calibri Light" panose="020F0302020204030204" pitchFamily="34" charset="0"/>
                <a:cs typeface="Calibri Light" panose="020F0302020204030204" pitchFamily="34" charset="0"/>
              </a:rPr>
              <a:t>αλιευτικής κακοδιαχείρισης</a:t>
            </a:r>
            <a:endParaRPr lang="el-GR" sz="2000" dirty="0">
              <a:solidFill>
                <a:srgbClr val="0000FF"/>
              </a:solidFill>
              <a:latin typeface="Calibri Light" panose="020F0302020204030204" pitchFamily="34" charset="0"/>
              <a:cs typeface="Calibri Light" panose="020F0302020204030204" pitchFamily="34" charset="0"/>
            </a:endParaRPr>
          </a:p>
        </p:txBody>
      </p:sp>
      <p:grpSp>
        <p:nvGrpSpPr>
          <p:cNvPr id="11" name="Group 10"/>
          <p:cNvGrpSpPr/>
          <p:nvPr/>
        </p:nvGrpSpPr>
        <p:grpSpPr>
          <a:xfrm>
            <a:off x="0" y="2204864"/>
            <a:ext cx="1259404" cy="784709"/>
            <a:chOff x="0" y="2204864"/>
            <a:chExt cx="1259404" cy="784709"/>
          </a:xfrm>
        </p:grpSpPr>
        <p:sp>
          <p:nvSpPr>
            <p:cNvPr id="12" name="Rectangle 11"/>
            <p:cNvSpPr/>
            <p:nvPr/>
          </p:nvSpPr>
          <p:spPr>
            <a:xfrm>
              <a:off x="10344" y="2204864"/>
              <a:ext cx="1249060" cy="352661"/>
            </a:xfrm>
            <a:prstGeom prst="rect">
              <a:avLst/>
            </a:prstGeom>
          </p:spPr>
          <p:txBody>
            <a:bodyPr wrap="none">
              <a:spAutoFit/>
            </a:bodyPr>
            <a:lstStyle/>
            <a:p>
              <a:pPr eaLnBrk="1" hangingPunct="1">
                <a:lnSpc>
                  <a:spcPct val="125000"/>
                </a:lnSpc>
                <a:spcBef>
                  <a:spcPts val="0"/>
                </a:spcBef>
                <a:defRPr/>
              </a:pPr>
              <a:r>
                <a:rPr lang="el-GR" sz="1400" b="1" dirty="0">
                  <a:solidFill>
                    <a:srgbClr val="000000"/>
                  </a:solidFill>
                  <a:latin typeface="Calibri"/>
                  <a:cs typeface="Calibri"/>
                </a:rPr>
                <a:t>+ : Ατλαντικός</a:t>
              </a:r>
              <a:endParaRPr lang="el-GR" sz="1600" b="1" dirty="0">
                <a:solidFill>
                  <a:srgbClr val="000000"/>
                </a:solidFill>
                <a:latin typeface="Calibri"/>
                <a:cs typeface="Calibri"/>
              </a:endParaRPr>
            </a:p>
          </p:txBody>
        </p:sp>
        <p:sp>
          <p:nvSpPr>
            <p:cNvPr id="14" name="Rectangle 13"/>
            <p:cNvSpPr/>
            <p:nvPr/>
          </p:nvSpPr>
          <p:spPr>
            <a:xfrm>
              <a:off x="0" y="2636912"/>
              <a:ext cx="979755" cy="352661"/>
            </a:xfrm>
            <a:prstGeom prst="rect">
              <a:avLst/>
            </a:prstGeom>
          </p:spPr>
          <p:txBody>
            <a:bodyPr wrap="none">
              <a:spAutoFit/>
            </a:bodyPr>
            <a:lstStyle/>
            <a:p>
              <a:pPr eaLnBrk="1" hangingPunct="1">
                <a:lnSpc>
                  <a:spcPct val="125000"/>
                </a:lnSpc>
                <a:spcBef>
                  <a:spcPts val="0"/>
                </a:spcBef>
                <a:defRPr/>
              </a:pPr>
              <a:r>
                <a:rPr lang="el-GR" sz="1400" b="1" dirty="0">
                  <a:solidFill>
                    <a:srgbClr val="000000"/>
                  </a:solidFill>
                  <a:latin typeface="Calibri"/>
                  <a:cs typeface="Calibri"/>
                </a:rPr>
                <a:t>+ : Ελλάδα</a:t>
              </a:r>
              <a:endParaRPr lang="el-GR" sz="1600" b="1" dirty="0">
                <a:solidFill>
                  <a:srgbClr val="000000"/>
                </a:solidFill>
                <a:latin typeface="Calibri"/>
                <a:cs typeface="Calibri"/>
              </a:endParaRPr>
            </a:p>
          </p:txBody>
        </p:sp>
        <p:sp>
          <p:nvSpPr>
            <p:cNvPr id="15" name="Oval 14"/>
            <p:cNvSpPr/>
            <p:nvPr/>
          </p:nvSpPr>
          <p:spPr>
            <a:xfrm>
              <a:off x="79971" y="2802095"/>
              <a:ext cx="108008" cy="108008"/>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16" name="Text Box 4">
            <a:extLst>
              <a:ext uri="{FF2B5EF4-FFF2-40B4-BE49-F238E27FC236}">
                <a16:creationId xmlns:a16="http://schemas.microsoft.com/office/drawing/2014/main" id="{8C5DC261-77D2-F24D-AAF1-E46D601F0A1E}"/>
              </a:ext>
            </a:extLst>
          </p:cNvPr>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Τι δείχνουν οι εκτιμήσεις των αποθεμάτων στις ελληνικές θάλασσες...</a:t>
            </a:r>
          </a:p>
        </p:txBody>
      </p:sp>
    </p:spTree>
    <p:extLst>
      <p:ext uri="{BB962C8B-B14F-4D97-AF65-F5344CB8AC3E}">
        <p14:creationId xmlns:p14="http://schemas.microsoft.com/office/powerpoint/2010/main" val="2659683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Τι φταίει?</a:t>
            </a:r>
          </a:p>
        </p:txBody>
      </p:sp>
      <p:grpSp>
        <p:nvGrpSpPr>
          <p:cNvPr id="27651" name="Group 6"/>
          <p:cNvGrpSpPr>
            <a:grpSpLocks/>
          </p:cNvGrpSpPr>
          <p:nvPr/>
        </p:nvGrpSpPr>
        <p:grpSpPr bwMode="auto">
          <a:xfrm>
            <a:off x="0" y="5884863"/>
            <a:ext cx="9144000" cy="973137"/>
            <a:chOff x="0" y="5885234"/>
            <a:chExt cx="9143999" cy="972766"/>
          </a:xfrm>
        </p:grpSpPr>
        <p:pic>
          <p:nvPicPr>
            <p:cNvPr id="27657"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8" name="Picture 8"/>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4" name="Text Box 5"/>
          <p:cNvSpPr txBox="1">
            <a:spLocks noChangeArrowheads="1"/>
          </p:cNvSpPr>
          <p:nvPr/>
        </p:nvSpPr>
        <p:spPr bwMode="auto">
          <a:xfrm>
            <a:off x="0" y="401463"/>
            <a:ext cx="9144000" cy="50937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0"/>
              </a:spcBef>
              <a:spcAft>
                <a:spcPts val="600"/>
              </a:spcAft>
              <a:defRPr/>
            </a:pPr>
            <a:r>
              <a:rPr lang="el-GR" sz="1800" dirty="0">
                <a:solidFill>
                  <a:srgbClr val="000000"/>
                </a:solidFill>
                <a:latin typeface="Calibri Light" panose="020F0302020204030204" pitchFamily="34" charset="0"/>
                <a:cs typeface="Calibri Light" panose="020F0302020204030204" pitchFamily="34" charset="0"/>
              </a:rPr>
              <a:t>Στην</a:t>
            </a:r>
            <a:r>
              <a:rPr lang="el-GR" sz="1800" dirty="0">
                <a:solidFill>
                  <a:srgbClr val="0000FF"/>
                </a:solidFill>
                <a:latin typeface="Calibri Light" panose="020F0302020204030204" pitchFamily="34" charset="0"/>
                <a:cs typeface="Calibri Light" panose="020F0302020204030204" pitchFamily="34" charset="0"/>
              </a:rPr>
              <a:t> «αλιεία» </a:t>
            </a:r>
            <a:r>
              <a:rPr lang="el-GR" sz="1800" dirty="0">
                <a:solidFill>
                  <a:srgbClr val="000000"/>
                </a:solidFill>
                <a:latin typeface="Calibri Light" panose="020F0302020204030204" pitchFamily="34" charset="0"/>
                <a:cs typeface="Calibri Light" panose="020F0302020204030204" pitchFamily="34" charset="0"/>
              </a:rPr>
              <a:t>συμμετέχουν πολλοί, όλοι έχουν κάποιο μερίδιο ευθύνης</a:t>
            </a:r>
            <a:r>
              <a:rPr lang="en-GB" sz="1800" dirty="0">
                <a:solidFill>
                  <a:srgbClr val="000000"/>
                </a:solidFill>
                <a:latin typeface="Calibri Light" panose="020F0302020204030204" pitchFamily="34" charset="0"/>
                <a:cs typeface="Calibri Light" panose="020F0302020204030204" pitchFamily="34" charset="0"/>
              </a:rPr>
              <a:t> </a:t>
            </a:r>
            <a:r>
              <a:rPr lang="el-GR" sz="1800" dirty="0">
                <a:solidFill>
                  <a:srgbClr val="000000"/>
                </a:solidFill>
                <a:latin typeface="Calibri Light" panose="020F0302020204030204" pitchFamily="34" charset="0"/>
                <a:cs typeface="Calibri Light" panose="020F0302020204030204" pitchFamily="34" charset="0"/>
              </a:rPr>
              <a:t>για την κατάσταση:</a:t>
            </a:r>
          </a:p>
          <a:p>
            <a:pPr eaLnBrk="1" hangingPunct="1">
              <a:spcBef>
                <a:spcPts val="0"/>
              </a:spcBef>
              <a:spcAft>
                <a:spcPts val="600"/>
              </a:spcAft>
              <a:defRPr/>
            </a:pPr>
            <a:endParaRPr lang="el-GR" sz="1000" dirty="0">
              <a:solidFill>
                <a:srgbClr val="000000"/>
              </a:solidFill>
              <a:latin typeface="Calibri Light" panose="020F0302020204030204" pitchFamily="34" charset="0"/>
              <a:cs typeface="Calibri Light" panose="020F0302020204030204" pitchFamily="34" charset="0"/>
            </a:endParaRPr>
          </a:p>
          <a:p>
            <a:pPr marL="285750" indent="-285750" eaLnBrk="1" hangingPunct="1">
              <a:spcBef>
                <a:spcPts val="0"/>
              </a:spcBef>
              <a:spcAft>
                <a:spcPts val="600"/>
              </a:spcAft>
              <a:buFontTx/>
              <a:buChar char="-"/>
              <a:defRPr/>
            </a:pPr>
            <a:r>
              <a:rPr lang="el-GR" sz="1800" dirty="0">
                <a:latin typeface="Calibri Light" panose="020F0302020204030204" pitchFamily="34" charset="0"/>
                <a:cs typeface="Calibri Light" panose="020F0302020204030204" pitchFamily="34" charset="0"/>
              </a:rPr>
              <a:t>ψαράδες </a:t>
            </a:r>
            <a:r>
              <a:rPr lang="el-GR" sz="1600" dirty="0">
                <a:latin typeface="Calibri Light" panose="020F0302020204030204" pitchFamily="34" charset="0"/>
                <a:cs typeface="Calibri Light" panose="020F0302020204030204" pitchFamily="34" charset="0"/>
              </a:rPr>
              <a:t>(εκμετάλλευση των αποθεμάτων)</a:t>
            </a:r>
          </a:p>
          <a:p>
            <a:pPr marL="285750" indent="-285750" eaLnBrk="1" hangingPunct="1">
              <a:spcBef>
                <a:spcPts val="0"/>
              </a:spcBef>
              <a:spcAft>
                <a:spcPts val="600"/>
              </a:spcAft>
              <a:buFontTx/>
              <a:buChar char="-"/>
              <a:defRPr/>
            </a:pPr>
            <a:r>
              <a:rPr lang="el-GR" sz="1800" dirty="0">
                <a:latin typeface="Calibri Light" panose="020F0302020204030204" pitchFamily="34" charset="0"/>
                <a:cs typeface="Calibri Light" panose="020F0302020204030204" pitchFamily="34" charset="0"/>
              </a:rPr>
              <a:t>επιστήμονες </a:t>
            </a:r>
            <a:r>
              <a:rPr lang="el-GR" sz="1600" dirty="0">
                <a:latin typeface="Calibri Light" panose="020F0302020204030204" pitchFamily="34" charset="0"/>
                <a:cs typeface="Calibri Light" panose="020F0302020204030204" pitchFamily="34" charset="0"/>
              </a:rPr>
              <a:t>(εκτίμηση της διαθέσιμης βιομάζας)</a:t>
            </a:r>
          </a:p>
          <a:p>
            <a:pPr marL="285750" indent="-285750" eaLnBrk="1" hangingPunct="1">
              <a:spcBef>
                <a:spcPts val="0"/>
              </a:spcBef>
              <a:spcAft>
                <a:spcPts val="600"/>
              </a:spcAft>
              <a:buFontTx/>
              <a:buChar char="-"/>
              <a:defRPr/>
            </a:pPr>
            <a:r>
              <a:rPr lang="el-GR" sz="1800" dirty="0">
                <a:latin typeface="Calibri Light" panose="020F0302020204030204" pitchFamily="34" charset="0"/>
                <a:cs typeface="Calibri Light" panose="020F0302020204030204" pitchFamily="34" charset="0"/>
              </a:rPr>
              <a:t>δημόσια διοίκηση </a:t>
            </a:r>
            <a:r>
              <a:rPr lang="el-GR" sz="1600" dirty="0">
                <a:latin typeface="Calibri Light" panose="020F0302020204030204" pitchFamily="34" charset="0"/>
                <a:cs typeface="Calibri Light" panose="020F0302020204030204" pitchFamily="34" charset="0"/>
              </a:rPr>
              <a:t>(αδειοδότηση, νομοθέτηση</a:t>
            </a:r>
            <a:r>
              <a:rPr lang="en-GB" sz="1600" dirty="0">
                <a:latin typeface="Calibri Light" panose="020F0302020204030204" pitchFamily="34" charset="0"/>
                <a:cs typeface="Calibri Light" panose="020F0302020204030204" pitchFamily="34" charset="0"/>
              </a:rPr>
              <a:t>)</a:t>
            </a:r>
            <a:endParaRPr lang="el-GR" sz="1600" dirty="0">
              <a:latin typeface="Calibri Light" panose="020F0302020204030204" pitchFamily="34" charset="0"/>
              <a:cs typeface="Calibri Light" panose="020F0302020204030204" pitchFamily="34" charset="0"/>
            </a:endParaRPr>
          </a:p>
          <a:p>
            <a:pPr marL="285750" indent="-285750" eaLnBrk="1" hangingPunct="1">
              <a:spcBef>
                <a:spcPts val="0"/>
              </a:spcBef>
              <a:spcAft>
                <a:spcPts val="600"/>
              </a:spcAft>
              <a:buFontTx/>
              <a:buChar char="-"/>
              <a:defRPr/>
            </a:pPr>
            <a:r>
              <a:rPr lang="el-GR" sz="1800" dirty="0">
                <a:latin typeface="Calibri Light" panose="020F0302020204030204" pitchFamily="34" charset="0"/>
                <a:cs typeface="Calibri Light" panose="020F0302020204030204" pitchFamily="34" charset="0"/>
              </a:rPr>
              <a:t>λιμενικές αρχές </a:t>
            </a:r>
            <a:r>
              <a:rPr lang="el-GR" sz="1600" dirty="0">
                <a:latin typeface="Calibri Light" panose="020F0302020204030204" pitchFamily="34" charset="0"/>
                <a:cs typeface="Calibri Light" panose="020F0302020204030204" pitchFamily="34" charset="0"/>
              </a:rPr>
              <a:t>(έλεγχος χρήσης εντός νόμων/ρυθμίσεων</a:t>
            </a:r>
            <a:r>
              <a:rPr lang="en-GB" sz="1600" dirty="0">
                <a:latin typeface="Calibri Light" panose="020F0302020204030204" pitchFamily="34" charset="0"/>
                <a:cs typeface="Calibri Light" panose="020F0302020204030204" pitchFamily="34" charset="0"/>
              </a:rPr>
              <a:t>)</a:t>
            </a:r>
            <a:endParaRPr lang="el-GR" sz="1600" dirty="0">
              <a:latin typeface="Calibri Light" panose="020F0302020204030204" pitchFamily="34" charset="0"/>
              <a:cs typeface="Calibri Light" panose="020F0302020204030204" pitchFamily="34" charset="0"/>
            </a:endParaRPr>
          </a:p>
          <a:p>
            <a:pPr eaLnBrk="1" hangingPunct="1">
              <a:spcBef>
                <a:spcPts val="0"/>
              </a:spcBef>
              <a:spcAft>
                <a:spcPts val="600"/>
              </a:spcAft>
              <a:defRPr/>
            </a:pPr>
            <a:endParaRPr lang="el-GR" sz="1600" dirty="0">
              <a:latin typeface="Calibri Light" panose="020F0302020204030204" pitchFamily="34" charset="0"/>
              <a:cs typeface="Calibri Light" panose="020F0302020204030204" pitchFamily="34" charset="0"/>
            </a:endParaRPr>
          </a:p>
          <a:p>
            <a:pPr eaLnBrk="1" hangingPunct="1">
              <a:spcBef>
                <a:spcPts val="0"/>
              </a:spcBef>
              <a:spcAft>
                <a:spcPts val="600"/>
              </a:spcAft>
              <a:defRPr/>
            </a:pPr>
            <a:r>
              <a:rPr lang="el-GR" sz="1800" dirty="0">
                <a:latin typeface="Calibri Light" panose="020F0302020204030204" pitchFamily="34" charset="0"/>
                <a:cs typeface="Calibri Light" panose="020F0302020204030204" pitchFamily="34" charset="0"/>
              </a:rPr>
              <a:t>... η οποία [κατάσταση] περιγράφεται ως:</a:t>
            </a:r>
          </a:p>
          <a:p>
            <a:pPr eaLnBrk="1" hangingPunct="1">
              <a:spcBef>
                <a:spcPts val="0"/>
              </a:spcBef>
              <a:spcAft>
                <a:spcPts val="600"/>
              </a:spcAft>
              <a:defRPr/>
            </a:pPr>
            <a:endParaRPr lang="el-GR" sz="1800" dirty="0">
              <a:solidFill>
                <a:srgbClr val="0000FF"/>
              </a:solidFill>
              <a:latin typeface="Calibri Light" panose="020F0302020204030204" pitchFamily="34" charset="0"/>
              <a:cs typeface="Calibri Light" panose="020F0302020204030204" pitchFamily="34" charset="0"/>
            </a:endParaRPr>
          </a:p>
          <a:p>
            <a:pPr eaLnBrk="1" hangingPunct="1">
              <a:spcBef>
                <a:spcPts val="0"/>
              </a:spcBef>
              <a:spcAft>
                <a:spcPts val="600"/>
              </a:spcAft>
              <a:defRPr/>
            </a:pPr>
            <a:r>
              <a:rPr lang="el-GR" sz="1800" dirty="0">
                <a:solidFill>
                  <a:srgbClr val="0000FF"/>
                </a:solidFill>
                <a:latin typeface="Calibri Light" panose="020F0302020204030204" pitchFamily="34" charset="0"/>
                <a:cs typeface="Calibri Light" panose="020F0302020204030204" pitchFamily="34" charset="0"/>
              </a:rPr>
              <a:t>Αλιευτική κακοδιαχείριση</a:t>
            </a:r>
          </a:p>
          <a:p>
            <a:pPr eaLnBrk="1" hangingPunct="1">
              <a:spcBef>
                <a:spcPts val="0"/>
              </a:spcBef>
              <a:spcAft>
                <a:spcPts val="600"/>
              </a:spcAft>
              <a:defRPr/>
            </a:pPr>
            <a:r>
              <a:rPr lang="el-GR" sz="1800" dirty="0">
                <a:latin typeface="Calibri Light" panose="020F0302020204030204" pitchFamily="34" charset="0"/>
                <a:cs typeface="Calibri Light" panose="020F0302020204030204" pitchFamily="34" charset="0"/>
              </a:rPr>
              <a:t>Λειτουργία εκτός νόμων και κανονισμών – </a:t>
            </a:r>
          </a:p>
          <a:p>
            <a:pPr eaLnBrk="1" hangingPunct="1">
              <a:spcBef>
                <a:spcPts val="0"/>
              </a:spcBef>
              <a:spcAft>
                <a:spcPts val="600"/>
              </a:spcAft>
              <a:defRPr/>
            </a:pPr>
            <a:r>
              <a:rPr lang="el-GR" sz="1800" dirty="0">
                <a:latin typeface="Calibri Light" panose="020F0302020204030204" pitchFamily="34" charset="0"/>
                <a:cs typeface="Calibri Light" panose="020F0302020204030204" pitchFamily="34" charset="0"/>
              </a:rPr>
              <a:t>Περισσότερο πολιτική</a:t>
            </a:r>
            <a:r>
              <a:rPr lang="en-GB" sz="1800" dirty="0">
                <a:latin typeface="Calibri Light" panose="020F0302020204030204" pitchFamily="34" charset="0"/>
                <a:cs typeface="Calibri Light" panose="020F0302020204030204" pitchFamily="34" charset="0"/>
              </a:rPr>
              <a:t> </a:t>
            </a:r>
            <a:r>
              <a:rPr lang="el-GR" sz="1800" dirty="0">
                <a:latin typeface="Calibri Light" panose="020F0302020204030204" pitchFamily="34" charset="0"/>
                <a:cs typeface="Calibri Light" panose="020F0302020204030204" pitchFamily="34" charset="0"/>
              </a:rPr>
              <a:t>και λιγότερο επιστήμη</a:t>
            </a:r>
          </a:p>
          <a:p>
            <a:pPr eaLnBrk="1" hangingPunct="1">
              <a:spcBef>
                <a:spcPts val="0"/>
              </a:spcBef>
              <a:spcAft>
                <a:spcPts val="600"/>
              </a:spcAft>
              <a:defRPr/>
            </a:pPr>
            <a:endParaRPr lang="el-GR" sz="1800" dirty="0">
              <a:latin typeface="Calibri Light" panose="020F0302020204030204" pitchFamily="34" charset="0"/>
              <a:cs typeface="Calibri Light" panose="020F0302020204030204" pitchFamily="34" charset="0"/>
            </a:endParaRPr>
          </a:p>
          <a:p>
            <a:pPr algn="r" eaLnBrk="1" hangingPunct="1">
              <a:spcBef>
                <a:spcPts val="0"/>
              </a:spcBef>
              <a:spcAft>
                <a:spcPts val="0"/>
              </a:spcAft>
              <a:defRPr/>
            </a:pPr>
            <a:endParaRPr lang="el-GR" sz="1800" dirty="0">
              <a:latin typeface="Calibri Light" panose="020F0302020204030204" pitchFamily="34" charset="0"/>
              <a:cs typeface="Calibri Light" panose="020F0302020204030204" pitchFamily="34" charset="0"/>
            </a:endParaRPr>
          </a:p>
          <a:p>
            <a:pPr eaLnBrk="1" hangingPunct="1">
              <a:spcBef>
                <a:spcPts val="0"/>
              </a:spcBef>
              <a:spcAft>
                <a:spcPts val="600"/>
              </a:spcAft>
              <a:defRPr/>
            </a:pPr>
            <a:r>
              <a:rPr lang="el-GR" sz="1800" dirty="0">
                <a:latin typeface="Calibri Light" panose="020F0302020204030204" pitchFamily="34" charset="0"/>
                <a:cs typeface="Calibri Light" panose="020F0302020204030204" pitchFamily="34" charset="0"/>
              </a:rPr>
              <a:t>	</a:t>
            </a:r>
          </a:p>
        </p:txBody>
      </p:sp>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419872" y="4553026"/>
            <a:ext cx="5616624" cy="2260349"/>
          </a:xfrm>
          <a:prstGeom prst="rect">
            <a:avLst/>
          </a:prstGeom>
        </p:spPr>
      </p:pic>
      <p:sp>
        <p:nvSpPr>
          <p:cNvPr id="9" name="Down Arrow 8"/>
          <p:cNvSpPr/>
          <p:nvPr/>
        </p:nvSpPr>
        <p:spPr>
          <a:xfrm>
            <a:off x="7092280" y="4710286"/>
            <a:ext cx="216024" cy="374898"/>
          </a:xfrm>
          <a:prstGeom prst="downArrow">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Box 5"/>
          <p:cNvSpPr txBox="1">
            <a:spLocks noChangeArrowheads="1"/>
          </p:cNvSpPr>
          <p:nvPr/>
        </p:nvSpPr>
        <p:spPr bwMode="auto">
          <a:xfrm>
            <a:off x="6228184" y="4293096"/>
            <a:ext cx="16561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defRPr/>
            </a:pPr>
            <a:r>
              <a:rPr lang="en-GB" sz="1400" dirty="0">
                <a:solidFill>
                  <a:srgbClr val="FF0000"/>
                </a:solidFill>
                <a:latin typeface="Verdana" charset="0"/>
              </a:rPr>
              <a:t>Cod collapse</a:t>
            </a:r>
            <a:endParaRPr lang="el-GR" sz="1400" dirty="0">
              <a:solidFill>
                <a:srgbClr val="FF0000"/>
              </a:solidFill>
              <a:latin typeface="Verdana" charset="0"/>
            </a:endParaRPr>
          </a:p>
        </p:txBody>
      </p:sp>
      <p:pic>
        <p:nvPicPr>
          <p:cNvPr id="2" name="Picture 1"/>
          <p:cNvPicPr>
            <a:picLocks noChangeAspect="1"/>
          </p:cNvPicPr>
          <p:nvPr/>
        </p:nvPicPr>
        <p:blipFill>
          <a:blip r:embed="rId6"/>
          <a:stretch>
            <a:fillRect/>
          </a:stretch>
        </p:blipFill>
        <p:spPr>
          <a:xfrm>
            <a:off x="7329540" y="1412776"/>
            <a:ext cx="1778964" cy="2481187"/>
          </a:xfrm>
          <a:prstGeom prst="rect">
            <a:avLst/>
          </a:prstGeom>
        </p:spPr>
      </p:pic>
      <p:pic>
        <p:nvPicPr>
          <p:cNvPr id="3" name="Picture 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442336" y="1412776"/>
            <a:ext cx="1813181" cy="2473424"/>
          </a:xfrm>
          <a:prstGeom prst="rect">
            <a:avLst/>
          </a:prstGeom>
        </p:spPr>
      </p:pic>
      <p:sp>
        <p:nvSpPr>
          <p:cNvPr id="4" name="Rectangle 3"/>
          <p:cNvSpPr/>
          <p:nvPr/>
        </p:nvSpPr>
        <p:spPr>
          <a:xfrm>
            <a:off x="0" y="3429000"/>
            <a:ext cx="4572000" cy="1080120"/>
          </a:xfrm>
          <a:prstGeom prst="rect">
            <a:avLst/>
          </a:prstGeom>
          <a:solidFill>
            <a:schemeClr val="bg1">
              <a:lumMod val="95000"/>
              <a:alpha val="24000"/>
            </a:schemeClr>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025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Φταίνε οι επιστήμονες</a:t>
            </a:r>
          </a:p>
        </p:txBody>
      </p:sp>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16" name="TextBox 16"/>
          <p:cNvSpPr txBox="1">
            <a:spLocks noChangeArrowheads="1"/>
          </p:cNvSpPr>
          <p:nvPr/>
        </p:nvSpPr>
        <p:spPr bwMode="auto">
          <a:xfrm>
            <a:off x="2051050" y="5876925"/>
            <a:ext cx="194468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a:solidFill>
                  <a:schemeClr val="bg1"/>
                </a:solidFill>
                <a:latin typeface="Verdana" charset="0"/>
                <a:cs typeface="Verdana" charset="0"/>
              </a:rPr>
              <a:t>Depleted</a:t>
            </a:r>
          </a:p>
        </p:txBody>
      </p:sp>
      <p:sp>
        <p:nvSpPr>
          <p:cNvPr id="21517" name="TextBox 17"/>
          <p:cNvSpPr txBox="1">
            <a:spLocks noChangeArrowheads="1"/>
          </p:cNvSpPr>
          <p:nvPr/>
        </p:nvSpPr>
        <p:spPr bwMode="auto">
          <a:xfrm>
            <a:off x="2051050" y="3716338"/>
            <a:ext cx="1944688" cy="293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300">
                <a:solidFill>
                  <a:schemeClr val="bg1"/>
                </a:solidFill>
                <a:latin typeface="Verdana" charset="0"/>
                <a:cs typeface="Verdana" charset="0"/>
              </a:rPr>
              <a:t>Recovering</a:t>
            </a:r>
          </a:p>
        </p:txBody>
      </p:sp>
      <p:sp>
        <p:nvSpPr>
          <p:cNvPr id="9" name="Text Box 5"/>
          <p:cNvSpPr txBox="1">
            <a:spLocks noChangeArrowheads="1"/>
          </p:cNvSpPr>
          <p:nvPr/>
        </p:nvSpPr>
        <p:spPr bwMode="auto">
          <a:xfrm>
            <a:off x="0" y="376446"/>
            <a:ext cx="9144000" cy="60830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125000"/>
              </a:lnSpc>
              <a:spcBef>
                <a:spcPts val="0"/>
              </a:spcBef>
              <a:spcAft>
                <a:spcPts val="0"/>
              </a:spcAft>
              <a:defRPr/>
            </a:pPr>
            <a:r>
              <a:rPr lang="el-GR" sz="1700" dirty="0">
                <a:latin typeface="Calibri Light" panose="020F0302020204030204" pitchFamily="34" charset="0"/>
                <a:cs typeface="Calibri Light" panose="020F0302020204030204" pitchFamily="34" charset="0"/>
              </a:rPr>
              <a:t>Μεταξύ μας υπάρχουν ασυμφωνίες σε θεμελιώδη ζητήματα παγκόσμιου ενδιαφέροντος (</a:t>
            </a:r>
            <a:r>
              <a:rPr lang="el-GR" sz="1700" dirty="0">
                <a:solidFill>
                  <a:srgbClr val="7F7F7F"/>
                </a:solidFill>
                <a:latin typeface="Calibri Light" panose="020F0302020204030204" pitchFamily="34" charset="0"/>
                <a:cs typeface="Calibri Light" panose="020F0302020204030204" pitchFamily="34" charset="0"/>
              </a:rPr>
              <a:t>και στην Ελλάδα</a:t>
            </a:r>
            <a:r>
              <a:rPr lang="el-GR" sz="1700" dirty="0">
                <a:latin typeface="Calibri Light" panose="020F0302020204030204" pitchFamily="34" charset="0"/>
                <a:cs typeface="Calibri Light" panose="020F0302020204030204" pitchFamily="34" charset="0"/>
              </a:rPr>
              <a:t>) αλλά μιλάμε την ίδια γλώσσα και θεωρητικά μπορούμε να συνεννοηθούμε:</a:t>
            </a:r>
          </a:p>
          <a:p>
            <a:pPr eaLnBrk="1" hangingPunct="1">
              <a:lnSpc>
                <a:spcPct val="125000"/>
              </a:lnSpc>
              <a:spcBef>
                <a:spcPts val="0"/>
              </a:spcBef>
              <a:spcAft>
                <a:spcPts val="0"/>
              </a:spcAft>
              <a:defRPr/>
            </a:pPr>
            <a:endParaRPr lang="el-GR" sz="1000" dirty="0">
              <a:latin typeface="Calibri Light" panose="020F0302020204030204" pitchFamily="34" charset="0"/>
              <a:cs typeface="Calibri Light" panose="020F0302020204030204" pitchFamily="34" charset="0"/>
            </a:endParaRPr>
          </a:p>
          <a:p>
            <a:pPr marL="285750" indent="-285750" eaLnBrk="1" hangingPunct="1">
              <a:lnSpc>
                <a:spcPct val="125000"/>
              </a:lnSpc>
              <a:spcBef>
                <a:spcPts val="0"/>
              </a:spcBef>
              <a:spcAft>
                <a:spcPts val="0"/>
              </a:spcAft>
              <a:buFontTx/>
              <a:buChar char="-"/>
              <a:defRPr/>
            </a:pPr>
            <a:r>
              <a:rPr lang="el-GR" sz="1600" dirty="0">
                <a:latin typeface="Calibri Light" panose="020F0302020204030204" pitchFamily="34" charset="0"/>
                <a:cs typeface="Calibri Light" panose="020F0302020204030204" pitchFamily="34" charset="0"/>
              </a:rPr>
              <a:t>Υπεραλίευση ή βιώσιμη εκμετάλλευση?</a:t>
            </a:r>
            <a:endParaRPr lang="en-GB" sz="1600" dirty="0">
              <a:latin typeface="Calibri Light" panose="020F0302020204030204" pitchFamily="34" charset="0"/>
              <a:cs typeface="Calibri Light" panose="020F0302020204030204" pitchFamily="34" charset="0"/>
            </a:endParaRPr>
          </a:p>
          <a:p>
            <a:pPr algn="r" eaLnBrk="1" hangingPunct="1">
              <a:lnSpc>
                <a:spcPct val="125000"/>
              </a:lnSpc>
              <a:spcBef>
                <a:spcPts val="0"/>
              </a:spcBef>
              <a:spcAft>
                <a:spcPts val="0"/>
              </a:spcAft>
              <a:defRPr/>
            </a:pPr>
            <a:r>
              <a:rPr lang="en-GB" sz="1200" dirty="0">
                <a:latin typeface="Calibri Light" panose="020F0302020204030204" pitchFamily="34" charset="0"/>
                <a:cs typeface="Calibri Light" panose="020F0302020204030204" pitchFamily="34" charset="0"/>
              </a:rPr>
              <a:t>(</a:t>
            </a:r>
            <a:r>
              <a:rPr lang="en-GB" sz="1200" dirty="0">
                <a:solidFill>
                  <a:srgbClr val="008000"/>
                </a:solidFill>
                <a:latin typeface="Calibri Light" panose="020F0302020204030204" pitchFamily="34" charset="0"/>
                <a:cs typeface="Calibri Light" panose="020F0302020204030204" pitchFamily="34" charset="0"/>
              </a:rPr>
              <a:t>Worm et al. 2006 Science</a:t>
            </a:r>
            <a:r>
              <a:rPr lang="en-GB" sz="1200" dirty="0">
                <a:latin typeface="Calibri Light" panose="020F0302020204030204" pitchFamily="34" charset="0"/>
                <a:cs typeface="Calibri Light" panose="020F0302020204030204" pitchFamily="34" charset="0"/>
              </a:rPr>
              <a:t>, </a:t>
            </a:r>
            <a:r>
              <a:rPr lang="en-GB" sz="1200" dirty="0">
                <a:solidFill>
                  <a:srgbClr val="FF0000"/>
                </a:solidFill>
                <a:latin typeface="Calibri Light" panose="020F0302020204030204" pitchFamily="34" charset="0"/>
                <a:cs typeface="Calibri Light" panose="020F0302020204030204" pitchFamily="34" charset="0"/>
              </a:rPr>
              <a:t>Worm et al. 2009 Science</a:t>
            </a:r>
            <a:r>
              <a:rPr lang="en-GB" sz="1200" dirty="0">
                <a:latin typeface="Calibri Light" panose="020F0302020204030204" pitchFamily="34" charset="0"/>
                <a:cs typeface="Calibri Light" panose="020F0302020204030204" pitchFamily="34" charset="0"/>
              </a:rPr>
              <a:t>)</a:t>
            </a:r>
            <a:endParaRPr lang="el-GR" sz="1200" dirty="0">
              <a:latin typeface="Calibri Light" panose="020F0302020204030204" pitchFamily="34" charset="0"/>
              <a:cs typeface="Calibri Light" panose="020F0302020204030204" pitchFamily="34" charset="0"/>
            </a:endParaRPr>
          </a:p>
          <a:p>
            <a:pPr marL="285750" indent="-285750" eaLnBrk="1" hangingPunct="1">
              <a:lnSpc>
                <a:spcPct val="125000"/>
              </a:lnSpc>
              <a:spcBef>
                <a:spcPts val="0"/>
              </a:spcBef>
              <a:spcAft>
                <a:spcPts val="0"/>
              </a:spcAft>
              <a:buFontTx/>
              <a:buChar char="-"/>
              <a:defRPr/>
            </a:pPr>
            <a:r>
              <a:rPr lang="el-GR" sz="1600" dirty="0">
                <a:latin typeface="Calibri Light" panose="020F0302020204030204" pitchFamily="34" charset="0"/>
                <a:cs typeface="Calibri Light" panose="020F0302020204030204" pitchFamily="34" charset="0"/>
              </a:rPr>
              <a:t>Μειωση του σωματικου μεγεθους ή αύξηση των μικρόψαρων?</a:t>
            </a:r>
            <a:endParaRPr lang="en-GB" sz="1600" dirty="0">
              <a:latin typeface="Calibri Light" panose="020F0302020204030204" pitchFamily="34" charset="0"/>
              <a:cs typeface="Calibri Light" panose="020F0302020204030204" pitchFamily="34" charset="0"/>
            </a:endParaRPr>
          </a:p>
          <a:p>
            <a:pPr algn="r" eaLnBrk="1" hangingPunct="1">
              <a:lnSpc>
                <a:spcPct val="125000"/>
              </a:lnSpc>
              <a:spcBef>
                <a:spcPts val="0"/>
              </a:spcBef>
              <a:spcAft>
                <a:spcPts val="0"/>
              </a:spcAft>
              <a:defRPr/>
            </a:pPr>
            <a:r>
              <a:rPr lang="en-GB" sz="1200" dirty="0">
                <a:latin typeface="Calibri Light" panose="020F0302020204030204" pitchFamily="34" charset="0"/>
                <a:cs typeface="Calibri Light" panose="020F0302020204030204" pitchFamily="34" charset="0"/>
              </a:rPr>
              <a:t>(</a:t>
            </a:r>
            <a:r>
              <a:rPr lang="en-GB" sz="1200" dirty="0" err="1">
                <a:solidFill>
                  <a:srgbClr val="008000"/>
                </a:solidFill>
                <a:latin typeface="Calibri Light" panose="020F0302020204030204" pitchFamily="34" charset="0"/>
                <a:cs typeface="Calibri Light" panose="020F0302020204030204" pitchFamily="34" charset="0"/>
              </a:rPr>
              <a:t>Pauly</a:t>
            </a:r>
            <a:r>
              <a:rPr lang="en-GB" sz="1200" dirty="0">
                <a:solidFill>
                  <a:srgbClr val="008000"/>
                </a:solidFill>
                <a:latin typeface="Calibri Light" panose="020F0302020204030204" pitchFamily="34" charset="0"/>
                <a:cs typeface="Calibri Light" panose="020F0302020204030204" pitchFamily="34" charset="0"/>
              </a:rPr>
              <a:t> et al. 1998 Science</a:t>
            </a:r>
            <a:r>
              <a:rPr lang="en-GB" sz="1200" dirty="0">
                <a:latin typeface="Calibri Light" panose="020F0302020204030204" pitchFamily="34" charset="0"/>
                <a:cs typeface="Calibri Light" panose="020F0302020204030204" pitchFamily="34" charset="0"/>
              </a:rPr>
              <a:t>, </a:t>
            </a:r>
            <a:r>
              <a:rPr lang="en-GB" sz="1200" dirty="0">
                <a:solidFill>
                  <a:srgbClr val="FF0000"/>
                </a:solidFill>
                <a:latin typeface="Calibri Light" panose="020F0302020204030204" pitchFamily="34" charset="0"/>
                <a:cs typeface="Calibri Light" panose="020F0302020204030204" pitchFamily="34" charset="0"/>
              </a:rPr>
              <a:t>Branch et al. 2010 Nature</a:t>
            </a:r>
            <a:r>
              <a:rPr lang="en-GB" sz="1200" dirty="0">
                <a:latin typeface="Calibri Light" panose="020F0302020204030204" pitchFamily="34" charset="0"/>
                <a:cs typeface="Calibri Light" panose="020F0302020204030204" pitchFamily="34" charset="0"/>
              </a:rPr>
              <a:t>)</a:t>
            </a:r>
            <a:endParaRPr lang="el-GR" sz="1200" dirty="0">
              <a:latin typeface="Calibri Light" panose="020F0302020204030204" pitchFamily="34" charset="0"/>
              <a:cs typeface="Calibri Light" panose="020F0302020204030204" pitchFamily="34" charset="0"/>
            </a:endParaRPr>
          </a:p>
          <a:p>
            <a:pPr marL="285750" indent="-285750" eaLnBrk="1" hangingPunct="1">
              <a:lnSpc>
                <a:spcPct val="125000"/>
              </a:lnSpc>
              <a:spcBef>
                <a:spcPts val="0"/>
              </a:spcBef>
              <a:spcAft>
                <a:spcPts val="0"/>
              </a:spcAft>
              <a:buFontTx/>
              <a:buChar char="-"/>
              <a:defRPr/>
            </a:pPr>
            <a:r>
              <a:rPr lang="en-GB" sz="1600" dirty="0">
                <a:latin typeface="Calibri Light" panose="020F0302020204030204" pitchFamily="34" charset="0"/>
                <a:cs typeface="Calibri Light" panose="020F0302020204030204" pitchFamily="34" charset="0"/>
              </a:rPr>
              <a:t>E</a:t>
            </a:r>
            <a:r>
              <a:rPr lang="el-GR" sz="1600" dirty="0">
                <a:latin typeface="Calibri Light" panose="020F0302020204030204" pitchFamily="34" charset="0"/>
                <a:cs typeface="Calibri Light" panose="020F0302020204030204" pitchFamily="34" charset="0"/>
              </a:rPr>
              <a:t>πιλεκτική ή ισορροπημένη αλιεία?</a:t>
            </a:r>
            <a:endParaRPr lang="en-GB" sz="1600" dirty="0">
              <a:latin typeface="Calibri Light" panose="020F0302020204030204" pitchFamily="34" charset="0"/>
              <a:cs typeface="Calibri Light" panose="020F0302020204030204" pitchFamily="34" charset="0"/>
            </a:endParaRPr>
          </a:p>
          <a:p>
            <a:pPr marL="2571750" lvl="5" indent="0" algn="r" eaLnBrk="1" hangingPunct="1">
              <a:lnSpc>
                <a:spcPct val="125000"/>
              </a:lnSpc>
              <a:spcBef>
                <a:spcPts val="0"/>
              </a:spcBef>
              <a:spcAft>
                <a:spcPts val="0"/>
              </a:spcAft>
              <a:defRPr/>
            </a:pPr>
            <a:r>
              <a:rPr lang="en-GB" sz="1600" dirty="0">
                <a:latin typeface="Calibri Light" panose="020F0302020204030204" pitchFamily="34" charset="0"/>
                <a:cs typeface="Calibri Light" panose="020F0302020204030204" pitchFamily="34" charset="0"/>
              </a:rPr>
              <a:t>				</a:t>
            </a:r>
            <a:r>
              <a:rPr lang="en-GB" sz="1200" dirty="0">
                <a:latin typeface="Calibri Light" panose="020F0302020204030204" pitchFamily="34" charset="0"/>
                <a:cs typeface="Calibri Light" panose="020F0302020204030204" pitchFamily="34" charset="0"/>
              </a:rPr>
              <a:t>(</a:t>
            </a:r>
            <a:r>
              <a:rPr lang="en-GB" sz="1200" dirty="0" err="1">
                <a:solidFill>
                  <a:srgbClr val="008000"/>
                </a:solidFill>
                <a:latin typeface="Calibri Light" panose="020F0302020204030204" pitchFamily="34" charset="0"/>
                <a:cs typeface="Calibri Light" panose="020F0302020204030204" pitchFamily="34" charset="0"/>
              </a:rPr>
              <a:t>Froese</a:t>
            </a:r>
            <a:r>
              <a:rPr lang="en-GB" sz="1200" dirty="0">
                <a:solidFill>
                  <a:srgbClr val="008000"/>
                </a:solidFill>
                <a:latin typeface="Calibri Light" panose="020F0302020204030204" pitchFamily="34" charset="0"/>
                <a:cs typeface="Calibri Light" panose="020F0302020204030204" pitchFamily="34" charset="0"/>
              </a:rPr>
              <a:t> et al. 2008 Fish Res</a:t>
            </a:r>
            <a:r>
              <a:rPr lang="en-GB" sz="1200" dirty="0">
                <a:latin typeface="Calibri Light" panose="020F0302020204030204" pitchFamily="34" charset="0"/>
                <a:cs typeface="Calibri Light" panose="020F0302020204030204" pitchFamily="34" charset="0"/>
              </a:rPr>
              <a:t>, </a:t>
            </a:r>
            <a:r>
              <a:rPr lang="en-GB" sz="1200" dirty="0">
                <a:solidFill>
                  <a:srgbClr val="FF0000"/>
                </a:solidFill>
                <a:latin typeface="Calibri Light" panose="020F0302020204030204" pitchFamily="34" charset="0"/>
                <a:cs typeface="Calibri Light" panose="020F0302020204030204" pitchFamily="34" charset="0"/>
              </a:rPr>
              <a:t>Garcia et al. 2012 Science</a:t>
            </a:r>
            <a:r>
              <a:rPr lang="en-GB" sz="1200" dirty="0">
                <a:latin typeface="Calibri Light" panose="020F0302020204030204" pitchFamily="34" charset="0"/>
                <a:cs typeface="Calibri Light" panose="020F0302020204030204" pitchFamily="34" charset="0"/>
              </a:rPr>
              <a:t>)</a:t>
            </a:r>
            <a:endParaRPr lang="el-GR" sz="1200" dirty="0">
              <a:latin typeface="Calibri Light" panose="020F0302020204030204" pitchFamily="34" charset="0"/>
              <a:cs typeface="Calibri Light" panose="020F0302020204030204" pitchFamily="34" charset="0"/>
            </a:endParaRPr>
          </a:p>
          <a:p>
            <a:pPr marL="285750" indent="-285750" eaLnBrk="1" hangingPunct="1">
              <a:lnSpc>
                <a:spcPct val="125000"/>
              </a:lnSpc>
              <a:spcBef>
                <a:spcPts val="0"/>
              </a:spcBef>
              <a:spcAft>
                <a:spcPts val="0"/>
              </a:spcAft>
              <a:buFontTx/>
              <a:buChar char="-"/>
              <a:defRPr/>
            </a:pPr>
            <a:r>
              <a:rPr lang="el-GR" sz="1600" dirty="0">
                <a:latin typeface="Calibri Light" panose="020F0302020204030204" pitchFamily="34" charset="0"/>
                <a:cs typeface="Calibri Light" panose="020F0302020204030204" pitchFamily="34" charset="0"/>
              </a:rPr>
              <a:t>Εκτίμηση με βάση τις συλλήψεις ή τις δειγματοληψίες?</a:t>
            </a:r>
            <a:endParaRPr lang="en-GB" sz="1600" dirty="0">
              <a:latin typeface="Calibri Light" panose="020F0302020204030204" pitchFamily="34" charset="0"/>
              <a:cs typeface="Calibri Light" panose="020F0302020204030204" pitchFamily="34" charset="0"/>
            </a:endParaRPr>
          </a:p>
          <a:p>
            <a:pPr algn="r" eaLnBrk="1" hangingPunct="1">
              <a:lnSpc>
                <a:spcPct val="125000"/>
              </a:lnSpc>
              <a:spcBef>
                <a:spcPts val="0"/>
              </a:spcBef>
              <a:spcAft>
                <a:spcPts val="0"/>
              </a:spcAft>
              <a:defRPr/>
            </a:pPr>
            <a:r>
              <a:rPr lang="el-GR" sz="1400" dirty="0">
                <a:latin typeface="Calibri Light" panose="020F0302020204030204" pitchFamily="34" charset="0"/>
                <a:cs typeface="Calibri Light" panose="020F0302020204030204" pitchFamily="34" charset="0"/>
              </a:rPr>
              <a:t>		</a:t>
            </a:r>
            <a:r>
              <a:rPr lang="el-GR" sz="1200" dirty="0">
                <a:latin typeface="Calibri Light" panose="020F0302020204030204" pitchFamily="34" charset="0"/>
                <a:cs typeface="Calibri Light" panose="020F0302020204030204" pitchFamily="34" charset="0"/>
              </a:rPr>
              <a:t>(</a:t>
            </a:r>
            <a:r>
              <a:rPr lang="en-GB" sz="1200" dirty="0" err="1">
                <a:solidFill>
                  <a:srgbClr val="008000"/>
                </a:solidFill>
                <a:latin typeface="Calibri Light" panose="020F0302020204030204" pitchFamily="34" charset="0"/>
                <a:cs typeface="Calibri Light" panose="020F0302020204030204" pitchFamily="34" charset="0"/>
              </a:rPr>
              <a:t>Pauly</a:t>
            </a:r>
            <a:r>
              <a:rPr lang="en-GB" sz="1200" dirty="0">
                <a:solidFill>
                  <a:srgbClr val="008000"/>
                </a:solidFill>
                <a:latin typeface="Calibri Light" panose="020F0302020204030204" pitchFamily="34" charset="0"/>
                <a:cs typeface="Calibri Light" panose="020F0302020204030204" pitchFamily="34" charset="0"/>
              </a:rPr>
              <a:t> 2013 Nature</a:t>
            </a:r>
            <a:r>
              <a:rPr lang="en-GB" sz="1200" dirty="0">
                <a:latin typeface="Calibri Light" panose="020F0302020204030204" pitchFamily="34" charset="0"/>
                <a:cs typeface="Calibri Light" panose="020F0302020204030204" pitchFamily="34" charset="0"/>
              </a:rPr>
              <a:t>, </a:t>
            </a:r>
            <a:r>
              <a:rPr lang="en-GB" sz="1200" dirty="0" err="1">
                <a:solidFill>
                  <a:srgbClr val="FF0000"/>
                </a:solidFill>
                <a:latin typeface="Calibri Light" panose="020F0302020204030204" pitchFamily="34" charset="0"/>
                <a:cs typeface="Calibri Light" panose="020F0302020204030204" pitchFamily="34" charset="0"/>
              </a:rPr>
              <a:t>Hilborn</a:t>
            </a:r>
            <a:r>
              <a:rPr lang="en-GB" sz="1200" dirty="0">
                <a:solidFill>
                  <a:srgbClr val="FF0000"/>
                </a:solidFill>
                <a:latin typeface="Calibri Light" panose="020F0302020204030204" pitchFamily="34" charset="0"/>
                <a:cs typeface="Calibri Light" panose="020F0302020204030204" pitchFamily="34" charset="0"/>
              </a:rPr>
              <a:t> &amp; Branch 2013 Nature</a:t>
            </a:r>
            <a:r>
              <a:rPr lang="en-GB" sz="1200" dirty="0">
                <a:latin typeface="Calibri Light" panose="020F0302020204030204" pitchFamily="34" charset="0"/>
                <a:cs typeface="Calibri Light" panose="020F0302020204030204" pitchFamily="34" charset="0"/>
              </a:rPr>
              <a:t>)</a:t>
            </a:r>
          </a:p>
          <a:p>
            <a:pPr eaLnBrk="1" hangingPunct="1">
              <a:lnSpc>
                <a:spcPct val="125000"/>
              </a:lnSpc>
              <a:spcBef>
                <a:spcPts val="0"/>
              </a:spcBef>
              <a:spcAft>
                <a:spcPts val="0"/>
              </a:spcAft>
              <a:defRPr/>
            </a:pPr>
            <a:endParaRPr lang="el-GR" sz="1600" dirty="0">
              <a:latin typeface="Calibri Light" panose="020F0302020204030204" pitchFamily="34" charset="0"/>
              <a:cs typeface="Calibri Light" panose="020F0302020204030204" pitchFamily="34" charset="0"/>
            </a:endParaRPr>
          </a:p>
          <a:p>
            <a:pPr eaLnBrk="1" hangingPunct="1">
              <a:lnSpc>
                <a:spcPct val="125000"/>
              </a:lnSpc>
              <a:spcBef>
                <a:spcPts val="0"/>
              </a:spcBef>
              <a:spcAft>
                <a:spcPts val="0"/>
              </a:spcAft>
              <a:defRPr/>
            </a:pPr>
            <a:r>
              <a:rPr lang="el-GR" sz="1600" dirty="0">
                <a:latin typeface="Calibri Light" panose="020F0302020204030204" pitchFamily="34" charset="0"/>
                <a:cs typeface="Calibri Light" panose="020F0302020204030204" pitchFamily="34" charset="0"/>
              </a:rPr>
              <a:t>Αντιμάχονται τα </a:t>
            </a:r>
            <a:r>
              <a:rPr lang="el-GR" sz="1600" dirty="0">
                <a:solidFill>
                  <a:srgbClr val="008000"/>
                </a:solidFill>
                <a:latin typeface="Calibri Light" panose="020F0302020204030204" pitchFamily="34" charset="0"/>
                <a:cs typeface="Calibri Light" panose="020F0302020204030204" pitchFamily="34" charset="0"/>
              </a:rPr>
              <a:t>οικολογικά </a:t>
            </a:r>
            <a:r>
              <a:rPr lang="el-GR" sz="1600" dirty="0">
                <a:solidFill>
                  <a:srgbClr val="000000"/>
                </a:solidFill>
                <a:latin typeface="Calibri Light" panose="020F0302020204030204" pitchFamily="34" charset="0"/>
                <a:cs typeface="Calibri Light" panose="020F0302020204030204" pitchFamily="34" charset="0"/>
              </a:rPr>
              <a:t>(</a:t>
            </a:r>
            <a:r>
              <a:rPr lang="el-GR" sz="1400" dirty="0">
                <a:solidFill>
                  <a:srgbClr val="000000"/>
                </a:solidFill>
                <a:latin typeface="Calibri Light" panose="020F0302020204030204" pitchFamily="34" charset="0"/>
                <a:cs typeface="Calibri Light" panose="020F0302020204030204" pitchFamily="34" charset="0"/>
              </a:rPr>
              <a:t>της θάλασσας &amp; των ψαριών</a:t>
            </a:r>
            <a:r>
              <a:rPr lang="el-GR" sz="1600" dirty="0">
                <a:solidFill>
                  <a:srgbClr val="000000"/>
                </a:solidFill>
                <a:latin typeface="Calibri Light" panose="020F0302020204030204" pitchFamily="34" charset="0"/>
                <a:cs typeface="Calibri Light" panose="020F0302020204030204" pitchFamily="34" charset="0"/>
              </a:rPr>
              <a:t>) </a:t>
            </a:r>
            <a:r>
              <a:rPr lang="el-GR" sz="1600" dirty="0">
                <a:latin typeface="Calibri Light" panose="020F0302020204030204" pitchFamily="34" charset="0"/>
                <a:cs typeface="Calibri Light" panose="020F0302020204030204" pitchFamily="34" charset="0"/>
              </a:rPr>
              <a:t>με τα </a:t>
            </a:r>
            <a:r>
              <a:rPr lang="el-GR" sz="1600" dirty="0">
                <a:solidFill>
                  <a:srgbClr val="FF0000"/>
                </a:solidFill>
                <a:latin typeface="Calibri Light" panose="020F0302020204030204" pitchFamily="34" charset="0"/>
                <a:cs typeface="Calibri Light" panose="020F0302020204030204" pitchFamily="34" charset="0"/>
              </a:rPr>
              <a:t>οικονομικά </a:t>
            </a:r>
            <a:r>
              <a:rPr lang="el-GR" sz="1600" dirty="0">
                <a:solidFill>
                  <a:srgbClr val="000000"/>
                </a:solidFill>
                <a:latin typeface="Calibri Light" panose="020F0302020204030204" pitchFamily="34" charset="0"/>
                <a:cs typeface="Calibri Light" panose="020F0302020204030204" pitchFamily="34" charset="0"/>
              </a:rPr>
              <a:t>(</a:t>
            </a:r>
            <a:r>
              <a:rPr lang="el-GR" sz="1400" dirty="0">
                <a:solidFill>
                  <a:srgbClr val="000000"/>
                </a:solidFill>
                <a:latin typeface="Calibri Light" panose="020F0302020204030204" pitchFamily="34" charset="0"/>
                <a:cs typeface="Calibri Light" panose="020F0302020204030204" pitchFamily="34" charset="0"/>
              </a:rPr>
              <a:t>των ψαράδων</a:t>
            </a:r>
            <a:r>
              <a:rPr lang="el-GR" sz="1600" dirty="0">
                <a:solidFill>
                  <a:srgbClr val="000000"/>
                </a:solidFill>
                <a:latin typeface="Calibri Light" panose="020F0302020204030204" pitchFamily="34" charset="0"/>
                <a:cs typeface="Calibri Light" panose="020F0302020204030204" pitchFamily="34" charset="0"/>
              </a:rPr>
              <a:t>) </a:t>
            </a:r>
            <a:r>
              <a:rPr lang="el-GR" sz="1600" dirty="0">
                <a:latin typeface="Calibri Light" panose="020F0302020204030204" pitchFamily="34" charset="0"/>
                <a:cs typeface="Calibri Light" panose="020F0302020204030204" pitchFamily="34" charset="0"/>
              </a:rPr>
              <a:t>συμφέροντα</a:t>
            </a:r>
          </a:p>
          <a:p>
            <a:pPr eaLnBrk="1" hangingPunct="1">
              <a:lnSpc>
                <a:spcPct val="125000"/>
              </a:lnSpc>
              <a:spcBef>
                <a:spcPts val="0"/>
              </a:spcBef>
              <a:spcAft>
                <a:spcPts val="0"/>
              </a:spcAft>
              <a:defRPr/>
            </a:pPr>
            <a:endParaRPr lang="el-GR" sz="1600" dirty="0">
              <a:latin typeface="Calibri Light" panose="020F0302020204030204" pitchFamily="34" charset="0"/>
              <a:cs typeface="Calibri Light" panose="020F0302020204030204" pitchFamily="34" charset="0"/>
            </a:endParaRPr>
          </a:p>
          <a:p>
            <a:pPr eaLnBrk="1" hangingPunct="1">
              <a:lnSpc>
                <a:spcPct val="125000"/>
              </a:lnSpc>
              <a:spcBef>
                <a:spcPts val="0"/>
              </a:spcBef>
              <a:spcAft>
                <a:spcPts val="0"/>
              </a:spcAft>
              <a:defRPr/>
            </a:pPr>
            <a:r>
              <a:rPr lang="el-GR" sz="1700" dirty="0">
                <a:latin typeface="Calibri Light" panose="020F0302020204030204" pitchFamily="34" charset="0"/>
                <a:cs typeface="Calibri Light" panose="020F0302020204030204" pitchFamily="34" charset="0"/>
              </a:rPr>
              <a:t>Αν εξαιρέσουμε κάποιους (συντριπτική μειονότητα) που δεν μπορούν να καταλάβουν τα δεδομένα και τα αποτελέσματά τους, το μόνο που απαιτείται είναι πραγματικά ανεξάρτητος έλεγχος και αποκλεισμός προσωπικών οικονομικών συμφερόντων και επιστημονικών εμμονών</a:t>
            </a:r>
          </a:p>
          <a:p>
            <a:pPr eaLnBrk="1" hangingPunct="1">
              <a:lnSpc>
                <a:spcPct val="125000"/>
              </a:lnSpc>
              <a:spcBef>
                <a:spcPts val="0"/>
              </a:spcBef>
              <a:spcAft>
                <a:spcPts val="0"/>
              </a:spcAft>
              <a:defRPr/>
            </a:pPr>
            <a:endParaRPr lang="el-GR" sz="1700" dirty="0">
              <a:latin typeface="Calibri Light" panose="020F0302020204030204" pitchFamily="34" charset="0"/>
              <a:cs typeface="Calibri Light" panose="020F0302020204030204" pitchFamily="34" charset="0"/>
            </a:endParaRPr>
          </a:p>
          <a:p>
            <a:pPr eaLnBrk="1" hangingPunct="1">
              <a:lnSpc>
                <a:spcPct val="125000"/>
              </a:lnSpc>
              <a:spcBef>
                <a:spcPts val="0"/>
              </a:spcBef>
              <a:spcAft>
                <a:spcPts val="0"/>
              </a:spcAft>
              <a:defRPr/>
            </a:pPr>
            <a:r>
              <a:rPr lang="el-GR" sz="1700" dirty="0">
                <a:latin typeface="Calibri Light" panose="020F0302020204030204" pitchFamily="34" charset="0"/>
                <a:cs typeface="Calibri Light" panose="020F0302020204030204" pitchFamily="34" charset="0"/>
              </a:rPr>
              <a:t>	Να μην κρυβόμαστε πίσω απο φαιδρές δικαιολογίες </a:t>
            </a:r>
          </a:p>
          <a:p>
            <a:pPr eaLnBrk="1" hangingPunct="1">
              <a:lnSpc>
                <a:spcPct val="125000"/>
              </a:lnSpc>
              <a:spcBef>
                <a:spcPts val="0"/>
              </a:spcBef>
              <a:spcAft>
                <a:spcPts val="0"/>
              </a:spcAft>
              <a:defRPr/>
            </a:pPr>
            <a:r>
              <a:rPr lang="el-GR" sz="1700" dirty="0">
                <a:latin typeface="Calibri Light" panose="020F0302020204030204" pitchFamily="34" charset="0"/>
                <a:cs typeface="Calibri Light" panose="020F0302020204030204" pitchFamily="34" charset="0"/>
              </a:rPr>
              <a:t>	</a:t>
            </a:r>
            <a:r>
              <a:rPr lang="el-GR" sz="1600" dirty="0">
                <a:solidFill>
                  <a:srgbClr val="808080"/>
                </a:solidFill>
                <a:latin typeface="Calibri Light" panose="020F0302020204030204" pitchFamily="34" charset="0"/>
                <a:cs typeface="Calibri Light" panose="020F0302020204030204" pitchFamily="34" charset="0"/>
              </a:rPr>
              <a:t>(έλλειψη δεδομένων, κλιματική αλλαγή, ρύπανση, αβεβαιότητα)</a:t>
            </a:r>
            <a:endParaRPr lang="el-GR" sz="1700" dirty="0">
              <a:solidFill>
                <a:srgbClr val="808080"/>
              </a:solidFill>
              <a:latin typeface="Calibri Light" panose="020F0302020204030204" pitchFamily="34" charset="0"/>
              <a:cs typeface="Calibri Light" panose="020F0302020204030204" pitchFamily="34" charset="0"/>
            </a:endParaRPr>
          </a:p>
        </p:txBody>
      </p:sp>
      <p:sp>
        <p:nvSpPr>
          <p:cNvPr id="2" name="Rectangle 1"/>
          <p:cNvSpPr/>
          <p:nvPr/>
        </p:nvSpPr>
        <p:spPr>
          <a:xfrm>
            <a:off x="0" y="3717032"/>
            <a:ext cx="9144000" cy="576064"/>
          </a:xfrm>
          <a:prstGeom prst="rect">
            <a:avLst/>
          </a:prstGeom>
          <a:solidFill>
            <a:schemeClr val="tx1">
              <a:lumMod val="50000"/>
              <a:lumOff val="50000"/>
              <a:alpha val="2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cs typeface="Calibri"/>
            </a:endParaRPr>
          </a:p>
        </p:txBody>
      </p:sp>
      <p:pic>
        <p:nvPicPr>
          <p:cNvPr id="10" name="Picture 9"/>
          <p:cNvPicPr>
            <a:picLocks noChangeAspect="1"/>
          </p:cNvPicPr>
          <p:nvPr/>
        </p:nvPicPr>
        <p:blipFill>
          <a:blip r:embed="rId5"/>
          <a:stretch>
            <a:fillRect/>
          </a:stretch>
        </p:blipFill>
        <p:spPr>
          <a:xfrm>
            <a:off x="6948264" y="5419792"/>
            <a:ext cx="2195736" cy="1438208"/>
          </a:xfrm>
          <a:prstGeom prst="rect">
            <a:avLst/>
          </a:prstGeom>
        </p:spPr>
      </p:pic>
    </p:spTree>
    <p:extLst>
      <p:ext uri="{BB962C8B-B14F-4D97-AF65-F5344CB8AC3E}">
        <p14:creationId xmlns:p14="http://schemas.microsoft.com/office/powerpoint/2010/main" val="3804327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a:cs typeface="Calibri"/>
              </a:rPr>
              <a:t>Οι κακές επιστημονικές συμβουλές δεν συγκρίνονται με...</a:t>
            </a:r>
          </a:p>
        </p:txBody>
      </p:sp>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16" name="TextBox 16"/>
          <p:cNvSpPr txBox="1">
            <a:spLocks noChangeArrowheads="1"/>
          </p:cNvSpPr>
          <p:nvPr/>
        </p:nvSpPr>
        <p:spPr bwMode="auto">
          <a:xfrm>
            <a:off x="2051050" y="5876925"/>
            <a:ext cx="194468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a:solidFill>
                  <a:schemeClr val="bg1"/>
                </a:solidFill>
                <a:latin typeface="Verdana" charset="0"/>
                <a:cs typeface="Verdana" charset="0"/>
              </a:rPr>
              <a:t>Depleted</a:t>
            </a:r>
          </a:p>
        </p:txBody>
      </p:sp>
      <p:sp>
        <p:nvSpPr>
          <p:cNvPr id="21517" name="TextBox 17"/>
          <p:cNvSpPr txBox="1">
            <a:spLocks noChangeArrowheads="1"/>
          </p:cNvSpPr>
          <p:nvPr/>
        </p:nvSpPr>
        <p:spPr bwMode="auto">
          <a:xfrm>
            <a:off x="2051050" y="3716338"/>
            <a:ext cx="1944688" cy="293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300">
                <a:solidFill>
                  <a:schemeClr val="bg1"/>
                </a:solidFill>
                <a:latin typeface="Verdana" charset="0"/>
                <a:cs typeface="Verdana" charset="0"/>
              </a:rPr>
              <a:t>Recovering</a:t>
            </a:r>
          </a:p>
        </p:txBody>
      </p:sp>
      <p:sp>
        <p:nvSpPr>
          <p:cNvPr id="21520" name="Text Box 5"/>
          <p:cNvSpPr txBox="1">
            <a:spLocks noChangeArrowheads="1"/>
          </p:cNvSpPr>
          <p:nvPr/>
        </p:nvSpPr>
        <p:spPr bwMode="auto">
          <a:xfrm>
            <a:off x="0" y="404664"/>
            <a:ext cx="9144000" cy="101373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125000"/>
              </a:lnSpc>
            </a:pPr>
            <a:r>
              <a:rPr lang="el-GR" sz="1800" dirty="0">
                <a:latin typeface="Calibri Light" panose="020F0302020204030204" pitchFamily="34" charset="0"/>
                <a:cs typeface="Calibri Light" panose="020F0302020204030204" pitchFamily="34" charset="0"/>
                <a:sym typeface="Wingdings" charset="0"/>
              </a:rPr>
              <a:t>...τις </a:t>
            </a:r>
            <a:r>
              <a:rPr lang="el-GR" sz="1800" dirty="0">
                <a:solidFill>
                  <a:srgbClr val="0000FF"/>
                </a:solidFill>
                <a:latin typeface="Calibri Light" panose="020F0302020204030204" pitchFamily="34" charset="0"/>
                <a:cs typeface="Calibri Light" panose="020F0302020204030204" pitchFamily="34" charset="0"/>
                <a:sym typeface="Wingdings" charset="0"/>
              </a:rPr>
              <a:t>πολιτικές αποφάσεις</a:t>
            </a:r>
            <a:endParaRPr lang="el-GR" sz="1800" dirty="0">
              <a:latin typeface="Calibri Light" panose="020F0302020204030204" pitchFamily="34" charset="0"/>
              <a:cs typeface="Calibri Light" panose="020F0302020204030204" pitchFamily="34" charset="0"/>
              <a:sym typeface="Wingdings" charset="0"/>
            </a:endParaRPr>
          </a:p>
          <a:p>
            <a:pPr marL="285750" indent="-285750" eaLnBrk="1" hangingPunct="1">
              <a:buFontTx/>
              <a:buChar char="-"/>
            </a:pPr>
            <a:r>
              <a:rPr lang="el-GR" sz="1800" dirty="0">
                <a:solidFill>
                  <a:srgbClr val="7F7F7F"/>
                </a:solidFill>
                <a:latin typeface="Calibri Light" panose="020F0302020204030204" pitchFamily="34" charset="0"/>
                <a:cs typeface="Calibri Light" panose="020F0302020204030204" pitchFamily="34" charset="0"/>
                <a:sym typeface="Wingdings" charset="0"/>
              </a:rPr>
              <a:t>Πολιτικές</a:t>
            </a:r>
            <a:r>
              <a:rPr lang="en-GB" sz="1800" dirty="0">
                <a:solidFill>
                  <a:srgbClr val="7F7F7F"/>
                </a:solidFill>
                <a:latin typeface="Calibri Light" panose="020F0302020204030204" pitchFamily="34" charset="0"/>
                <a:cs typeface="Calibri Light" panose="020F0302020204030204" pitchFamily="34" charset="0"/>
                <a:sym typeface="Wingdings" charset="0"/>
              </a:rPr>
              <a:t> </a:t>
            </a:r>
            <a:r>
              <a:rPr lang="el-GR" sz="1800" dirty="0">
                <a:solidFill>
                  <a:srgbClr val="7F7F7F"/>
                </a:solidFill>
                <a:latin typeface="Calibri Light" panose="020F0302020204030204" pitchFamily="34" charset="0"/>
                <a:cs typeface="Calibri Light" panose="020F0302020204030204" pitchFamily="34" charset="0"/>
                <a:sym typeface="Wingdings" charset="0"/>
              </a:rPr>
              <a:t>παρεμβάσεις στις ποσοστώσεις </a:t>
            </a:r>
          </a:p>
          <a:p>
            <a:pPr marL="285750" indent="-285750" eaLnBrk="1" hangingPunct="1">
              <a:buFontTx/>
              <a:buChar char="-"/>
            </a:pPr>
            <a:r>
              <a:rPr lang="el-GR" sz="1800" dirty="0">
                <a:solidFill>
                  <a:srgbClr val="7F7F7F"/>
                </a:solidFill>
                <a:latin typeface="Calibri Light" panose="020F0302020204030204" pitchFamily="34" charset="0"/>
                <a:cs typeface="Calibri Light" panose="020F0302020204030204" pitchFamily="34" charset="0"/>
                <a:sym typeface="Wingdings" charset="0"/>
              </a:rPr>
              <a:t>Ανταλλαγές ψήφων σε διεθνείς επιτροπές</a:t>
            </a:r>
          </a:p>
          <a:p>
            <a:pPr marL="285750" indent="-285750" eaLnBrk="1" hangingPunct="1">
              <a:buFontTx/>
              <a:buChar char="-"/>
            </a:pPr>
            <a:r>
              <a:rPr lang="el-GR" sz="1800" dirty="0">
                <a:solidFill>
                  <a:srgbClr val="7F7F7F"/>
                </a:solidFill>
                <a:latin typeface="Calibri Light" panose="020F0302020204030204" pitchFamily="34" charset="0"/>
                <a:cs typeface="Calibri Light" panose="020F0302020204030204" pitchFamily="34" charset="0"/>
                <a:sym typeface="Wingdings" charset="0"/>
              </a:rPr>
              <a:t>Φαλαινοθηρία με πρόσχημα την επιστημονική έρευνα</a:t>
            </a:r>
          </a:p>
          <a:p>
            <a:pPr marL="285750" indent="-285750" eaLnBrk="1" hangingPunct="1">
              <a:buFontTx/>
              <a:buChar char="-"/>
            </a:pPr>
            <a:endParaRPr lang="el-GR" sz="1000" dirty="0">
              <a:solidFill>
                <a:srgbClr val="7F7F7F"/>
              </a:solidFill>
              <a:latin typeface="Calibri Light" panose="020F0302020204030204" pitchFamily="34" charset="0"/>
              <a:cs typeface="Calibri Light" panose="020F0302020204030204" pitchFamily="34" charset="0"/>
              <a:sym typeface="Wingdings" charset="0"/>
            </a:endParaRPr>
          </a:p>
          <a:p>
            <a:pPr marL="285750" indent="-285750" eaLnBrk="1" hangingPunct="1">
              <a:buFontTx/>
              <a:buChar char="-"/>
            </a:pPr>
            <a:r>
              <a:rPr lang="el-GR" sz="1800" dirty="0">
                <a:latin typeface="Calibri Light" panose="020F0302020204030204" pitchFamily="34" charset="0"/>
                <a:cs typeface="Calibri Light" panose="020F0302020204030204" pitchFamily="34" charset="0"/>
                <a:sym typeface="Wingdings" charset="0"/>
              </a:rPr>
              <a:t>Αναθεώρηση απαγόρευσης βιντζότρατας</a:t>
            </a:r>
          </a:p>
          <a:p>
            <a:pPr marL="285750" indent="-285750" eaLnBrk="1" hangingPunct="1">
              <a:buFontTx/>
              <a:buChar char="-"/>
            </a:pPr>
            <a:r>
              <a:rPr lang="el-GR" sz="1800" dirty="0">
                <a:latin typeface="Calibri Light" panose="020F0302020204030204" pitchFamily="34" charset="0"/>
                <a:cs typeface="Calibri Light" panose="020F0302020204030204" pitchFamily="34" charset="0"/>
                <a:sym typeface="Wingdings" charset="0"/>
              </a:rPr>
              <a:t>Αλιεία στα διεθνή ύδατα</a:t>
            </a:r>
          </a:p>
          <a:p>
            <a:pPr marL="285750" indent="-285750" eaLnBrk="1" hangingPunct="1">
              <a:buFontTx/>
              <a:buChar char="-"/>
            </a:pPr>
            <a:r>
              <a:rPr lang="el-GR" sz="1800" dirty="0">
                <a:latin typeface="Calibri Light" panose="020F0302020204030204" pitchFamily="34" charset="0"/>
                <a:cs typeface="Calibri Light" panose="020F0302020204030204" pitchFamily="34" charset="0"/>
                <a:sym typeface="Wingdings" charset="0"/>
              </a:rPr>
              <a:t>Διαχειριστικό μηχανότρατας</a:t>
            </a:r>
          </a:p>
          <a:p>
            <a:pPr marL="285750" indent="-285750" eaLnBrk="1" hangingPunct="1">
              <a:buFontTx/>
              <a:buChar char="-"/>
            </a:pPr>
            <a:r>
              <a:rPr lang="el-GR" sz="1800" dirty="0">
                <a:latin typeface="Calibri Light" panose="020F0302020204030204" pitchFamily="34" charset="0"/>
                <a:cs typeface="Calibri Light" panose="020F0302020204030204" pitchFamily="34" charset="0"/>
                <a:sym typeface="Wingdings" charset="0"/>
              </a:rPr>
              <a:t>Κατάργηση άδειας ερασιτεχνικής αλιείας</a:t>
            </a:r>
          </a:p>
          <a:p>
            <a:pPr marL="285750" indent="-285750" eaLnBrk="1" hangingPunct="1">
              <a:lnSpc>
                <a:spcPct val="125000"/>
              </a:lnSpc>
              <a:buFontTx/>
              <a:buChar char="-"/>
            </a:pPr>
            <a:endParaRPr lang="el-GR" sz="1800" dirty="0">
              <a:latin typeface="Calibri Light" panose="020F0302020204030204" pitchFamily="34" charset="0"/>
              <a:cs typeface="Calibri Light" panose="020F0302020204030204" pitchFamily="34" charset="0"/>
              <a:sym typeface="Wingdings" charset="0"/>
            </a:endParaRPr>
          </a:p>
          <a:p>
            <a:pPr marL="285750" indent="-285750" eaLnBrk="1" hangingPunct="1">
              <a:lnSpc>
                <a:spcPct val="125000"/>
              </a:lnSpc>
              <a:buFontTx/>
              <a:buChar char="-"/>
            </a:pPr>
            <a:endParaRPr lang="el-GR" sz="1800" dirty="0">
              <a:latin typeface="Calibri Light" panose="020F0302020204030204" pitchFamily="34" charset="0"/>
              <a:cs typeface="Calibri Light" panose="020F0302020204030204" pitchFamily="34" charset="0"/>
              <a:sym typeface="Wingdings" charset="0"/>
            </a:endParaRPr>
          </a:p>
          <a:p>
            <a:pPr marL="285750" indent="-285750" eaLnBrk="1" hangingPunct="1">
              <a:lnSpc>
                <a:spcPct val="125000"/>
              </a:lnSpc>
              <a:buFontTx/>
              <a:buChar char="-"/>
            </a:pPr>
            <a:endParaRPr lang="el-GR" sz="1800" dirty="0">
              <a:latin typeface="Calibri Light" panose="020F0302020204030204" pitchFamily="34" charset="0"/>
              <a:cs typeface="Calibri Light" panose="020F0302020204030204" pitchFamily="34" charset="0"/>
              <a:sym typeface="Wingdings" charset="0"/>
            </a:endParaRPr>
          </a:p>
          <a:p>
            <a:pPr marL="285750" indent="-285750" eaLnBrk="1" hangingPunct="1">
              <a:lnSpc>
                <a:spcPct val="125000"/>
              </a:lnSpc>
              <a:buFontTx/>
              <a:buChar char="-"/>
            </a:pPr>
            <a:endParaRPr lang="el-GR" sz="1800" dirty="0">
              <a:latin typeface="Calibri Light" panose="020F0302020204030204" pitchFamily="34" charset="0"/>
              <a:cs typeface="Calibri Light" panose="020F0302020204030204" pitchFamily="34" charset="0"/>
              <a:sym typeface="Wingdings" charset="0"/>
            </a:endParaRPr>
          </a:p>
          <a:p>
            <a:pPr marL="285750" indent="-285750" eaLnBrk="1" hangingPunct="1">
              <a:lnSpc>
                <a:spcPct val="125000"/>
              </a:lnSpc>
              <a:buFontTx/>
              <a:buChar char="-"/>
            </a:pPr>
            <a:endParaRPr lang="el-GR" sz="1800" dirty="0">
              <a:latin typeface="Calibri Light" panose="020F0302020204030204" pitchFamily="34" charset="0"/>
              <a:cs typeface="Calibri Light" panose="020F0302020204030204" pitchFamily="34" charset="0"/>
              <a:sym typeface="Wingdings" charset="0"/>
            </a:endParaRPr>
          </a:p>
          <a:p>
            <a:pPr marL="1200150" lvl="2" indent="0" algn="r" eaLnBrk="1" hangingPunct="1">
              <a:lnSpc>
                <a:spcPct val="125000"/>
              </a:lnSpc>
            </a:pPr>
            <a:r>
              <a:rPr lang="el-GR" sz="1800" dirty="0">
                <a:latin typeface="Calibri Light" panose="020F0302020204030204" pitchFamily="34" charset="0"/>
                <a:cs typeface="Calibri Light" panose="020F0302020204030204" pitchFamily="34" charset="0"/>
                <a:sym typeface="Wingdings" charset="0"/>
              </a:rPr>
              <a:t>...και την </a:t>
            </a:r>
            <a:r>
              <a:rPr lang="el-GR" sz="1800" dirty="0">
                <a:solidFill>
                  <a:srgbClr val="0000FF"/>
                </a:solidFill>
                <a:latin typeface="Calibri Light" panose="020F0302020204030204" pitchFamily="34" charset="0"/>
                <a:cs typeface="Calibri Light" panose="020F0302020204030204" pitchFamily="34" charset="0"/>
                <a:sym typeface="Wingdings" charset="0"/>
              </a:rPr>
              <a:t>παράνομη </a:t>
            </a:r>
          </a:p>
          <a:p>
            <a:pPr marL="1200150" lvl="2" indent="0" algn="r" eaLnBrk="1" hangingPunct="1">
              <a:lnSpc>
                <a:spcPct val="125000"/>
              </a:lnSpc>
            </a:pPr>
            <a:r>
              <a:rPr lang="el-GR" sz="1800" dirty="0">
                <a:latin typeface="Calibri Light" panose="020F0302020204030204" pitchFamily="34" charset="0"/>
                <a:cs typeface="Calibri Light" panose="020F0302020204030204" pitchFamily="34" charset="0"/>
                <a:sym typeface="Wingdings" charset="0"/>
              </a:rPr>
              <a:t>ή </a:t>
            </a:r>
            <a:r>
              <a:rPr lang="el-GR" sz="1800" dirty="0">
                <a:solidFill>
                  <a:srgbClr val="0000FF"/>
                </a:solidFill>
                <a:latin typeface="Calibri Light" panose="020F0302020204030204" pitchFamily="34" charset="0"/>
                <a:cs typeface="Calibri Light" panose="020F0302020204030204" pitchFamily="34" charset="0"/>
                <a:sym typeface="Wingdings" charset="0"/>
              </a:rPr>
              <a:t>ανεξέλεγκτη </a:t>
            </a:r>
            <a:r>
              <a:rPr lang="el-GR" sz="1800" dirty="0">
                <a:latin typeface="Calibri Light" panose="020F0302020204030204" pitchFamily="34" charset="0"/>
                <a:cs typeface="Calibri Light" panose="020F0302020204030204" pitchFamily="34" charset="0"/>
                <a:sym typeface="Wingdings" charset="0"/>
              </a:rPr>
              <a:t>αλιεία που έχει</a:t>
            </a:r>
          </a:p>
          <a:p>
            <a:pPr marL="1200150" lvl="2" indent="0" algn="r" eaLnBrk="1" hangingPunct="1">
              <a:lnSpc>
                <a:spcPct val="125000"/>
              </a:lnSpc>
            </a:pPr>
            <a:r>
              <a:rPr lang="el-GR" sz="1800" dirty="0">
                <a:latin typeface="Calibri Light" panose="020F0302020204030204" pitchFamily="34" charset="0"/>
                <a:cs typeface="Calibri Light" panose="020F0302020204030204" pitchFamily="34" charset="0"/>
                <a:sym typeface="Wingdings" charset="0"/>
              </a:rPr>
              <a:t>πάρει μεγάλες διαστάσεις</a:t>
            </a:r>
          </a:p>
          <a:p>
            <a:pPr marL="1200150" lvl="2" indent="0" algn="r" eaLnBrk="1" hangingPunct="1">
              <a:lnSpc>
                <a:spcPct val="125000"/>
              </a:lnSpc>
            </a:pPr>
            <a:r>
              <a:rPr lang="el-GR" sz="1800" dirty="0">
                <a:latin typeface="Calibri Light" panose="020F0302020204030204" pitchFamily="34" charset="0"/>
                <a:cs typeface="Calibri Light" panose="020F0302020204030204" pitchFamily="34" charset="0"/>
                <a:sym typeface="Wingdings" charset="0"/>
              </a:rPr>
              <a:t>στην Ελλάδα  </a:t>
            </a:r>
          </a:p>
          <a:p>
            <a:pPr eaLnBrk="1" hangingPunct="1">
              <a:lnSpc>
                <a:spcPct val="125000"/>
              </a:lnSpc>
            </a:pPr>
            <a:endParaRPr lang="el-GR" sz="1800" dirty="0">
              <a:latin typeface="Calibri Light" panose="020F0302020204030204" pitchFamily="34" charset="0"/>
              <a:cs typeface="Calibri Light" panose="020F0302020204030204" pitchFamily="34" charset="0"/>
              <a:sym typeface="Wingdings" charset="0"/>
            </a:endParaRPr>
          </a:p>
          <a:p>
            <a:pPr eaLnBrk="1" hangingPunct="1">
              <a:lnSpc>
                <a:spcPct val="125000"/>
              </a:lnSpc>
            </a:pPr>
            <a:endParaRPr lang="el-GR" sz="1800" dirty="0">
              <a:latin typeface="Calibri Light" panose="020F0302020204030204" pitchFamily="34" charset="0"/>
              <a:cs typeface="Calibri Light" panose="020F0302020204030204" pitchFamily="34" charset="0"/>
            </a:endParaRPr>
          </a:p>
          <a:p>
            <a:pPr eaLnBrk="1" hangingPunct="1">
              <a:lnSpc>
                <a:spcPct val="125000"/>
              </a:lnSpc>
            </a:pPr>
            <a:endParaRPr lang="el-GR" sz="1800" dirty="0">
              <a:latin typeface="Calibri Light" panose="020F0302020204030204" pitchFamily="34" charset="0"/>
              <a:cs typeface="Calibri Light" panose="020F0302020204030204" pitchFamily="34" charset="0"/>
            </a:endParaRPr>
          </a:p>
          <a:p>
            <a:pPr eaLnBrk="1" hangingPunct="1">
              <a:lnSpc>
                <a:spcPct val="125000"/>
              </a:lnSpc>
            </a:pPr>
            <a:endParaRPr lang="el-GR" sz="1800" dirty="0">
              <a:latin typeface="Calibri Light" panose="020F0302020204030204" pitchFamily="34" charset="0"/>
              <a:cs typeface="Calibri Light" panose="020F0302020204030204" pitchFamily="34" charset="0"/>
            </a:endParaRPr>
          </a:p>
          <a:p>
            <a:pPr eaLnBrk="1" hangingPunct="1">
              <a:lnSpc>
                <a:spcPct val="125000"/>
              </a:lnSpc>
            </a:pPr>
            <a:endParaRPr lang="el-GR" sz="1800" dirty="0">
              <a:latin typeface="Calibri Light" panose="020F0302020204030204" pitchFamily="34" charset="0"/>
              <a:cs typeface="Calibri Light" panose="020F0302020204030204" pitchFamily="34" charset="0"/>
            </a:endParaRPr>
          </a:p>
          <a:p>
            <a:pPr eaLnBrk="1" hangingPunct="1">
              <a:lnSpc>
                <a:spcPct val="125000"/>
              </a:lnSpc>
            </a:pPr>
            <a:endParaRPr lang="el-GR" sz="1800" dirty="0">
              <a:latin typeface="Calibri Light" panose="020F0302020204030204" pitchFamily="34" charset="0"/>
              <a:cs typeface="Calibri Light" panose="020F0302020204030204" pitchFamily="34" charset="0"/>
            </a:endParaRPr>
          </a:p>
          <a:p>
            <a:pPr eaLnBrk="1" hangingPunct="1">
              <a:lnSpc>
                <a:spcPct val="125000"/>
              </a:lnSpc>
            </a:pPr>
            <a:endParaRPr lang="el-GR" sz="1800" dirty="0">
              <a:latin typeface="Calibri Light" panose="020F0302020204030204" pitchFamily="34" charset="0"/>
              <a:cs typeface="Calibri Light" panose="020F0302020204030204" pitchFamily="34" charset="0"/>
            </a:endParaRPr>
          </a:p>
          <a:p>
            <a:pPr eaLnBrk="1" hangingPunct="1">
              <a:lnSpc>
                <a:spcPct val="125000"/>
              </a:lnSpc>
            </a:pPr>
            <a:endParaRPr lang="el-GR" sz="1800" dirty="0">
              <a:latin typeface="Calibri Light" panose="020F0302020204030204" pitchFamily="34" charset="0"/>
              <a:cs typeface="Calibri Light" panose="020F0302020204030204" pitchFamily="34" charset="0"/>
            </a:endParaRPr>
          </a:p>
          <a:p>
            <a:pPr eaLnBrk="1" hangingPunct="1">
              <a:lnSpc>
                <a:spcPct val="125000"/>
              </a:lnSpc>
            </a:pPr>
            <a:endParaRPr lang="el-GR" sz="1800" dirty="0">
              <a:latin typeface="Calibri Light" panose="020F0302020204030204" pitchFamily="34" charset="0"/>
              <a:cs typeface="Calibri Light" panose="020F0302020204030204" pitchFamily="34" charset="0"/>
            </a:endParaRPr>
          </a:p>
          <a:p>
            <a:pPr eaLnBrk="1" hangingPunct="1">
              <a:lnSpc>
                <a:spcPct val="125000"/>
              </a:lnSpc>
            </a:pPr>
            <a:endParaRPr lang="el-GR" sz="1800" dirty="0">
              <a:latin typeface="Calibri Light" panose="020F0302020204030204" pitchFamily="34" charset="0"/>
              <a:cs typeface="Calibri Light" panose="020F0302020204030204" pitchFamily="34" charset="0"/>
            </a:endParaRPr>
          </a:p>
          <a:p>
            <a:pPr eaLnBrk="1" hangingPunct="1">
              <a:lnSpc>
                <a:spcPct val="125000"/>
              </a:lnSpc>
            </a:pPr>
            <a:endParaRPr lang="el-GR" sz="1800" dirty="0">
              <a:latin typeface="Calibri Light" panose="020F0302020204030204" pitchFamily="34" charset="0"/>
              <a:cs typeface="Calibri Light" panose="020F0302020204030204" pitchFamily="34" charset="0"/>
            </a:endParaRPr>
          </a:p>
          <a:p>
            <a:pPr eaLnBrk="1" hangingPunct="1">
              <a:lnSpc>
                <a:spcPct val="125000"/>
              </a:lnSpc>
            </a:pPr>
            <a:endParaRPr lang="el-GR" sz="1800" dirty="0">
              <a:latin typeface="Calibri Light" panose="020F0302020204030204" pitchFamily="34" charset="0"/>
              <a:cs typeface="Calibri Light" panose="020F0302020204030204" pitchFamily="34" charset="0"/>
            </a:endParaRPr>
          </a:p>
          <a:p>
            <a:pPr eaLnBrk="1" hangingPunct="1">
              <a:lnSpc>
                <a:spcPct val="125000"/>
              </a:lnSpc>
            </a:pPr>
            <a:endParaRPr lang="el-GR" sz="1800" dirty="0">
              <a:latin typeface="Calibri Light" panose="020F0302020204030204" pitchFamily="34" charset="0"/>
              <a:cs typeface="Calibri Light" panose="020F0302020204030204" pitchFamily="34" charset="0"/>
            </a:endParaRPr>
          </a:p>
        </p:txBody>
      </p:sp>
      <p:pic>
        <p:nvPicPr>
          <p:cNvPr id="9" name="Picture 8"/>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0" y="2870509"/>
            <a:ext cx="5797172" cy="39874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ight Brace 1"/>
          <p:cNvSpPr/>
          <p:nvPr/>
        </p:nvSpPr>
        <p:spPr>
          <a:xfrm>
            <a:off x="5724128" y="836712"/>
            <a:ext cx="360040" cy="864096"/>
          </a:xfrm>
          <a:prstGeom prst="rightBrac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ight Brace 10"/>
          <p:cNvSpPr/>
          <p:nvPr/>
        </p:nvSpPr>
        <p:spPr>
          <a:xfrm>
            <a:off x="5724128" y="1916832"/>
            <a:ext cx="360040" cy="864096"/>
          </a:xfrm>
          <a:prstGeom prst="rightBrac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Rectangle 2"/>
          <p:cNvSpPr/>
          <p:nvPr/>
        </p:nvSpPr>
        <p:spPr>
          <a:xfrm>
            <a:off x="6228184" y="1124744"/>
            <a:ext cx="1357651" cy="369332"/>
          </a:xfrm>
          <a:prstGeom prst="rect">
            <a:avLst/>
          </a:prstGeom>
        </p:spPr>
        <p:txBody>
          <a:bodyPr wrap="none">
            <a:spAutoFit/>
          </a:bodyPr>
          <a:lstStyle/>
          <a:p>
            <a:r>
              <a:rPr lang="el-GR" dirty="0">
                <a:solidFill>
                  <a:srgbClr val="7F7F7F"/>
                </a:solidFill>
                <a:latin typeface="Calibri"/>
                <a:cs typeface="Calibri"/>
              </a:rPr>
              <a:t>Παγκοσμίως</a:t>
            </a:r>
            <a:endParaRPr lang="en-US" dirty="0">
              <a:solidFill>
                <a:srgbClr val="7F7F7F"/>
              </a:solidFill>
            </a:endParaRPr>
          </a:p>
        </p:txBody>
      </p:sp>
      <p:sp>
        <p:nvSpPr>
          <p:cNvPr id="13" name="Rectangle 12"/>
          <p:cNvSpPr/>
          <p:nvPr/>
        </p:nvSpPr>
        <p:spPr>
          <a:xfrm>
            <a:off x="6300192" y="2132856"/>
            <a:ext cx="893844" cy="369332"/>
          </a:xfrm>
          <a:prstGeom prst="rect">
            <a:avLst/>
          </a:prstGeom>
        </p:spPr>
        <p:txBody>
          <a:bodyPr wrap="none">
            <a:spAutoFit/>
          </a:bodyPr>
          <a:lstStyle/>
          <a:p>
            <a:r>
              <a:rPr lang="el-GR" dirty="0">
                <a:solidFill>
                  <a:srgbClr val="000000"/>
                </a:solidFill>
                <a:latin typeface="Calibri"/>
                <a:cs typeface="Calibri"/>
              </a:rPr>
              <a:t>Ελλάδα</a:t>
            </a:r>
            <a:endParaRPr lang="en-US" dirty="0">
              <a:solidFill>
                <a:srgbClr val="000000"/>
              </a:solidFill>
            </a:endParaRPr>
          </a:p>
        </p:txBody>
      </p:sp>
    </p:spTree>
    <p:extLst>
      <p:ext uri="{BB962C8B-B14F-4D97-AF65-F5344CB8AC3E}">
        <p14:creationId xmlns:p14="http://schemas.microsoft.com/office/powerpoint/2010/main" val="4045954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Η αλιευτική διαχείριση στην Ελλάδα</a:t>
            </a:r>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20272" y="6093296"/>
            <a:ext cx="2088232" cy="749763"/>
          </a:xfrm>
          <a:prstGeom prst="rect">
            <a:avLst/>
          </a:prstGeom>
        </p:spPr>
      </p:pic>
      <p:pic>
        <p:nvPicPr>
          <p:cNvPr id="12" name="Picture 11"/>
          <p:cNvPicPr>
            <a:picLocks noChangeAspect="1"/>
          </p:cNvPicPr>
          <p:nvPr/>
        </p:nvPicPr>
        <p:blipFill>
          <a:blip r:embed="rId6"/>
          <a:stretch>
            <a:fillRect/>
          </a:stretch>
        </p:blipFill>
        <p:spPr>
          <a:xfrm>
            <a:off x="0" y="476672"/>
            <a:ext cx="9144000" cy="6389827"/>
          </a:xfrm>
          <a:prstGeom prst="rect">
            <a:avLst/>
          </a:prstGeom>
        </p:spPr>
      </p:pic>
      <p:sp>
        <p:nvSpPr>
          <p:cNvPr id="8" name="TextBox 7"/>
          <p:cNvSpPr txBox="1"/>
          <p:nvPr/>
        </p:nvSpPr>
        <p:spPr>
          <a:xfrm>
            <a:off x="251520" y="5733256"/>
            <a:ext cx="4248472" cy="461665"/>
          </a:xfrm>
          <a:prstGeom prst="rect">
            <a:avLst/>
          </a:prstGeom>
          <a:noFill/>
        </p:spPr>
        <p:txBody>
          <a:bodyPr wrap="square" rtlCol="0">
            <a:spAutoFit/>
          </a:bodyPr>
          <a:lstStyle/>
          <a:p>
            <a:pPr algn="ctr"/>
            <a:r>
              <a:rPr lang="el-GR" sz="2400" dirty="0">
                <a:latin typeface="Calibri Light" panose="020F0302020204030204" pitchFamily="34" charset="0"/>
                <a:cs typeface="Calibri Light" panose="020F0302020204030204" pitchFamily="34" charset="0"/>
              </a:rPr>
              <a:t>Μόνοι χαμένοι οι ψαράδες...</a:t>
            </a:r>
            <a:endParaRPr lang="en-US" sz="24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685765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98282" y="2780928"/>
            <a:ext cx="2838450" cy="1519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5496" y="1058179"/>
            <a:ext cx="1547664" cy="1362709"/>
          </a:xfrm>
          <a:prstGeom prst="rect">
            <a:avLst/>
          </a:prstGeom>
        </p:spPr>
      </p:pic>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Πάγιες και γενικές προτάσεις</a:t>
            </a:r>
          </a:p>
        </p:txBody>
      </p:sp>
      <p:sp>
        <p:nvSpPr>
          <p:cNvPr id="7" name="Text Box 2"/>
          <p:cNvSpPr txBox="1">
            <a:spLocks noChangeArrowheads="1"/>
          </p:cNvSpPr>
          <p:nvPr/>
        </p:nvSpPr>
        <p:spPr bwMode="auto">
          <a:xfrm>
            <a:off x="0" y="376100"/>
            <a:ext cx="9144000" cy="21888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pPr>
            <a:r>
              <a:rPr lang="el-GR" sz="1700" dirty="0">
                <a:solidFill>
                  <a:srgbClr val="0000FF"/>
                </a:solidFill>
                <a:latin typeface="Calibri Light" panose="020F0302020204030204" pitchFamily="34" charset="0"/>
                <a:cs typeface="Calibri Light" panose="020F0302020204030204" pitchFamily="34" charset="0"/>
              </a:rPr>
              <a:t>Αποτύχαμε στην πρόληψη</a:t>
            </a:r>
          </a:p>
          <a:p>
            <a:pPr>
              <a:lnSpc>
                <a:spcPct val="120000"/>
              </a:lnSpc>
            </a:pPr>
            <a:r>
              <a:rPr lang="el-GR" sz="1700" dirty="0">
                <a:latin typeface="Calibri Light" panose="020F0302020204030204" pitchFamily="34" charset="0"/>
                <a:cs typeface="Calibri Light" panose="020F0302020204030204" pitchFamily="34" charset="0"/>
              </a:rPr>
              <a:t>Τα αποθέματα δεν προστατεύτηκαν ουσιαστικά ποτέ, γι’ αυτό μιλάμε για ανάκαμψη τώρα </a:t>
            </a:r>
            <a:endParaRPr lang="en-GB" sz="1700" dirty="0">
              <a:latin typeface="Calibri Light" panose="020F0302020204030204" pitchFamily="34" charset="0"/>
              <a:cs typeface="Calibri Light" panose="020F0302020204030204" pitchFamily="34" charset="0"/>
            </a:endParaRPr>
          </a:p>
          <a:p>
            <a:pPr marL="1612900">
              <a:lnSpc>
                <a:spcPct val="120000"/>
              </a:lnSpc>
            </a:pPr>
            <a:endParaRPr lang="el-GR" sz="1400" dirty="0">
              <a:solidFill>
                <a:srgbClr val="000000"/>
              </a:solidFill>
              <a:latin typeface="Calibri Light" panose="020F0302020204030204" pitchFamily="34" charset="0"/>
              <a:cs typeface="Calibri Light" panose="020F0302020204030204" pitchFamily="34" charset="0"/>
            </a:endParaRPr>
          </a:p>
          <a:p>
            <a:pPr marL="1612900">
              <a:lnSpc>
                <a:spcPct val="120000"/>
              </a:lnSpc>
            </a:pPr>
            <a:r>
              <a:rPr lang="el-GR" sz="1700" dirty="0">
                <a:solidFill>
                  <a:srgbClr val="000000"/>
                </a:solidFill>
                <a:latin typeface="Calibri Light" panose="020F0302020204030204" pitchFamily="34" charset="0"/>
                <a:cs typeface="Calibri Light" panose="020F0302020204030204" pitchFamily="34" charset="0"/>
              </a:rPr>
              <a:t>Πως θα γίνει αυτό στο και 5’?</a:t>
            </a:r>
            <a:endParaRPr lang="en-GB" sz="1700" dirty="0">
              <a:solidFill>
                <a:srgbClr val="000000"/>
              </a:solidFill>
              <a:latin typeface="Calibri Light" panose="020F0302020204030204" pitchFamily="34" charset="0"/>
              <a:cs typeface="Calibri Light" panose="020F0302020204030204" pitchFamily="34" charset="0"/>
            </a:endParaRPr>
          </a:p>
          <a:p>
            <a:pPr marL="1612900">
              <a:lnSpc>
                <a:spcPct val="120000"/>
              </a:lnSpc>
            </a:pPr>
            <a:endParaRPr lang="el-GR" sz="1200" dirty="0">
              <a:solidFill>
                <a:srgbClr val="000000"/>
              </a:solidFill>
              <a:latin typeface="Calibri Light" panose="020F0302020204030204" pitchFamily="34" charset="0"/>
              <a:cs typeface="Calibri Light" panose="020F0302020204030204" pitchFamily="34" charset="0"/>
            </a:endParaRPr>
          </a:p>
          <a:p>
            <a:pPr marL="1612900">
              <a:lnSpc>
                <a:spcPct val="120000"/>
              </a:lnSpc>
            </a:pPr>
            <a:r>
              <a:rPr lang="el-GR" sz="1700" dirty="0">
                <a:solidFill>
                  <a:srgbClr val="000000"/>
                </a:solidFill>
                <a:latin typeface="Calibri Light" panose="020F0302020204030204" pitchFamily="34" charset="0"/>
                <a:cs typeface="Calibri Light" panose="020F0302020204030204" pitchFamily="34" charset="0"/>
              </a:rPr>
              <a:t>Οι </a:t>
            </a:r>
            <a:r>
              <a:rPr lang="el-GR" sz="1700" dirty="0">
                <a:solidFill>
                  <a:srgbClr val="0000FF"/>
                </a:solidFill>
                <a:latin typeface="Calibri Light" panose="020F0302020204030204" pitchFamily="34" charset="0"/>
                <a:cs typeface="Calibri Light" panose="020F0302020204030204" pitchFamily="34" charset="0"/>
              </a:rPr>
              <a:t>επιστήμονες</a:t>
            </a:r>
            <a:r>
              <a:rPr lang="el-GR" sz="1700" dirty="0">
                <a:solidFill>
                  <a:srgbClr val="000000"/>
                </a:solidFill>
                <a:latin typeface="Calibri Light" panose="020F0302020204030204" pitchFamily="34" charset="0"/>
                <a:cs typeface="Calibri Light" panose="020F0302020204030204" pitchFamily="34" charset="0"/>
              </a:rPr>
              <a:t> </a:t>
            </a:r>
            <a:r>
              <a:rPr lang="el-GR" sz="1400" dirty="0">
                <a:solidFill>
                  <a:srgbClr val="000000"/>
                </a:solidFill>
                <a:latin typeface="Calibri Light" panose="020F0302020204030204" pitchFamily="34" charset="0"/>
                <a:cs typeface="Calibri Light" panose="020F0302020204030204" pitchFamily="34" charset="0"/>
              </a:rPr>
              <a:t>(με εξαίρεση τους αρνητές της </a:t>
            </a:r>
            <a:r>
              <a:rPr lang="el-GR" sz="1400" dirty="0" err="1">
                <a:solidFill>
                  <a:srgbClr val="000000"/>
                </a:solidFill>
                <a:latin typeface="Calibri Light" panose="020F0302020204030204" pitchFamily="34" charset="0"/>
                <a:cs typeface="Calibri Light" panose="020F0302020204030204" pitchFamily="34" charset="0"/>
              </a:rPr>
              <a:t>υπεραλίευσης</a:t>
            </a:r>
            <a:r>
              <a:rPr lang="el-GR" sz="1400" dirty="0">
                <a:solidFill>
                  <a:srgbClr val="000000"/>
                </a:solidFill>
                <a:latin typeface="Calibri Light" panose="020F0302020204030204" pitchFamily="34" charset="0"/>
                <a:cs typeface="Calibri Light" panose="020F0302020204030204" pitchFamily="34" charset="0"/>
              </a:rPr>
              <a:t>)</a:t>
            </a:r>
            <a:r>
              <a:rPr lang="el-GR" sz="1700" dirty="0">
                <a:solidFill>
                  <a:srgbClr val="000000"/>
                </a:solidFill>
                <a:latin typeface="Calibri Light" panose="020F0302020204030204" pitchFamily="34" charset="0"/>
                <a:cs typeface="Calibri Light" panose="020F0302020204030204" pitchFamily="34" charset="0"/>
              </a:rPr>
              <a:t> θα απαντήσουν ότι ακόμη υπάρχει χρόνος με:</a:t>
            </a:r>
            <a:endParaRPr lang="en-GB" sz="1700" dirty="0">
              <a:solidFill>
                <a:srgbClr val="000000"/>
              </a:solidFill>
              <a:latin typeface="Calibri Light" panose="020F0302020204030204" pitchFamily="34" charset="0"/>
              <a:cs typeface="Calibri Light" panose="020F0302020204030204" pitchFamily="34" charset="0"/>
            </a:endParaRPr>
          </a:p>
        </p:txBody>
      </p:sp>
      <p:sp>
        <p:nvSpPr>
          <p:cNvPr id="9" name="Text Box 5"/>
          <p:cNvSpPr txBox="1">
            <a:spLocks noChangeArrowheads="1"/>
          </p:cNvSpPr>
          <p:nvPr/>
        </p:nvSpPr>
        <p:spPr bwMode="auto">
          <a:xfrm>
            <a:off x="0" y="2641461"/>
            <a:ext cx="9144000" cy="41088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0"/>
              </a:spcBef>
              <a:spcAft>
                <a:spcPts val="600"/>
              </a:spcAft>
              <a:defRPr/>
            </a:pPr>
            <a:r>
              <a:rPr lang="el-GR" sz="1700" dirty="0">
                <a:latin typeface="Calibri Light" panose="020F0302020204030204" pitchFamily="34" charset="0"/>
                <a:cs typeface="Calibri Light" panose="020F0302020204030204" pitchFamily="34" charset="0"/>
              </a:rPr>
              <a:t>1.</a:t>
            </a:r>
            <a:r>
              <a:rPr lang="el-GR" sz="1700" dirty="0">
                <a:solidFill>
                  <a:srgbClr val="0000FF"/>
                </a:solidFill>
                <a:latin typeface="Calibri Light" panose="020F0302020204030204" pitchFamily="34" charset="0"/>
                <a:cs typeface="Calibri Light" panose="020F0302020204030204" pitchFamily="34" charset="0"/>
              </a:rPr>
              <a:t> Επιμόρφωση και ενημέρωση των ψαράδων</a:t>
            </a:r>
            <a:endParaRPr lang="en-GB" sz="1700" dirty="0">
              <a:solidFill>
                <a:srgbClr val="0000FF"/>
              </a:solidFill>
              <a:latin typeface="Calibri Light" panose="020F0302020204030204" pitchFamily="34" charset="0"/>
              <a:cs typeface="Calibri Light" panose="020F0302020204030204" pitchFamily="34" charset="0"/>
            </a:endParaRPr>
          </a:p>
          <a:p>
            <a:pPr eaLnBrk="1" hangingPunct="1">
              <a:spcBef>
                <a:spcPts val="0"/>
              </a:spcBef>
              <a:spcAft>
                <a:spcPts val="600"/>
              </a:spcAft>
              <a:defRPr/>
            </a:pPr>
            <a:r>
              <a:rPr lang="en-GB" sz="1700" dirty="0">
                <a:latin typeface="Calibri Light" panose="020F0302020204030204" pitchFamily="34" charset="0"/>
                <a:cs typeface="Calibri Light" panose="020F0302020204030204" pitchFamily="34" charset="0"/>
              </a:rPr>
              <a:t>		</a:t>
            </a:r>
            <a:endParaRPr lang="el-GR" sz="1700" dirty="0">
              <a:latin typeface="Calibri Light" panose="020F0302020204030204" pitchFamily="34" charset="0"/>
              <a:cs typeface="Calibri Light" panose="020F0302020204030204" pitchFamily="34" charset="0"/>
            </a:endParaRPr>
          </a:p>
          <a:p>
            <a:pPr eaLnBrk="1" hangingPunct="1">
              <a:spcBef>
                <a:spcPts val="0"/>
              </a:spcBef>
              <a:spcAft>
                <a:spcPts val="600"/>
              </a:spcAft>
              <a:defRPr/>
            </a:pPr>
            <a:r>
              <a:rPr lang="en-GB" sz="1700" dirty="0">
                <a:latin typeface="Calibri Light" panose="020F0302020204030204" pitchFamily="34" charset="0"/>
                <a:cs typeface="Calibri Light" panose="020F0302020204030204" pitchFamily="34" charset="0"/>
              </a:rPr>
              <a:t>2. </a:t>
            </a:r>
            <a:r>
              <a:rPr lang="el-GR" sz="1700" dirty="0">
                <a:solidFill>
                  <a:srgbClr val="0000FF"/>
                </a:solidFill>
                <a:latin typeface="Calibri Light" panose="020F0302020204030204" pitchFamily="34" charset="0"/>
                <a:cs typeface="Calibri Light" panose="020F0302020204030204" pitchFamily="34" charset="0"/>
              </a:rPr>
              <a:t>Προστατευόμενες περιοχές </a:t>
            </a:r>
          </a:p>
          <a:p>
            <a:pPr eaLnBrk="1" hangingPunct="1">
              <a:spcBef>
                <a:spcPts val="0"/>
              </a:spcBef>
              <a:spcAft>
                <a:spcPts val="600"/>
              </a:spcAft>
              <a:defRPr/>
            </a:pPr>
            <a:r>
              <a:rPr lang="el-GR" sz="1700" dirty="0">
                <a:solidFill>
                  <a:srgbClr val="0000FF"/>
                </a:solidFill>
                <a:latin typeface="Calibri Light" panose="020F0302020204030204" pitchFamily="34" charset="0"/>
                <a:cs typeface="Calibri Light" panose="020F0302020204030204" pitchFamily="34" charset="0"/>
              </a:rPr>
              <a:t>	</a:t>
            </a:r>
            <a:r>
              <a:rPr lang="en-GB" sz="1700" dirty="0">
                <a:latin typeface="Calibri Light" panose="020F0302020204030204" pitchFamily="34" charset="0"/>
                <a:cs typeface="Calibri Light" panose="020F0302020204030204" pitchFamily="34" charset="0"/>
              </a:rPr>
              <a:t>(</a:t>
            </a:r>
            <a:r>
              <a:rPr lang="el-GR" sz="1700" dirty="0">
                <a:latin typeface="Calibri Light" panose="020F0302020204030204" pitchFamily="34" charset="0"/>
                <a:cs typeface="Calibri Light" panose="020F0302020204030204" pitchFamily="34" charset="0"/>
              </a:rPr>
              <a:t>τουλάχιστον αλιευτικές απαγορεύσεις)</a:t>
            </a:r>
            <a:endParaRPr lang="en-GB" sz="1700" dirty="0">
              <a:latin typeface="Calibri Light" panose="020F0302020204030204" pitchFamily="34" charset="0"/>
              <a:cs typeface="Calibri Light" panose="020F0302020204030204" pitchFamily="34" charset="0"/>
            </a:endParaRPr>
          </a:p>
          <a:p>
            <a:pPr algn="r" eaLnBrk="1" hangingPunct="1">
              <a:spcBef>
                <a:spcPts val="0"/>
              </a:spcBef>
              <a:spcAft>
                <a:spcPts val="600"/>
              </a:spcAft>
              <a:defRPr/>
            </a:pPr>
            <a:r>
              <a:rPr lang="en-GB" sz="1700" dirty="0">
                <a:latin typeface="Calibri Light" panose="020F0302020204030204" pitchFamily="34" charset="0"/>
                <a:cs typeface="Calibri Light" panose="020F0302020204030204" pitchFamily="34" charset="0"/>
              </a:rPr>
              <a:t>   			</a:t>
            </a:r>
          </a:p>
          <a:p>
            <a:pPr algn="ctr" eaLnBrk="1" hangingPunct="1">
              <a:spcBef>
                <a:spcPts val="0"/>
              </a:spcBef>
              <a:spcAft>
                <a:spcPts val="600"/>
              </a:spcAft>
              <a:defRPr/>
            </a:pPr>
            <a:r>
              <a:rPr lang="el-GR" sz="1700" dirty="0">
                <a:latin typeface="Calibri Light" panose="020F0302020204030204" pitchFamily="34" charset="0"/>
                <a:cs typeface="Calibri Light" panose="020F0302020204030204" pitchFamily="34" charset="0"/>
              </a:rPr>
              <a:t>				           </a:t>
            </a:r>
            <a:r>
              <a:rPr lang="en-GB" sz="1700" dirty="0">
                <a:latin typeface="Calibri Light" panose="020F0302020204030204" pitchFamily="34" charset="0"/>
                <a:cs typeface="Calibri Light" panose="020F0302020204030204" pitchFamily="34" charset="0"/>
              </a:rPr>
              <a:t>3. </a:t>
            </a:r>
            <a:r>
              <a:rPr lang="el-GR" sz="1700" dirty="0">
                <a:solidFill>
                  <a:srgbClr val="0000FF"/>
                </a:solidFill>
                <a:latin typeface="Calibri Light" panose="020F0302020204030204" pitchFamily="34" charset="0"/>
                <a:cs typeface="Calibri Light" panose="020F0302020204030204" pitchFamily="34" charset="0"/>
              </a:rPr>
              <a:t>Περιορισμό των επιδοτήσεων υπεραλίευσης</a:t>
            </a:r>
          </a:p>
          <a:p>
            <a:pPr eaLnBrk="1" hangingPunct="1">
              <a:spcBef>
                <a:spcPts val="0"/>
              </a:spcBef>
              <a:spcAft>
                <a:spcPts val="600"/>
              </a:spcAft>
              <a:defRPr/>
            </a:pPr>
            <a:r>
              <a:rPr lang="el-GR" sz="1700" dirty="0">
                <a:latin typeface="Calibri Light" panose="020F0302020204030204" pitchFamily="34" charset="0"/>
                <a:cs typeface="Calibri Light" panose="020F0302020204030204" pitchFamily="34" charset="0"/>
              </a:rPr>
              <a:t>				(όχι άλλα νέα σκάφη, ούτε καύσιμα, ούτε εξοπλισμός)</a:t>
            </a:r>
            <a:r>
              <a:rPr lang="en-GB" sz="1700" dirty="0">
                <a:latin typeface="Calibri Light" panose="020F0302020204030204" pitchFamily="34" charset="0"/>
                <a:cs typeface="Calibri Light" panose="020F0302020204030204" pitchFamily="34" charset="0"/>
              </a:rPr>
              <a:t>			</a:t>
            </a:r>
            <a:endParaRPr lang="el-GR" sz="1700" dirty="0">
              <a:latin typeface="Calibri Light" panose="020F0302020204030204" pitchFamily="34" charset="0"/>
              <a:cs typeface="Calibri Light" panose="020F0302020204030204" pitchFamily="34" charset="0"/>
            </a:endParaRPr>
          </a:p>
          <a:p>
            <a:pPr eaLnBrk="1" hangingPunct="1">
              <a:spcBef>
                <a:spcPts val="0"/>
              </a:spcBef>
              <a:spcAft>
                <a:spcPts val="600"/>
              </a:spcAft>
              <a:defRPr/>
            </a:pPr>
            <a:r>
              <a:rPr lang="el-GR" sz="1700" dirty="0">
                <a:latin typeface="Calibri Light" panose="020F0302020204030204" pitchFamily="34" charset="0"/>
                <a:cs typeface="Calibri Light" panose="020F0302020204030204" pitchFamily="34" charset="0"/>
              </a:rPr>
              <a:t>						</a:t>
            </a:r>
            <a:r>
              <a:rPr lang="en-GB" sz="1700" dirty="0">
                <a:latin typeface="Calibri Light" panose="020F0302020204030204" pitchFamily="34" charset="0"/>
                <a:cs typeface="Calibri Light" panose="020F0302020204030204" pitchFamily="34" charset="0"/>
              </a:rPr>
              <a:t>4. </a:t>
            </a:r>
            <a:r>
              <a:rPr lang="el-GR" sz="1700" dirty="0">
                <a:solidFill>
                  <a:srgbClr val="0000FF"/>
                </a:solidFill>
                <a:latin typeface="Calibri Light" panose="020F0302020204030204" pitchFamily="34" charset="0"/>
                <a:cs typeface="Calibri Light" panose="020F0302020204030204" pitchFamily="34" charset="0"/>
              </a:rPr>
              <a:t>Μείωση της αλιευτικής ικανότητας 						και προσπάθειας </a:t>
            </a:r>
            <a:r>
              <a:rPr lang="el-GR" sz="1700" dirty="0">
                <a:latin typeface="Calibri Light" panose="020F0302020204030204" pitchFamily="34" charset="0"/>
                <a:cs typeface="Calibri Light" panose="020F0302020204030204" pitchFamily="34" charset="0"/>
              </a:rPr>
              <a:t>αντί να ψαρεύουμε  						στα «διεθνή» με επιζήμια εργαλεία</a:t>
            </a:r>
          </a:p>
          <a:p>
            <a:pPr eaLnBrk="1" hangingPunct="1">
              <a:spcBef>
                <a:spcPts val="0"/>
              </a:spcBef>
              <a:spcAft>
                <a:spcPts val="600"/>
              </a:spcAft>
              <a:defRPr/>
            </a:pPr>
            <a:r>
              <a:rPr lang="el-GR" sz="1700" dirty="0">
                <a:latin typeface="Calibri Light" panose="020F0302020204030204" pitchFamily="34" charset="0"/>
                <a:cs typeface="Calibri Light" panose="020F0302020204030204" pitchFamily="34" charset="0"/>
              </a:rPr>
              <a:t>						</a:t>
            </a:r>
            <a:r>
              <a:rPr lang="en-GB" sz="1700" dirty="0">
                <a:solidFill>
                  <a:srgbClr val="0000FF"/>
                </a:solidFill>
                <a:latin typeface="Calibri Light" panose="020F0302020204030204" pitchFamily="34" charset="0"/>
                <a:cs typeface="Calibri Light" panose="020F0302020204030204" pitchFamily="34" charset="0"/>
              </a:rPr>
              <a:t>		</a:t>
            </a:r>
            <a:r>
              <a:rPr lang="en-GB" sz="1700" dirty="0">
                <a:latin typeface="Calibri Light" panose="020F0302020204030204" pitchFamily="34" charset="0"/>
                <a:cs typeface="Calibri Light" panose="020F0302020204030204" pitchFamily="34" charset="0"/>
              </a:rPr>
              <a:t>		</a:t>
            </a:r>
            <a:endParaRPr lang="el-GR" sz="1700" dirty="0">
              <a:latin typeface="Calibri Light" panose="020F0302020204030204" pitchFamily="34" charset="0"/>
              <a:cs typeface="Calibri Light" panose="020F0302020204030204" pitchFamily="34" charset="0"/>
            </a:endParaRPr>
          </a:p>
        </p:txBody>
      </p:sp>
      <p:pic>
        <p:nvPicPr>
          <p:cNvPr id="10" name="Picture 3"/>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788024" y="2470756"/>
            <a:ext cx="1584176" cy="742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4" descr="Overfishing1"/>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131840" y="5157192"/>
            <a:ext cx="2160785" cy="1364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0" y="4293096"/>
            <a:ext cx="3194043" cy="1337568"/>
          </a:xfrm>
          <a:prstGeom prst="rect">
            <a:avLst/>
          </a:prstGeom>
        </p:spPr>
      </p:pic>
    </p:spTree>
    <p:extLst>
      <p:ext uri="{BB962C8B-B14F-4D97-AF65-F5344CB8AC3E}">
        <p14:creationId xmlns:p14="http://schemas.microsoft.com/office/powerpoint/2010/main" val="25767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5"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Τι προκαλεί η αλιεία</a:t>
            </a:r>
            <a:endParaRPr lang="en-US" dirty="0">
              <a:solidFill>
                <a:schemeClr val="bg1"/>
              </a:solidFill>
              <a:latin typeface="Calibri Light" panose="020F0302020204030204" pitchFamily="34" charset="0"/>
              <a:cs typeface="Calibri Light" panose="020F0302020204030204" pitchFamily="34" charset="0"/>
            </a:endParaRPr>
          </a:p>
        </p:txBody>
      </p:sp>
      <p:cxnSp>
        <p:nvCxnSpPr>
          <p:cNvPr id="8" name="Ευθεία γραμμή σύνδεσης 7">
            <a:extLst>
              <a:ext uri="{FF2B5EF4-FFF2-40B4-BE49-F238E27FC236}">
                <a16:creationId xmlns:a16="http://schemas.microsoft.com/office/drawing/2014/main" id="{E2799279-64C3-4ACB-9733-FE11222E5588}"/>
              </a:ext>
            </a:extLst>
          </p:cNvPr>
          <p:cNvCxnSpPr/>
          <p:nvPr/>
        </p:nvCxnSpPr>
        <p:spPr>
          <a:xfrm flipV="1">
            <a:off x="0" y="369324"/>
            <a:ext cx="9144000" cy="6488676"/>
          </a:xfrm>
          <a:prstGeom prst="line">
            <a:avLst/>
          </a:prstGeom>
          <a:ln w="28575">
            <a:solidFill>
              <a:srgbClr val="0033CC"/>
            </a:solidFill>
          </a:ln>
        </p:spPr>
        <p:style>
          <a:lnRef idx="1">
            <a:schemeClr val="accent6"/>
          </a:lnRef>
          <a:fillRef idx="0">
            <a:schemeClr val="accent6"/>
          </a:fillRef>
          <a:effectRef idx="0">
            <a:schemeClr val="accent6"/>
          </a:effectRef>
          <a:fontRef idx="minor">
            <a:schemeClr val="tx1"/>
          </a:fontRef>
        </p:style>
      </p:cxnSp>
      <p:pic>
        <p:nvPicPr>
          <p:cNvPr id="1026" name="Picture 2" descr="ÎÏÎ¿ÏÎ­Î»ÎµÏÎ¼Î± ÎµÎ¹ÎºÏÎ½Î±Ï Î³Î¹Î± fishing allowed">
            <a:extLst>
              <a:ext uri="{FF2B5EF4-FFF2-40B4-BE49-F238E27FC236}">
                <a16:creationId xmlns:a16="http://schemas.microsoft.com/office/drawing/2014/main" id="{B0D246F3-E40B-427D-8838-ADB15C443699}"/>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7947248" y="5661248"/>
            <a:ext cx="1196752" cy="1196752"/>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2" descr="ÎÏÎ¿ÏÎ­Î»ÎµÏÎ¼Î± ÎµÎ¹ÎºÏÎ½Î±Ï Î³Î¹Î± fishing allowed">
            <a:extLst>
              <a:ext uri="{FF2B5EF4-FFF2-40B4-BE49-F238E27FC236}">
                <a16:creationId xmlns:a16="http://schemas.microsoft.com/office/drawing/2014/main" id="{D43BA2A9-783F-4FA1-8818-85D66A13D461}"/>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0" y="369324"/>
            <a:ext cx="1331640" cy="1229205"/>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Ορθογώνιο 11">
            <a:extLst>
              <a:ext uri="{FF2B5EF4-FFF2-40B4-BE49-F238E27FC236}">
                <a16:creationId xmlns:a16="http://schemas.microsoft.com/office/drawing/2014/main" id="{423B9F2E-5E06-4F92-A4F7-E4685848BE4A}"/>
              </a:ext>
            </a:extLst>
          </p:cNvPr>
          <p:cNvSpPr/>
          <p:nvPr/>
        </p:nvSpPr>
        <p:spPr>
          <a:xfrm>
            <a:off x="3563888" y="446119"/>
            <a:ext cx="5526360" cy="369332"/>
          </a:xfrm>
          <a:prstGeom prst="rect">
            <a:avLst/>
          </a:prstGeom>
        </p:spPr>
        <p:txBody>
          <a:bodyPr wrap="square">
            <a:spAutoFit/>
          </a:bodyPr>
          <a:lstStyle/>
          <a:p>
            <a:pPr indent="444500"/>
            <a:r>
              <a:rPr lang="el-GR" dirty="0">
                <a:latin typeface="Calibri Light" panose="020F0302020204030204" pitchFamily="34" charset="0"/>
                <a:cs typeface="Calibri Light" panose="020F0302020204030204" pitchFamily="34" charset="0"/>
              </a:rPr>
              <a:t>Μείωση βιομάζας/αφθονίας</a:t>
            </a:r>
            <a:r>
              <a:rPr lang="en-GB" dirty="0">
                <a:latin typeface="Calibri Light" panose="020F0302020204030204" pitchFamily="34" charset="0"/>
                <a:cs typeface="Calibri Light" panose="020F0302020204030204" pitchFamily="34" charset="0"/>
              </a:rPr>
              <a:t>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Pauly &amp; Zeller 2016</a:t>
            </a:r>
            <a:r>
              <a:rPr lang="en-US" sz="1400" dirty="0">
                <a:solidFill>
                  <a:srgbClr val="0000FF"/>
                </a:solidFill>
                <a:latin typeface="Calibri Light" panose="020F0302020204030204" pitchFamily="34" charset="0"/>
                <a:cs typeface="Calibri Light" panose="020F0302020204030204" pitchFamily="34" charset="0"/>
              </a:rPr>
              <a:t>)</a:t>
            </a:r>
            <a:endParaRPr lang="en-US" dirty="0">
              <a:solidFill>
                <a:srgbClr val="0000FF"/>
              </a:solidFill>
              <a:latin typeface="Calibri Light" panose="020F0302020204030204" pitchFamily="34" charset="0"/>
              <a:cs typeface="Calibri Light" panose="020F0302020204030204" pitchFamily="34" charset="0"/>
            </a:endParaRPr>
          </a:p>
        </p:txBody>
      </p:sp>
      <p:sp>
        <p:nvSpPr>
          <p:cNvPr id="13" name="Ορθογώνιο 12">
            <a:extLst>
              <a:ext uri="{FF2B5EF4-FFF2-40B4-BE49-F238E27FC236}">
                <a16:creationId xmlns:a16="http://schemas.microsoft.com/office/drawing/2014/main" id="{007A030D-489D-4875-A696-669E3A7C677E}"/>
              </a:ext>
            </a:extLst>
          </p:cNvPr>
          <p:cNvSpPr/>
          <p:nvPr/>
        </p:nvSpPr>
        <p:spPr>
          <a:xfrm>
            <a:off x="2483768" y="1153939"/>
            <a:ext cx="5958408" cy="369332"/>
          </a:xfrm>
          <a:prstGeom prst="rect">
            <a:avLst/>
          </a:prstGeom>
        </p:spPr>
        <p:txBody>
          <a:bodyPr wrap="square">
            <a:spAutoFit/>
          </a:bodyPr>
          <a:lstStyle/>
          <a:p>
            <a:pPr indent="444500"/>
            <a:r>
              <a:rPr lang="el-GR" dirty="0">
                <a:latin typeface="Calibri Light" panose="020F0302020204030204" pitchFamily="34" charset="0"/>
                <a:cs typeface="Calibri Light" panose="020F0302020204030204" pitchFamily="34" charset="0"/>
              </a:rPr>
              <a:t>Μείωση σωματικού μήκους</a:t>
            </a:r>
            <a:r>
              <a:rPr lang="en-GB" dirty="0">
                <a:latin typeface="Calibri Light" panose="020F0302020204030204" pitchFamily="34" charset="0"/>
                <a:cs typeface="Calibri Light" panose="020F0302020204030204" pitchFamily="34" charset="0"/>
              </a:rPr>
              <a:t>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Stergiou &amp; Tsikliras 2011</a:t>
            </a:r>
            <a:r>
              <a:rPr lang="en-US" sz="1400" dirty="0">
                <a:solidFill>
                  <a:srgbClr val="0000FF"/>
                </a:solidFill>
                <a:latin typeface="Calibri Light" panose="020F0302020204030204" pitchFamily="34" charset="0"/>
                <a:cs typeface="Calibri Light" panose="020F0302020204030204" pitchFamily="34" charset="0"/>
              </a:rPr>
              <a:t>)</a:t>
            </a:r>
            <a:endParaRPr lang="el-GR" sz="1400" dirty="0">
              <a:latin typeface="Calibri Light" panose="020F0302020204030204" pitchFamily="34" charset="0"/>
              <a:cs typeface="Calibri Light" panose="020F0302020204030204" pitchFamily="34" charset="0"/>
            </a:endParaRPr>
          </a:p>
        </p:txBody>
      </p:sp>
      <p:sp>
        <p:nvSpPr>
          <p:cNvPr id="14" name="Ορθογώνιο 13">
            <a:extLst>
              <a:ext uri="{FF2B5EF4-FFF2-40B4-BE49-F238E27FC236}">
                <a16:creationId xmlns:a16="http://schemas.microsoft.com/office/drawing/2014/main" id="{B059B6A0-8760-4283-995D-84B203CDCC95}"/>
              </a:ext>
            </a:extLst>
          </p:cNvPr>
          <p:cNvSpPr/>
          <p:nvPr/>
        </p:nvSpPr>
        <p:spPr>
          <a:xfrm>
            <a:off x="1421904" y="1861759"/>
            <a:ext cx="5454352" cy="369332"/>
          </a:xfrm>
          <a:prstGeom prst="rect">
            <a:avLst/>
          </a:prstGeom>
        </p:spPr>
        <p:txBody>
          <a:bodyPr wrap="square">
            <a:spAutoFit/>
          </a:bodyPr>
          <a:lstStyle/>
          <a:p>
            <a:pPr indent="622300"/>
            <a:r>
              <a:rPr lang="el-GR" dirty="0">
                <a:latin typeface="Calibri Light" panose="020F0302020204030204" pitchFamily="34" charset="0"/>
                <a:cs typeface="Calibri Light" panose="020F0302020204030204" pitchFamily="34" charset="0"/>
              </a:rPr>
              <a:t>Πρόωρη γεννητική ωρίμαση</a:t>
            </a:r>
            <a:r>
              <a:rPr lang="en-GB" dirty="0">
                <a:latin typeface="Calibri Light" panose="020F0302020204030204" pitchFamily="34" charset="0"/>
                <a:cs typeface="Calibri Light" panose="020F0302020204030204" pitchFamily="34" charset="0"/>
              </a:rPr>
              <a:t>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Olsen et al.</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2004</a:t>
            </a:r>
            <a:r>
              <a:rPr lang="en-US" sz="1400" dirty="0">
                <a:solidFill>
                  <a:srgbClr val="0000FF"/>
                </a:solidFill>
                <a:latin typeface="Calibri Light" panose="020F0302020204030204" pitchFamily="34" charset="0"/>
                <a:cs typeface="Calibri Light" panose="020F0302020204030204" pitchFamily="34" charset="0"/>
              </a:rPr>
              <a:t>)</a:t>
            </a:r>
            <a:endParaRPr lang="el-GR" dirty="0">
              <a:latin typeface="Calibri Light" panose="020F0302020204030204" pitchFamily="34" charset="0"/>
              <a:cs typeface="Calibri Light" panose="020F0302020204030204" pitchFamily="34" charset="0"/>
            </a:endParaRPr>
          </a:p>
        </p:txBody>
      </p:sp>
      <p:sp>
        <p:nvSpPr>
          <p:cNvPr id="15" name="Ορθογώνιο 14">
            <a:extLst>
              <a:ext uri="{FF2B5EF4-FFF2-40B4-BE49-F238E27FC236}">
                <a16:creationId xmlns:a16="http://schemas.microsoft.com/office/drawing/2014/main" id="{AE00D8BF-FF7F-45E1-8D46-482FCF139D70}"/>
              </a:ext>
            </a:extLst>
          </p:cNvPr>
          <p:cNvSpPr/>
          <p:nvPr/>
        </p:nvSpPr>
        <p:spPr>
          <a:xfrm>
            <a:off x="605880" y="2569579"/>
            <a:ext cx="6054352" cy="369332"/>
          </a:xfrm>
          <a:prstGeom prst="rect">
            <a:avLst/>
          </a:prstGeom>
        </p:spPr>
        <p:txBody>
          <a:bodyPr wrap="square">
            <a:spAutoFit/>
          </a:bodyPr>
          <a:lstStyle/>
          <a:p>
            <a:pPr indent="622300"/>
            <a:r>
              <a:rPr lang="el-GR" dirty="0">
                <a:latin typeface="Calibri Light" panose="020F0302020204030204" pitchFamily="34" charset="0"/>
                <a:cs typeface="Calibri Light" panose="020F0302020204030204" pitchFamily="34" charset="0"/>
              </a:rPr>
              <a:t>Προβληματική νεοσυλλογή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Hutchings 2002</a:t>
            </a:r>
            <a:r>
              <a:rPr lang="en-US" sz="1400" dirty="0">
                <a:solidFill>
                  <a:srgbClr val="0000FF"/>
                </a:solidFill>
                <a:latin typeface="Calibri Light" panose="020F0302020204030204" pitchFamily="34" charset="0"/>
                <a:cs typeface="Calibri Light" panose="020F0302020204030204" pitchFamily="34" charset="0"/>
              </a:rPr>
              <a:t>)</a:t>
            </a:r>
            <a:endParaRPr lang="el-GR" dirty="0">
              <a:latin typeface="Calibri Light" panose="020F0302020204030204" pitchFamily="34" charset="0"/>
              <a:cs typeface="Calibri Light" panose="020F0302020204030204" pitchFamily="34" charset="0"/>
            </a:endParaRPr>
          </a:p>
        </p:txBody>
      </p:sp>
      <p:sp>
        <p:nvSpPr>
          <p:cNvPr id="19" name="Ορθογώνιο 18">
            <a:extLst>
              <a:ext uri="{FF2B5EF4-FFF2-40B4-BE49-F238E27FC236}">
                <a16:creationId xmlns:a16="http://schemas.microsoft.com/office/drawing/2014/main" id="{008CDAE7-6407-4889-AD6D-795B3E0C4C23}"/>
              </a:ext>
            </a:extLst>
          </p:cNvPr>
          <p:cNvSpPr/>
          <p:nvPr/>
        </p:nvSpPr>
        <p:spPr>
          <a:xfrm>
            <a:off x="-90264" y="3277399"/>
            <a:ext cx="5382344" cy="369332"/>
          </a:xfrm>
          <a:prstGeom prst="rect">
            <a:avLst/>
          </a:prstGeom>
        </p:spPr>
        <p:txBody>
          <a:bodyPr wrap="square">
            <a:spAutoFit/>
          </a:bodyPr>
          <a:lstStyle/>
          <a:p>
            <a:pPr indent="444500"/>
            <a:r>
              <a:rPr lang="el-GR" dirty="0">
                <a:latin typeface="Calibri Light" panose="020F0302020204030204" pitchFamily="34" charset="0"/>
                <a:cs typeface="Calibri Light" panose="020F0302020204030204" pitchFamily="34" charset="0"/>
              </a:rPr>
              <a:t>Αλλαγή πληθυσμιακής δομής </a:t>
            </a:r>
            <a:r>
              <a:rPr lang="en-US" sz="1400" dirty="0">
                <a:solidFill>
                  <a:srgbClr val="0000FF"/>
                </a:solidFill>
                <a:latin typeface="Calibri Light" panose="020F0302020204030204" pitchFamily="34" charset="0"/>
                <a:cs typeface="Calibri Light" panose="020F0302020204030204" pitchFamily="34" charset="0"/>
              </a:rPr>
              <a:t>(</a:t>
            </a:r>
            <a:r>
              <a:rPr lang="en-GB" sz="1400" dirty="0" err="1">
                <a:solidFill>
                  <a:schemeClr val="tx1">
                    <a:lumMod val="50000"/>
                    <a:lumOff val="50000"/>
                  </a:schemeClr>
                </a:solidFill>
                <a:latin typeface="Calibri Light" panose="020F0302020204030204" pitchFamily="34" charset="0"/>
                <a:cs typeface="Calibri Light" panose="020F0302020204030204" pitchFamily="34" charset="0"/>
              </a:rPr>
              <a:t>Dulvy</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 et al.</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2003</a:t>
            </a:r>
            <a:r>
              <a:rPr lang="en-US" sz="1400" dirty="0">
                <a:solidFill>
                  <a:srgbClr val="0000FF"/>
                </a:solidFill>
                <a:latin typeface="Calibri Light" panose="020F0302020204030204" pitchFamily="34" charset="0"/>
                <a:cs typeface="Calibri Light" panose="020F0302020204030204" pitchFamily="34" charset="0"/>
              </a:rPr>
              <a:t>)</a:t>
            </a:r>
            <a:endParaRPr lang="el-GR" sz="1400" dirty="0">
              <a:latin typeface="Calibri Light" panose="020F0302020204030204" pitchFamily="34" charset="0"/>
              <a:cs typeface="Calibri Light" panose="020F0302020204030204" pitchFamily="34" charset="0"/>
            </a:endParaRPr>
          </a:p>
        </p:txBody>
      </p:sp>
      <p:sp>
        <p:nvSpPr>
          <p:cNvPr id="20" name="Ορθογώνιο 19">
            <a:extLst>
              <a:ext uri="{FF2B5EF4-FFF2-40B4-BE49-F238E27FC236}">
                <a16:creationId xmlns:a16="http://schemas.microsoft.com/office/drawing/2014/main" id="{AC06630D-BBF9-42FF-B65B-D8C03A996CDE}"/>
              </a:ext>
            </a:extLst>
          </p:cNvPr>
          <p:cNvSpPr/>
          <p:nvPr/>
        </p:nvSpPr>
        <p:spPr>
          <a:xfrm>
            <a:off x="-460854" y="3985217"/>
            <a:ext cx="4104456" cy="584775"/>
          </a:xfrm>
          <a:prstGeom prst="rect">
            <a:avLst/>
          </a:prstGeom>
        </p:spPr>
        <p:txBody>
          <a:bodyPr wrap="square">
            <a:spAutoFit/>
          </a:bodyPr>
          <a:lstStyle/>
          <a:p>
            <a:pPr indent="444500"/>
            <a:r>
              <a:rPr lang="el-GR" dirty="0">
                <a:latin typeface="Calibri Light" panose="020F0302020204030204" pitchFamily="34" charset="0"/>
                <a:cs typeface="Calibri Light" panose="020F0302020204030204" pitchFamily="34" charset="0"/>
              </a:rPr>
              <a:t>Συρρίκνωση τροφικών πλεγμάτων</a:t>
            </a:r>
          </a:p>
          <a:p>
            <a:pPr indent="444500"/>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Pauly et al.</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1998</a:t>
            </a:r>
            <a:r>
              <a:rPr lang="en-US" sz="1400" dirty="0">
                <a:solidFill>
                  <a:srgbClr val="0000FF"/>
                </a:solidFill>
                <a:latin typeface="Calibri Light" panose="020F0302020204030204" pitchFamily="34" charset="0"/>
                <a:cs typeface="Calibri Light" panose="020F0302020204030204" pitchFamily="34" charset="0"/>
              </a:rPr>
              <a:t>)</a:t>
            </a:r>
          </a:p>
        </p:txBody>
      </p:sp>
      <p:sp>
        <p:nvSpPr>
          <p:cNvPr id="607265" name="Ορθογώνιο 607264">
            <a:extLst>
              <a:ext uri="{FF2B5EF4-FFF2-40B4-BE49-F238E27FC236}">
                <a16:creationId xmlns:a16="http://schemas.microsoft.com/office/drawing/2014/main" id="{5EDC8F90-128D-4F39-A617-15CCD82EBC30}"/>
              </a:ext>
            </a:extLst>
          </p:cNvPr>
          <p:cNvSpPr/>
          <p:nvPr/>
        </p:nvSpPr>
        <p:spPr>
          <a:xfrm>
            <a:off x="4104456" y="3936437"/>
            <a:ext cx="6251715" cy="369332"/>
          </a:xfrm>
          <a:prstGeom prst="rect">
            <a:avLst/>
          </a:prstGeom>
        </p:spPr>
        <p:txBody>
          <a:bodyPr wrap="square">
            <a:spAutoFit/>
          </a:bodyPr>
          <a:lstStyle/>
          <a:p>
            <a:r>
              <a:rPr lang="el-GR" dirty="0">
                <a:latin typeface="Calibri Light" panose="020F0302020204030204" pitchFamily="34" charset="0"/>
                <a:cs typeface="Calibri Light" panose="020F0302020204030204" pitchFamily="34" charset="0"/>
              </a:rPr>
              <a:t>Προστασία του ενδιαιτήματος </a:t>
            </a:r>
            <a:r>
              <a:rPr lang="en-US" sz="1400" dirty="0">
                <a:solidFill>
                  <a:srgbClr val="0000FF"/>
                </a:solidFill>
                <a:latin typeface="Calibri Light" panose="020F0302020204030204" pitchFamily="34" charset="0"/>
                <a:cs typeface="Calibri Light" panose="020F0302020204030204" pitchFamily="34" charset="0"/>
              </a:rPr>
              <a:t>(</a:t>
            </a:r>
            <a:r>
              <a:rPr lang="en-US" sz="1400" dirty="0" err="1">
                <a:solidFill>
                  <a:schemeClr val="tx1">
                    <a:lumMod val="50000"/>
                    <a:lumOff val="50000"/>
                  </a:schemeClr>
                </a:solidFill>
                <a:latin typeface="Calibri Light" panose="020F0302020204030204" pitchFamily="34" charset="0"/>
                <a:cs typeface="Calibri Light" panose="020F0302020204030204" pitchFamily="34" charset="0"/>
              </a:rPr>
              <a:t>DeJuan</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&amp; </a:t>
            </a:r>
            <a:r>
              <a:rPr lang="en-US" sz="1400" dirty="0" err="1">
                <a:solidFill>
                  <a:schemeClr val="tx1">
                    <a:lumMod val="50000"/>
                    <a:lumOff val="50000"/>
                  </a:schemeClr>
                </a:solidFill>
                <a:latin typeface="Calibri Light" panose="020F0302020204030204" pitchFamily="34" charset="0"/>
                <a:cs typeface="Calibri Light" panose="020F0302020204030204" pitchFamily="34" charset="0"/>
              </a:rPr>
              <a:t>Demestre</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2012</a:t>
            </a:r>
            <a:r>
              <a:rPr lang="en-US" sz="1400" dirty="0">
                <a:solidFill>
                  <a:srgbClr val="0000FF"/>
                </a:solidFill>
                <a:latin typeface="Calibri Light" panose="020F0302020204030204" pitchFamily="34" charset="0"/>
                <a:cs typeface="Calibri Light" panose="020F0302020204030204" pitchFamily="34" charset="0"/>
              </a:rPr>
              <a:t>)</a:t>
            </a:r>
          </a:p>
        </p:txBody>
      </p:sp>
      <p:sp>
        <p:nvSpPr>
          <p:cNvPr id="607266" name="Ορθογώνιο 607265">
            <a:extLst>
              <a:ext uri="{FF2B5EF4-FFF2-40B4-BE49-F238E27FC236}">
                <a16:creationId xmlns:a16="http://schemas.microsoft.com/office/drawing/2014/main" id="{C4987DCA-F958-4BCE-BCB0-EA17D9BD39B9}"/>
              </a:ext>
            </a:extLst>
          </p:cNvPr>
          <p:cNvSpPr/>
          <p:nvPr/>
        </p:nvSpPr>
        <p:spPr>
          <a:xfrm>
            <a:off x="5877732" y="2838588"/>
            <a:ext cx="3571964" cy="584775"/>
          </a:xfrm>
          <a:prstGeom prst="rect">
            <a:avLst/>
          </a:prstGeom>
        </p:spPr>
        <p:txBody>
          <a:bodyPr wrap="square">
            <a:spAutoFit/>
          </a:bodyPr>
          <a:lstStyle/>
          <a:p>
            <a:pPr>
              <a:spcBef>
                <a:spcPts val="1000"/>
              </a:spcBef>
            </a:pPr>
            <a:r>
              <a:rPr lang="el-GR" dirty="0">
                <a:latin typeface="Calibri Light" panose="020F0302020204030204" pitchFamily="34" charset="0"/>
                <a:cs typeface="Calibri Light" panose="020F0302020204030204" pitchFamily="34" charset="0"/>
              </a:rPr>
              <a:t>Προστασία της βιοποικιλότητας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Dugan &amp; Davis</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1993</a:t>
            </a:r>
            <a:r>
              <a:rPr lang="en-US" sz="1400" dirty="0">
                <a:solidFill>
                  <a:srgbClr val="0000FF"/>
                </a:solidFill>
                <a:latin typeface="Calibri Light" panose="020F0302020204030204" pitchFamily="34" charset="0"/>
                <a:cs typeface="Calibri Light" panose="020F0302020204030204" pitchFamily="34" charset="0"/>
              </a:rPr>
              <a:t>)</a:t>
            </a:r>
            <a:endParaRPr lang="el-GR" sz="1400" dirty="0">
              <a:latin typeface="Calibri Light" panose="020F0302020204030204" pitchFamily="34" charset="0"/>
              <a:cs typeface="Calibri Light" panose="020F0302020204030204" pitchFamily="34" charset="0"/>
            </a:endParaRPr>
          </a:p>
        </p:txBody>
      </p:sp>
      <p:sp>
        <p:nvSpPr>
          <p:cNvPr id="607267" name="Ορθογώνιο 607266">
            <a:extLst>
              <a:ext uri="{FF2B5EF4-FFF2-40B4-BE49-F238E27FC236}">
                <a16:creationId xmlns:a16="http://schemas.microsoft.com/office/drawing/2014/main" id="{613A1607-ED79-4D0F-889C-EE35FBC82F45}"/>
              </a:ext>
            </a:extLst>
          </p:cNvPr>
          <p:cNvSpPr/>
          <p:nvPr/>
        </p:nvSpPr>
        <p:spPr>
          <a:xfrm>
            <a:off x="2339752" y="4828923"/>
            <a:ext cx="6544310" cy="369332"/>
          </a:xfrm>
          <a:prstGeom prst="rect">
            <a:avLst/>
          </a:prstGeom>
        </p:spPr>
        <p:txBody>
          <a:bodyPr wrap="square">
            <a:spAutoFit/>
          </a:bodyPr>
          <a:lstStyle/>
          <a:p>
            <a:pPr indent="444500">
              <a:spcBef>
                <a:spcPts val="1000"/>
              </a:spcBef>
            </a:pPr>
            <a:r>
              <a:rPr lang="el-GR" dirty="0">
                <a:latin typeface="Calibri Light" panose="020F0302020204030204" pitchFamily="34" charset="0"/>
                <a:cs typeface="Calibri Light" panose="020F0302020204030204" pitchFamily="34" charset="0"/>
              </a:rPr>
              <a:t>Μετανάστευση νεαρών και ενήλικων ψαριών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Halpern et al.</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2009</a:t>
            </a:r>
            <a:r>
              <a:rPr lang="en-US" sz="1400" dirty="0">
                <a:solidFill>
                  <a:srgbClr val="0000FF"/>
                </a:solidFill>
                <a:latin typeface="Calibri Light" panose="020F0302020204030204" pitchFamily="34" charset="0"/>
                <a:cs typeface="Calibri Light" panose="020F0302020204030204" pitchFamily="34" charset="0"/>
              </a:rPr>
              <a:t>)</a:t>
            </a:r>
            <a:endParaRPr lang="el-GR" sz="1400" dirty="0">
              <a:latin typeface="Calibri Light" panose="020F0302020204030204" pitchFamily="34" charset="0"/>
              <a:cs typeface="Calibri Light" panose="020F0302020204030204" pitchFamily="34" charset="0"/>
            </a:endParaRPr>
          </a:p>
        </p:txBody>
      </p:sp>
      <p:sp>
        <p:nvSpPr>
          <p:cNvPr id="607268" name="Ορθογώνιο 607267">
            <a:extLst>
              <a:ext uri="{FF2B5EF4-FFF2-40B4-BE49-F238E27FC236}">
                <a16:creationId xmlns:a16="http://schemas.microsoft.com/office/drawing/2014/main" id="{96503CA2-407A-4AEB-9BFB-43CE08F0E776}"/>
              </a:ext>
            </a:extLst>
          </p:cNvPr>
          <p:cNvSpPr/>
          <p:nvPr/>
        </p:nvSpPr>
        <p:spPr>
          <a:xfrm>
            <a:off x="323528" y="6488668"/>
            <a:ext cx="7731732" cy="369332"/>
          </a:xfrm>
          <a:prstGeom prst="rect">
            <a:avLst/>
          </a:prstGeom>
        </p:spPr>
        <p:txBody>
          <a:bodyPr wrap="square">
            <a:spAutoFit/>
          </a:bodyPr>
          <a:lstStyle/>
          <a:p>
            <a:pPr>
              <a:spcBef>
                <a:spcPts val="1000"/>
              </a:spcBef>
            </a:pPr>
            <a:r>
              <a:rPr lang="el-GR" dirty="0">
                <a:latin typeface="Calibri Light" panose="020F0302020204030204" pitchFamily="34" charset="0"/>
                <a:cs typeface="Calibri Light" panose="020F0302020204030204" pitchFamily="34" charset="0"/>
              </a:rPr>
              <a:t>Αύξηση βιομάζας, μεγέθους, αναπαραγωγικού δυναμικού</a:t>
            </a:r>
            <a:r>
              <a:rPr lang="en-US" dirty="0">
                <a:latin typeface="Calibri Light" panose="020F0302020204030204" pitchFamily="34" charset="0"/>
                <a:cs typeface="Calibri Light" panose="020F0302020204030204" pitchFamily="34" charset="0"/>
              </a:rPr>
              <a:t>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Tetreault &amp; Ambrose 2007</a:t>
            </a:r>
            <a:r>
              <a:rPr lang="en-US" sz="1400" dirty="0">
                <a:solidFill>
                  <a:srgbClr val="0000FF"/>
                </a:solidFill>
                <a:latin typeface="Calibri Light" panose="020F0302020204030204" pitchFamily="34" charset="0"/>
                <a:cs typeface="Calibri Light" panose="020F0302020204030204" pitchFamily="34" charset="0"/>
              </a:rPr>
              <a:t>)</a:t>
            </a:r>
            <a:endParaRPr lang="el-GR" sz="1400" dirty="0">
              <a:latin typeface="Calibri Light" panose="020F0302020204030204" pitchFamily="34" charset="0"/>
              <a:cs typeface="Calibri Light" panose="020F0302020204030204" pitchFamily="34" charset="0"/>
            </a:endParaRPr>
          </a:p>
        </p:txBody>
      </p:sp>
      <p:sp>
        <p:nvSpPr>
          <p:cNvPr id="607269" name="Ορθογώνιο 607268">
            <a:extLst>
              <a:ext uri="{FF2B5EF4-FFF2-40B4-BE49-F238E27FC236}">
                <a16:creationId xmlns:a16="http://schemas.microsoft.com/office/drawing/2014/main" id="{FA0CD462-3917-426B-BA43-D8BF9522EB18}"/>
              </a:ext>
            </a:extLst>
          </p:cNvPr>
          <p:cNvSpPr/>
          <p:nvPr/>
        </p:nvSpPr>
        <p:spPr>
          <a:xfrm>
            <a:off x="1421904" y="5705626"/>
            <a:ext cx="6994309" cy="369332"/>
          </a:xfrm>
          <a:prstGeom prst="rect">
            <a:avLst/>
          </a:prstGeom>
        </p:spPr>
        <p:txBody>
          <a:bodyPr wrap="square">
            <a:spAutoFit/>
          </a:bodyPr>
          <a:lstStyle/>
          <a:p>
            <a:pPr>
              <a:spcBef>
                <a:spcPts val="1000"/>
              </a:spcBef>
            </a:pPr>
            <a:r>
              <a:rPr lang="el-GR" dirty="0">
                <a:latin typeface="Calibri Light" panose="020F0302020204030204" pitchFamily="34" charset="0"/>
                <a:cs typeface="Calibri Light" panose="020F0302020204030204" pitchFamily="34" charset="0"/>
              </a:rPr>
              <a:t>Αύξηση νεοσυλλογής και βιομάζας αναπαραγωγής</a:t>
            </a:r>
            <a:r>
              <a:rPr lang="en-US" dirty="0">
                <a:latin typeface="Calibri Light" panose="020F0302020204030204" pitchFamily="34" charset="0"/>
                <a:cs typeface="Calibri Light" panose="020F0302020204030204" pitchFamily="34" charset="0"/>
              </a:rPr>
              <a:t>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Fiorentino et al. 2008</a:t>
            </a:r>
            <a:r>
              <a:rPr lang="en-US" sz="1400" dirty="0">
                <a:solidFill>
                  <a:srgbClr val="0000FF"/>
                </a:solidFill>
                <a:latin typeface="Calibri Light" panose="020F0302020204030204" pitchFamily="34" charset="0"/>
                <a:cs typeface="Calibri Light" panose="020F0302020204030204" pitchFamily="34" charset="0"/>
              </a:rPr>
              <a:t>)</a:t>
            </a:r>
          </a:p>
        </p:txBody>
      </p:sp>
      <p:sp>
        <p:nvSpPr>
          <p:cNvPr id="607270" name="Ισοσκελές τρίγωνο 607269">
            <a:extLst>
              <a:ext uri="{FF2B5EF4-FFF2-40B4-BE49-F238E27FC236}">
                <a16:creationId xmlns:a16="http://schemas.microsoft.com/office/drawing/2014/main" id="{1031763E-3309-4135-9041-790869A4A27B}"/>
              </a:ext>
            </a:extLst>
          </p:cNvPr>
          <p:cNvSpPr/>
          <p:nvPr/>
        </p:nvSpPr>
        <p:spPr>
          <a:xfrm>
            <a:off x="179512" y="446119"/>
            <a:ext cx="8910736" cy="6367257"/>
          </a:xfrm>
          <a:prstGeom prst="triangle">
            <a:avLst>
              <a:gd name="adj" fmla="val 100000"/>
            </a:avLst>
          </a:prstGeom>
          <a:solidFill>
            <a:schemeClr val="bg1">
              <a:lumMod val="9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dirty="0">
              <a:latin typeface="Calibri Light" panose="020F0302020204030204" pitchFamily="34" charset="0"/>
              <a:cs typeface="Calibri Light" panose="020F0302020204030204" pitchFamily="34" charset="0"/>
            </a:endParaRPr>
          </a:p>
        </p:txBody>
      </p:sp>
      <p:sp>
        <p:nvSpPr>
          <p:cNvPr id="2" name="TextBox 1"/>
          <p:cNvSpPr txBox="1"/>
          <p:nvPr/>
        </p:nvSpPr>
        <p:spPr>
          <a:xfrm>
            <a:off x="4788024" y="3356992"/>
            <a:ext cx="4248472" cy="2862322"/>
          </a:xfrm>
          <a:prstGeom prst="rect">
            <a:avLst/>
          </a:prstGeom>
          <a:noFill/>
        </p:spPr>
        <p:txBody>
          <a:bodyPr wrap="square" rtlCol="0">
            <a:spAutoFit/>
          </a:bodyPr>
          <a:lstStyle/>
          <a:p>
            <a:pPr algn="ctr"/>
            <a:r>
              <a:rPr lang="el-GR" sz="3600" dirty="0">
                <a:latin typeface="Calibri Light" panose="020F0302020204030204" pitchFamily="34" charset="0"/>
                <a:cs typeface="Calibri Light" panose="020F0302020204030204" pitchFamily="34" charset="0"/>
              </a:rPr>
              <a:t>Τις επιπτώσεις της (υπερ-) αλιείας τις ξέρουμε </a:t>
            </a:r>
          </a:p>
          <a:p>
            <a:pPr algn="ctr"/>
            <a:r>
              <a:rPr lang="el-GR" sz="3600" dirty="0">
                <a:latin typeface="Calibri Light" panose="020F0302020204030204" pitchFamily="34" charset="0"/>
                <a:cs typeface="Calibri Light" panose="020F0302020204030204" pitchFamily="34" charset="0"/>
              </a:rPr>
              <a:t>(ή τις μάθαμε γιατί πάθαμε)</a:t>
            </a:r>
            <a:endParaRPr lang="en-US" sz="36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596083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5"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Μια μικρή αναδρομή</a:t>
            </a:r>
            <a:endParaRPr lang="en-US" dirty="0">
              <a:solidFill>
                <a:schemeClr val="bg1"/>
              </a:solidFill>
              <a:latin typeface="Calibri Light" panose="020F0302020204030204" pitchFamily="34" charset="0"/>
              <a:cs typeface="Calibri Light" panose="020F0302020204030204" pitchFamily="34" charset="0"/>
            </a:endParaRPr>
          </a:p>
        </p:txBody>
      </p:sp>
      <p:sp>
        <p:nvSpPr>
          <p:cNvPr id="607264" name="Rectangle 32"/>
          <p:cNvSpPr>
            <a:spLocks noChangeArrowheads="1"/>
          </p:cNvSpPr>
          <p:nvPr/>
        </p:nvSpPr>
        <p:spPr bwMode="auto">
          <a:xfrm>
            <a:off x="0" y="6491288"/>
            <a:ext cx="32004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r>
              <a:rPr lang="el-GR">
                <a:latin typeface="Verdana"/>
                <a:cs typeface="Verdana"/>
              </a:rPr>
              <a:t>(</a:t>
            </a:r>
            <a:r>
              <a:rPr lang="en-US">
                <a:solidFill>
                  <a:srgbClr val="FFFF00"/>
                </a:solidFill>
                <a:latin typeface="Verdana"/>
                <a:cs typeface="Verdana"/>
              </a:rPr>
              <a:t>Stergiou</a:t>
            </a:r>
            <a:r>
              <a:rPr lang="en-GB">
                <a:solidFill>
                  <a:srgbClr val="FFFF00"/>
                </a:solidFill>
                <a:latin typeface="Verdana"/>
                <a:cs typeface="Verdana"/>
              </a:rPr>
              <a:t> et al</a:t>
            </a:r>
            <a:r>
              <a:rPr lang="el-GR">
                <a:solidFill>
                  <a:srgbClr val="FFFF00"/>
                </a:solidFill>
                <a:latin typeface="Verdana"/>
                <a:cs typeface="Verdana"/>
              </a:rPr>
              <a:t>.</a:t>
            </a:r>
            <a:r>
              <a:rPr lang="en-GB">
                <a:solidFill>
                  <a:srgbClr val="FFFF00"/>
                </a:solidFill>
                <a:latin typeface="Verdana"/>
                <a:cs typeface="Verdana"/>
              </a:rPr>
              <a:t> 2007</a:t>
            </a:r>
            <a:r>
              <a:rPr lang="en-GB">
                <a:latin typeface="Verdana"/>
                <a:cs typeface="Verdana"/>
              </a:rPr>
              <a:t>)</a:t>
            </a:r>
            <a:endParaRPr lang="el-GR">
              <a:latin typeface="Verdana"/>
              <a:cs typeface="Verdana"/>
            </a:endParaRPr>
          </a:p>
        </p:txBody>
      </p:sp>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 name="Picture 8"/>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8" name="Text Box 2"/>
          <p:cNvSpPr txBox="1">
            <a:spLocks noChangeArrowheads="1"/>
          </p:cNvSpPr>
          <p:nvPr/>
        </p:nvSpPr>
        <p:spPr bwMode="auto">
          <a:xfrm>
            <a:off x="0" y="332656"/>
            <a:ext cx="9144000" cy="6771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l-GR" dirty="0">
                <a:latin typeface="Calibri Light" panose="020F0302020204030204" pitchFamily="34" charset="0"/>
                <a:cs typeface="Calibri Light" panose="020F0302020204030204" pitchFamily="34" charset="0"/>
              </a:rPr>
              <a:t>Οι επιπτώσεις της αλιείας στους θαλάσσιους οργανισμούς είναι γνωστές εδώ και 120 χρόνια </a:t>
            </a:r>
            <a:endParaRPr lang="en-US" dirty="0">
              <a:latin typeface="Calibri Light" panose="020F0302020204030204" pitchFamily="34" charset="0"/>
              <a:cs typeface="Calibri Light" panose="020F0302020204030204" pitchFamily="34" charset="0"/>
            </a:endParaRPr>
          </a:p>
          <a:p>
            <a:pPr algn="r"/>
            <a:r>
              <a:rPr lang="en-US" sz="1900" dirty="0">
                <a:solidFill>
                  <a:srgbClr val="0000FF"/>
                </a:solidFill>
                <a:latin typeface="Calibri Light" panose="020F0302020204030204" pitchFamily="34" charset="0"/>
                <a:cs typeface="Calibri Light" panose="020F0302020204030204" pitchFamily="34" charset="0"/>
              </a:rPr>
              <a:t>					           </a:t>
            </a:r>
            <a:r>
              <a:rPr lang="en-US" sz="1600" dirty="0">
                <a:solidFill>
                  <a:srgbClr val="0000FF"/>
                </a:solidFill>
                <a:latin typeface="Calibri Light" panose="020F0302020204030204" pitchFamily="34" charset="0"/>
                <a:cs typeface="Calibri Light" panose="020F0302020204030204" pitchFamily="34" charset="0"/>
              </a:rPr>
              <a:t> (</a:t>
            </a:r>
            <a:r>
              <a:rPr lang="en-US" sz="1600" dirty="0">
                <a:solidFill>
                  <a:schemeClr val="tx1">
                    <a:lumMod val="50000"/>
                    <a:lumOff val="50000"/>
                  </a:schemeClr>
                </a:solidFill>
                <a:latin typeface="Calibri Light" panose="020F0302020204030204" pitchFamily="34" charset="0"/>
                <a:cs typeface="Calibri Light" panose="020F0302020204030204" pitchFamily="34" charset="0"/>
              </a:rPr>
              <a:t>Fulton 1898</a:t>
            </a:r>
            <a:r>
              <a:rPr lang="en-US" sz="1600" dirty="0">
                <a:solidFill>
                  <a:srgbClr val="0000FF"/>
                </a:solidFill>
                <a:latin typeface="Calibri Light" panose="020F0302020204030204" pitchFamily="34" charset="0"/>
                <a:cs typeface="Calibri Light" panose="020F0302020204030204" pitchFamily="34" charset="0"/>
              </a:rPr>
              <a:t>)</a:t>
            </a:r>
          </a:p>
        </p:txBody>
      </p:sp>
      <p:pic>
        <p:nvPicPr>
          <p:cNvPr id="2" name="Picture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971028" y="980728"/>
            <a:ext cx="5172972" cy="5130428"/>
          </a:xfrm>
          <a:prstGeom prst="rect">
            <a:avLst/>
          </a:prstGeom>
        </p:spPr>
      </p:pic>
      <p:pic>
        <p:nvPicPr>
          <p:cNvPr id="3" name="Picture 2"/>
          <p:cNvPicPr>
            <a:picLocks noChangeAspect="1"/>
          </p:cNvPicPr>
          <p:nvPr/>
        </p:nvPicPr>
        <p:blipFill>
          <a:blip r:embed="rId6"/>
          <a:stretch>
            <a:fillRect/>
          </a:stretch>
        </p:blipFill>
        <p:spPr>
          <a:xfrm>
            <a:off x="0" y="980728"/>
            <a:ext cx="3975993" cy="4221088"/>
          </a:xfrm>
          <a:prstGeom prst="rect">
            <a:avLst/>
          </a:prstGeom>
        </p:spPr>
      </p:pic>
      <p:sp>
        <p:nvSpPr>
          <p:cNvPr id="4" name="Rectangle 3"/>
          <p:cNvSpPr/>
          <p:nvPr/>
        </p:nvSpPr>
        <p:spPr>
          <a:xfrm>
            <a:off x="4427984" y="4221088"/>
            <a:ext cx="4248472" cy="1872208"/>
          </a:xfrm>
          <a:prstGeom prst="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2844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5"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Τα οφέλη της διαχείρισης</a:t>
            </a:r>
            <a:endParaRPr lang="en-US" dirty="0">
              <a:solidFill>
                <a:schemeClr val="bg1"/>
              </a:solidFill>
              <a:latin typeface="Calibri Light" panose="020F0302020204030204" pitchFamily="34" charset="0"/>
              <a:cs typeface="Calibri Light" panose="020F0302020204030204" pitchFamily="34" charset="0"/>
            </a:endParaRPr>
          </a:p>
        </p:txBody>
      </p:sp>
      <p:cxnSp>
        <p:nvCxnSpPr>
          <p:cNvPr id="8" name="Ευθεία γραμμή σύνδεσης 7">
            <a:extLst>
              <a:ext uri="{FF2B5EF4-FFF2-40B4-BE49-F238E27FC236}">
                <a16:creationId xmlns:a16="http://schemas.microsoft.com/office/drawing/2014/main" id="{E2799279-64C3-4ACB-9733-FE11222E5588}"/>
              </a:ext>
            </a:extLst>
          </p:cNvPr>
          <p:cNvCxnSpPr/>
          <p:nvPr/>
        </p:nvCxnSpPr>
        <p:spPr>
          <a:xfrm flipV="1">
            <a:off x="0" y="369324"/>
            <a:ext cx="9144000" cy="6488676"/>
          </a:xfrm>
          <a:prstGeom prst="line">
            <a:avLst/>
          </a:prstGeom>
          <a:ln w="28575">
            <a:solidFill>
              <a:srgbClr val="0033CC"/>
            </a:solidFill>
          </a:ln>
        </p:spPr>
        <p:style>
          <a:lnRef idx="1">
            <a:schemeClr val="accent6"/>
          </a:lnRef>
          <a:fillRef idx="0">
            <a:schemeClr val="accent6"/>
          </a:fillRef>
          <a:effectRef idx="0">
            <a:schemeClr val="accent6"/>
          </a:effectRef>
          <a:fontRef idx="minor">
            <a:schemeClr val="tx1"/>
          </a:fontRef>
        </p:style>
      </p:cxnSp>
      <p:pic>
        <p:nvPicPr>
          <p:cNvPr id="1026" name="Picture 2" descr="ÎÏÎ¿ÏÎ­Î»ÎµÏÎ¼Î± ÎµÎ¹ÎºÏÎ½Î±Ï Î³Î¹Î± fishing allowed">
            <a:extLst>
              <a:ext uri="{FF2B5EF4-FFF2-40B4-BE49-F238E27FC236}">
                <a16:creationId xmlns:a16="http://schemas.microsoft.com/office/drawing/2014/main" id="{B0D246F3-E40B-427D-8838-ADB15C443699}"/>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7947248" y="5661248"/>
            <a:ext cx="1196752" cy="1196752"/>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2" descr="ÎÏÎ¿ÏÎ­Î»ÎµÏÎ¼Î± ÎµÎ¹ÎºÏÎ½Î±Ï Î³Î¹Î± fishing allowed">
            <a:extLst>
              <a:ext uri="{FF2B5EF4-FFF2-40B4-BE49-F238E27FC236}">
                <a16:creationId xmlns:a16="http://schemas.microsoft.com/office/drawing/2014/main" id="{D43BA2A9-783F-4FA1-8818-85D66A13D461}"/>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0" y="369324"/>
            <a:ext cx="1331640" cy="1229205"/>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Ορθογώνιο 11">
            <a:extLst>
              <a:ext uri="{FF2B5EF4-FFF2-40B4-BE49-F238E27FC236}">
                <a16:creationId xmlns:a16="http://schemas.microsoft.com/office/drawing/2014/main" id="{423B9F2E-5E06-4F92-A4F7-E4685848BE4A}"/>
              </a:ext>
            </a:extLst>
          </p:cNvPr>
          <p:cNvSpPr/>
          <p:nvPr/>
        </p:nvSpPr>
        <p:spPr>
          <a:xfrm>
            <a:off x="3563888" y="446119"/>
            <a:ext cx="5526360" cy="369332"/>
          </a:xfrm>
          <a:prstGeom prst="rect">
            <a:avLst/>
          </a:prstGeom>
        </p:spPr>
        <p:txBody>
          <a:bodyPr wrap="square">
            <a:spAutoFit/>
          </a:bodyPr>
          <a:lstStyle/>
          <a:p>
            <a:pPr indent="444500"/>
            <a:r>
              <a:rPr lang="el-GR" dirty="0">
                <a:latin typeface="Calibri Light" panose="020F0302020204030204" pitchFamily="34" charset="0"/>
                <a:cs typeface="Calibri Light" panose="020F0302020204030204" pitchFamily="34" charset="0"/>
              </a:rPr>
              <a:t>Μείωση βιομάζας/αφθονίας</a:t>
            </a:r>
            <a:r>
              <a:rPr lang="en-GB" dirty="0">
                <a:latin typeface="Calibri Light" panose="020F0302020204030204" pitchFamily="34" charset="0"/>
                <a:cs typeface="Calibri Light" panose="020F0302020204030204" pitchFamily="34" charset="0"/>
              </a:rPr>
              <a:t>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Pauly &amp; Zeller 2016</a:t>
            </a:r>
            <a:r>
              <a:rPr lang="en-US" sz="1400" dirty="0">
                <a:solidFill>
                  <a:srgbClr val="0000FF"/>
                </a:solidFill>
                <a:latin typeface="Calibri Light" panose="020F0302020204030204" pitchFamily="34" charset="0"/>
                <a:cs typeface="Calibri Light" panose="020F0302020204030204" pitchFamily="34" charset="0"/>
              </a:rPr>
              <a:t>)</a:t>
            </a:r>
            <a:endParaRPr lang="en-US" dirty="0">
              <a:solidFill>
                <a:srgbClr val="0000FF"/>
              </a:solidFill>
              <a:latin typeface="Calibri Light" panose="020F0302020204030204" pitchFamily="34" charset="0"/>
              <a:cs typeface="Calibri Light" panose="020F0302020204030204" pitchFamily="34" charset="0"/>
            </a:endParaRPr>
          </a:p>
        </p:txBody>
      </p:sp>
      <p:sp>
        <p:nvSpPr>
          <p:cNvPr id="13" name="Ορθογώνιο 12">
            <a:extLst>
              <a:ext uri="{FF2B5EF4-FFF2-40B4-BE49-F238E27FC236}">
                <a16:creationId xmlns:a16="http://schemas.microsoft.com/office/drawing/2014/main" id="{007A030D-489D-4875-A696-669E3A7C677E}"/>
              </a:ext>
            </a:extLst>
          </p:cNvPr>
          <p:cNvSpPr/>
          <p:nvPr/>
        </p:nvSpPr>
        <p:spPr>
          <a:xfrm>
            <a:off x="2483768" y="1153939"/>
            <a:ext cx="5958408" cy="369332"/>
          </a:xfrm>
          <a:prstGeom prst="rect">
            <a:avLst/>
          </a:prstGeom>
        </p:spPr>
        <p:txBody>
          <a:bodyPr wrap="square">
            <a:spAutoFit/>
          </a:bodyPr>
          <a:lstStyle/>
          <a:p>
            <a:pPr indent="444500"/>
            <a:r>
              <a:rPr lang="el-GR" dirty="0">
                <a:latin typeface="Calibri Light" panose="020F0302020204030204" pitchFamily="34" charset="0"/>
                <a:cs typeface="Calibri Light" panose="020F0302020204030204" pitchFamily="34" charset="0"/>
              </a:rPr>
              <a:t>Μείωση σωματικού μήκους</a:t>
            </a:r>
            <a:r>
              <a:rPr lang="en-GB" dirty="0">
                <a:latin typeface="Calibri Light" panose="020F0302020204030204" pitchFamily="34" charset="0"/>
                <a:cs typeface="Calibri Light" panose="020F0302020204030204" pitchFamily="34" charset="0"/>
              </a:rPr>
              <a:t>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Stergiou &amp; Tsikliras 2011</a:t>
            </a:r>
            <a:r>
              <a:rPr lang="en-US" sz="1400" dirty="0">
                <a:solidFill>
                  <a:srgbClr val="0000FF"/>
                </a:solidFill>
                <a:latin typeface="Calibri Light" panose="020F0302020204030204" pitchFamily="34" charset="0"/>
                <a:cs typeface="Calibri Light" panose="020F0302020204030204" pitchFamily="34" charset="0"/>
              </a:rPr>
              <a:t>)</a:t>
            </a:r>
            <a:endParaRPr lang="el-GR" sz="1400" dirty="0">
              <a:latin typeface="Calibri Light" panose="020F0302020204030204" pitchFamily="34" charset="0"/>
              <a:cs typeface="Calibri Light" panose="020F0302020204030204" pitchFamily="34" charset="0"/>
            </a:endParaRPr>
          </a:p>
        </p:txBody>
      </p:sp>
      <p:sp>
        <p:nvSpPr>
          <p:cNvPr id="14" name="Ορθογώνιο 13">
            <a:extLst>
              <a:ext uri="{FF2B5EF4-FFF2-40B4-BE49-F238E27FC236}">
                <a16:creationId xmlns:a16="http://schemas.microsoft.com/office/drawing/2014/main" id="{B059B6A0-8760-4283-995D-84B203CDCC95}"/>
              </a:ext>
            </a:extLst>
          </p:cNvPr>
          <p:cNvSpPr/>
          <p:nvPr/>
        </p:nvSpPr>
        <p:spPr>
          <a:xfrm>
            <a:off x="1421904" y="1861759"/>
            <a:ext cx="5454352" cy="369332"/>
          </a:xfrm>
          <a:prstGeom prst="rect">
            <a:avLst/>
          </a:prstGeom>
        </p:spPr>
        <p:txBody>
          <a:bodyPr wrap="square">
            <a:spAutoFit/>
          </a:bodyPr>
          <a:lstStyle/>
          <a:p>
            <a:pPr indent="622300"/>
            <a:r>
              <a:rPr lang="el-GR" dirty="0">
                <a:latin typeface="Calibri Light" panose="020F0302020204030204" pitchFamily="34" charset="0"/>
                <a:cs typeface="Calibri Light" panose="020F0302020204030204" pitchFamily="34" charset="0"/>
              </a:rPr>
              <a:t>Πρόωρη γεννητική ωρίμαση</a:t>
            </a:r>
            <a:r>
              <a:rPr lang="en-GB" dirty="0">
                <a:latin typeface="Calibri Light" panose="020F0302020204030204" pitchFamily="34" charset="0"/>
                <a:cs typeface="Calibri Light" panose="020F0302020204030204" pitchFamily="34" charset="0"/>
              </a:rPr>
              <a:t>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Olsen et al.</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2004</a:t>
            </a:r>
            <a:r>
              <a:rPr lang="en-US" sz="1400" dirty="0">
                <a:solidFill>
                  <a:srgbClr val="0000FF"/>
                </a:solidFill>
                <a:latin typeface="Calibri Light" panose="020F0302020204030204" pitchFamily="34" charset="0"/>
                <a:cs typeface="Calibri Light" panose="020F0302020204030204" pitchFamily="34" charset="0"/>
              </a:rPr>
              <a:t>)</a:t>
            </a:r>
            <a:endParaRPr lang="el-GR" dirty="0">
              <a:latin typeface="Calibri Light" panose="020F0302020204030204" pitchFamily="34" charset="0"/>
              <a:cs typeface="Calibri Light" panose="020F0302020204030204" pitchFamily="34" charset="0"/>
            </a:endParaRPr>
          </a:p>
        </p:txBody>
      </p:sp>
      <p:sp>
        <p:nvSpPr>
          <p:cNvPr id="15" name="Ορθογώνιο 14">
            <a:extLst>
              <a:ext uri="{FF2B5EF4-FFF2-40B4-BE49-F238E27FC236}">
                <a16:creationId xmlns:a16="http://schemas.microsoft.com/office/drawing/2014/main" id="{AE00D8BF-FF7F-45E1-8D46-482FCF139D70}"/>
              </a:ext>
            </a:extLst>
          </p:cNvPr>
          <p:cNvSpPr/>
          <p:nvPr/>
        </p:nvSpPr>
        <p:spPr>
          <a:xfrm>
            <a:off x="605880" y="2569579"/>
            <a:ext cx="6054352" cy="369332"/>
          </a:xfrm>
          <a:prstGeom prst="rect">
            <a:avLst/>
          </a:prstGeom>
        </p:spPr>
        <p:txBody>
          <a:bodyPr wrap="square">
            <a:spAutoFit/>
          </a:bodyPr>
          <a:lstStyle/>
          <a:p>
            <a:pPr indent="622300"/>
            <a:r>
              <a:rPr lang="el-GR" dirty="0">
                <a:latin typeface="Calibri Light" panose="020F0302020204030204" pitchFamily="34" charset="0"/>
                <a:cs typeface="Calibri Light" panose="020F0302020204030204" pitchFamily="34" charset="0"/>
              </a:rPr>
              <a:t>Προβληματική νεοσυλλογή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Hutchings 2002</a:t>
            </a:r>
            <a:r>
              <a:rPr lang="en-US" sz="1400" dirty="0">
                <a:solidFill>
                  <a:srgbClr val="0000FF"/>
                </a:solidFill>
                <a:latin typeface="Calibri Light" panose="020F0302020204030204" pitchFamily="34" charset="0"/>
                <a:cs typeface="Calibri Light" panose="020F0302020204030204" pitchFamily="34" charset="0"/>
              </a:rPr>
              <a:t>)</a:t>
            </a:r>
            <a:endParaRPr lang="el-GR" dirty="0">
              <a:latin typeface="Calibri Light" panose="020F0302020204030204" pitchFamily="34" charset="0"/>
              <a:cs typeface="Calibri Light" panose="020F0302020204030204" pitchFamily="34" charset="0"/>
            </a:endParaRPr>
          </a:p>
        </p:txBody>
      </p:sp>
      <p:sp>
        <p:nvSpPr>
          <p:cNvPr id="19" name="Ορθογώνιο 18">
            <a:extLst>
              <a:ext uri="{FF2B5EF4-FFF2-40B4-BE49-F238E27FC236}">
                <a16:creationId xmlns:a16="http://schemas.microsoft.com/office/drawing/2014/main" id="{008CDAE7-6407-4889-AD6D-795B3E0C4C23}"/>
              </a:ext>
            </a:extLst>
          </p:cNvPr>
          <p:cNvSpPr/>
          <p:nvPr/>
        </p:nvSpPr>
        <p:spPr>
          <a:xfrm>
            <a:off x="-90264" y="3277399"/>
            <a:ext cx="5382344" cy="369332"/>
          </a:xfrm>
          <a:prstGeom prst="rect">
            <a:avLst/>
          </a:prstGeom>
        </p:spPr>
        <p:txBody>
          <a:bodyPr wrap="square">
            <a:spAutoFit/>
          </a:bodyPr>
          <a:lstStyle/>
          <a:p>
            <a:pPr indent="444500"/>
            <a:r>
              <a:rPr lang="el-GR" dirty="0">
                <a:latin typeface="Calibri Light" panose="020F0302020204030204" pitchFamily="34" charset="0"/>
                <a:cs typeface="Calibri Light" panose="020F0302020204030204" pitchFamily="34" charset="0"/>
              </a:rPr>
              <a:t>Αλλαγή πληθυσμιακής δομής </a:t>
            </a:r>
            <a:r>
              <a:rPr lang="en-US" sz="1400" dirty="0">
                <a:solidFill>
                  <a:srgbClr val="0000FF"/>
                </a:solidFill>
                <a:latin typeface="Calibri Light" panose="020F0302020204030204" pitchFamily="34" charset="0"/>
                <a:cs typeface="Calibri Light" panose="020F0302020204030204" pitchFamily="34" charset="0"/>
              </a:rPr>
              <a:t>(</a:t>
            </a:r>
            <a:r>
              <a:rPr lang="en-GB" sz="1400" dirty="0" err="1">
                <a:solidFill>
                  <a:schemeClr val="tx1">
                    <a:lumMod val="50000"/>
                    <a:lumOff val="50000"/>
                  </a:schemeClr>
                </a:solidFill>
                <a:latin typeface="Calibri Light" panose="020F0302020204030204" pitchFamily="34" charset="0"/>
                <a:cs typeface="Calibri Light" panose="020F0302020204030204" pitchFamily="34" charset="0"/>
              </a:rPr>
              <a:t>Dulvy</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 et al.</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2003</a:t>
            </a:r>
            <a:r>
              <a:rPr lang="en-US" sz="1400" dirty="0">
                <a:solidFill>
                  <a:srgbClr val="0000FF"/>
                </a:solidFill>
                <a:latin typeface="Calibri Light" panose="020F0302020204030204" pitchFamily="34" charset="0"/>
                <a:cs typeface="Calibri Light" panose="020F0302020204030204" pitchFamily="34" charset="0"/>
              </a:rPr>
              <a:t>)</a:t>
            </a:r>
            <a:endParaRPr lang="el-GR" sz="1400" dirty="0">
              <a:latin typeface="Calibri Light" panose="020F0302020204030204" pitchFamily="34" charset="0"/>
              <a:cs typeface="Calibri Light" panose="020F0302020204030204" pitchFamily="34" charset="0"/>
            </a:endParaRPr>
          </a:p>
        </p:txBody>
      </p:sp>
      <p:sp>
        <p:nvSpPr>
          <p:cNvPr id="20" name="Ορθογώνιο 19">
            <a:extLst>
              <a:ext uri="{FF2B5EF4-FFF2-40B4-BE49-F238E27FC236}">
                <a16:creationId xmlns:a16="http://schemas.microsoft.com/office/drawing/2014/main" id="{AC06630D-BBF9-42FF-B65B-D8C03A996CDE}"/>
              </a:ext>
            </a:extLst>
          </p:cNvPr>
          <p:cNvSpPr/>
          <p:nvPr/>
        </p:nvSpPr>
        <p:spPr>
          <a:xfrm>
            <a:off x="-460854" y="3985217"/>
            <a:ext cx="4104456" cy="584775"/>
          </a:xfrm>
          <a:prstGeom prst="rect">
            <a:avLst/>
          </a:prstGeom>
        </p:spPr>
        <p:txBody>
          <a:bodyPr wrap="square">
            <a:spAutoFit/>
          </a:bodyPr>
          <a:lstStyle/>
          <a:p>
            <a:pPr indent="444500"/>
            <a:r>
              <a:rPr lang="el-GR" dirty="0">
                <a:latin typeface="Calibri Light" panose="020F0302020204030204" pitchFamily="34" charset="0"/>
                <a:cs typeface="Calibri Light" panose="020F0302020204030204" pitchFamily="34" charset="0"/>
              </a:rPr>
              <a:t>Συρρίκνωση τροφικών πλεγμάτων</a:t>
            </a:r>
          </a:p>
          <a:p>
            <a:pPr indent="444500"/>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Pauly et al.</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1998</a:t>
            </a:r>
            <a:r>
              <a:rPr lang="en-US" sz="1400" dirty="0">
                <a:solidFill>
                  <a:srgbClr val="0000FF"/>
                </a:solidFill>
                <a:latin typeface="Calibri Light" panose="020F0302020204030204" pitchFamily="34" charset="0"/>
                <a:cs typeface="Calibri Light" panose="020F0302020204030204" pitchFamily="34" charset="0"/>
              </a:rPr>
              <a:t>)</a:t>
            </a:r>
          </a:p>
        </p:txBody>
      </p:sp>
      <p:sp>
        <p:nvSpPr>
          <p:cNvPr id="607265" name="Ορθογώνιο 607264">
            <a:extLst>
              <a:ext uri="{FF2B5EF4-FFF2-40B4-BE49-F238E27FC236}">
                <a16:creationId xmlns:a16="http://schemas.microsoft.com/office/drawing/2014/main" id="{5EDC8F90-128D-4F39-A617-15CCD82EBC30}"/>
              </a:ext>
            </a:extLst>
          </p:cNvPr>
          <p:cNvSpPr/>
          <p:nvPr/>
        </p:nvSpPr>
        <p:spPr>
          <a:xfrm>
            <a:off x="4104456" y="3936437"/>
            <a:ext cx="6251715" cy="369332"/>
          </a:xfrm>
          <a:prstGeom prst="rect">
            <a:avLst/>
          </a:prstGeom>
        </p:spPr>
        <p:txBody>
          <a:bodyPr wrap="square">
            <a:spAutoFit/>
          </a:bodyPr>
          <a:lstStyle/>
          <a:p>
            <a:r>
              <a:rPr lang="el-GR" dirty="0">
                <a:latin typeface="Calibri Light" panose="020F0302020204030204" pitchFamily="34" charset="0"/>
                <a:cs typeface="Calibri Light" panose="020F0302020204030204" pitchFamily="34" charset="0"/>
              </a:rPr>
              <a:t>Προστασία του ενδιαιτήματος </a:t>
            </a:r>
            <a:r>
              <a:rPr lang="en-US" sz="1400" dirty="0">
                <a:solidFill>
                  <a:srgbClr val="0000FF"/>
                </a:solidFill>
                <a:latin typeface="Calibri Light" panose="020F0302020204030204" pitchFamily="34" charset="0"/>
                <a:cs typeface="Calibri Light" panose="020F0302020204030204" pitchFamily="34" charset="0"/>
              </a:rPr>
              <a:t>(</a:t>
            </a:r>
            <a:r>
              <a:rPr lang="en-US" sz="1400" dirty="0" err="1">
                <a:solidFill>
                  <a:schemeClr val="tx1">
                    <a:lumMod val="50000"/>
                    <a:lumOff val="50000"/>
                  </a:schemeClr>
                </a:solidFill>
                <a:latin typeface="Calibri Light" panose="020F0302020204030204" pitchFamily="34" charset="0"/>
                <a:cs typeface="Calibri Light" panose="020F0302020204030204" pitchFamily="34" charset="0"/>
              </a:rPr>
              <a:t>DeJuan</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&amp; </a:t>
            </a:r>
            <a:r>
              <a:rPr lang="en-US" sz="1400" dirty="0" err="1">
                <a:solidFill>
                  <a:schemeClr val="tx1">
                    <a:lumMod val="50000"/>
                    <a:lumOff val="50000"/>
                  </a:schemeClr>
                </a:solidFill>
                <a:latin typeface="Calibri Light" panose="020F0302020204030204" pitchFamily="34" charset="0"/>
                <a:cs typeface="Calibri Light" panose="020F0302020204030204" pitchFamily="34" charset="0"/>
              </a:rPr>
              <a:t>Demestre</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2012</a:t>
            </a:r>
            <a:r>
              <a:rPr lang="en-US" sz="1400" dirty="0">
                <a:solidFill>
                  <a:srgbClr val="0000FF"/>
                </a:solidFill>
                <a:latin typeface="Calibri Light" panose="020F0302020204030204" pitchFamily="34" charset="0"/>
                <a:cs typeface="Calibri Light" panose="020F0302020204030204" pitchFamily="34" charset="0"/>
              </a:rPr>
              <a:t>)</a:t>
            </a:r>
          </a:p>
        </p:txBody>
      </p:sp>
      <p:sp>
        <p:nvSpPr>
          <p:cNvPr id="607266" name="Ορθογώνιο 607265">
            <a:extLst>
              <a:ext uri="{FF2B5EF4-FFF2-40B4-BE49-F238E27FC236}">
                <a16:creationId xmlns:a16="http://schemas.microsoft.com/office/drawing/2014/main" id="{C4987DCA-F958-4BCE-BCB0-EA17D9BD39B9}"/>
              </a:ext>
            </a:extLst>
          </p:cNvPr>
          <p:cNvSpPr/>
          <p:nvPr/>
        </p:nvSpPr>
        <p:spPr>
          <a:xfrm>
            <a:off x="5877732" y="2838588"/>
            <a:ext cx="3571964" cy="584775"/>
          </a:xfrm>
          <a:prstGeom prst="rect">
            <a:avLst/>
          </a:prstGeom>
        </p:spPr>
        <p:txBody>
          <a:bodyPr wrap="square">
            <a:spAutoFit/>
          </a:bodyPr>
          <a:lstStyle/>
          <a:p>
            <a:pPr>
              <a:spcBef>
                <a:spcPts val="1000"/>
              </a:spcBef>
            </a:pPr>
            <a:r>
              <a:rPr lang="el-GR" dirty="0">
                <a:latin typeface="Calibri Light" panose="020F0302020204030204" pitchFamily="34" charset="0"/>
                <a:cs typeface="Calibri Light" panose="020F0302020204030204" pitchFamily="34" charset="0"/>
              </a:rPr>
              <a:t>Προστασία της βιοποικιλότητας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Dugan &amp; Davis</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1993</a:t>
            </a:r>
            <a:r>
              <a:rPr lang="en-US" sz="1400" dirty="0">
                <a:solidFill>
                  <a:srgbClr val="0000FF"/>
                </a:solidFill>
                <a:latin typeface="Calibri Light" panose="020F0302020204030204" pitchFamily="34" charset="0"/>
                <a:cs typeface="Calibri Light" panose="020F0302020204030204" pitchFamily="34" charset="0"/>
              </a:rPr>
              <a:t>)</a:t>
            </a:r>
            <a:endParaRPr lang="el-GR" sz="1400" dirty="0">
              <a:latin typeface="Calibri Light" panose="020F0302020204030204" pitchFamily="34" charset="0"/>
              <a:cs typeface="Calibri Light" panose="020F0302020204030204" pitchFamily="34" charset="0"/>
            </a:endParaRPr>
          </a:p>
        </p:txBody>
      </p:sp>
      <p:sp>
        <p:nvSpPr>
          <p:cNvPr id="607267" name="Ορθογώνιο 607266">
            <a:extLst>
              <a:ext uri="{FF2B5EF4-FFF2-40B4-BE49-F238E27FC236}">
                <a16:creationId xmlns:a16="http://schemas.microsoft.com/office/drawing/2014/main" id="{613A1607-ED79-4D0F-889C-EE35FBC82F45}"/>
              </a:ext>
            </a:extLst>
          </p:cNvPr>
          <p:cNvSpPr/>
          <p:nvPr/>
        </p:nvSpPr>
        <p:spPr>
          <a:xfrm>
            <a:off x="2339752" y="4828923"/>
            <a:ext cx="6544310" cy="369332"/>
          </a:xfrm>
          <a:prstGeom prst="rect">
            <a:avLst/>
          </a:prstGeom>
        </p:spPr>
        <p:txBody>
          <a:bodyPr wrap="square">
            <a:spAutoFit/>
          </a:bodyPr>
          <a:lstStyle/>
          <a:p>
            <a:pPr indent="444500">
              <a:spcBef>
                <a:spcPts val="1000"/>
              </a:spcBef>
            </a:pPr>
            <a:r>
              <a:rPr lang="el-GR" dirty="0">
                <a:latin typeface="Calibri Light" panose="020F0302020204030204" pitchFamily="34" charset="0"/>
                <a:cs typeface="Calibri Light" panose="020F0302020204030204" pitchFamily="34" charset="0"/>
              </a:rPr>
              <a:t>Μετανάστευση νεαρών και ενήλικων ψαριών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Halpern et al.</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2009</a:t>
            </a:r>
            <a:r>
              <a:rPr lang="en-US" sz="1400" dirty="0">
                <a:solidFill>
                  <a:srgbClr val="0000FF"/>
                </a:solidFill>
                <a:latin typeface="Calibri Light" panose="020F0302020204030204" pitchFamily="34" charset="0"/>
                <a:cs typeface="Calibri Light" panose="020F0302020204030204" pitchFamily="34" charset="0"/>
              </a:rPr>
              <a:t>)</a:t>
            </a:r>
            <a:endParaRPr lang="el-GR" sz="1400" dirty="0">
              <a:latin typeface="Calibri Light" panose="020F0302020204030204" pitchFamily="34" charset="0"/>
              <a:cs typeface="Calibri Light" panose="020F0302020204030204" pitchFamily="34" charset="0"/>
            </a:endParaRPr>
          </a:p>
        </p:txBody>
      </p:sp>
      <p:sp>
        <p:nvSpPr>
          <p:cNvPr id="607268" name="Ορθογώνιο 607267">
            <a:extLst>
              <a:ext uri="{FF2B5EF4-FFF2-40B4-BE49-F238E27FC236}">
                <a16:creationId xmlns:a16="http://schemas.microsoft.com/office/drawing/2014/main" id="{96503CA2-407A-4AEB-9BFB-43CE08F0E776}"/>
              </a:ext>
            </a:extLst>
          </p:cNvPr>
          <p:cNvSpPr/>
          <p:nvPr/>
        </p:nvSpPr>
        <p:spPr>
          <a:xfrm>
            <a:off x="323528" y="6488668"/>
            <a:ext cx="7731732" cy="369332"/>
          </a:xfrm>
          <a:prstGeom prst="rect">
            <a:avLst/>
          </a:prstGeom>
        </p:spPr>
        <p:txBody>
          <a:bodyPr wrap="square">
            <a:spAutoFit/>
          </a:bodyPr>
          <a:lstStyle/>
          <a:p>
            <a:pPr>
              <a:spcBef>
                <a:spcPts val="1000"/>
              </a:spcBef>
            </a:pPr>
            <a:r>
              <a:rPr lang="el-GR" dirty="0">
                <a:latin typeface="Calibri Light" panose="020F0302020204030204" pitchFamily="34" charset="0"/>
                <a:cs typeface="Calibri Light" panose="020F0302020204030204" pitchFamily="34" charset="0"/>
              </a:rPr>
              <a:t>Αύξηση βιομάζας, μεγέθους, αναπαραγωγικού δυναμικού</a:t>
            </a:r>
            <a:r>
              <a:rPr lang="en-US" dirty="0">
                <a:latin typeface="Calibri Light" panose="020F0302020204030204" pitchFamily="34" charset="0"/>
                <a:cs typeface="Calibri Light" panose="020F0302020204030204" pitchFamily="34" charset="0"/>
              </a:rPr>
              <a:t>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Tetreault &amp; Ambrose 2007</a:t>
            </a:r>
            <a:r>
              <a:rPr lang="en-US" sz="1400" dirty="0">
                <a:solidFill>
                  <a:srgbClr val="0000FF"/>
                </a:solidFill>
                <a:latin typeface="Calibri Light" panose="020F0302020204030204" pitchFamily="34" charset="0"/>
                <a:cs typeface="Calibri Light" panose="020F0302020204030204" pitchFamily="34" charset="0"/>
              </a:rPr>
              <a:t>)</a:t>
            </a:r>
            <a:endParaRPr lang="el-GR" sz="1400" dirty="0">
              <a:latin typeface="Calibri Light" panose="020F0302020204030204" pitchFamily="34" charset="0"/>
              <a:cs typeface="Calibri Light" panose="020F0302020204030204" pitchFamily="34" charset="0"/>
            </a:endParaRPr>
          </a:p>
        </p:txBody>
      </p:sp>
      <p:sp>
        <p:nvSpPr>
          <p:cNvPr id="607269" name="Ορθογώνιο 607268">
            <a:extLst>
              <a:ext uri="{FF2B5EF4-FFF2-40B4-BE49-F238E27FC236}">
                <a16:creationId xmlns:a16="http://schemas.microsoft.com/office/drawing/2014/main" id="{FA0CD462-3917-426B-BA43-D8BF9522EB18}"/>
              </a:ext>
            </a:extLst>
          </p:cNvPr>
          <p:cNvSpPr/>
          <p:nvPr/>
        </p:nvSpPr>
        <p:spPr>
          <a:xfrm>
            <a:off x="1421904" y="5705626"/>
            <a:ext cx="6994309" cy="369332"/>
          </a:xfrm>
          <a:prstGeom prst="rect">
            <a:avLst/>
          </a:prstGeom>
        </p:spPr>
        <p:txBody>
          <a:bodyPr wrap="square">
            <a:spAutoFit/>
          </a:bodyPr>
          <a:lstStyle/>
          <a:p>
            <a:pPr>
              <a:spcBef>
                <a:spcPts val="1000"/>
              </a:spcBef>
            </a:pPr>
            <a:r>
              <a:rPr lang="el-GR" dirty="0">
                <a:latin typeface="Calibri Light" panose="020F0302020204030204" pitchFamily="34" charset="0"/>
                <a:cs typeface="Calibri Light" panose="020F0302020204030204" pitchFamily="34" charset="0"/>
              </a:rPr>
              <a:t>Αύξηση νεοσυλλογής και βιομάζας αναπαραγωγής</a:t>
            </a:r>
            <a:r>
              <a:rPr lang="en-US" dirty="0">
                <a:latin typeface="Calibri Light" panose="020F0302020204030204" pitchFamily="34" charset="0"/>
                <a:cs typeface="Calibri Light" panose="020F0302020204030204" pitchFamily="34" charset="0"/>
              </a:rPr>
              <a:t> </a:t>
            </a:r>
            <a:r>
              <a:rPr lang="en-US" sz="1400" dirty="0">
                <a:solidFill>
                  <a:srgbClr val="0000FF"/>
                </a:solidFill>
                <a:latin typeface="Calibri Light" panose="020F0302020204030204" pitchFamily="34" charset="0"/>
                <a:cs typeface="Calibri Light" panose="020F0302020204030204" pitchFamily="34" charset="0"/>
              </a:rPr>
              <a:t>(</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Fiorentino et al. 2008</a:t>
            </a:r>
            <a:r>
              <a:rPr lang="en-US" sz="1400" dirty="0">
                <a:solidFill>
                  <a:srgbClr val="0000FF"/>
                </a:solidFill>
                <a:latin typeface="Calibri Light" panose="020F0302020204030204" pitchFamily="34" charset="0"/>
                <a:cs typeface="Calibri Light" panose="020F0302020204030204" pitchFamily="34" charset="0"/>
              </a:rPr>
              <a:t>)</a:t>
            </a:r>
          </a:p>
        </p:txBody>
      </p:sp>
      <p:sp>
        <p:nvSpPr>
          <p:cNvPr id="17" name="Ισοσκελές τρίγωνο 16">
            <a:extLst>
              <a:ext uri="{FF2B5EF4-FFF2-40B4-BE49-F238E27FC236}">
                <a16:creationId xmlns:a16="http://schemas.microsoft.com/office/drawing/2014/main" id="{DB8A1AAA-C31C-4886-8313-8D856603477F}"/>
              </a:ext>
            </a:extLst>
          </p:cNvPr>
          <p:cNvSpPr/>
          <p:nvPr/>
        </p:nvSpPr>
        <p:spPr>
          <a:xfrm flipH="1" flipV="1">
            <a:off x="35496" y="404664"/>
            <a:ext cx="8910736" cy="6367257"/>
          </a:xfrm>
          <a:prstGeom prst="triangle">
            <a:avLst>
              <a:gd name="adj" fmla="val 100000"/>
            </a:avLst>
          </a:prstGeom>
          <a:solidFill>
            <a:schemeClr val="bg1">
              <a:lumMod val="9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dirty="0">
              <a:latin typeface="Calibri Light" panose="020F0302020204030204" pitchFamily="34" charset="0"/>
              <a:cs typeface="Calibri Light" panose="020F0302020204030204" pitchFamily="34" charset="0"/>
            </a:endParaRPr>
          </a:p>
        </p:txBody>
      </p:sp>
      <p:sp>
        <p:nvSpPr>
          <p:cNvPr id="18" name="TextBox 17"/>
          <p:cNvSpPr txBox="1"/>
          <p:nvPr/>
        </p:nvSpPr>
        <p:spPr>
          <a:xfrm>
            <a:off x="1043608" y="1628800"/>
            <a:ext cx="4248472" cy="1754327"/>
          </a:xfrm>
          <a:prstGeom prst="rect">
            <a:avLst/>
          </a:prstGeom>
          <a:noFill/>
        </p:spPr>
        <p:txBody>
          <a:bodyPr wrap="square" rtlCol="0">
            <a:spAutoFit/>
          </a:bodyPr>
          <a:lstStyle/>
          <a:p>
            <a:pPr algn="ctr"/>
            <a:r>
              <a:rPr lang="el-GR" sz="3600" dirty="0">
                <a:latin typeface="Calibri Light" panose="020F0302020204030204" pitchFamily="34" charset="0"/>
                <a:cs typeface="Calibri Light" panose="020F0302020204030204" pitchFamily="34" charset="0"/>
              </a:rPr>
              <a:t>Τα οφέλη της μη-αλιείας επίσης τα μαθαίνουμε</a:t>
            </a:r>
            <a:endParaRPr lang="en-US" sz="36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111918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610" y="1412776"/>
            <a:ext cx="4691444" cy="3503133"/>
          </a:xfrm>
          <a:prstGeom prst="rect">
            <a:avLst/>
          </a:prstGeom>
        </p:spPr>
      </p:pic>
      <p:sp>
        <p:nvSpPr>
          <p:cNvPr id="607235"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Verdana"/>
                <a:cs typeface="Verdana"/>
              </a:rPr>
              <a:t>Εισαγωγή</a:t>
            </a:r>
            <a:endParaRPr lang="en-US" dirty="0">
              <a:solidFill>
                <a:schemeClr val="bg1"/>
              </a:solidFill>
              <a:latin typeface="Verdana"/>
              <a:cs typeface="Verdana"/>
            </a:endParaRPr>
          </a:p>
        </p:txBody>
      </p:sp>
      <p:sp>
        <p:nvSpPr>
          <p:cNvPr id="607264" name="Rectangle 32"/>
          <p:cNvSpPr>
            <a:spLocks noChangeArrowheads="1"/>
          </p:cNvSpPr>
          <p:nvPr/>
        </p:nvSpPr>
        <p:spPr bwMode="auto">
          <a:xfrm>
            <a:off x="0" y="6491288"/>
            <a:ext cx="32004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l-GR">
                <a:latin typeface="Verdana"/>
                <a:cs typeface="Verdana"/>
              </a:rPr>
              <a:t>(</a:t>
            </a:r>
            <a:r>
              <a:rPr lang="en-US">
                <a:solidFill>
                  <a:srgbClr val="FFFF00"/>
                </a:solidFill>
                <a:latin typeface="Verdana"/>
                <a:cs typeface="Verdana"/>
              </a:rPr>
              <a:t>Stergiou</a:t>
            </a:r>
            <a:r>
              <a:rPr lang="en-GB">
                <a:solidFill>
                  <a:srgbClr val="FFFF00"/>
                </a:solidFill>
                <a:latin typeface="Verdana"/>
                <a:cs typeface="Verdana"/>
              </a:rPr>
              <a:t> et al</a:t>
            </a:r>
            <a:r>
              <a:rPr lang="el-GR">
                <a:solidFill>
                  <a:srgbClr val="FFFF00"/>
                </a:solidFill>
                <a:latin typeface="Verdana"/>
                <a:cs typeface="Verdana"/>
              </a:rPr>
              <a:t>.</a:t>
            </a:r>
            <a:r>
              <a:rPr lang="en-GB">
                <a:solidFill>
                  <a:srgbClr val="FFFF00"/>
                </a:solidFill>
                <a:latin typeface="Verdana"/>
                <a:cs typeface="Verdana"/>
              </a:rPr>
              <a:t> 2007</a:t>
            </a:r>
            <a:r>
              <a:rPr lang="en-GB">
                <a:latin typeface="Verdana"/>
                <a:cs typeface="Verdana"/>
              </a:rPr>
              <a:t>)</a:t>
            </a:r>
            <a:endParaRPr lang="el-GR">
              <a:latin typeface="Verdana"/>
              <a:cs typeface="Verdana"/>
            </a:endParaRPr>
          </a:p>
        </p:txBody>
      </p:sp>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 name="Rectangle 1"/>
          <p:cNvSpPr/>
          <p:nvPr/>
        </p:nvSpPr>
        <p:spPr>
          <a:xfrm>
            <a:off x="1043608" y="4869160"/>
            <a:ext cx="2308332" cy="307777"/>
          </a:xfrm>
          <a:prstGeom prst="rect">
            <a:avLst/>
          </a:prstGeom>
        </p:spPr>
        <p:txBody>
          <a:bodyPr wrap="none">
            <a:spAutoFit/>
          </a:bodyPr>
          <a:lstStyle/>
          <a:p>
            <a:pPr indent="444500" algn="ctr"/>
            <a:r>
              <a:rPr lang="en-US" sz="1400" dirty="0">
                <a:solidFill>
                  <a:srgbClr val="0000FF"/>
                </a:solidFill>
                <a:latin typeface="Calibri"/>
                <a:cs typeface="Calibri"/>
              </a:rPr>
              <a:t>(</a:t>
            </a:r>
            <a:r>
              <a:rPr lang="el-GR" sz="1400" dirty="0">
                <a:solidFill>
                  <a:schemeClr val="tx1">
                    <a:lumMod val="50000"/>
                    <a:lumOff val="50000"/>
                  </a:schemeClr>
                </a:solidFill>
                <a:latin typeface="Calibri"/>
                <a:cs typeface="Calibri"/>
              </a:rPr>
              <a:t>Στεργίου </a:t>
            </a:r>
            <a:r>
              <a:rPr lang="en-GB" sz="1400" dirty="0">
                <a:solidFill>
                  <a:schemeClr val="tx1">
                    <a:lumMod val="50000"/>
                    <a:lumOff val="50000"/>
                  </a:schemeClr>
                </a:solidFill>
                <a:latin typeface="Calibri"/>
                <a:cs typeface="Calibri"/>
              </a:rPr>
              <a:t>&amp; </a:t>
            </a:r>
            <a:r>
              <a:rPr lang="el-GR" sz="1400" dirty="0">
                <a:solidFill>
                  <a:schemeClr val="tx1">
                    <a:lumMod val="50000"/>
                    <a:lumOff val="50000"/>
                  </a:schemeClr>
                </a:solidFill>
                <a:latin typeface="Calibri"/>
                <a:cs typeface="Calibri"/>
              </a:rPr>
              <a:t>Τσίκληρας </a:t>
            </a:r>
            <a:r>
              <a:rPr lang="en-GB" sz="1400" dirty="0">
                <a:solidFill>
                  <a:schemeClr val="tx1">
                    <a:lumMod val="50000"/>
                    <a:lumOff val="50000"/>
                  </a:schemeClr>
                </a:solidFill>
                <a:latin typeface="Calibri"/>
                <a:cs typeface="Calibri"/>
              </a:rPr>
              <a:t>201</a:t>
            </a:r>
            <a:r>
              <a:rPr lang="el-GR" sz="1400" dirty="0">
                <a:solidFill>
                  <a:schemeClr val="tx1">
                    <a:lumMod val="50000"/>
                    <a:lumOff val="50000"/>
                  </a:schemeClr>
                </a:solidFill>
                <a:latin typeface="Calibri"/>
                <a:cs typeface="Calibri"/>
              </a:rPr>
              <a:t>5</a:t>
            </a:r>
            <a:r>
              <a:rPr lang="en-US" sz="1400" dirty="0">
                <a:solidFill>
                  <a:srgbClr val="0000FF"/>
                </a:solidFill>
                <a:latin typeface="Calibri"/>
                <a:cs typeface="Calibri"/>
              </a:rPr>
              <a:t>)</a:t>
            </a:r>
            <a:endParaRPr lang="el-GR" sz="1400" dirty="0">
              <a:latin typeface="Calibri"/>
              <a:cs typeface="Calibri"/>
            </a:endParaRPr>
          </a:p>
        </p:txBody>
      </p:sp>
      <p:sp>
        <p:nvSpPr>
          <p:cNvPr id="4" name="Oval 3"/>
          <p:cNvSpPr/>
          <p:nvPr/>
        </p:nvSpPr>
        <p:spPr>
          <a:xfrm>
            <a:off x="2233775" y="3111838"/>
            <a:ext cx="180023" cy="216024"/>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755576" y="476672"/>
            <a:ext cx="3168352"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A2986DC6-CFA2-4416-873F-BEF3764D6E4C}"/>
              </a:ext>
            </a:extLst>
          </p:cNvPr>
          <p:cNvPicPr>
            <a:picLocks noChangeAspect="1"/>
          </p:cNvPicPr>
          <p:nvPr/>
        </p:nvPicPr>
        <p:blipFill>
          <a:blip r:embed="rId6"/>
          <a:stretch>
            <a:fillRect/>
          </a:stretch>
        </p:blipFill>
        <p:spPr>
          <a:xfrm>
            <a:off x="4804753" y="1680021"/>
            <a:ext cx="4283968" cy="4274987"/>
          </a:xfrm>
          <a:prstGeom prst="rect">
            <a:avLst/>
          </a:prstGeom>
        </p:spPr>
      </p:pic>
      <p:sp>
        <p:nvSpPr>
          <p:cNvPr id="13" name="Text Box 2">
            <a:extLst>
              <a:ext uri="{FF2B5EF4-FFF2-40B4-BE49-F238E27FC236}">
                <a16:creationId xmlns:a16="http://schemas.microsoft.com/office/drawing/2014/main" id="{72E9AF64-6096-4408-B162-86CF785808A2}"/>
              </a:ext>
            </a:extLst>
          </p:cNvPr>
          <p:cNvSpPr txBox="1">
            <a:spLocks noChangeArrowheads="1"/>
          </p:cNvSpPr>
          <p:nvPr/>
        </p:nvSpPr>
        <p:spPr bwMode="auto">
          <a:xfrm>
            <a:off x="36512" y="5904370"/>
            <a:ext cx="91440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r"/>
            <a:r>
              <a:rPr lang="en-US" sz="1400" dirty="0">
                <a:solidFill>
                  <a:srgbClr val="0000FF"/>
                </a:solidFill>
                <a:latin typeface="Calibri"/>
                <a:cs typeface="Calibri"/>
              </a:rPr>
              <a:t>					            (</a:t>
            </a:r>
            <a:r>
              <a:rPr lang="en-US" sz="1400" dirty="0" err="1">
                <a:solidFill>
                  <a:schemeClr val="tx1">
                    <a:lumMod val="50000"/>
                    <a:lumOff val="50000"/>
                  </a:schemeClr>
                </a:solidFill>
                <a:latin typeface="Calibri"/>
                <a:cs typeface="Calibri"/>
              </a:rPr>
              <a:t>Petza</a:t>
            </a:r>
            <a:r>
              <a:rPr lang="en-US" sz="1400" dirty="0">
                <a:solidFill>
                  <a:schemeClr val="tx1">
                    <a:lumMod val="50000"/>
                    <a:lumOff val="50000"/>
                  </a:schemeClr>
                </a:solidFill>
                <a:latin typeface="Calibri"/>
                <a:cs typeface="Calibri"/>
              </a:rPr>
              <a:t> et al. 2017, </a:t>
            </a:r>
            <a:r>
              <a:rPr lang="en-US" sz="1400" i="1" dirty="0" err="1">
                <a:solidFill>
                  <a:schemeClr val="tx1">
                    <a:lumMod val="50000"/>
                    <a:lumOff val="50000"/>
                  </a:schemeClr>
                </a:solidFill>
                <a:latin typeface="Calibri"/>
                <a:cs typeface="Calibri"/>
              </a:rPr>
              <a:t>Medit</a:t>
            </a:r>
            <a:r>
              <a:rPr lang="en-US" sz="1400" i="1" dirty="0">
                <a:solidFill>
                  <a:schemeClr val="tx1">
                    <a:lumMod val="50000"/>
                    <a:lumOff val="50000"/>
                  </a:schemeClr>
                </a:solidFill>
                <a:latin typeface="Calibri"/>
                <a:cs typeface="Calibri"/>
              </a:rPr>
              <a:t> Mar </a:t>
            </a:r>
            <a:r>
              <a:rPr lang="en-US" sz="1400" i="1" dirty="0" err="1">
                <a:solidFill>
                  <a:schemeClr val="tx1">
                    <a:lumMod val="50000"/>
                    <a:lumOff val="50000"/>
                  </a:schemeClr>
                </a:solidFill>
                <a:latin typeface="Calibri"/>
                <a:cs typeface="Calibri"/>
              </a:rPr>
              <a:t>Sci</a:t>
            </a:r>
            <a:r>
              <a:rPr lang="en-US" sz="1400" dirty="0">
                <a:solidFill>
                  <a:srgbClr val="0000FF"/>
                </a:solidFill>
                <a:latin typeface="Calibri"/>
                <a:cs typeface="Calibri"/>
              </a:rPr>
              <a:t>)</a:t>
            </a:r>
          </a:p>
        </p:txBody>
      </p:sp>
      <p:cxnSp>
        <p:nvCxnSpPr>
          <p:cNvPr id="7" name="Ευθεία γραμμή σύνδεσης 6">
            <a:extLst>
              <a:ext uri="{FF2B5EF4-FFF2-40B4-BE49-F238E27FC236}">
                <a16:creationId xmlns:a16="http://schemas.microsoft.com/office/drawing/2014/main" id="{8B4E5CD6-15E4-456B-B30D-9A5F004ADD8B}"/>
              </a:ext>
            </a:extLst>
          </p:cNvPr>
          <p:cNvCxnSpPr/>
          <p:nvPr/>
        </p:nvCxnSpPr>
        <p:spPr>
          <a:xfrm>
            <a:off x="4752000" y="663566"/>
            <a:ext cx="0" cy="5112568"/>
          </a:xfrm>
          <a:prstGeom prst="line">
            <a:avLst/>
          </a:prstGeom>
          <a:ln>
            <a:solidFill>
              <a:srgbClr val="0033CC"/>
            </a:solidFill>
          </a:ln>
        </p:spPr>
        <p:style>
          <a:lnRef idx="1">
            <a:schemeClr val="dk1"/>
          </a:lnRef>
          <a:fillRef idx="0">
            <a:schemeClr val="dk1"/>
          </a:fillRef>
          <a:effectRef idx="0">
            <a:schemeClr val="dk1"/>
          </a:effectRef>
          <a:fontRef idx="minor">
            <a:schemeClr val="tx1"/>
          </a:fontRef>
        </p:style>
      </p:cxnSp>
      <p:sp>
        <p:nvSpPr>
          <p:cNvPr id="16" name="Text Box 2">
            <a:extLst>
              <a:ext uri="{FF2B5EF4-FFF2-40B4-BE49-F238E27FC236}">
                <a16:creationId xmlns:a16="http://schemas.microsoft.com/office/drawing/2014/main" id="{5B7B6773-92A2-4E4E-BD11-826278FDA3E6}"/>
              </a:ext>
            </a:extLst>
          </p:cNvPr>
          <p:cNvSpPr txBox="1">
            <a:spLocks noChangeArrowheads="1"/>
          </p:cNvSpPr>
          <p:nvPr/>
        </p:nvSpPr>
        <p:spPr bwMode="auto">
          <a:xfrm>
            <a:off x="4957635" y="460647"/>
            <a:ext cx="4363833" cy="11215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pPr>
            <a:r>
              <a:rPr lang="el-GR" sz="1900" dirty="0">
                <a:solidFill>
                  <a:srgbClr val="000000"/>
                </a:solidFill>
                <a:latin typeface="Calibri"/>
                <a:cs typeface="Calibri"/>
              </a:rPr>
              <a:t>Αλιευτικές απαγορεύσεις για την προστασία των οργανισμών και του οικοσυστήματος</a:t>
            </a:r>
          </a:p>
        </p:txBody>
      </p:sp>
      <p:sp>
        <p:nvSpPr>
          <p:cNvPr id="17" name="Text Box 2">
            <a:extLst>
              <a:ext uri="{FF2B5EF4-FFF2-40B4-BE49-F238E27FC236}">
                <a16:creationId xmlns:a16="http://schemas.microsoft.com/office/drawing/2014/main" id="{7BD23850-8A82-436E-8D6F-2E2AD812C5BA}"/>
              </a:ext>
            </a:extLst>
          </p:cNvPr>
          <p:cNvSpPr txBox="1">
            <a:spLocks noChangeArrowheads="1"/>
          </p:cNvSpPr>
          <p:nvPr/>
        </p:nvSpPr>
        <p:spPr bwMode="auto">
          <a:xfrm>
            <a:off x="208161" y="460647"/>
            <a:ext cx="4363833" cy="4198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pPr>
            <a:r>
              <a:rPr lang="el-GR" sz="1900" dirty="0">
                <a:solidFill>
                  <a:srgbClr val="000000"/>
                </a:solidFill>
                <a:latin typeface="Calibri"/>
                <a:cs typeface="Calibri"/>
              </a:rPr>
              <a:t>Οικοσυστημικές επιπτώσεις της αλιείας</a:t>
            </a:r>
          </a:p>
        </p:txBody>
      </p:sp>
      <p:sp>
        <p:nvSpPr>
          <p:cNvPr id="8" name="Ορθογώνιο 7">
            <a:extLst>
              <a:ext uri="{FF2B5EF4-FFF2-40B4-BE49-F238E27FC236}">
                <a16:creationId xmlns:a16="http://schemas.microsoft.com/office/drawing/2014/main" id="{9D8912FF-FC4D-4DE9-8BF2-1F1740987A75}"/>
              </a:ext>
            </a:extLst>
          </p:cNvPr>
          <p:cNvSpPr/>
          <p:nvPr/>
        </p:nvSpPr>
        <p:spPr>
          <a:xfrm>
            <a:off x="4804753" y="476672"/>
            <a:ext cx="4283960" cy="5735475"/>
          </a:xfrm>
          <a:prstGeom prst="rect">
            <a:avLst/>
          </a:prstGeom>
          <a:solidFill>
            <a:schemeClr val="bg1">
              <a:lumMod val="9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l-GR" sz="2800" b="1" dirty="0">
                <a:solidFill>
                  <a:srgbClr val="0033CC"/>
                </a:solidFill>
                <a:latin typeface="Calibri" panose="020F0502020204030204" pitchFamily="34" charset="0"/>
                <a:cs typeface="Calibri" panose="020F0502020204030204" pitchFamily="34" charset="0"/>
              </a:rPr>
              <a:t>ΠΩΣ ΑΝΤΙΜΕΤΩΠΙΖΟΝΤΑΙ;</a:t>
            </a:r>
          </a:p>
        </p:txBody>
      </p:sp>
    </p:spTree>
    <p:extLst>
      <p:ext uri="{BB962C8B-B14F-4D97-AF65-F5344CB8AC3E}">
        <p14:creationId xmlns:p14="http://schemas.microsoft.com/office/powerpoint/2010/main" val="3376410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610" y="1412776"/>
            <a:ext cx="4691444" cy="3503133"/>
          </a:xfrm>
          <a:prstGeom prst="rect">
            <a:avLst/>
          </a:prstGeom>
        </p:spPr>
      </p:pic>
      <p:sp>
        <p:nvSpPr>
          <p:cNvPr id="607235"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Εισαγωγή</a:t>
            </a:r>
            <a:endParaRPr lang="en-US" dirty="0">
              <a:solidFill>
                <a:schemeClr val="bg1"/>
              </a:solidFill>
              <a:latin typeface="Calibri Light" panose="020F0302020204030204" pitchFamily="34" charset="0"/>
              <a:cs typeface="Calibri Light" panose="020F0302020204030204" pitchFamily="34" charset="0"/>
            </a:endParaRPr>
          </a:p>
        </p:txBody>
      </p:sp>
      <p:sp>
        <p:nvSpPr>
          <p:cNvPr id="607264" name="Rectangle 32"/>
          <p:cNvSpPr>
            <a:spLocks noChangeArrowheads="1"/>
          </p:cNvSpPr>
          <p:nvPr/>
        </p:nvSpPr>
        <p:spPr bwMode="auto">
          <a:xfrm>
            <a:off x="0" y="6491288"/>
            <a:ext cx="32004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l-GR">
                <a:latin typeface="Calibri Light" panose="020F0302020204030204" pitchFamily="34" charset="0"/>
                <a:cs typeface="Calibri Light" panose="020F0302020204030204" pitchFamily="34" charset="0"/>
              </a:rPr>
              <a:t>(</a:t>
            </a:r>
            <a:r>
              <a:rPr lang="en-US">
                <a:solidFill>
                  <a:srgbClr val="FFFF00"/>
                </a:solidFill>
                <a:latin typeface="Calibri Light" panose="020F0302020204030204" pitchFamily="34" charset="0"/>
                <a:cs typeface="Calibri Light" panose="020F0302020204030204" pitchFamily="34" charset="0"/>
              </a:rPr>
              <a:t>Stergiou</a:t>
            </a:r>
            <a:r>
              <a:rPr lang="en-GB">
                <a:solidFill>
                  <a:srgbClr val="FFFF00"/>
                </a:solidFill>
                <a:latin typeface="Calibri Light" panose="020F0302020204030204" pitchFamily="34" charset="0"/>
                <a:cs typeface="Calibri Light" panose="020F0302020204030204" pitchFamily="34" charset="0"/>
              </a:rPr>
              <a:t> et al</a:t>
            </a:r>
            <a:r>
              <a:rPr lang="el-GR">
                <a:solidFill>
                  <a:srgbClr val="FFFF00"/>
                </a:solidFill>
                <a:latin typeface="Calibri Light" panose="020F0302020204030204" pitchFamily="34" charset="0"/>
                <a:cs typeface="Calibri Light" panose="020F0302020204030204" pitchFamily="34" charset="0"/>
              </a:rPr>
              <a:t>.</a:t>
            </a:r>
            <a:r>
              <a:rPr lang="en-GB">
                <a:solidFill>
                  <a:srgbClr val="FFFF00"/>
                </a:solidFill>
                <a:latin typeface="Calibri Light" panose="020F0302020204030204" pitchFamily="34" charset="0"/>
                <a:cs typeface="Calibri Light" panose="020F0302020204030204" pitchFamily="34" charset="0"/>
              </a:rPr>
              <a:t> 2007</a:t>
            </a:r>
            <a:r>
              <a:rPr lang="en-GB">
                <a:latin typeface="Calibri Light" panose="020F0302020204030204" pitchFamily="34" charset="0"/>
                <a:cs typeface="Calibri Light" panose="020F0302020204030204" pitchFamily="34" charset="0"/>
              </a:rPr>
              <a:t>)</a:t>
            </a:r>
            <a:endParaRPr lang="el-GR">
              <a:latin typeface="Calibri Light" panose="020F0302020204030204" pitchFamily="34" charset="0"/>
              <a:cs typeface="Calibri Light" panose="020F0302020204030204" pitchFamily="34" charset="0"/>
            </a:endParaRPr>
          </a:p>
        </p:txBody>
      </p:sp>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 name="Rectangle 1"/>
          <p:cNvSpPr/>
          <p:nvPr/>
        </p:nvSpPr>
        <p:spPr>
          <a:xfrm>
            <a:off x="832656" y="4869160"/>
            <a:ext cx="2730236" cy="307777"/>
          </a:xfrm>
          <a:prstGeom prst="rect">
            <a:avLst/>
          </a:prstGeom>
        </p:spPr>
        <p:txBody>
          <a:bodyPr wrap="none">
            <a:spAutoFit/>
          </a:bodyPr>
          <a:lstStyle/>
          <a:p>
            <a:pPr indent="444500" algn="ctr"/>
            <a:r>
              <a:rPr lang="en-US" sz="1400" dirty="0">
                <a:solidFill>
                  <a:srgbClr val="0000FF"/>
                </a:solidFill>
                <a:latin typeface="Calibri Light" panose="020F0302020204030204" pitchFamily="34" charset="0"/>
                <a:cs typeface="Calibri Light" panose="020F0302020204030204" pitchFamily="34" charset="0"/>
              </a:rPr>
              <a:t>(</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Στεργίου </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&amp; </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Τσίκληρας </a:t>
            </a:r>
            <a:r>
              <a:rPr lang="en-GB" sz="1400" dirty="0">
                <a:solidFill>
                  <a:schemeClr val="tx1">
                    <a:lumMod val="50000"/>
                    <a:lumOff val="50000"/>
                  </a:schemeClr>
                </a:solidFill>
                <a:latin typeface="Calibri Light" panose="020F0302020204030204" pitchFamily="34" charset="0"/>
                <a:cs typeface="Calibri Light" panose="020F0302020204030204" pitchFamily="34" charset="0"/>
              </a:rPr>
              <a:t>201</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5</a:t>
            </a:r>
            <a:r>
              <a:rPr lang="en-US" sz="1400" dirty="0">
                <a:solidFill>
                  <a:srgbClr val="0000FF"/>
                </a:solidFill>
                <a:latin typeface="Calibri Light" panose="020F0302020204030204" pitchFamily="34" charset="0"/>
                <a:cs typeface="Calibri Light" panose="020F0302020204030204" pitchFamily="34" charset="0"/>
              </a:rPr>
              <a:t>)</a:t>
            </a:r>
            <a:endParaRPr lang="el-GR" sz="1400" dirty="0">
              <a:latin typeface="Calibri Light" panose="020F0302020204030204" pitchFamily="34" charset="0"/>
              <a:cs typeface="Calibri Light" panose="020F0302020204030204" pitchFamily="34" charset="0"/>
            </a:endParaRPr>
          </a:p>
        </p:txBody>
      </p:sp>
      <p:sp>
        <p:nvSpPr>
          <p:cNvPr id="4" name="Oval 3"/>
          <p:cNvSpPr/>
          <p:nvPr/>
        </p:nvSpPr>
        <p:spPr>
          <a:xfrm>
            <a:off x="2233775" y="3111838"/>
            <a:ext cx="180023" cy="216024"/>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libri Light" panose="020F0302020204030204" pitchFamily="34" charset="0"/>
              <a:cs typeface="Calibri Light" panose="020F0302020204030204" pitchFamily="34" charset="0"/>
            </a:endParaRPr>
          </a:p>
        </p:txBody>
      </p:sp>
      <p:sp>
        <p:nvSpPr>
          <p:cNvPr id="5" name="Rectangle 4"/>
          <p:cNvSpPr/>
          <p:nvPr/>
        </p:nvSpPr>
        <p:spPr>
          <a:xfrm>
            <a:off x="755576" y="476672"/>
            <a:ext cx="3168352"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libri Light" panose="020F0302020204030204" pitchFamily="34" charset="0"/>
              <a:cs typeface="Calibri Light" panose="020F0302020204030204" pitchFamily="34" charset="0"/>
            </a:endParaRPr>
          </a:p>
        </p:txBody>
      </p:sp>
      <p:pic>
        <p:nvPicPr>
          <p:cNvPr id="12" name="Picture 2">
            <a:extLst>
              <a:ext uri="{FF2B5EF4-FFF2-40B4-BE49-F238E27FC236}">
                <a16:creationId xmlns:a16="http://schemas.microsoft.com/office/drawing/2014/main" id="{A2986DC6-CFA2-4416-873F-BEF3764D6E4C}"/>
              </a:ext>
            </a:extLst>
          </p:cNvPr>
          <p:cNvPicPr>
            <a:picLocks noChangeAspect="1"/>
          </p:cNvPicPr>
          <p:nvPr/>
        </p:nvPicPr>
        <p:blipFill>
          <a:blip r:embed="rId6"/>
          <a:stretch>
            <a:fillRect/>
          </a:stretch>
        </p:blipFill>
        <p:spPr>
          <a:xfrm>
            <a:off x="4804753" y="1680021"/>
            <a:ext cx="4283968" cy="4274987"/>
          </a:xfrm>
          <a:prstGeom prst="rect">
            <a:avLst/>
          </a:prstGeom>
        </p:spPr>
      </p:pic>
      <p:sp>
        <p:nvSpPr>
          <p:cNvPr id="13" name="Text Box 2">
            <a:extLst>
              <a:ext uri="{FF2B5EF4-FFF2-40B4-BE49-F238E27FC236}">
                <a16:creationId xmlns:a16="http://schemas.microsoft.com/office/drawing/2014/main" id="{72E9AF64-6096-4408-B162-86CF785808A2}"/>
              </a:ext>
            </a:extLst>
          </p:cNvPr>
          <p:cNvSpPr txBox="1">
            <a:spLocks noChangeArrowheads="1"/>
          </p:cNvSpPr>
          <p:nvPr/>
        </p:nvSpPr>
        <p:spPr bwMode="auto">
          <a:xfrm>
            <a:off x="36512" y="5904370"/>
            <a:ext cx="91440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r"/>
            <a:r>
              <a:rPr lang="en-US" sz="1400" dirty="0">
                <a:solidFill>
                  <a:srgbClr val="0000FF"/>
                </a:solidFill>
                <a:latin typeface="Calibri Light" panose="020F0302020204030204" pitchFamily="34" charset="0"/>
                <a:cs typeface="Calibri Light" panose="020F0302020204030204" pitchFamily="34" charset="0"/>
              </a:rPr>
              <a:t>					            (</a:t>
            </a:r>
            <a:r>
              <a:rPr lang="en-US" sz="1400" dirty="0" err="1">
                <a:solidFill>
                  <a:schemeClr val="tx1">
                    <a:lumMod val="50000"/>
                    <a:lumOff val="50000"/>
                  </a:schemeClr>
                </a:solidFill>
                <a:latin typeface="Calibri Light" panose="020F0302020204030204" pitchFamily="34" charset="0"/>
                <a:cs typeface="Calibri Light" panose="020F0302020204030204" pitchFamily="34" charset="0"/>
              </a:rPr>
              <a:t>Petza</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et al. 2017, </a:t>
            </a:r>
            <a:r>
              <a:rPr lang="en-US" sz="1400" dirty="0" err="1">
                <a:solidFill>
                  <a:schemeClr val="tx1">
                    <a:lumMod val="50000"/>
                    <a:lumOff val="50000"/>
                  </a:schemeClr>
                </a:solidFill>
                <a:latin typeface="Calibri Light" panose="020F0302020204030204" pitchFamily="34" charset="0"/>
                <a:cs typeface="Calibri Light" panose="020F0302020204030204" pitchFamily="34" charset="0"/>
              </a:rPr>
              <a:t>Medit</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Mar </a:t>
            </a:r>
            <a:r>
              <a:rPr lang="en-US" sz="1400" dirty="0" err="1">
                <a:solidFill>
                  <a:schemeClr val="tx1">
                    <a:lumMod val="50000"/>
                    <a:lumOff val="50000"/>
                  </a:schemeClr>
                </a:solidFill>
                <a:latin typeface="Calibri Light" panose="020F0302020204030204" pitchFamily="34" charset="0"/>
                <a:cs typeface="Calibri Light" panose="020F0302020204030204" pitchFamily="34" charset="0"/>
              </a:rPr>
              <a:t>Sci</a:t>
            </a:r>
            <a:r>
              <a:rPr lang="en-US" sz="1400" dirty="0">
                <a:solidFill>
                  <a:srgbClr val="0000FF"/>
                </a:solidFill>
                <a:latin typeface="Calibri Light" panose="020F0302020204030204" pitchFamily="34" charset="0"/>
                <a:cs typeface="Calibri Light" panose="020F0302020204030204" pitchFamily="34" charset="0"/>
              </a:rPr>
              <a:t>)</a:t>
            </a:r>
          </a:p>
        </p:txBody>
      </p:sp>
      <p:cxnSp>
        <p:nvCxnSpPr>
          <p:cNvPr id="7" name="Ευθεία γραμμή σύνδεσης 6">
            <a:extLst>
              <a:ext uri="{FF2B5EF4-FFF2-40B4-BE49-F238E27FC236}">
                <a16:creationId xmlns:a16="http://schemas.microsoft.com/office/drawing/2014/main" id="{8B4E5CD6-15E4-456B-B30D-9A5F004ADD8B}"/>
              </a:ext>
            </a:extLst>
          </p:cNvPr>
          <p:cNvCxnSpPr/>
          <p:nvPr/>
        </p:nvCxnSpPr>
        <p:spPr>
          <a:xfrm>
            <a:off x="4752000" y="663566"/>
            <a:ext cx="0" cy="5112568"/>
          </a:xfrm>
          <a:prstGeom prst="line">
            <a:avLst/>
          </a:prstGeom>
          <a:ln>
            <a:solidFill>
              <a:srgbClr val="0033CC"/>
            </a:solidFill>
          </a:ln>
        </p:spPr>
        <p:style>
          <a:lnRef idx="1">
            <a:schemeClr val="dk1"/>
          </a:lnRef>
          <a:fillRef idx="0">
            <a:schemeClr val="dk1"/>
          </a:fillRef>
          <a:effectRef idx="0">
            <a:schemeClr val="dk1"/>
          </a:effectRef>
          <a:fontRef idx="minor">
            <a:schemeClr val="tx1"/>
          </a:fontRef>
        </p:style>
      </p:cxnSp>
      <p:sp>
        <p:nvSpPr>
          <p:cNvPr id="16" name="Text Box 2">
            <a:extLst>
              <a:ext uri="{FF2B5EF4-FFF2-40B4-BE49-F238E27FC236}">
                <a16:creationId xmlns:a16="http://schemas.microsoft.com/office/drawing/2014/main" id="{5B7B6773-92A2-4E4E-BD11-826278FDA3E6}"/>
              </a:ext>
            </a:extLst>
          </p:cNvPr>
          <p:cNvSpPr txBox="1">
            <a:spLocks noChangeArrowheads="1"/>
          </p:cNvSpPr>
          <p:nvPr/>
        </p:nvSpPr>
        <p:spPr bwMode="auto">
          <a:xfrm>
            <a:off x="4780167" y="476672"/>
            <a:ext cx="4363833" cy="1135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pPr>
            <a:r>
              <a:rPr lang="el-GR" sz="1900" dirty="0">
                <a:solidFill>
                  <a:srgbClr val="000000"/>
                </a:solidFill>
                <a:latin typeface="Calibri Light" panose="020F0302020204030204" pitchFamily="34" charset="0"/>
                <a:cs typeface="Calibri Light" panose="020F0302020204030204" pitchFamily="34" charset="0"/>
              </a:rPr>
              <a:t>Αλιευτικές απαγορεύσεις και περιορισμοί για την προστασία των οργανισμών και του οικοσυστήματος</a:t>
            </a:r>
          </a:p>
        </p:txBody>
      </p:sp>
      <p:sp>
        <p:nvSpPr>
          <p:cNvPr id="17" name="Text Box 2">
            <a:extLst>
              <a:ext uri="{FF2B5EF4-FFF2-40B4-BE49-F238E27FC236}">
                <a16:creationId xmlns:a16="http://schemas.microsoft.com/office/drawing/2014/main" id="{7BD23850-8A82-436E-8D6F-2E2AD812C5BA}"/>
              </a:ext>
            </a:extLst>
          </p:cNvPr>
          <p:cNvSpPr txBox="1">
            <a:spLocks noChangeArrowheads="1"/>
          </p:cNvSpPr>
          <p:nvPr/>
        </p:nvSpPr>
        <p:spPr bwMode="auto">
          <a:xfrm>
            <a:off x="208161" y="460647"/>
            <a:ext cx="4363833" cy="4198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pPr>
            <a:r>
              <a:rPr lang="el-GR" sz="1900" dirty="0">
                <a:solidFill>
                  <a:srgbClr val="000000"/>
                </a:solidFill>
                <a:latin typeface="Calibri Light" panose="020F0302020204030204" pitchFamily="34" charset="0"/>
                <a:cs typeface="Calibri Light" panose="020F0302020204030204" pitchFamily="34" charset="0"/>
              </a:rPr>
              <a:t>Οικοσυστημικές επιπτώσεις της αλιείας</a:t>
            </a:r>
          </a:p>
        </p:txBody>
      </p:sp>
    </p:spTree>
    <p:extLst>
      <p:ext uri="{BB962C8B-B14F-4D97-AF65-F5344CB8AC3E}">
        <p14:creationId xmlns:p14="http://schemas.microsoft.com/office/powerpoint/2010/main" val="213235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5"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Εισαγωγή</a:t>
            </a:r>
            <a:endParaRPr lang="en-US" dirty="0">
              <a:solidFill>
                <a:schemeClr val="bg1"/>
              </a:solidFill>
              <a:latin typeface="Calibri Light" panose="020F0302020204030204" pitchFamily="34" charset="0"/>
              <a:cs typeface="Calibri Light" panose="020F0302020204030204" pitchFamily="34" charset="0"/>
            </a:endParaRPr>
          </a:p>
        </p:txBody>
      </p:sp>
      <p:sp>
        <p:nvSpPr>
          <p:cNvPr id="607264" name="Rectangle 32"/>
          <p:cNvSpPr>
            <a:spLocks noChangeArrowheads="1"/>
          </p:cNvSpPr>
          <p:nvPr/>
        </p:nvSpPr>
        <p:spPr bwMode="auto">
          <a:xfrm>
            <a:off x="0" y="6491288"/>
            <a:ext cx="32004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l-GR">
                <a:latin typeface="Calibri Light" panose="020F0302020204030204" pitchFamily="34" charset="0"/>
                <a:cs typeface="Calibri Light" panose="020F0302020204030204" pitchFamily="34" charset="0"/>
              </a:rPr>
              <a:t>(</a:t>
            </a:r>
            <a:r>
              <a:rPr lang="en-US">
                <a:solidFill>
                  <a:srgbClr val="FFFF00"/>
                </a:solidFill>
                <a:latin typeface="Calibri Light" panose="020F0302020204030204" pitchFamily="34" charset="0"/>
                <a:cs typeface="Calibri Light" panose="020F0302020204030204" pitchFamily="34" charset="0"/>
              </a:rPr>
              <a:t>Stergiou</a:t>
            </a:r>
            <a:r>
              <a:rPr lang="en-GB">
                <a:solidFill>
                  <a:srgbClr val="FFFF00"/>
                </a:solidFill>
                <a:latin typeface="Calibri Light" panose="020F0302020204030204" pitchFamily="34" charset="0"/>
                <a:cs typeface="Calibri Light" panose="020F0302020204030204" pitchFamily="34" charset="0"/>
              </a:rPr>
              <a:t> et al</a:t>
            </a:r>
            <a:r>
              <a:rPr lang="el-GR">
                <a:solidFill>
                  <a:srgbClr val="FFFF00"/>
                </a:solidFill>
                <a:latin typeface="Calibri Light" panose="020F0302020204030204" pitchFamily="34" charset="0"/>
                <a:cs typeface="Calibri Light" panose="020F0302020204030204" pitchFamily="34" charset="0"/>
              </a:rPr>
              <a:t>.</a:t>
            </a:r>
            <a:r>
              <a:rPr lang="en-GB">
                <a:solidFill>
                  <a:srgbClr val="FFFF00"/>
                </a:solidFill>
                <a:latin typeface="Calibri Light" panose="020F0302020204030204" pitchFamily="34" charset="0"/>
                <a:cs typeface="Calibri Light" panose="020F0302020204030204" pitchFamily="34" charset="0"/>
              </a:rPr>
              <a:t> 2007</a:t>
            </a:r>
            <a:r>
              <a:rPr lang="en-GB">
                <a:latin typeface="Calibri Light" panose="020F0302020204030204" pitchFamily="34" charset="0"/>
                <a:cs typeface="Calibri Light" panose="020F0302020204030204" pitchFamily="34" charset="0"/>
              </a:rPr>
              <a:t>)</a:t>
            </a:r>
            <a:endParaRPr lang="el-GR">
              <a:latin typeface="Calibri Light" panose="020F0302020204030204" pitchFamily="34" charset="0"/>
              <a:cs typeface="Calibri Light" panose="020F0302020204030204" pitchFamily="34" charset="0"/>
            </a:endParaRPr>
          </a:p>
        </p:txBody>
      </p:sp>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5" name="Rectangle 4"/>
          <p:cNvSpPr/>
          <p:nvPr/>
        </p:nvSpPr>
        <p:spPr>
          <a:xfrm>
            <a:off x="755576" y="476672"/>
            <a:ext cx="3168352"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libri Light" panose="020F0302020204030204" pitchFamily="34" charset="0"/>
              <a:cs typeface="Calibri Light" panose="020F0302020204030204" pitchFamily="34" charset="0"/>
            </a:endParaRPr>
          </a:p>
        </p:txBody>
      </p:sp>
      <p:sp>
        <p:nvSpPr>
          <p:cNvPr id="16" name="Text Box 2">
            <a:extLst>
              <a:ext uri="{FF2B5EF4-FFF2-40B4-BE49-F238E27FC236}">
                <a16:creationId xmlns:a16="http://schemas.microsoft.com/office/drawing/2014/main" id="{5B7B6773-92A2-4E4E-BD11-826278FDA3E6}"/>
              </a:ext>
            </a:extLst>
          </p:cNvPr>
          <p:cNvSpPr txBox="1">
            <a:spLocks noChangeArrowheads="1"/>
          </p:cNvSpPr>
          <p:nvPr/>
        </p:nvSpPr>
        <p:spPr bwMode="auto">
          <a:xfrm>
            <a:off x="0" y="369324"/>
            <a:ext cx="9144000" cy="4693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lnSpc>
                <a:spcPct val="120000"/>
              </a:lnSpc>
            </a:pPr>
            <a:r>
              <a:rPr lang="el-GR" sz="2100" dirty="0">
                <a:solidFill>
                  <a:srgbClr val="0033CC"/>
                </a:solidFill>
                <a:latin typeface="Calibri Light" panose="020F0302020204030204" pitchFamily="34" charset="0"/>
                <a:cs typeface="Calibri Light" panose="020F0302020204030204" pitchFamily="34" charset="0"/>
              </a:rPr>
              <a:t>Θαλάσσιες προστατευόμενες περιοχές και χωρικοί περιορισμοί στην αλιεία</a:t>
            </a:r>
          </a:p>
        </p:txBody>
      </p:sp>
      <p:sp>
        <p:nvSpPr>
          <p:cNvPr id="28" name="Oval 15">
            <a:extLst>
              <a:ext uri="{FF2B5EF4-FFF2-40B4-BE49-F238E27FC236}">
                <a16:creationId xmlns:a16="http://schemas.microsoft.com/office/drawing/2014/main" id="{27715752-03B0-455F-AF07-031536640170}"/>
              </a:ext>
            </a:extLst>
          </p:cNvPr>
          <p:cNvSpPr/>
          <p:nvPr/>
        </p:nvSpPr>
        <p:spPr>
          <a:xfrm>
            <a:off x="1886011" y="4032604"/>
            <a:ext cx="1901952" cy="1984248"/>
          </a:xfrm>
          <a:prstGeom prst="ellipse">
            <a:avLst/>
          </a:prstGeom>
          <a:blipFill>
            <a:blip r:embed="rId5" cstate="screen"/>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cs typeface="Calibri Light" panose="020F0302020204030204" pitchFamily="34" charset="0"/>
            </a:endParaRPr>
          </a:p>
        </p:txBody>
      </p:sp>
      <p:grpSp>
        <p:nvGrpSpPr>
          <p:cNvPr id="6" name="Ομάδα 5">
            <a:extLst>
              <a:ext uri="{FF2B5EF4-FFF2-40B4-BE49-F238E27FC236}">
                <a16:creationId xmlns:a16="http://schemas.microsoft.com/office/drawing/2014/main" id="{A1B61AA9-6E2B-4BD0-A194-53ECAC66D9A3}"/>
              </a:ext>
            </a:extLst>
          </p:cNvPr>
          <p:cNvGrpSpPr/>
          <p:nvPr/>
        </p:nvGrpSpPr>
        <p:grpSpPr>
          <a:xfrm>
            <a:off x="539552" y="1151012"/>
            <a:ext cx="1905000" cy="2885891"/>
            <a:chOff x="681980" y="1151012"/>
            <a:chExt cx="1905000" cy="2885891"/>
          </a:xfrm>
        </p:grpSpPr>
        <p:sp>
          <p:nvSpPr>
            <p:cNvPr id="22" name="Oval 11">
              <a:extLst>
                <a:ext uri="{FF2B5EF4-FFF2-40B4-BE49-F238E27FC236}">
                  <a16:creationId xmlns:a16="http://schemas.microsoft.com/office/drawing/2014/main" id="{C7CEE442-4083-4C76-92E5-81BF18762A85}"/>
                </a:ext>
              </a:extLst>
            </p:cNvPr>
            <p:cNvSpPr/>
            <p:nvPr/>
          </p:nvSpPr>
          <p:spPr>
            <a:xfrm>
              <a:off x="681980" y="1151012"/>
              <a:ext cx="1905000" cy="1981200"/>
            </a:xfrm>
            <a:prstGeom prst="ellipse">
              <a:avLst/>
            </a:prstGeom>
            <a:blipFill>
              <a:blip r:embed="rId6" cstate="screen"/>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Light" panose="020F0302020204030204" pitchFamily="34" charset="0"/>
                <a:cs typeface="Calibri Light" panose="020F0302020204030204" pitchFamily="34" charset="0"/>
              </a:endParaRPr>
            </a:p>
          </p:txBody>
        </p:sp>
        <p:sp>
          <p:nvSpPr>
            <p:cNvPr id="29" name="TextBox 28">
              <a:extLst>
                <a:ext uri="{FF2B5EF4-FFF2-40B4-BE49-F238E27FC236}">
                  <a16:creationId xmlns:a16="http://schemas.microsoft.com/office/drawing/2014/main" id="{FA9CD074-F916-45E6-82B8-85E1C4522F65}"/>
                </a:ext>
              </a:extLst>
            </p:cNvPr>
            <p:cNvSpPr txBox="1"/>
            <p:nvPr/>
          </p:nvSpPr>
          <p:spPr>
            <a:xfrm>
              <a:off x="681980" y="3221295"/>
              <a:ext cx="1905000" cy="815608"/>
            </a:xfrm>
            <a:prstGeom prst="rect">
              <a:avLst/>
            </a:prstGeom>
            <a:noFill/>
          </p:spPr>
          <p:txBody>
            <a:bodyPr wrap="square" rtlCol="0">
              <a:spAutoFit/>
            </a:bodyPr>
            <a:lstStyle/>
            <a:p>
              <a:pPr algn="ctr"/>
              <a:r>
                <a:rPr lang="el-GR" sz="1900" dirty="0">
                  <a:solidFill>
                    <a:srgbClr val="0033CC"/>
                  </a:solidFill>
                  <a:latin typeface="Calibri Light" panose="020F0302020204030204" pitchFamily="34" charset="0"/>
                  <a:cs typeface="Calibri Light" panose="020F0302020204030204" pitchFamily="34" charset="0"/>
                </a:rPr>
                <a:t>Αφθονία</a:t>
              </a:r>
              <a:r>
                <a:rPr lang="en-US" dirty="0">
                  <a:solidFill>
                    <a:schemeClr val="bg1">
                      <a:lumMod val="75000"/>
                    </a:schemeClr>
                  </a:solidFill>
                  <a:latin typeface="Calibri Light" panose="020F0302020204030204" pitchFamily="34" charset="0"/>
                  <a:cs typeface="Calibri Light" panose="020F0302020204030204" pitchFamily="34" charset="0"/>
                </a:rPr>
                <a:t> </a:t>
              </a:r>
            </a:p>
            <a:p>
              <a:pPr algn="ct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a:t>
              </a:r>
              <a:r>
                <a:rPr lang="el-GR" sz="1400" dirty="0" err="1">
                  <a:solidFill>
                    <a:schemeClr val="tx1">
                      <a:lumMod val="50000"/>
                      <a:lumOff val="50000"/>
                    </a:schemeClr>
                  </a:solidFill>
                  <a:latin typeface="Calibri Light" panose="020F0302020204030204" pitchFamily="34" charset="0"/>
                  <a:cs typeface="Calibri Light" panose="020F0302020204030204" pitchFamily="34" charset="0"/>
                </a:rPr>
                <a:t>Mouillot</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 et al. 2008</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a:t>
              </a:r>
            </a:p>
            <a:p>
              <a:pPr algn="ctr"/>
              <a:r>
                <a:rPr lang="en-US" sz="1400" dirty="0" err="1">
                  <a:solidFill>
                    <a:schemeClr val="tx1">
                      <a:lumMod val="50000"/>
                      <a:lumOff val="50000"/>
                    </a:schemeClr>
                  </a:solidFill>
                  <a:latin typeface="Calibri Light" panose="020F0302020204030204" pitchFamily="34" charset="0"/>
                  <a:cs typeface="Calibri Light" panose="020F0302020204030204" pitchFamily="34" charset="0"/>
                </a:rPr>
                <a:t>Louzao</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et al. 2010</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a:t>
              </a:r>
              <a:endParaRPr lang="en-US" sz="1400" dirty="0">
                <a:solidFill>
                  <a:schemeClr val="tx1">
                    <a:lumMod val="50000"/>
                    <a:lumOff val="50000"/>
                  </a:schemeClr>
                </a:solidFill>
                <a:latin typeface="Calibri Light" panose="020F0302020204030204" pitchFamily="34" charset="0"/>
                <a:cs typeface="Calibri Light" panose="020F0302020204030204" pitchFamily="34" charset="0"/>
              </a:endParaRPr>
            </a:p>
          </p:txBody>
        </p:sp>
      </p:grpSp>
      <p:grpSp>
        <p:nvGrpSpPr>
          <p:cNvPr id="9" name="Ομάδα 8">
            <a:extLst>
              <a:ext uri="{FF2B5EF4-FFF2-40B4-BE49-F238E27FC236}">
                <a16:creationId xmlns:a16="http://schemas.microsoft.com/office/drawing/2014/main" id="{94E6B2EB-61E0-445A-8B1F-1221DFB59E11}"/>
              </a:ext>
            </a:extLst>
          </p:cNvPr>
          <p:cNvGrpSpPr/>
          <p:nvPr/>
        </p:nvGrpSpPr>
        <p:grpSpPr>
          <a:xfrm>
            <a:off x="3229422" y="1149488"/>
            <a:ext cx="2430760" cy="2842230"/>
            <a:chOff x="3615680" y="1149488"/>
            <a:chExt cx="2430760" cy="2842230"/>
          </a:xfrm>
        </p:grpSpPr>
        <p:sp>
          <p:nvSpPr>
            <p:cNvPr id="23" name="Oval 13">
              <a:extLst>
                <a:ext uri="{FF2B5EF4-FFF2-40B4-BE49-F238E27FC236}">
                  <a16:creationId xmlns:a16="http://schemas.microsoft.com/office/drawing/2014/main" id="{9C226FD8-513B-470B-8953-C1AEE8C4433F}"/>
                </a:ext>
              </a:extLst>
            </p:cNvPr>
            <p:cNvSpPr/>
            <p:nvPr/>
          </p:nvSpPr>
          <p:spPr>
            <a:xfrm>
              <a:off x="3880084" y="1149488"/>
              <a:ext cx="1901952" cy="1984248"/>
            </a:xfrm>
            <a:prstGeom prst="ellipse">
              <a:avLst/>
            </a:prstGeom>
            <a:blipFill>
              <a:blip r:embed="rId7" cstate="screen"/>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cs typeface="Calibri Light" panose="020F0302020204030204" pitchFamily="34" charset="0"/>
              </a:endParaRPr>
            </a:p>
          </p:txBody>
        </p:sp>
        <p:sp>
          <p:nvSpPr>
            <p:cNvPr id="30" name="TextBox 29">
              <a:extLst>
                <a:ext uri="{FF2B5EF4-FFF2-40B4-BE49-F238E27FC236}">
                  <a16:creationId xmlns:a16="http://schemas.microsoft.com/office/drawing/2014/main" id="{F5ED86DC-E0E6-4FB8-A76A-9050C4EC3CD6}"/>
                </a:ext>
              </a:extLst>
            </p:cNvPr>
            <p:cNvSpPr txBox="1"/>
            <p:nvPr/>
          </p:nvSpPr>
          <p:spPr>
            <a:xfrm>
              <a:off x="3615680" y="3206888"/>
              <a:ext cx="2430760" cy="784830"/>
            </a:xfrm>
            <a:prstGeom prst="rect">
              <a:avLst/>
            </a:prstGeom>
            <a:noFill/>
          </p:spPr>
          <p:txBody>
            <a:bodyPr wrap="square" rtlCol="0">
              <a:spAutoFit/>
            </a:bodyPr>
            <a:lstStyle/>
            <a:p>
              <a:pPr algn="ctr"/>
              <a:r>
                <a:rPr lang="el-GR" sz="1900" dirty="0">
                  <a:solidFill>
                    <a:srgbClr val="0033CC"/>
                  </a:solidFill>
                  <a:latin typeface="Calibri Light" panose="020F0302020204030204" pitchFamily="34" charset="0"/>
                  <a:cs typeface="Calibri Light" panose="020F0302020204030204" pitchFamily="34" charset="0"/>
                </a:rPr>
                <a:t>Μεγαλύτερα άτομα</a:t>
              </a:r>
              <a:endParaRPr lang="en-US" sz="1900" dirty="0">
                <a:solidFill>
                  <a:srgbClr val="0033CC"/>
                </a:solidFill>
                <a:latin typeface="Calibri Light" panose="020F0302020204030204" pitchFamily="34" charset="0"/>
                <a:cs typeface="Calibri Light" panose="020F0302020204030204" pitchFamily="34" charset="0"/>
              </a:endParaRPr>
            </a:p>
            <a:p>
              <a:pPr algn="ct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Dimarchopoulou et al. 2018)</a:t>
              </a:r>
            </a:p>
            <a:p>
              <a:pPr algn="ctr"/>
              <a:endParaRPr lang="en-US" sz="1200" dirty="0">
                <a:solidFill>
                  <a:schemeClr val="bg1">
                    <a:lumMod val="75000"/>
                  </a:schemeClr>
                </a:solidFill>
                <a:latin typeface="Calibri Light" panose="020F0302020204030204" pitchFamily="34" charset="0"/>
                <a:cs typeface="Calibri Light" panose="020F0302020204030204" pitchFamily="34" charset="0"/>
              </a:endParaRPr>
            </a:p>
          </p:txBody>
        </p:sp>
      </p:grpSp>
      <p:grpSp>
        <p:nvGrpSpPr>
          <p:cNvPr id="11" name="Ομάδα 10">
            <a:extLst>
              <a:ext uri="{FF2B5EF4-FFF2-40B4-BE49-F238E27FC236}">
                <a16:creationId xmlns:a16="http://schemas.microsoft.com/office/drawing/2014/main" id="{68B9439B-82C5-43EE-AB49-617F84A84339}"/>
              </a:ext>
            </a:extLst>
          </p:cNvPr>
          <p:cNvGrpSpPr/>
          <p:nvPr/>
        </p:nvGrpSpPr>
        <p:grpSpPr>
          <a:xfrm>
            <a:off x="6445052" y="1149488"/>
            <a:ext cx="2305000" cy="2657564"/>
            <a:chOff x="6587480" y="1149488"/>
            <a:chExt cx="2305000" cy="2657564"/>
          </a:xfrm>
        </p:grpSpPr>
        <p:sp>
          <p:nvSpPr>
            <p:cNvPr id="24" name="Oval 14">
              <a:extLst>
                <a:ext uri="{FF2B5EF4-FFF2-40B4-BE49-F238E27FC236}">
                  <a16:creationId xmlns:a16="http://schemas.microsoft.com/office/drawing/2014/main" id="{A74E41E8-9A36-4EB1-9C8A-82E2B378AFB2}"/>
                </a:ext>
              </a:extLst>
            </p:cNvPr>
            <p:cNvSpPr/>
            <p:nvPr/>
          </p:nvSpPr>
          <p:spPr>
            <a:xfrm>
              <a:off x="6789004" y="1149488"/>
              <a:ext cx="1901952" cy="1984248"/>
            </a:xfrm>
            <a:prstGeom prst="ellipse">
              <a:avLst/>
            </a:prstGeom>
            <a:blipFill>
              <a:blip r:embed="rId8" cstate="screen"/>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cs typeface="Calibri Light" panose="020F0302020204030204" pitchFamily="34" charset="0"/>
              </a:endParaRPr>
            </a:p>
          </p:txBody>
        </p:sp>
        <p:sp>
          <p:nvSpPr>
            <p:cNvPr id="31" name="TextBox 30">
              <a:extLst>
                <a:ext uri="{FF2B5EF4-FFF2-40B4-BE49-F238E27FC236}">
                  <a16:creationId xmlns:a16="http://schemas.microsoft.com/office/drawing/2014/main" id="{1FBF4B8E-45D2-4F03-BD7A-D7AB051FF1C2}"/>
                </a:ext>
              </a:extLst>
            </p:cNvPr>
            <p:cNvSpPr txBox="1"/>
            <p:nvPr/>
          </p:nvSpPr>
          <p:spPr>
            <a:xfrm>
              <a:off x="6587480" y="3206888"/>
              <a:ext cx="2305000" cy="600164"/>
            </a:xfrm>
            <a:prstGeom prst="rect">
              <a:avLst/>
            </a:prstGeom>
            <a:noFill/>
          </p:spPr>
          <p:txBody>
            <a:bodyPr wrap="square" rtlCol="0">
              <a:spAutoFit/>
            </a:bodyPr>
            <a:lstStyle/>
            <a:p>
              <a:pPr algn="ctr"/>
              <a:r>
                <a:rPr lang="el-GR" sz="1900" dirty="0">
                  <a:solidFill>
                    <a:srgbClr val="0033CC"/>
                  </a:solidFill>
                  <a:latin typeface="Calibri Light" panose="020F0302020204030204" pitchFamily="34" charset="0"/>
                  <a:cs typeface="Calibri Light" panose="020F0302020204030204" pitchFamily="34" charset="0"/>
                </a:rPr>
                <a:t>Ποικιλότητα ειδών</a:t>
              </a:r>
              <a:endParaRPr lang="en-US" sz="1900" dirty="0">
                <a:solidFill>
                  <a:srgbClr val="0033CC"/>
                </a:solidFill>
                <a:latin typeface="Calibri Light" panose="020F0302020204030204" pitchFamily="34" charset="0"/>
                <a:cs typeface="Calibri Light" panose="020F0302020204030204" pitchFamily="34" charset="0"/>
              </a:endParaRPr>
            </a:p>
            <a:p>
              <a:pPr algn="ct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(McClanahan et al. 2006)</a:t>
              </a:r>
            </a:p>
          </p:txBody>
        </p:sp>
      </p:grpSp>
      <p:sp>
        <p:nvSpPr>
          <p:cNvPr id="32" name="TextBox 31">
            <a:extLst>
              <a:ext uri="{FF2B5EF4-FFF2-40B4-BE49-F238E27FC236}">
                <a16:creationId xmlns:a16="http://schemas.microsoft.com/office/drawing/2014/main" id="{0D31EAC4-0796-484C-8EAF-D6D2DEAF25F9}"/>
              </a:ext>
            </a:extLst>
          </p:cNvPr>
          <p:cNvSpPr txBox="1"/>
          <p:nvPr/>
        </p:nvSpPr>
        <p:spPr>
          <a:xfrm>
            <a:off x="1693987" y="6048979"/>
            <a:ext cx="2286000" cy="600164"/>
          </a:xfrm>
          <a:prstGeom prst="rect">
            <a:avLst/>
          </a:prstGeom>
          <a:noFill/>
        </p:spPr>
        <p:txBody>
          <a:bodyPr wrap="square" rtlCol="0">
            <a:spAutoFit/>
          </a:bodyPr>
          <a:lstStyle/>
          <a:p>
            <a:pPr algn="ctr"/>
            <a:r>
              <a:rPr lang="el-GR" sz="1900" dirty="0">
                <a:solidFill>
                  <a:srgbClr val="0033CC"/>
                </a:solidFill>
                <a:latin typeface="Calibri Light" panose="020F0302020204030204" pitchFamily="34" charset="0"/>
                <a:cs typeface="Calibri Light" panose="020F0302020204030204" pitchFamily="34" charset="0"/>
              </a:rPr>
              <a:t>Αναπαραγωγή</a:t>
            </a:r>
            <a:endParaRPr lang="en-US" sz="1900" dirty="0">
              <a:solidFill>
                <a:srgbClr val="0033CC"/>
              </a:solidFill>
              <a:latin typeface="Calibri Light" panose="020F0302020204030204" pitchFamily="34" charset="0"/>
              <a:cs typeface="Calibri Light" panose="020F0302020204030204" pitchFamily="34" charset="0"/>
            </a:endParaRPr>
          </a:p>
          <a:p>
            <a:pPr algn="ctr"/>
            <a:r>
              <a:rPr lang="en-US" sz="1200" dirty="0">
                <a:latin typeface="Calibri Light" panose="020F0302020204030204" pitchFamily="34" charset="0"/>
                <a:cs typeface="Calibri Light" panose="020F0302020204030204" pitchFamily="34" charset="0"/>
              </a:rPr>
              <a:t> </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a:t>
            </a:r>
            <a:r>
              <a:rPr lang="el-GR" sz="1400" dirty="0" err="1">
                <a:solidFill>
                  <a:schemeClr val="tx1">
                    <a:lumMod val="50000"/>
                    <a:lumOff val="50000"/>
                  </a:schemeClr>
                </a:solidFill>
                <a:latin typeface="Calibri Light" panose="020F0302020204030204" pitchFamily="34" charset="0"/>
                <a:cs typeface="Calibri Light" panose="020F0302020204030204" pitchFamily="34" charset="0"/>
              </a:rPr>
              <a:t>Vandeperre</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 et al. 2011)</a:t>
            </a:r>
            <a:endParaRPr lang="en-US" sz="1400" dirty="0">
              <a:solidFill>
                <a:schemeClr val="tx1">
                  <a:lumMod val="50000"/>
                  <a:lumOff val="50000"/>
                </a:schemeClr>
              </a:solidFill>
              <a:latin typeface="Calibri Light" panose="020F0302020204030204" pitchFamily="34" charset="0"/>
              <a:cs typeface="Calibri Light" panose="020F0302020204030204" pitchFamily="34" charset="0"/>
            </a:endParaRPr>
          </a:p>
        </p:txBody>
      </p:sp>
      <p:sp>
        <p:nvSpPr>
          <p:cNvPr id="33" name="Oval 21">
            <a:extLst>
              <a:ext uri="{FF2B5EF4-FFF2-40B4-BE49-F238E27FC236}">
                <a16:creationId xmlns:a16="http://schemas.microsoft.com/office/drawing/2014/main" id="{E4C7F76F-C030-4496-9361-054D28D0F07D}"/>
              </a:ext>
            </a:extLst>
          </p:cNvPr>
          <p:cNvSpPr/>
          <p:nvPr/>
        </p:nvSpPr>
        <p:spPr>
          <a:xfrm>
            <a:off x="5137242" y="3991718"/>
            <a:ext cx="1901952" cy="1984248"/>
          </a:xfrm>
          <a:prstGeom prst="ellipse">
            <a:avLst/>
          </a:prstGeom>
          <a:blipFill>
            <a:blip r:embed="rId9" cstate="screen"/>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cs typeface="Calibri Light" panose="020F0302020204030204" pitchFamily="34" charset="0"/>
            </a:endParaRPr>
          </a:p>
        </p:txBody>
      </p:sp>
      <p:sp>
        <p:nvSpPr>
          <p:cNvPr id="34" name="TextBox 33">
            <a:extLst>
              <a:ext uri="{FF2B5EF4-FFF2-40B4-BE49-F238E27FC236}">
                <a16:creationId xmlns:a16="http://schemas.microsoft.com/office/drawing/2014/main" id="{536AE9A8-B8C9-4800-84E2-C876BBF585AF}"/>
              </a:ext>
            </a:extLst>
          </p:cNvPr>
          <p:cNvSpPr txBox="1"/>
          <p:nvPr/>
        </p:nvSpPr>
        <p:spPr>
          <a:xfrm>
            <a:off x="5097618" y="6048979"/>
            <a:ext cx="1981200" cy="615553"/>
          </a:xfrm>
          <a:prstGeom prst="rect">
            <a:avLst/>
          </a:prstGeom>
          <a:noFill/>
        </p:spPr>
        <p:txBody>
          <a:bodyPr wrap="square" rtlCol="0">
            <a:spAutoFit/>
          </a:bodyPr>
          <a:lstStyle/>
          <a:p>
            <a:pPr algn="ctr"/>
            <a:r>
              <a:rPr lang="el-GR" sz="1900" dirty="0">
                <a:solidFill>
                  <a:srgbClr val="0033CC"/>
                </a:solidFill>
                <a:latin typeface="Calibri Light" panose="020F0302020204030204" pitchFamily="34" charset="0"/>
                <a:cs typeface="Calibri Light" panose="020F0302020204030204" pitchFamily="34" charset="0"/>
              </a:rPr>
              <a:t>Ενδιαίτημα</a:t>
            </a:r>
            <a:r>
              <a:rPr lang="en-US" sz="2000" dirty="0">
                <a:solidFill>
                  <a:schemeClr val="bg1">
                    <a:lumMod val="75000"/>
                  </a:schemeClr>
                </a:solidFill>
                <a:latin typeface="Calibri Light" panose="020F0302020204030204" pitchFamily="34" charset="0"/>
                <a:cs typeface="Calibri Light" panose="020F0302020204030204" pitchFamily="34" charset="0"/>
              </a:rPr>
              <a:t> </a:t>
            </a:r>
            <a:r>
              <a:rPr lang="en-US" sz="1200" dirty="0">
                <a:latin typeface="Calibri Light" panose="020F0302020204030204" pitchFamily="34" charset="0"/>
                <a:cs typeface="Calibri Light" panose="020F0302020204030204" pitchFamily="34" charset="0"/>
              </a:rPr>
              <a:t> </a:t>
            </a:r>
            <a:endParaRPr lang="en-US" sz="1200" dirty="0">
              <a:solidFill>
                <a:schemeClr val="bg1">
                  <a:lumMod val="75000"/>
                </a:schemeClr>
              </a:solidFill>
              <a:latin typeface="Calibri Light" panose="020F0302020204030204" pitchFamily="34" charset="0"/>
              <a:cs typeface="Calibri Light" panose="020F0302020204030204" pitchFamily="34" charset="0"/>
            </a:endParaRPr>
          </a:p>
          <a:p>
            <a:pPr algn="ct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(Edgar et al</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2007)</a:t>
            </a:r>
          </a:p>
        </p:txBody>
      </p:sp>
    </p:spTree>
    <p:extLst>
      <p:ext uri="{BB962C8B-B14F-4D97-AF65-F5344CB8AC3E}">
        <p14:creationId xmlns:p14="http://schemas.microsoft.com/office/powerpoint/2010/main" val="2220236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5"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Εισαγωγή</a:t>
            </a:r>
            <a:endParaRPr lang="en-US" dirty="0">
              <a:solidFill>
                <a:schemeClr val="bg1"/>
              </a:solidFill>
              <a:latin typeface="Calibri Light" panose="020F0302020204030204" pitchFamily="34" charset="0"/>
              <a:cs typeface="Calibri Light" panose="020F0302020204030204" pitchFamily="34" charset="0"/>
            </a:endParaRPr>
          </a:p>
        </p:txBody>
      </p:sp>
      <p:sp>
        <p:nvSpPr>
          <p:cNvPr id="607264" name="Rectangle 32"/>
          <p:cNvSpPr>
            <a:spLocks noChangeArrowheads="1"/>
          </p:cNvSpPr>
          <p:nvPr/>
        </p:nvSpPr>
        <p:spPr bwMode="auto">
          <a:xfrm>
            <a:off x="0" y="6491288"/>
            <a:ext cx="32004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l-GR">
                <a:latin typeface="Calibri Light" panose="020F0302020204030204" pitchFamily="34" charset="0"/>
                <a:cs typeface="Calibri Light" panose="020F0302020204030204" pitchFamily="34" charset="0"/>
              </a:rPr>
              <a:t>(</a:t>
            </a:r>
            <a:r>
              <a:rPr lang="en-US">
                <a:solidFill>
                  <a:srgbClr val="FFFF00"/>
                </a:solidFill>
                <a:latin typeface="Calibri Light" panose="020F0302020204030204" pitchFamily="34" charset="0"/>
                <a:cs typeface="Calibri Light" panose="020F0302020204030204" pitchFamily="34" charset="0"/>
              </a:rPr>
              <a:t>Stergiou</a:t>
            </a:r>
            <a:r>
              <a:rPr lang="en-GB">
                <a:solidFill>
                  <a:srgbClr val="FFFF00"/>
                </a:solidFill>
                <a:latin typeface="Calibri Light" panose="020F0302020204030204" pitchFamily="34" charset="0"/>
                <a:cs typeface="Calibri Light" panose="020F0302020204030204" pitchFamily="34" charset="0"/>
              </a:rPr>
              <a:t> et al</a:t>
            </a:r>
            <a:r>
              <a:rPr lang="el-GR">
                <a:solidFill>
                  <a:srgbClr val="FFFF00"/>
                </a:solidFill>
                <a:latin typeface="Calibri Light" panose="020F0302020204030204" pitchFamily="34" charset="0"/>
                <a:cs typeface="Calibri Light" panose="020F0302020204030204" pitchFamily="34" charset="0"/>
              </a:rPr>
              <a:t>.</a:t>
            </a:r>
            <a:r>
              <a:rPr lang="en-GB">
                <a:solidFill>
                  <a:srgbClr val="FFFF00"/>
                </a:solidFill>
                <a:latin typeface="Calibri Light" panose="020F0302020204030204" pitchFamily="34" charset="0"/>
                <a:cs typeface="Calibri Light" panose="020F0302020204030204" pitchFamily="34" charset="0"/>
              </a:rPr>
              <a:t> 2007</a:t>
            </a:r>
            <a:r>
              <a:rPr lang="en-GB">
                <a:latin typeface="Calibri Light" panose="020F0302020204030204" pitchFamily="34" charset="0"/>
                <a:cs typeface="Calibri Light" panose="020F0302020204030204" pitchFamily="34" charset="0"/>
              </a:rPr>
              <a:t>)</a:t>
            </a:r>
            <a:endParaRPr lang="el-GR">
              <a:latin typeface="Calibri Light" panose="020F0302020204030204" pitchFamily="34" charset="0"/>
              <a:cs typeface="Calibri Light" panose="020F0302020204030204" pitchFamily="34" charset="0"/>
            </a:endParaRPr>
          </a:p>
        </p:txBody>
      </p:sp>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5" name="Rectangle 4"/>
          <p:cNvSpPr/>
          <p:nvPr/>
        </p:nvSpPr>
        <p:spPr>
          <a:xfrm>
            <a:off x="755576" y="476672"/>
            <a:ext cx="3168352"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libri Light" panose="020F0302020204030204" pitchFamily="34" charset="0"/>
              <a:cs typeface="Calibri Light" panose="020F0302020204030204" pitchFamily="34" charset="0"/>
            </a:endParaRPr>
          </a:p>
        </p:txBody>
      </p:sp>
      <p:sp>
        <p:nvSpPr>
          <p:cNvPr id="16" name="Text Box 2">
            <a:extLst>
              <a:ext uri="{FF2B5EF4-FFF2-40B4-BE49-F238E27FC236}">
                <a16:creationId xmlns:a16="http://schemas.microsoft.com/office/drawing/2014/main" id="{5B7B6773-92A2-4E4E-BD11-826278FDA3E6}"/>
              </a:ext>
            </a:extLst>
          </p:cNvPr>
          <p:cNvSpPr txBox="1">
            <a:spLocks noChangeArrowheads="1"/>
          </p:cNvSpPr>
          <p:nvPr/>
        </p:nvSpPr>
        <p:spPr bwMode="auto">
          <a:xfrm>
            <a:off x="0" y="332656"/>
            <a:ext cx="9144000" cy="4693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lnSpc>
                <a:spcPct val="120000"/>
              </a:lnSpc>
            </a:pPr>
            <a:r>
              <a:rPr lang="el-GR" sz="2100" dirty="0">
                <a:solidFill>
                  <a:srgbClr val="0033CC"/>
                </a:solidFill>
                <a:latin typeface="Calibri Light" panose="020F0302020204030204" pitchFamily="34" charset="0"/>
                <a:cs typeface="Calibri Light" panose="020F0302020204030204" pitchFamily="34" charset="0"/>
              </a:rPr>
              <a:t>Μείωση αλιευτικής προσπάθειας και περιορισμοί συλλήψεων στην αλιεία</a:t>
            </a:r>
          </a:p>
        </p:txBody>
      </p:sp>
      <p:grpSp>
        <p:nvGrpSpPr>
          <p:cNvPr id="6" name="Ομάδα 5">
            <a:extLst>
              <a:ext uri="{FF2B5EF4-FFF2-40B4-BE49-F238E27FC236}">
                <a16:creationId xmlns:a16="http://schemas.microsoft.com/office/drawing/2014/main" id="{A1B61AA9-6E2B-4BD0-A194-53ECAC66D9A3}"/>
              </a:ext>
            </a:extLst>
          </p:cNvPr>
          <p:cNvGrpSpPr/>
          <p:nvPr/>
        </p:nvGrpSpPr>
        <p:grpSpPr>
          <a:xfrm>
            <a:off x="539552" y="1151012"/>
            <a:ext cx="1905000" cy="2885891"/>
            <a:chOff x="681980" y="1151012"/>
            <a:chExt cx="1905000" cy="2885891"/>
          </a:xfrm>
        </p:grpSpPr>
        <p:sp>
          <p:nvSpPr>
            <p:cNvPr id="22" name="Oval 11">
              <a:extLst>
                <a:ext uri="{FF2B5EF4-FFF2-40B4-BE49-F238E27FC236}">
                  <a16:creationId xmlns:a16="http://schemas.microsoft.com/office/drawing/2014/main" id="{C7CEE442-4083-4C76-92E5-81BF18762A85}"/>
                </a:ext>
              </a:extLst>
            </p:cNvPr>
            <p:cNvSpPr/>
            <p:nvPr/>
          </p:nvSpPr>
          <p:spPr>
            <a:xfrm>
              <a:off x="681980" y="1151012"/>
              <a:ext cx="1905000" cy="1981200"/>
            </a:xfrm>
            <a:prstGeom prst="ellipse">
              <a:avLst/>
            </a:prstGeom>
            <a:blipFill>
              <a:blip r:embed="rId5" cstate="screen"/>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Light" panose="020F0302020204030204" pitchFamily="34" charset="0"/>
                <a:cs typeface="Calibri Light" panose="020F0302020204030204" pitchFamily="34" charset="0"/>
              </a:endParaRPr>
            </a:p>
          </p:txBody>
        </p:sp>
        <p:sp>
          <p:nvSpPr>
            <p:cNvPr id="29" name="TextBox 28">
              <a:extLst>
                <a:ext uri="{FF2B5EF4-FFF2-40B4-BE49-F238E27FC236}">
                  <a16:creationId xmlns:a16="http://schemas.microsoft.com/office/drawing/2014/main" id="{FA9CD074-F916-45E6-82B8-85E1C4522F65}"/>
                </a:ext>
              </a:extLst>
            </p:cNvPr>
            <p:cNvSpPr txBox="1"/>
            <p:nvPr/>
          </p:nvSpPr>
          <p:spPr>
            <a:xfrm>
              <a:off x="681980" y="3221295"/>
              <a:ext cx="1905000" cy="815608"/>
            </a:xfrm>
            <a:prstGeom prst="rect">
              <a:avLst/>
            </a:prstGeom>
            <a:noFill/>
          </p:spPr>
          <p:txBody>
            <a:bodyPr wrap="square" rtlCol="0">
              <a:spAutoFit/>
            </a:bodyPr>
            <a:lstStyle/>
            <a:p>
              <a:pPr algn="ctr"/>
              <a:r>
                <a:rPr lang="el-GR" sz="1900" dirty="0">
                  <a:solidFill>
                    <a:srgbClr val="0033CC"/>
                  </a:solidFill>
                  <a:latin typeface="Calibri Light" panose="020F0302020204030204" pitchFamily="34" charset="0"/>
                  <a:cs typeface="Calibri Light" panose="020F0302020204030204" pitchFamily="34" charset="0"/>
                </a:rPr>
                <a:t>Αφθονία</a:t>
              </a:r>
              <a:r>
                <a:rPr lang="en-US" dirty="0">
                  <a:solidFill>
                    <a:schemeClr val="bg1">
                      <a:lumMod val="75000"/>
                    </a:schemeClr>
                  </a:solidFill>
                  <a:latin typeface="Calibri Light" panose="020F0302020204030204" pitchFamily="34" charset="0"/>
                  <a:cs typeface="Calibri Light" panose="020F0302020204030204" pitchFamily="34" charset="0"/>
                </a:rPr>
                <a:t> </a:t>
              </a:r>
            </a:p>
            <a:p>
              <a:pPr algn="ct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a:t>
              </a:r>
              <a:r>
                <a:rPr lang="el-GR" sz="1400" dirty="0" err="1">
                  <a:solidFill>
                    <a:schemeClr val="tx1">
                      <a:lumMod val="50000"/>
                      <a:lumOff val="50000"/>
                    </a:schemeClr>
                  </a:solidFill>
                  <a:latin typeface="Calibri Light" panose="020F0302020204030204" pitchFamily="34" charset="0"/>
                  <a:cs typeface="Calibri Light" panose="020F0302020204030204" pitchFamily="34" charset="0"/>
                </a:rPr>
                <a:t>Mouillot</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 et al. 2008</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a:t>
              </a:r>
            </a:p>
            <a:p>
              <a:pPr algn="ctr"/>
              <a:r>
                <a:rPr lang="en-US" sz="1400" dirty="0" err="1">
                  <a:solidFill>
                    <a:schemeClr val="tx1">
                      <a:lumMod val="50000"/>
                      <a:lumOff val="50000"/>
                    </a:schemeClr>
                  </a:solidFill>
                  <a:latin typeface="Calibri Light" panose="020F0302020204030204" pitchFamily="34" charset="0"/>
                  <a:cs typeface="Calibri Light" panose="020F0302020204030204" pitchFamily="34" charset="0"/>
                </a:rPr>
                <a:t>Louzao</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et al. 2010</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a:t>
              </a:r>
              <a:endParaRPr lang="en-US" sz="1400" dirty="0">
                <a:solidFill>
                  <a:schemeClr val="tx1">
                    <a:lumMod val="50000"/>
                    <a:lumOff val="50000"/>
                  </a:schemeClr>
                </a:solidFill>
                <a:latin typeface="Calibri Light" panose="020F0302020204030204" pitchFamily="34" charset="0"/>
                <a:cs typeface="Calibri Light" panose="020F0302020204030204" pitchFamily="34" charset="0"/>
              </a:endParaRPr>
            </a:p>
          </p:txBody>
        </p:sp>
      </p:grpSp>
      <p:pic>
        <p:nvPicPr>
          <p:cNvPr id="7" name="Picture 6"/>
          <p:cNvPicPr>
            <a:picLocks noChangeAspect="1"/>
          </p:cNvPicPr>
          <p:nvPr/>
        </p:nvPicPr>
        <p:blipFill>
          <a:blip r:embed="rId6"/>
          <a:stretch>
            <a:fillRect/>
          </a:stretch>
        </p:blipFill>
        <p:spPr>
          <a:xfrm>
            <a:off x="4499992" y="764703"/>
            <a:ext cx="4648267" cy="3818999"/>
          </a:xfrm>
          <a:prstGeom prst="rect">
            <a:avLst/>
          </a:prstGeom>
        </p:spPr>
      </p:pic>
      <p:pic>
        <p:nvPicPr>
          <p:cNvPr id="4" name="Picture 3"/>
          <p:cNvPicPr>
            <a:picLocks noChangeAspect="1"/>
          </p:cNvPicPr>
          <p:nvPr/>
        </p:nvPicPr>
        <p:blipFill>
          <a:blip r:embed="rId7"/>
          <a:stretch>
            <a:fillRect/>
          </a:stretch>
        </p:blipFill>
        <p:spPr>
          <a:xfrm>
            <a:off x="-3629" y="4519543"/>
            <a:ext cx="6876256" cy="2338457"/>
          </a:xfrm>
          <a:prstGeom prst="rect">
            <a:avLst/>
          </a:prstGeom>
        </p:spPr>
      </p:pic>
      <p:pic>
        <p:nvPicPr>
          <p:cNvPr id="8" name="Picture 7"/>
          <p:cNvPicPr>
            <a:picLocks noChangeAspect="1"/>
          </p:cNvPicPr>
          <p:nvPr/>
        </p:nvPicPr>
        <p:blipFill>
          <a:blip r:embed="rId8"/>
          <a:stretch>
            <a:fillRect/>
          </a:stretch>
        </p:blipFill>
        <p:spPr>
          <a:xfrm>
            <a:off x="7020272" y="4581128"/>
            <a:ext cx="1968500" cy="1130300"/>
          </a:xfrm>
          <a:prstGeom prst="rect">
            <a:avLst/>
          </a:prstGeom>
        </p:spPr>
      </p:pic>
    </p:spTree>
    <p:extLst>
      <p:ext uri="{BB962C8B-B14F-4D97-AF65-F5344CB8AC3E}">
        <p14:creationId xmlns:p14="http://schemas.microsoft.com/office/powerpoint/2010/main" val="3550632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5"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Εισαγωγή</a:t>
            </a:r>
            <a:endParaRPr lang="en-US" dirty="0">
              <a:solidFill>
                <a:schemeClr val="bg1"/>
              </a:solidFill>
              <a:latin typeface="Calibri Light" panose="020F0302020204030204" pitchFamily="34" charset="0"/>
              <a:cs typeface="Calibri Light" panose="020F0302020204030204" pitchFamily="34" charset="0"/>
            </a:endParaRPr>
          </a:p>
        </p:txBody>
      </p:sp>
      <p:sp>
        <p:nvSpPr>
          <p:cNvPr id="607264" name="Rectangle 32"/>
          <p:cNvSpPr>
            <a:spLocks noChangeArrowheads="1"/>
          </p:cNvSpPr>
          <p:nvPr/>
        </p:nvSpPr>
        <p:spPr bwMode="auto">
          <a:xfrm>
            <a:off x="0" y="6491288"/>
            <a:ext cx="32004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l-GR">
                <a:latin typeface="Calibri Light" panose="020F0302020204030204" pitchFamily="34" charset="0"/>
                <a:cs typeface="Calibri Light" panose="020F0302020204030204" pitchFamily="34" charset="0"/>
              </a:rPr>
              <a:t>(</a:t>
            </a:r>
            <a:r>
              <a:rPr lang="en-US">
                <a:solidFill>
                  <a:srgbClr val="FFFF00"/>
                </a:solidFill>
                <a:latin typeface="Calibri Light" panose="020F0302020204030204" pitchFamily="34" charset="0"/>
                <a:cs typeface="Calibri Light" panose="020F0302020204030204" pitchFamily="34" charset="0"/>
              </a:rPr>
              <a:t>Stergiou</a:t>
            </a:r>
            <a:r>
              <a:rPr lang="en-GB">
                <a:solidFill>
                  <a:srgbClr val="FFFF00"/>
                </a:solidFill>
                <a:latin typeface="Calibri Light" panose="020F0302020204030204" pitchFamily="34" charset="0"/>
                <a:cs typeface="Calibri Light" panose="020F0302020204030204" pitchFamily="34" charset="0"/>
              </a:rPr>
              <a:t> et al</a:t>
            </a:r>
            <a:r>
              <a:rPr lang="el-GR">
                <a:solidFill>
                  <a:srgbClr val="FFFF00"/>
                </a:solidFill>
                <a:latin typeface="Calibri Light" panose="020F0302020204030204" pitchFamily="34" charset="0"/>
                <a:cs typeface="Calibri Light" panose="020F0302020204030204" pitchFamily="34" charset="0"/>
              </a:rPr>
              <a:t>.</a:t>
            </a:r>
            <a:r>
              <a:rPr lang="en-GB">
                <a:solidFill>
                  <a:srgbClr val="FFFF00"/>
                </a:solidFill>
                <a:latin typeface="Calibri Light" panose="020F0302020204030204" pitchFamily="34" charset="0"/>
                <a:cs typeface="Calibri Light" panose="020F0302020204030204" pitchFamily="34" charset="0"/>
              </a:rPr>
              <a:t> 2007</a:t>
            </a:r>
            <a:r>
              <a:rPr lang="en-GB">
                <a:latin typeface="Calibri Light" panose="020F0302020204030204" pitchFamily="34" charset="0"/>
                <a:cs typeface="Calibri Light" panose="020F0302020204030204" pitchFamily="34" charset="0"/>
              </a:rPr>
              <a:t>)</a:t>
            </a:r>
            <a:endParaRPr lang="el-GR">
              <a:latin typeface="Calibri Light" panose="020F0302020204030204" pitchFamily="34" charset="0"/>
              <a:cs typeface="Calibri Light" panose="020F0302020204030204" pitchFamily="34" charset="0"/>
            </a:endParaRPr>
          </a:p>
        </p:txBody>
      </p:sp>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5" name="Rectangle 4"/>
          <p:cNvSpPr/>
          <p:nvPr/>
        </p:nvSpPr>
        <p:spPr>
          <a:xfrm>
            <a:off x="755576" y="476672"/>
            <a:ext cx="3168352"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libri Light" panose="020F0302020204030204" pitchFamily="34" charset="0"/>
              <a:cs typeface="Calibri Light" panose="020F0302020204030204" pitchFamily="34" charset="0"/>
            </a:endParaRPr>
          </a:p>
        </p:txBody>
      </p:sp>
      <p:sp>
        <p:nvSpPr>
          <p:cNvPr id="16" name="Text Box 2">
            <a:extLst>
              <a:ext uri="{FF2B5EF4-FFF2-40B4-BE49-F238E27FC236}">
                <a16:creationId xmlns:a16="http://schemas.microsoft.com/office/drawing/2014/main" id="{5B7B6773-92A2-4E4E-BD11-826278FDA3E6}"/>
              </a:ext>
            </a:extLst>
          </p:cNvPr>
          <p:cNvSpPr txBox="1">
            <a:spLocks noChangeArrowheads="1"/>
          </p:cNvSpPr>
          <p:nvPr/>
        </p:nvSpPr>
        <p:spPr bwMode="auto">
          <a:xfrm>
            <a:off x="665566" y="369324"/>
            <a:ext cx="7812868" cy="4693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pPr>
            <a:r>
              <a:rPr lang="el-GR" sz="2100" dirty="0">
                <a:solidFill>
                  <a:srgbClr val="0033CC"/>
                </a:solidFill>
                <a:latin typeface="Calibri Light" panose="020F0302020204030204" pitchFamily="34" charset="0"/>
                <a:cs typeface="Calibri Light" panose="020F0302020204030204" pitchFamily="34" charset="0"/>
              </a:rPr>
              <a:t>Μείωση αλιευτικής προσπάθειας και περιορισμοί στην αλιεία</a:t>
            </a:r>
          </a:p>
        </p:txBody>
      </p:sp>
      <p:grpSp>
        <p:nvGrpSpPr>
          <p:cNvPr id="6" name="Ομάδα 5">
            <a:extLst>
              <a:ext uri="{FF2B5EF4-FFF2-40B4-BE49-F238E27FC236}">
                <a16:creationId xmlns:a16="http://schemas.microsoft.com/office/drawing/2014/main" id="{A1B61AA9-6E2B-4BD0-A194-53ECAC66D9A3}"/>
              </a:ext>
            </a:extLst>
          </p:cNvPr>
          <p:cNvGrpSpPr/>
          <p:nvPr/>
        </p:nvGrpSpPr>
        <p:grpSpPr>
          <a:xfrm>
            <a:off x="539552" y="1151012"/>
            <a:ext cx="1905000" cy="2885891"/>
            <a:chOff x="681980" y="1151012"/>
            <a:chExt cx="1905000" cy="2885891"/>
          </a:xfrm>
        </p:grpSpPr>
        <p:sp>
          <p:nvSpPr>
            <p:cNvPr id="22" name="Oval 11">
              <a:extLst>
                <a:ext uri="{FF2B5EF4-FFF2-40B4-BE49-F238E27FC236}">
                  <a16:creationId xmlns:a16="http://schemas.microsoft.com/office/drawing/2014/main" id="{C7CEE442-4083-4C76-92E5-81BF18762A85}"/>
                </a:ext>
              </a:extLst>
            </p:cNvPr>
            <p:cNvSpPr/>
            <p:nvPr/>
          </p:nvSpPr>
          <p:spPr>
            <a:xfrm>
              <a:off x="681980" y="1151012"/>
              <a:ext cx="1905000" cy="1981200"/>
            </a:xfrm>
            <a:prstGeom prst="ellipse">
              <a:avLst/>
            </a:prstGeom>
            <a:blipFill>
              <a:blip r:embed="rId5" cstate="screen"/>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Light" panose="020F0302020204030204" pitchFamily="34" charset="0"/>
                <a:cs typeface="Calibri Light" panose="020F0302020204030204" pitchFamily="34" charset="0"/>
              </a:endParaRPr>
            </a:p>
          </p:txBody>
        </p:sp>
        <p:sp>
          <p:nvSpPr>
            <p:cNvPr id="29" name="TextBox 28">
              <a:extLst>
                <a:ext uri="{FF2B5EF4-FFF2-40B4-BE49-F238E27FC236}">
                  <a16:creationId xmlns:a16="http://schemas.microsoft.com/office/drawing/2014/main" id="{FA9CD074-F916-45E6-82B8-85E1C4522F65}"/>
                </a:ext>
              </a:extLst>
            </p:cNvPr>
            <p:cNvSpPr txBox="1"/>
            <p:nvPr/>
          </p:nvSpPr>
          <p:spPr>
            <a:xfrm>
              <a:off x="681980" y="3221295"/>
              <a:ext cx="1905000" cy="815608"/>
            </a:xfrm>
            <a:prstGeom prst="rect">
              <a:avLst/>
            </a:prstGeom>
            <a:noFill/>
          </p:spPr>
          <p:txBody>
            <a:bodyPr wrap="square" rtlCol="0">
              <a:spAutoFit/>
            </a:bodyPr>
            <a:lstStyle/>
            <a:p>
              <a:pPr algn="ctr"/>
              <a:r>
                <a:rPr lang="el-GR" sz="1900" dirty="0">
                  <a:solidFill>
                    <a:srgbClr val="0033CC"/>
                  </a:solidFill>
                  <a:latin typeface="Calibri Light" panose="020F0302020204030204" pitchFamily="34" charset="0"/>
                  <a:cs typeface="Calibri Light" panose="020F0302020204030204" pitchFamily="34" charset="0"/>
                </a:rPr>
                <a:t>Αφθονία</a:t>
              </a:r>
              <a:r>
                <a:rPr lang="en-US" dirty="0">
                  <a:solidFill>
                    <a:schemeClr val="bg1">
                      <a:lumMod val="75000"/>
                    </a:schemeClr>
                  </a:solidFill>
                  <a:latin typeface="Calibri Light" panose="020F0302020204030204" pitchFamily="34" charset="0"/>
                  <a:cs typeface="Calibri Light" panose="020F0302020204030204" pitchFamily="34" charset="0"/>
                </a:rPr>
                <a:t> </a:t>
              </a:r>
            </a:p>
            <a:p>
              <a:pPr algn="ct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a:t>
              </a:r>
              <a:r>
                <a:rPr lang="el-GR" sz="1400" dirty="0" err="1">
                  <a:solidFill>
                    <a:schemeClr val="tx1">
                      <a:lumMod val="50000"/>
                      <a:lumOff val="50000"/>
                    </a:schemeClr>
                  </a:solidFill>
                  <a:latin typeface="Calibri Light" panose="020F0302020204030204" pitchFamily="34" charset="0"/>
                  <a:cs typeface="Calibri Light" panose="020F0302020204030204" pitchFamily="34" charset="0"/>
                </a:rPr>
                <a:t>Mouillot</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 et al. 2008</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a:t>
              </a:r>
            </a:p>
            <a:p>
              <a:pPr algn="ctr"/>
              <a:r>
                <a:rPr lang="en-US" sz="1400" dirty="0" err="1">
                  <a:solidFill>
                    <a:schemeClr val="tx1">
                      <a:lumMod val="50000"/>
                      <a:lumOff val="50000"/>
                    </a:schemeClr>
                  </a:solidFill>
                  <a:latin typeface="Calibri Light" panose="020F0302020204030204" pitchFamily="34" charset="0"/>
                  <a:cs typeface="Calibri Light" panose="020F0302020204030204" pitchFamily="34" charset="0"/>
                </a:rPr>
                <a:t>Louzao</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et al. 2010</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a:t>
              </a:r>
              <a:endParaRPr lang="en-US" sz="1400" dirty="0">
                <a:solidFill>
                  <a:schemeClr val="tx1">
                    <a:lumMod val="50000"/>
                    <a:lumOff val="50000"/>
                  </a:schemeClr>
                </a:solidFill>
                <a:latin typeface="Calibri Light" panose="020F0302020204030204" pitchFamily="34" charset="0"/>
                <a:cs typeface="Calibri Light" panose="020F0302020204030204" pitchFamily="34" charset="0"/>
              </a:endParaRPr>
            </a:p>
          </p:txBody>
        </p:sp>
      </p:grpSp>
      <p:pic>
        <p:nvPicPr>
          <p:cNvPr id="7" name="Picture 6"/>
          <p:cNvPicPr>
            <a:picLocks noChangeAspect="1"/>
          </p:cNvPicPr>
          <p:nvPr/>
        </p:nvPicPr>
        <p:blipFill>
          <a:blip r:embed="rId6"/>
          <a:stretch>
            <a:fillRect/>
          </a:stretch>
        </p:blipFill>
        <p:spPr>
          <a:xfrm>
            <a:off x="4499992" y="764703"/>
            <a:ext cx="4648267" cy="3818999"/>
          </a:xfrm>
          <a:prstGeom prst="rect">
            <a:avLst/>
          </a:prstGeom>
        </p:spPr>
      </p:pic>
      <p:pic>
        <p:nvPicPr>
          <p:cNvPr id="4" name="Picture 3"/>
          <p:cNvPicPr>
            <a:picLocks noChangeAspect="1"/>
          </p:cNvPicPr>
          <p:nvPr/>
        </p:nvPicPr>
        <p:blipFill>
          <a:blip r:embed="rId7"/>
          <a:stretch>
            <a:fillRect/>
          </a:stretch>
        </p:blipFill>
        <p:spPr>
          <a:xfrm>
            <a:off x="-3629" y="4519543"/>
            <a:ext cx="6876256" cy="2338457"/>
          </a:xfrm>
          <a:prstGeom prst="rect">
            <a:avLst/>
          </a:prstGeom>
        </p:spPr>
      </p:pic>
      <p:pic>
        <p:nvPicPr>
          <p:cNvPr id="8" name="Picture 7"/>
          <p:cNvPicPr>
            <a:picLocks noChangeAspect="1"/>
          </p:cNvPicPr>
          <p:nvPr/>
        </p:nvPicPr>
        <p:blipFill>
          <a:blip r:embed="rId8"/>
          <a:stretch>
            <a:fillRect/>
          </a:stretch>
        </p:blipFill>
        <p:spPr>
          <a:xfrm>
            <a:off x="7020272" y="4581128"/>
            <a:ext cx="1968500" cy="1130300"/>
          </a:xfrm>
          <a:prstGeom prst="rect">
            <a:avLst/>
          </a:prstGeom>
        </p:spPr>
      </p:pic>
      <p:pic>
        <p:nvPicPr>
          <p:cNvPr id="2" name="Picture 1"/>
          <p:cNvPicPr>
            <a:picLocks noChangeAspect="1"/>
          </p:cNvPicPr>
          <p:nvPr/>
        </p:nvPicPr>
        <p:blipFill>
          <a:blip r:embed="rId9"/>
          <a:stretch>
            <a:fillRect/>
          </a:stretch>
        </p:blipFill>
        <p:spPr>
          <a:xfrm>
            <a:off x="2195736" y="1055227"/>
            <a:ext cx="4968552" cy="5804606"/>
          </a:xfrm>
          <a:prstGeom prst="rect">
            <a:avLst/>
          </a:prstGeom>
        </p:spPr>
      </p:pic>
    </p:spTree>
    <p:extLst>
      <p:ext uri="{BB962C8B-B14F-4D97-AF65-F5344CB8AC3E}">
        <p14:creationId xmlns:p14="http://schemas.microsoft.com/office/powerpoint/2010/main" val="985746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5"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Εισαγωγή</a:t>
            </a:r>
            <a:endParaRPr lang="en-US" dirty="0">
              <a:solidFill>
                <a:schemeClr val="bg1"/>
              </a:solidFill>
              <a:latin typeface="Calibri Light" panose="020F0302020204030204" pitchFamily="34" charset="0"/>
              <a:cs typeface="Calibri Light" panose="020F0302020204030204" pitchFamily="34" charset="0"/>
            </a:endParaRPr>
          </a:p>
        </p:txBody>
      </p:sp>
      <p:sp>
        <p:nvSpPr>
          <p:cNvPr id="607264" name="Rectangle 32"/>
          <p:cNvSpPr>
            <a:spLocks noChangeArrowheads="1"/>
          </p:cNvSpPr>
          <p:nvPr/>
        </p:nvSpPr>
        <p:spPr bwMode="auto">
          <a:xfrm>
            <a:off x="0" y="6491288"/>
            <a:ext cx="32004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l-GR">
                <a:latin typeface="Calibri Light" panose="020F0302020204030204" pitchFamily="34" charset="0"/>
                <a:cs typeface="Calibri Light" panose="020F0302020204030204" pitchFamily="34" charset="0"/>
              </a:rPr>
              <a:t>(</a:t>
            </a:r>
            <a:r>
              <a:rPr lang="en-US">
                <a:solidFill>
                  <a:srgbClr val="FFFF00"/>
                </a:solidFill>
                <a:latin typeface="Calibri Light" panose="020F0302020204030204" pitchFamily="34" charset="0"/>
                <a:cs typeface="Calibri Light" panose="020F0302020204030204" pitchFamily="34" charset="0"/>
              </a:rPr>
              <a:t>Stergiou</a:t>
            </a:r>
            <a:r>
              <a:rPr lang="en-GB">
                <a:solidFill>
                  <a:srgbClr val="FFFF00"/>
                </a:solidFill>
                <a:latin typeface="Calibri Light" panose="020F0302020204030204" pitchFamily="34" charset="0"/>
                <a:cs typeface="Calibri Light" panose="020F0302020204030204" pitchFamily="34" charset="0"/>
              </a:rPr>
              <a:t> et al</a:t>
            </a:r>
            <a:r>
              <a:rPr lang="el-GR">
                <a:solidFill>
                  <a:srgbClr val="FFFF00"/>
                </a:solidFill>
                <a:latin typeface="Calibri Light" panose="020F0302020204030204" pitchFamily="34" charset="0"/>
                <a:cs typeface="Calibri Light" panose="020F0302020204030204" pitchFamily="34" charset="0"/>
              </a:rPr>
              <a:t>.</a:t>
            </a:r>
            <a:r>
              <a:rPr lang="en-GB">
                <a:solidFill>
                  <a:srgbClr val="FFFF00"/>
                </a:solidFill>
                <a:latin typeface="Calibri Light" panose="020F0302020204030204" pitchFamily="34" charset="0"/>
                <a:cs typeface="Calibri Light" panose="020F0302020204030204" pitchFamily="34" charset="0"/>
              </a:rPr>
              <a:t> 2007</a:t>
            </a:r>
            <a:r>
              <a:rPr lang="en-GB">
                <a:latin typeface="Calibri Light" panose="020F0302020204030204" pitchFamily="34" charset="0"/>
                <a:cs typeface="Calibri Light" panose="020F0302020204030204" pitchFamily="34" charset="0"/>
              </a:rPr>
              <a:t>)</a:t>
            </a:r>
            <a:endParaRPr lang="el-GR">
              <a:latin typeface="Calibri Light" panose="020F0302020204030204" pitchFamily="34" charset="0"/>
              <a:cs typeface="Calibri Light" panose="020F0302020204030204" pitchFamily="34" charset="0"/>
            </a:endParaRPr>
          </a:p>
        </p:txBody>
      </p:sp>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5" name="Rectangle 4"/>
          <p:cNvSpPr/>
          <p:nvPr/>
        </p:nvSpPr>
        <p:spPr>
          <a:xfrm>
            <a:off x="755576" y="476672"/>
            <a:ext cx="3168352"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libri Light" panose="020F0302020204030204" pitchFamily="34" charset="0"/>
              <a:cs typeface="Calibri Light" panose="020F0302020204030204" pitchFamily="34" charset="0"/>
            </a:endParaRPr>
          </a:p>
        </p:txBody>
      </p:sp>
      <p:sp>
        <p:nvSpPr>
          <p:cNvPr id="16" name="Text Box 2">
            <a:extLst>
              <a:ext uri="{FF2B5EF4-FFF2-40B4-BE49-F238E27FC236}">
                <a16:creationId xmlns:a16="http://schemas.microsoft.com/office/drawing/2014/main" id="{5B7B6773-92A2-4E4E-BD11-826278FDA3E6}"/>
              </a:ext>
            </a:extLst>
          </p:cNvPr>
          <p:cNvSpPr txBox="1">
            <a:spLocks noChangeArrowheads="1"/>
          </p:cNvSpPr>
          <p:nvPr/>
        </p:nvSpPr>
        <p:spPr bwMode="auto">
          <a:xfrm>
            <a:off x="665566" y="369324"/>
            <a:ext cx="7812868" cy="4693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pPr>
            <a:r>
              <a:rPr lang="el-GR" sz="2100" dirty="0">
                <a:solidFill>
                  <a:srgbClr val="0033CC"/>
                </a:solidFill>
                <a:latin typeface="Calibri Light" panose="020F0302020204030204" pitchFamily="34" charset="0"/>
                <a:cs typeface="Calibri Light" panose="020F0302020204030204" pitchFamily="34" charset="0"/>
              </a:rPr>
              <a:t>Μείωση αλιευτικής προσπάθειας και περιορισμοί στην αλιεία</a:t>
            </a:r>
          </a:p>
        </p:txBody>
      </p:sp>
      <p:grpSp>
        <p:nvGrpSpPr>
          <p:cNvPr id="6" name="Ομάδα 5">
            <a:extLst>
              <a:ext uri="{FF2B5EF4-FFF2-40B4-BE49-F238E27FC236}">
                <a16:creationId xmlns:a16="http://schemas.microsoft.com/office/drawing/2014/main" id="{A1B61AA9-6E2B-4BD0-A194-53ECAC66D9A3}"/>
              </a:ext>
            </a:extLst>
          </p:cNvPr>
          <p:cNvGrpSpPr/>
          <p:nvPr/>
        </p:nvGrpSpPr>
        <p:grpSpPr>
          <a:xfrm>
            <a:off x="539552" y="1151012"/>
            <a:ext cx="1905000" cy="2885891"/>
            <a:chOff x="681980" y="1151012"/>
            <a:chExt cx="1905000" cy="2885891"/>
          </a:xfrm>
        </p:grpSpPr>
        <p:sp>
          <p:nvSpPr>
            <p:cNvPr id="22" name="Oval 11">
              <a:extLst>
                <a:ext uri="{FF2B5EF4-FFF2-40B4-BE49-F238E27FC236}">
                  <a16:creationId xmlns:a16="http://schemas.microsoft.com/office/drawing/2014/main" id="{C7CEE442-4083-4C76-92E5-81BF18762A85}"/>
                </a:ext>
              </a:extLst>
            </p:cNvPr>
            <p:cNvSpPr/>
            <p:nvPr/>
          </p:nvSpPr>
          <p:spPr>
            <a:xfrm>
              <a:off x="681980" y="1151012"/>
              <a:ext cx="1905000" cy="1981200"/>
            </a:xfrm>
            <a:prstGeom prst="ellipse">
              <a:avLst/>
            </a:prstGeom>
            <a:blipFill>
              <a:blip r:embed="rId5" cstate="screen"/>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Light" panose="020F0302020204030204" pitchFamily="34" charset="0"/>
                <a:cs typeface="Calibri Light" panose="020F0302020204030204" pitchFamily="34" charset="0"/>
              </a:endParaRPr>
            </a:p>
          </p:txBody>
        </p:sp>
        <p:sp>
          <p:nvSpPr>
            <p:cNvPr id="29" name="TextBox 28">
              <a:extLst>
                <a:ext uri="{FF2B5EF4-FFF2-40B4-BE49-F238E27FC236}">
                  <a16:creationId xmlns:a16="http://schemas.microsoft.com/office/drawing/2014/main" id="{FA9CD074-F916-45E6-82B8-85E1C4522F65}"/>
                </a:ext>
              </a:extLst>
            </p:cNvPr>
            <p:cNvSpPr txBox="1"/>
            <p:nvPr/>
          </p:nvSpPr>
          <p:spPr>
            <a:xfrm>
              <a:off x="681980" y="3221295"/>
              <a:ext cx="1905000" cy="815608"/>
            </a:xfrm>
            <a:prstGeom prst="rect">
              <a:avLst/>
            </a:prstGeom>
            <a:noFill/>
          </p:spPr>
          <p:txBody>
            <a:bodyPr wrap="square" rtlCol="0">
              <a:spAutoFit/>
            </a:bodyPr>
            <a:lstStyle/>
            <a:p>
              <a:pPr algn="ctr"/>
              <a:r>
                <a:rPr lang="el-GR" sz="1900" dirty="0">
                  <a:solidFill>
                    <a:srgbClr val="0033CC"/>
                  </a:solidFill>
                  <a:latin typeface="Calibri Light" panose="020F0302020204030204" pitchFamily="34" charset="0"/>
                  <a:cs typeface="Calibri Light" panose="020F0302020204030204" pitchFamily="34" charset="0"/>
                </a:rPr>
                <a:t>Αφθονία</a:t>
              </a:r>
              <a:r>
                <a:rPr lang="en-US" dirty="0">
                  <a:solidFill>
                    <a:schemeClr val="bg1">
                      <a:lumMod val="75000"/>
                    </a:schemeClr>
                  </a:solidFill>
                  <a:latin typeface="Calibri Light" panose="020F0302020204030204" pitchFamily="34" charset="0"/>
                  <a:cs typeface="Calibri Light" panose="020F0302020204030204" pitchFamily="34" charset="0"/>
                </a:rPr>
                <a:t> </a:t>
              </a:r>
            </a:p>
            <a:p>
              <a:pPr algn="ct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a:t>
              </a:r>
              <a:r>
                <a:rPr lang="el-GR" sz="1400" dirty="0" err="1">
                  <a:solidFill>
                    <a:schemeClr val="tx1">
                      <a:lumMod val="50000"/>
                      <a:lumOff val="50000"/>
                    </a:schemeClr>
                  </a:solidFill>
                  <a:latin typeface="Calibri Light" panose="020F0302020204030204" pitchFamily="34" charset="0"/>
                  <a:cs typeface="Calibri Light" panose="020F0302020204030204" pitchFamily="34" charset="0"/>
                </a:rPr>
                <a:t>Mouillot</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 et al. 2008</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a:t>
              </a:r>
            </a:p>
            <a:p>
              <a:pPr algn="ctr"/>
              <a:r>
                <a:rPr lang="en-US" sz="1400" dirty="0" err="1">
                  <a:solidFill>
                    <a:schemeClr val="tx1">
                      <a:lumMod val="50000"/>
                      <a:lumOff val="50000"/>
                    </a:schemeClr>
                  </a:solidFill>
                  <a:latin typeface="Calibri Light" panose="020F0302020204030204" pitchFamily="34" charset="0"/>
                  <a:cs typeface="Calibri Light" panose="020F0302020204030204" pitchFamily="34" charset="0"/>
                </a:rPr>
                <a:t>Louzao</a:t>
              </a:r>
              <a:r>
                <a:rPr lang="en-US" sz="1400" dirty="0">
                  <a:solidFill>
                    <a:schemeClr val="tx1">
                      <a:lumMod val="50000"/>
                      <a:lumOff val="50000"/>
                    </a:schemeClr>
                  </a:solidFill>
                  <a:latin typeface="Calibri Light" panose="020F0302020204030204" pitchFamily="34" charset="0"/>
                  <a:cs typeface="Calibri Light" panose="020F0302020204030204" pitchFamily="34" charset="0"/>
                </a:rPr>
                <a:t> et al. 2010</a:t>
              </a:r>
              <a:r>
                <a:rPr lang="el-GR" sz="1400" dirty="0">
                  <a:solidFill>
                    <a:schemeClr val="tx1">
                      <a:lumMod val="50000"/>
                      <a:lumOff val="50000"/>
                    </a:schemeClr>
                  </a:solidFill>
                  <a:latin typeface="Calibri Light" panose="020F0302020204030204" pitchFamily="34" charset="0"/>
                  <a:cs typeface="Calibri Light" panose="020F0302020204030204" pitchFamily="34" charset="0"/>
                </a:rPr>
                <a:t>)</a:t>
              </a:r>
              <a:endParaRPr lang="en-US" sz="1400" dirty="0">
                <a:solidFill>
                  <a:schemeClr val="tx1">
                    <a:lumMod val="50000"/>
                    <a:lumOff val="50000"/>
                  </a:schemeClr>
                </a:solidFill>
                <a:latin typeface="Calibri Light" panose="020F0302020204030204" pitchFamily="34" charset="0"/>
                <a:cs typeface="Calibri Light" panose="020F0302020204030204" pitchFamily="34" charset="0"/>
              </a:endParaRPr>
            </a:p>
          </p:txBody>
        </p:sp>
      </p:grpSp>
      <p:pic>
        <p:nvPicPr>
          <p:cNvPr id="7" name="Picture 6"/>
          <p:cNvPicPr>
            <a:picLocks noChangeAspect="1"/>
          </p:cNvPicPr>
          <p:nvPr/>
        </p:nvPicPr>
        <p:blipFill>
          <a:blip r:embed="rId6"/>
          <a:stretch>
            <a:fillRect/>
          </a:stretch>
        </p:blipFill>
        <p:spPr>
          <a:xfrm>
            <a:off x="4499992" y="764703"/>
            <a:ext cx="4648267" cy="3818999"/>
          </a:xfrm>
          <a:prstGeom prst="rect">
            <a:avLst/>
          </a:prstGeom>
        </p:spPr>
      </p:pic>
      <p:pic>
        <p:nvPicPr>
          <p:cNvPr id="4" name="Picture 3"/>
          <p:cNvPicPr>
            <a:picLocks noChangeAspect="1"/>
          </p:cNvPicPr>
          <p:nvPr/>
        </p:nvPicPr>
        <p:blipFill>
          <a:blip r:embed="rId7"/>
          <a:stretch>
            <a:fillRect/>
          </a:stretch>
        </p:blipFill>
        <p:spPr>
          <a:xfrm>
            <a:off x="-3629" y="4519543"/>
            <a:ext cx="6876256" cy="2338457"/>
          </a:xfrm>
          <a:prstGeom prst="rect">
            <a:avLst/>
          </a:prstGeom>
        </p:spPr>
      </p:pic>
      <p:pic>
        <p:nvPicPr>
          <p:cNvPr id="8" name="Picture 7"/>
          <p:cNvPicPr>
            <a:picLocks noChangeAspect="1"/>
          </p:cNvPicPr>
          <p:nvPr/>
        </p:nvPicPr>
        <p:blipFill>
          <a:blip r:embed="rId8"/>
          <a:stretch>
            <a:fillRect/>
          </a:stretch>
        </p:blipFill>
        <p:spPr>
          <a:xfrm>
            <a:off x="7020272" y="4581128"/>
            <a:ext cx="1968500" cy="1130300"/>
          </a:xfrm>
          <a:prstGeom prst="rect">
            <a:avLst/>
          </a:prstGeom>
        </p:spPr>
      </p:pic>
      <p:pic>
        <p:nvPicPr>
          <p:cNvPr id="9" name="Picture 8"/>
          <p:cNvPicPr>
            <a:picLocks noChangeAspect="1"/>
          </p:cNvPicPr>
          <p:nvPr/>
        </p:nvPicPr>
        <p:blipFill>
          <a:blip r:embed="rId9"/>
          <a:stretch>
            <a:fillRect/>
          </a:stretch>
        </p:blipFill>
        <p:spPr>
          <a:xfrm>
            <a:off x="0" y="2082800"/>
            <a:ext cx="9144000" cy="2674620"/>
          </a:xfrm>
          <a:prstGeom prst="rect">
            <a:avLst/>
          </a:prstGeom>
        </p:spPr>
      </p:pic>
    </p:spTree>
    <p:extLst>
      <p:ext uri="{BB962C8B-B14F-4D97-AF65-F5344CB8AC3E}">
        <p14:creationId xmlns:p14="http://schemas.microsoft.com/office/powerpoint/2010/main" val="3906917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07235"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Σκοπός της εργασίας στον Θερμαϊκό Κόλπο</a:t>
            </a:r>
            <a:endParaRPr lang="en-US" dirty="0">
              <a:solidFill>
                <a:schemeClr val="bg1"/>
              </a:solidFill>
              <a:latin typeface="Calibri Light" panose="020F0302020204030204" pitchFamily="34" charset="0"/>
              <a:cs typeface="Calibri Light" panose="020F0302020204030204" pitchFamily="34" charset="0"/>
            </a:endParaRPr>
          </a:p>
        </p:txBody>
      </p:sp>
      <p:sp>
        <p:nvSpPr>
          <p:cNvPr id="10" name="Text Box 2"/>
          <p:cNvSpPr txBox="1">
            <a:spLocks noChangeArrowheads="1"/>
          </p:cNvSpPr>
          <p:nvPr/>
        </p:nvSpPr>
        <p:spPr bwMode="auto">
          <a:xfrm>
            <a:off x="0" y="332656"/>
            <a:ext cx="9144000" cy="1289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just">
              <a:lnSpc>
                <a:spcPct val="110000"/>
              </a:lnSpc>
            </a:pPr>
            <a:r>
              <a:rPr lang="el-GR" sz="1900" dirty="0">
                <a:solidFill>
                  <a:srgbClr val="0000FF"/>
                </a:solidFill>
                <a:latin typeface="Calibri Light" panose="020F0302020204030204" pitchFamily="34" charset="0"/>
                <a:cs typeface="Calibri Light" panose="020F0302020204030204" pitchFamily="34" charset="0"/>
              </a:rPr>
              <a:t>Σκοπός </a:t>
            </a:r>
            <a:r>
              <a:rPr lang="el-GR" sz="1900" dirty="0">
                <a:solidFill>
                  <a:srgbClr val="000000"/>
                </a:solidFill>
                <a:latin typeface="Calibri Light" panose="020F0302020204030204" pitchFamily="34" charset="0"/>
                <a:cs typeface="Calibri Light" panose="020F0302020204030204" pitchFamily="34" charset="0"/>
              </a:rPr>
              <a:t>ήταν να εξετάσουμε αν:</a:t>
            </a:r>
          </a:p>
          <a:p>
            <a:pPr>
              <a:lnSpc>
                <a:spcPct val="110000"/>
              </a:lnSpc>
            </a:pPr>
            <a:endParaRPr lang="el-GR" sz="1400" dirty="0">
              <a:solidFill>
                <a:srgbClr val="000000"/>
              </a:solidFill>
              <a:latin typeface="Calibri Light" panose="020F0302020204030204" pitchFamily="34" charset="0"/>
              <a:cs typeface="Calibri Light" panose="020F0302020204030204" pitchFamily="34" charset="0"/>
            </a:endParaRPr>
          </a:p>
          <a:p>
            <a:pPr>
              <a:lnSpc>
                <a:spcPct val="110000"/>
              </a:lnSpc>
            </a:pPr>
            <a:r>
              <a:rPr lang="el-GR" sz="1900" dirty="0">
                <a:solidFill>
                  <a:srgbClr val="0000FF"/>
                </a:solidFill>
                <a:latin typeface="Calibri Light" panose="020F0302020204030204" pitchFamily="34" charset="0"/>
                <a:cs typeface="Calibri Light" panose="020F0302020204030204" pitchFamily="34" charset="0"/>
              </a:rPr>
              <a:t>«οι αλιευτικές απαγορεύσεις διατηρούν την πληθυσμιακή δομή και προστατεύουν τη βιομάζα των παραβενθικών ειδών στον Θερμαϊκό Κόλπο»</a:t>
            </a:r>
          </a:p>
        </p:txBody>
      </p:sp>
      <p:sp>
        <p:nvSpPr>
          <p:cNvPr id="39" name="Text Box 2"/>
          <p:cNvSpPr txBox="1">
            <a:spLocks noChangeArrowheads="1"/>
          </p:cNvSpPr>
          <p:nvPr/>
        </p:nvSpPr>
        <p:spPr bwMode="auto">
          <a:xfrm>
            <a:off x="0" y="1988840"/>
            <a:ext cx="9144000" cy="330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10000"/>
              </a:lnSpc>
            </a:pPr>
            <a:r>
              <a:rPr lang="el-GR" sz="1900" dirty="0">
                <a:solidFill>
                  <a:schemeClr val="tx2"/>
                </a:solidFill>
                <a:latin typeface="Calibri Light" panose="020F0302020204030204" pitchFamily="34" charset="0"/>
                <a:cs typeface="Calibri Light" panose="020F0302020204030204" pitchFamily="34" charset="0"/>
              </a:rPr>
              <a:t>Δύο υποθέσεις-άξονες:</a:t>
            </a:r>
          </a:p>
          <a:p>
            <a:pPr>
              <a:lnSpc>
                <a:spcPct val="110000"/>
              </a:lnSpc>
            </a:pPr>
            <a:endParaRPr lang="el-GR" sz="1900" dirty="0">
              <a:solidFill>
                <a:schemeClr val="tx2"/>
              </a:solidFill>
              <a:latin typeface="Calibri Light" panose="020F0302020204030204" pitchFamily="34" charset="0"/>
              <a:cs typeface="Calibri Light" panose="020F0302020204030204" pitchFamily="34" charset="0"/>
            </a:endParaRPr>
          </a:p>
          <a:p>
            <a:pPr>
              <a:lnSpc>
                <a:spcPct val="110000"/>
              </a:lnSpc>
            </a:pPr>
            <a:r>
              <a:rPr lang="el-GR" sz="1900" dirty="0">
                <a:solidFill>
                  <a:schemeClr val="tx2"/>
                </a:solidFill>
                <a:latin typeface="Calibri Light" panose="020F0302020204030204" pitchFamily="34" charset="0"/>
                <a:cs typeface="Calibri Light" panose="020F0302020204030204" pitchFamily="34" charset="0"/>
              </a:rPr>
              <a:t>«οι χωρικοί περιορισμοί διατηρούν την πληθυσμιακή δομή και προστατεύουν τη βιομάζα των παραβενθικών ειδών»</a:t>
            </a:r>
          </a:p>
          <a:p>
            <a:pPr>
              <a:lnSpc>
                <a:spcPct val="110000"/>
              </a:lnSpc>
            </a:pPr>
            <a:endParaRPr lang="el-GR" sz="1900" dirty="0">
              <a:solidFill>
                <a:schemeClr val="tx2"/>
              </a:solidFill>
              <a:latin typeface="Calibri Light" panose="020F0302020204030204" pitchFamily="34" charset="0"/>
              <a:cs typeface="Calibri Light" panose="020F0302020204030204" pitchFamily="34" charset="0"/>
            </a:endParaRPr>
          </a:p>
          <a:p>
            <a:pPr>
              <a:lnSpc>
                <a:spcPct val="110000"/>
              </a:lnSpc>
            </a:pPr>
            <a:endParaRPr lang="el-GR" sz="1900" dirty="0">
              <a:solidFill>
                <a:schemeClr val="tx2"/>
              </a:solidFill>
              <a:latin typeface="Calibri Light" panose="020F0302020204030204" pitchFamily="34" charset="0"/>
              <a:cs typeface="Calibri Light" panose="020F0302020204030204" pitchFamily="34" charset="0"/>
            </a:endParaRPr>
          </a:p>
          <a:p>
            <a:pPr>
              <a:lnSpc>
                <a:spcPct val="110000"/>
              </a:lnSpc>
            </a:pPr>
            <a:endParaRPr lang="el-GR" sz="1900" dirty="0">
              <a:solidFill>
                <a:schemeClr val="tx2"/>
              </a:solidFill>
              <a:latin typeface="Calibri Light" panose="020F0302020204030204" pitchFamily="34" charset="0"/>
              <a:cs typeface="Calibri Light" panose="020F0302020204030204" pitchFamily="34" charset="0"/>
            </a:endParaRPr>
          </a:p>
          <a:p>
            <a:pPr>
              <a:lnSpc>
                <a:spcPct val="110000"/>
              </a:lnSpc>
            </a:pPr>
            <a:r>
              <a:rPr lang="el-GR" sz="1900" dirty="0">
                <a:solidFill>
                  <a:schemeClr val="tx2"/>
                </a:solidFill>
                <a:latin typeface="Calibri Light" panose="020F0302020204030204" pitchFamily="34" charset="0"/>
                <a:cs typeface="Calibri Light" panose="020F0302020204030204" pitchFamily="34" charset="0"/>
              </a:rPr>
              <a:t>«ο περιορισμός της αλιευτικής προσπάθειας ενισχύει τη μελλοντική βιομάζα των εμπορικών ειδών»</a:t>
            </a:r>
          </a:p>
          <a:p>
            <a:pPr>
              <a:lnSpc>
                <a:spcPct val="110000"/>
              </a:lnSpc>
            </a:pPr>
            <a:endParaRPr lang="el-GR" sz="1900" dirty="0">
              <a:solidFill>
                <a:schemeClr val="tx2"/>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095941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 name="Ομάδα 2">
            <a:extLst>
              <a:ext uri="{FF2B5EF4-FFF2-40B4-BE49-F238E27FC236}">
                <a16:creationId xmlns:a16="http://schemas.microsoft.com/office/drawing/2014/main" id="{1DDC973D-3CD7-475C-9D36-A8EC234397F2}"/>
              </a:ext>
            </a:extLst>
          </p:cNvPr>
          <p:cNvGrpSpPr/>
          <p:nvPr/>
        </p:nvGrpSpPr>
        <p:grpSpPr>
          <a:xfrm>
            <a:off x="43251" y="3000778"/>
            <a:ext cx="5896901" cy="3483567"/>
            <a:chOff x="43251" y="3000778"/>
            <a:chExt cx="6349794" cy="3483567"/>
          </a:xfrm>
        </p:grpSpPr>
        <p:pic>
          <p:nvPicPr>
            <p:cNvPr id="24" name="Picture 2">
              <a:extLst>
                <a:ext uri="{FF2B5EF4-FFF2-40B4-BE49-F238E27FC236}">
                  <a16:creationId xmlns:a16="http://schemas.microsoft.com/office/drawing/2014/main" id="{1C94EDA7-5A55-4899-9FBB-48049D82E62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3252" y="3000778"/>
              <a:ext cx="6349793" cy="3483567"/>
            </a:xfrm>
            <a:prstGeom prst="rect">
              <a:avLst/>
            </a:prstGeom>
          </p:spPr>
        </p:pic>
        <p:sp>
          <p:nvSpPr>
            <p:cNvPr id="28" name="Ορθογώνιο 27">
              <a:extLst>
                <a:ext uri="{FF2B5EF4-FFF2-40B4-BE49-F238E27FC236}">
                  <a16:creationId xmlns:a16="http://schemas.microsoft.com/office/drawing/2014/main" id="{F03947C4-565A-4FFC-960E-996D3BCC066D}"/>
                </a:ext>
              </a:extLst>
            </p:cNvPr>
            <p:cNvSpPr/>
            <p:nvPr/>
          </p:nvSpPr>
          <p:spPr>
            <a:xfrm>
              <a:off x="43251" y="3000778"/>
              <a:ext cx="6349793" cy="3483567"/>
            </a:xfrm>
            <a:prstGeom prst="rect">
              <a:avLst/>
            </a:prstGeom>
            <a:solidFill>
              <a:schemeClr val="bg1">
                <a:lumMod val="9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sz="2800" b="1" dirty="0">
                <a:solidFill>
                  <a:srgbClr val="0033CC"/>
                </a:solidFill>
                <a:latin typeface="Calibri" panose="020F0502020204030204" pitchFamily="34" charset="0"/>
                <a:cs typeface="Calibri" panose="020F0502020204030204" pitchFamily="34" charset="0"/>
              </a:endParaRPr>
            </a:p>
          </p:txBody>
        </p:sp>
      </p:grpSp>
      <p:sp>
        <p:nvSpPr>
          <p:cNvPr id="607235"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Άξονας </a:t>
            </a:r>
            <a:r>
              <a:rPr lang="en-GB" dirty="0">
                <a:solidFill>
                  <a:schemeClr val="bg1"/>
                </a:solidFill>
                <a:latin typeface="Calibri Light" panose="020F0302020204030204" pitchFamily="34" charset="0"/>
                <a:cs typeface="Calibri Light" panose="020F0302020204030204" pitchFamily="34" charset="0"/>
              </a:rPr>
              <a:t>1</a:t>
            </a:r>
            <a:endParaRPr lang="en-US" dirty="0">
              <a:solidFill>
                <a:schemeClr val="bg1"/>
              </a:solidFill>
              <a:latin typeface="Calibri Light" panose="020F0302020204030204" pitchFamily="34" charset="0"/>
              <a:cs typeface="Calibri Light" panose="020F0302020204030204" pitchFamily="34" charset="0"/>
            </a:endParaRPr>
          </a:p>
        </p:txBody>
      </p:sp>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20272" y="6093296"/>
            <a:ext cx="2088232" cy="749763"/>
          </a:xfrm>
          <a:prstGeom prst="rect">
            <a:avLst/>
          </a:prstGeom>
        </p:spPr>
      </p:pic>
      <p:sp>
        <p:nvSpPr>
          <p:cNvPr id="10" name="Text Box 2"/>
          <p:cNvSpPr txBox="1">
            <a:spLocks noChangeArrowheads="1"/>
          </p:cNvSpPr>
          <p:nvPr/>
        </p:nvSpPr>
        <p:spPr bwMode="auto">
          <a:xfrm>
            <a:off x="0" y="476672"/>
            <a:ext cx="9144000" cy="1289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just">
              <a:lnSpc>
                <a:spcPct val="110000"/>
              </a:lnSpc>
            </a:pPr>
            <a:r>
              <a:rPr lang="el-GR" sz="1900" dirty="0">
                <a:solidFill>
                  <a:srgbClr val="0000FF"/>
                </a:solidFill>
                <a:latin typeface="Calibri Light" panose="020F0302020204030204" pitchFamily="34" charset="0"/>
                <a:cs typeface="Calibri Light" panose="020F0302020204030204" pitchFamily="34" charset="0"/>
              </a:rPr>
              <a:t>Σκοπός </a:t>
            </a:r>
            <a:r>
              <a:rPr lang="el-GR" sz="1900" dirty="0">
                <a:solidFill>
                  <a:srgbClr val="000000"/>
                </a:solidFill>
                <a:latin typeface="Calibri Light" panose="020F0302020204030204" pitchFamily="34" charset="0"/>
                <a:cs typeface="Calibri Light" panose="020F0302020204030204" pitchFamily="34" charset="0"/>
              </a:rPr>
              <a:t>ήταν να εξετάσει αν:</a:t>
            </a:r>
          </a:p>
          <a:p>
            <a:pPr>
              <a:lnSpc>
                <a:spcPct val="110000"/>
              </a:lnSpc>
            </a:pPr>
            <a:endParaRPr lang="el-GR" sz="1400" dirty="0">
              <a:solidFill>
                <a:srgbClr val="000000"/>
              </a:solidFill>
              <a:latin typeface="Calibri Light" panose="020F0302020204030204" pitchFamily="34" charset="0"/>
              <a:cs typeface="Calibri Light" panose="020F0302020204030204" pitchFamily="34" charset="0"/>
            </a:endParaRPr>
          </a:p>
          <a:p>
            <a:pPr>
              <a:lnSpc>
                <a:spcPct val="110000"/>
              </a:lnSpc>
            </a:pPr>
            <a:r>
              <a:rPr lang="el-GR" sz="1900" dirty="0">
                <a:solidFill>
                  <a:srgbClr val="0000FF"/>
                </a:solidFill>
                <a:latin typeface="Calibri Light" panose="020F0302020204030204" pitchFamily="34" charset="0"/>
                <a:cs typeface="Calibri Light" panose="020F0302020204030204" pitchFamily="34" charset="0"/>
              </a:rPr>
              <a:t>«οι χωρικοί περιορισμοί διατηρούν την πληθυσμιακή δομή και προστατεύουν τη βιομάζα των παραβενθικών ειδών»</a:t>
            </a:r>
          </a:p>
        </p:txBody>
      </p:sp>
      <p:sp>
        <p:nvSpPr>
          <p:cNvPr id="22" name="Rectangle 3">
            <a:extLst>
              <a:ext uri="{FF2B5EF4-FFF2-40B4-BE49-F238E27FC236}">
                <a16:creationId xmlns:a16="http://schemas.microsoft.com/office/drawing/2014/main" id="{CCB9F6BA-14A1-460B-8422-F9773481D66D}"/>
              </a:ext>
            </a:extLst>
          </p:cNvPr>
          <p:cNvSpPr>
            <a:spLocks noChangeArrowheads="1"/>
          </p:cNvSpPr>
          <p:nvPr/>
        </p:nvSpPr>
        <p:spPr bwMode="auto">
          <a:xfrm>
            <a:off x="0" y="2080421"/>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Verdana"/>
                <a:cs typeface="Verdana"/>
              </a:rPr>
              <a:t>Μεθοδολογία</a:t>
            </a:r>
            <a:endParaRPr lang="en-US" dirty="0">
              <a:solidFill>
                <a:schemeClr val="bg1"/>
              </a:solidFill>
              <a:latin typeface="Verdana"/>
              <a:cs typeface="Verdana"/>
            </a:endParaRPr>
          </a:p>
        </p:txBody>
      </p:sp>
      <p:sp>
        <p:nvSpPr>
          <p:cNvPr id="23" name="Text Box 2">
            <a:extLst>
              <a:ext uri="{FF2B5EF4-FFF2-40B4-BE49-F238E27FC236}">
                <a16:creationId xmlns:a16="http://schemas.microsoft.com/office/drawing/2014/main" id="{16DBE34A-56A0-4C11-A06A-C547BDE6E472}"/>
              </a:ext>
            </a:extLst>
          </p:cNvPr>
          <p:cNvSpPr txBox="1">
            <a:spLocks noChangeArrowheads="1"/>
          </p:cNvSpPr>
          <p:nvPr/>
        </p:nvSpPr>
        <p:spPr bwMode="auto">
          <a:xfrm>
            <a:off x="14300" y="2417291"/>
            <a:ext cx="6372200" cy="37265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pPr>
            <a:r>
              <a:rPr lang="el-GR" b="1" dirty="0">
                <a:solidFill>
                  <a:srgbClr val="0000FF"/>
                </a:solidFill>
                <a:latin typeface="Calibri"/>
                <a:cs typeface="Calibri"/>
              </a:rPr>
              <a:t>Δειγματοληψία</a:t>
            </a:r>
          </a:p>
          <a:p>
            <a:pPr>
              <a:lnSpc>
                <a:spcPct val="120000"/>
              </a:lnSpc>
            </a:pPr>
            <a:endParaRPr lang="el-GR" b="1" dirty="0">
              <a:solidFill>
                <a:srgbClr val="0000FF"/>
              </a:solidFill>
              <a:latin typeface="Calibri"/>
              <a:cs typeface="Calibri"/>
            </a:endParaRPr>
          </a:p>
          <a:p>
            <a:pPr>
              <a:lnSpc>
                <a:spcPct val="120000"/>
              </a:lnSpc>
            </a:pPr>
            <a:r>
              <a:rPr lang="el-GR" dirty="0">
                <a:latin typeface="Calibri"/>
                <a:cs typeface="Calibri"/>
              </a:rPr>
              <a:t>Καλοκαίρι 2016 στον </a:t>
            </a:r>
            <a:r>
              <a:rPr lang="el-GR" b="1" dirty="0">
                <a:latin typeface="Calibri"/>
                <a:cs typeface="Calibri"/>
              </a:rPr>
              <a:t>Θερμαϊκό</a:t>
            </a:r>
            <a:r>
              <a:rPr lang="el-GR" dirty="0">
                <a:latin typeface="Calibri"/>
                <a:cs typeface="Calibri"/>
              </a:rPr>
              <a:t> </a:t>
            </a:r>
          </a:p>
          <a:p>
            <a:pPr>
              <a:lnSpc>
                <a:spcPct val="120000"/>
              </a:lnSpc>
            </a:pPr>
            <a:r>
              <a:rPr lang="el-GR" dirty="0">
                <a:latin typeface="Calibri"/>
                <a:cs typeface="Calibri"/>
              </a:rPr>
              <a:t>με τράτα βυθού (</a:t>
            </a:r>
            <a:r>
              <a:rPr lang="en-GB" dirty="0">
                <a:latin typeface="Calibri"/>
                <a:cs typeface="Calibri"/>
              </a:rPr>
              <a:t>MEDITS) </a:t>
            </a:r>
            <a:r>
              <a:rPr lang="el-GR" dirty="0">
                <a:latin typeface="Calibri"/>
                <a:cs typeface="Calibri"/>
              </a:rPr>
              <a:t>σε επιλεγμένους σταθμούς</a:t>
            </a:r>
            <a:endParaRPr lang="en-GB" dirty="0">
              <a:latin typeface="Calibri"/>
              <a:cs typeface="Calibri"/>
            </a:endParaRPr>
          </a:p>
          <a:p>
            <a:pPr>
              <a:lnSpc>
                <a:spcPct val="120000"/>
              </a:lnSpc>
            </a:pPr>
            <a:endParaRPr lang="en-GB" dirty="0">
              <a:latin typeface="Calibri"/>
              <a:cs typeface="Calibri"/>
            </a:endParaRPr>
          </a:p>
          <a:p>
            <a:pPr>
              <a:lnSpc>
                <a:spcPct val="120000"/>
              </a:lnSpc>
            </a:pPr>
            <a:r>
              <a:rPr lang="el-GR" dirty="0">
                <a:solidFill>
                  <a:srgbClr val="000000"/>
                </a:solidFill>
                <a:latin typeface="Calibri"/>
                <a:cs typeface="Calibri"/>
              </a:rPr>
              <a:t>Επικεντρωθήκαμε στα πιο άφθονα </a:t>
            </a:r>
            <a:r>
              <a:rPr lang="el-GR" dirty="0">
                <a:solidFill>
                  <a:srgbClr val="0000FF"/>
                </a:solidFill>
                <a:latin typeface="Calibri"/>
                <a:cs typeface="Calibri"/>
              </a:rPr>
              <a:t>εμπορικά</a:t>
            </a:r>
            <a:r>
              <a:rPr lang="el-GR" dirty="0">
                <a:solidFill>
                  <a:srgbClr val="000000"/>
                </a:solidFill>
                <a:latin typeface="Calibri"/>
                <a:cs typeface="Calibri"/>
              </a:rPr>
              <a:t> και </a:t>
            </a:r>
            <a:r>
              <a:rPr lang="el-GR" dirty="0">
                <a:solidFill>
                  <a:srgbClr val="0000FF"/>
                </a:solidFill>
                <a:latin typeface="Calibri"/>
                <a:cs typeface="Calibri"/>
              </a:rPr>
              <a:t>μη-εμπορικά </a:t>
            </a:r>
            <a:r>
              <a:rPr lang="el-GR" dirty="0">
                <a:solidFill>
                  <a:srgbClr val="000000"/>
                </a:solidFill>
                <a:latin typeface="Calibri"/>
                <a:cs typeface="Calibri"/>
              </a:rPr>
              <a:t>ψάρια/</a:t>
            </a:r>
            <a:r>
              <a:rPr lang="el-GR" dirty="0">
                <a:solidFill>
                  <a:srgbClr val="FF0000"/>
                </a:solidFill>
                <a:latin typeface="Calibri"/>
                <a:cs typeface="Calibri"/>
              </a:rPr>
              <a:t>ασπόνδυλα</a:t>
            </a:r>
          </a:p>
          <a:p>
            <a:pPr>
              <a:lnSpc>
                <a:spcPct val="120000"/>
              </a:lnSpc>
            </a:pPr>
            <a:endParaRPr lang="el-GR" dirty="0">
              <a:latin typeface="Calibri"/>
              <a:cs typeface="Calibri"/>
            </a:endParaRPr>
          </a:p>
          <a:p>
            <a:pPr>
              <a:lnSpc>
                <a:spcPct val="120000"/>
              </a:lnSpc>
            </a:pPr>
            <a:r>
              <a:rPr lang="el-GR" dirty="0">
                <a:latin typeface="Calibri"/>
                <a:cs typeface="Calibri"/>
              </a:rPr>
              <a:t>Μετρήθηκε σωματικό μήκος και συνολικό βάρος</a:t>
            </a:r>
          </a:p>
          <a:p>
            <a:pPr>
              <a:lnSpc>
                <a:spcPct val="120000"/>
              </a:lnSpc>
            </a:pPr>
            <a:endParaRPr lang="el-GR" dirty="0">
              <a:latin typeface="Calibri"/>
              <a:cs typeface="Calibri"/>
            </a:endParaRPr>
          </a:p>
          <a:p>
            <a:pPr>
              <a:lnSpc>
                <a:spcPct val="120000"/>
              </a:lnSpc>
            </a:pPr>
            <a:r>
              <a:rPr lang="el-GR" dirty="0">
                <a:latin typeface="Calibri"/>
                <a:cs typeface="Calibri"/>
              </a:rPr>
              <a:t>Φύλο και στάδιο γεννητικής ωρίμασης σε πέντε είδη στόχους</a:t>
            </a:r>
          </a:p>
        </p:txBody>
      </p:sp>
      <p:pic>
        <p:nvPicPr>
          <p:cNvPr id="29" name="Picture 12">
            <a:extLst>
              <a:ext uri="{FF2B5EF4-FFF2-40B4-BE49-F238E27FC236}">
                <a16:creationId xmlns:a16="http://schemas.microsoft.com/office/drawing/2014/main" id="{24F81465-7008-466B-9054-4AB72F352C5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69261" y="4274894"/>
            <a:ext cx="1131878" cy="595577"/>
          </a:xfrm>
          <a:prstGeom prst="rect">
            <a:avLst/>
          </a:prstGeom>
        </p:spPr>
      </p:pic>
      <p:pic>
        <p:nvPicPr>
          <p:cNvPr id="30" name="Picture 13">
            <a:extLst>
              <a:ext uri="{FF2B5EF4-FFF2-40B4-BE49-F238E27FC236}">
                <a16:creationId xmlns:a16="http://schemas.microsoft.com/office/drawing/2014/main" id="{000314E1-86CD-4640-98EC-A5E79E56D1C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659771" y="5416794"/>
            <a:ext cx="966020" cy="484529"/>
          </a:xfrm>
          <a:prstGeom prst="rect">
            <a:avLst/>
          </a:prstGeom>
        </p:spPr>
      </p:pic>
      <p:pic>
        <p:nvPicPr>
          <p:cNvPr id="31" name="Picture 14">
            <a:extLst>
              <a:ext uri="{FF2B5EF4-FFF2-40B4-BE49-F238E27FC236}">
                <a16:creationId xmlns:a16="http://schemas.microsoft.com/office/drawing/2014/main" id="{93A307C6-C470-4DAD-B745-394C8CD2BB23}"/>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8064388" y="5563918"/>
            <a:ext cx="966018" cy="375872"/>
          </a:xfrm>
          <a:prstGeom prst="rect">
            <a:avLst/>
          </a:prstGeom>
        </p:spPr>
      </p:pic>
      <p:pic>
        <p:nvPicPr>
          <p:cNvPr id="32" name="Picture 15">
            <a:extLst>
              <a:ext uri="{FF2B5EF4-FFF2-40B4-BE49-F238E27FC236}">
                <a16:creationId xmlns:a16="http://schemas.microsoft.com/office/drawing/2014/main" id="{AF15B40D-2530-43CB-87F0-500E89DF308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41077" y="3018476"/>
            <a:ext cx="915176" cy="444878"/>
          </a:xfrm>
          <a:prstGeom prst="rect">
            <a:avLst/>
          </a:prstGeom>
        </p:spPr>
      </p:pic>
      <p:pic>
        <p:nvPicPr>
          <p:cNvPr id="33" name="Picture 16">
            <a:extLst>
              <a:ext uri="{FF2B5EF4-FFF2-40B4-BE49-F238E27FC236}">
                <a16:creationId xmlns:a16="http://schemas.microsoft.com/office/drawing/2014/main" id="{5114A21F-984D-4429-8275-D069E1B2FF8F}"/>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228184" y="3512374"/>
            <a:ext cx="1118550" cy="571829"/>
          </a:xfrm>
          <a:prstGeom prst="rect">
            <a:avLst/>
          </a:prstGeom>
        </p:spPr>
      </p:pic>
      <p:pic>
        <p:nvPicPr>
          <p:cNvPr id="34" name="Picture 17">
            <a:extLst>
              <a:ext uri="{FF2B5EF4-FFF2-40B4-BE49-F238E27FC236}">
                <a16:creationId xmlns:a16="http://schemas.microsoft.com/office/drawing/2014/main" id="{F4C01ED8-2B06-4C14-9A09-C903D088431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166540" y="3985583"/>
            <a:ext cx="881576" cy="459213"/>
          </a:xfrm>
          <a:prstGeom prst="rect">
            <a:avLst/>
          </a:prstGeom>
        </p:spPr>
      </p:pic>
      <p:pic>
        <p:nvPicPr>
          <p:cNvPr id="35" name="Picture 18">
            <a:extLst>
              <a:ext uri="{FF2B5EF4-FFF2-40B4-BE49-F238E27FC236}">
                <a16:creationId xmlns:a16="http://schemas.microsoft.com/office/drawing/2014/main" id="{7F7F6F20-A438-4865-B68A-9709715F2A99}"/>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7457699" y="4877263"/>
            <a:ext cx="823124" cy="469181"/>
          </a:xfrm>
          <a:prstGeom prst="rect">
            <a:avLst/>
          </a:prstGeom>
        </p:spPr>
      </p:pic>
      <p:pic>
        <p:nvPicPr>
          <p:cNvPr id="36" name="Picture 19">
            <a:extLst>
              <a:ext uri="{FF2B5EF4-FFF2-40B4-BE49-F238E27FC236}">
                <a16:creationId xmlns:a16="http://schemas.microsoft.com/office/drawing/2014/main" id="{6786D992-3D0B-4B82-9ADD-53EF3897E384}"/>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183149" y="3501008"/>
            <a:ext cx="947271" cy="469181"/>
          </a:xfrm>
          <a:prstGeom prst="rect">
            <a:avLst/>
          </a:prstGeom>
        </p:spPr>
      </p:pic>
      <p:pic>
        <p:nvPicPr>
          <p:cNvPr id="37" name="Picture 20">
            <a:extLst>
              <a:ext uri="{FF2B5EF4-FFF2-40B4-BE49-F238E27FC236}">
                <a16:creationId xmlns:a16="http://schemas.microsoft.com/office/drawing/2014/main" id="{79DF575D-D993-4C33-BAA8-1D36583663ED}"/>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089337" y="4828406"/>
            <a:ext cx="910287" cy="442137"/>
          </a:xfrm>
          <a:prstGeom prst="rect">
            <a:avLst/>
          </a:prstGeom>
        </p:spPr>
      </p:pic>
      <p:sp>
        <p:nvSpPr>
          <p:cNvPr id="38" name="Ορθογώνιο 37">
            <a:extLst>
              <a:ext uri="{FF2B5EF4-FFF2-40B4-BE49-F238E27FC236}">
                <a16:creationId xmlns:a16="http://schemas.microsoft.com/office/drawing/2014/main" id="{C13346FE-69A4-45A8-A42F-61C27A04ABBF}"/>
              </a:ext>
            </a:extLst>
          </p:cNvPr>
          <p:cNvSpPr/>
          <p:nvPr/>
        </p:nvSpPr>
        <p:spPr>
          <a:xfrm>
            <a:off x="0" y="1973325"/>
            <a:ext cx="9144000" cy="4869734"/>
          </a:xfrm>
          <a:prstGeom prst="rect">
            <a:avLst/>
          </a:prstGeom>
          <a:solidFill>
            <a:schemeClr val="bg1">
              <a:lumMod val="9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sz="2800" b="1" dirty="0">
              <a:solidFill>
                <a:srgbClr val="0033CC"/>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94749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 name="Ομάδα 2">
            <a:extLst>
              <a:ext uri="{FF2B5EF4-FFF2-40B4-BE49-F238E27FC236}">
                <a16:creationId xmlns:a16="http://schemas.microsoft.com/office/drawing/2014/main" id="{1DDC973D-3CD7-475C-9D36-A8EC234397F2}"/>
              </a:ext>
            </a:extLst>
          </p:cNvPr>
          <p:cNvGrpSpPr/>
          <p:nvPr/>
        </p:nvGrpSpPr>
        <p:grpSpPr>
          <a:xfrm>
            <a:off x="863176" y="3212976"/>
            <a:ext cx="5004967" cy="3271369"/>
            <a:chOff x="43251" y="3000778"/>
            <a:chExt cx="6349794" cy="3483567"/>
          </a:xfrm>
        </p:grpSpPr>
        <p:pic>
          <p:nvPicPr>
            <p:cNvPr id="24" name="Picture 2">
              <a:extLst>
                <a:ext uri="{FF2B5EF4-FFF2-40B4-BE49-F238E27FC236}">
                  <a16:creationId xmlns:a16="http://schemas.microsoft.com/office/drawing/2014/main" id="{1C94EDA7-5A55-4899-9FBB-48049D82E62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3252" y="3000778"/>
              <a:ext cx="6349793" cy="3483567"/>
            </a:xfrm>
            <a:prstGeom prst="rect">
              <a:avLst/>
            </a:prstGeom>
          </p:spPr>
        </p:pic>
        <p:sp>
          <p:nvSpPr>
            <p:cNvPr id="28" name="Ορθογώνιο 27">
              <a:extLst>
                <a:ext uri="{FF2B5EF4-FFF2-40B4-BE49-F238E27FC236}">
                  <a16:creationId xmlns:a16="http://schemas.microsoft.com/office/drawing/2014/main" id="{F03947C4-565A-4FFC-960E-996D3BCC066D}"/>
                </a:ext>
              </a:extLst>
            </p:cNvPr>
            <p:cNvSpPr/>
            <p:nvPr/>
          </p:nvSpPr>
          <p:spPr>
            <a:xfrm>
              <a:off x="43251" y="3000778"/>
              <a:ext cx="6349793" cy="3483567"/>
            </a:xfrm>
            <a:prstGeom prst="rect">
              <a:avLst/>
            </a:prstGeom>
            <a:solidFill>
              <a:schemeClr val="bg1">
                <a:lumMod val="9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sz="2800" b="1" dirty="0">
                <a:solidFill>
                  <a:srgbClr val="0033CC"/>
                </a:solidFill>
                <a:latin typeface="Calibri" panose="020F0502020204030204" pitchFamily="34" charset="0"/>
                <a:cs typeface="Calibri" panose="020F0502020204030204" pitchFamily="34" charset="0"/>
              </a:endParaRPr>
            </a:p>
          </p:txBody>
        </p:sp>
      </p:grpSp>
      <p:sp>
        <p:nvSpPr>
          <p:cNvPr id="22" name="Rectangle 3">
            <a:extLst>
              <a:ext uri="{FF2B5EF4-FFF2-40B4-BE49-F238E27FC236}">
                <a16:creationId xmlns:a16="http://schemas.microsoft.com/office/drawing/2014/main" id="{CCB9F6BA-14A1-460B-8422-F9773481D66D}"/>
              </a:ext>
            </a:extLst>
          </p:cNvPr>
          <p:cNvSpPr>
            <a:spLocks noChangeArrowheads="1"/>
          </p:cNvSpPr>
          <p:nvPr/>
        </p:nvSpPr>
        <p:spPr bwMode="auto">
          <a:xfrm>
            <a:off x="-23422"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Μεθοδολογία</a:t>
            </a:r>
            <a:endParaRPr lang="en-US" dirty="0">
              <a:solidFill>
                <a:schemeClr val="bg1"/>
              </a:solidFill>
              <a:latin typeface="Calibri Light" panose="020F0302020204030204" pitchFamily="34" charset="0"/>
              <a:cs typeface="Calibri Light" panose="020F0302020204030204" pitchFamily="34" charset="0"/>
            </a:endParaRPr>
          </a:p>
        </p:txBody>
      </p:sp>
      <p:sp>
        <p:nvSpPr>
          <p:cNvPr id="23" name="Text Box 2">
            <a:extLst>
              <a:ext uri="{FF2B5EF4-FFF2-40B4-BE49-F238E27FC236}">
                <a16:creationId xmlns:a16="http://schemas.microsoft.com/office/drawing/2014/main" id="{16DBE34A-56A0-4C11-A06A-C547BDE6E472}"/>
              </a:ext>
            </a:extLst>
          </p:cNvPr>
          <p:cNvSpPr txBox="1">
            <a:spLocks noChangeArrowheads="1"/>
          </p:cNvSpPr>
          <p:nvPr/>
        </p:nvSpPr>
        <p:spPr bwMode="auto">
          <a:xfrm>
            <a:off x="0" y="260648"/>
            <a:ext cx="6372200" cy="31116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pPr>
            <a:r>
              <a:rPr lang="el-GR" dirty="0">
                <a:solidFill>
                  <a:srgbClr val="0000FF"/>
                </a:solidFill>
                <a:latin typeface="Calibri Light" panose="020F0302020204030204" pitchFamily="34" charset="0"/>
                <a:cs typeface="Calibri Light" panose="020F0302020204030204" pitchFamily="34" charset="0"/>
              </a:rPr>
              <a:t>Δειγματοληψία</a:t>
            </a:r>
          </a:p>
          <a:p>
            <a:pPr>
              <a:lnSpc>
                <a:spcPct val="120000"/>
              </a:lnSpc>
            </a:pPr>
            <a:r>
              <a:rPr lang="el-GR" dirty="0">
                <a:latin typeface="Calibri Light" panose="020F0302020204030204" pitchFamily="34" charset="0"/>
                <a:cs typeface="Calibri Light" panose="020F0302020204030204" pitchFamily="34" charset="0"/>
              </a:rPr>
              <a:t>Καλοκαίρι 2016 στον Θερμαϊκό </a:t>
            </a:r>
          </a:p>
          <a:p>
            <a:pPr>
              <a:lnSpc>
                <a:spcPct val="120000"/>
              </a:lnSpc>
            </a:pPr>
            <a:r>
              <a:rPr lang="el-GR" dirty="0">
                <a:latin typeface="Calibri Light" panose="020F0302020204030204" pitchFamily="34" charset="0"/>
                <a:cs typeface="Calibri Light" panose="020F0302020204030204" pitchFamily="34" charset="0"/>
              </a:rPr>
              <a:t>με τράτα βυθού (</a:t>
            </a:r>
            <a:r>
              <a:rPr lang="en-GB" dirty="0">
                <a:latin typeface="Calibri Light" panose="020F0302020204030204" pitchFamily="34" charset="0"/>
                <a:cs typeface="Calibri Light" panose="020F0302020204030204" pitchFamily="34" charset="0"/>
              </a:rPr>
              <a:t>MEDITS) </a:t>
            </a:r>
            <a:r>
              <a:rPr lang="el-GR" dirty="0">
                <a:latin typeface="Calibri Light" panose="020F0302020204030204" pitchFamily="34" charset="0"/>
                <a:cs typeface="Calibri Light" panose="020F0302020204030204" pitchFamily="34" charset="0"/>
              </a:rPr>
              <a:t>σε επιλεγμένους σταθμούς</a:t>
            </a:r>
            <a:endParaRPr lang="en-GB" dirty="0">
              <a:latin typeface="Calibri Light" panose="020F0302020204030204" pitchFamily="34" charset="0"/>
              <a:cs typeface="Calibri Light" panose="020F0302020204030204" pitchFamily="34" charset="0"/>
            </a:endParaRPr>
          </a:p>
          <a:p>
            <a:pPr>
              <a:lnSpc>
                <a:spcPct val="120000"/>
              </a:lnSpc>
            </a:pPr>
            <a:endParaRPr lang="en-GB" sz="1100" dirty="0">
              <a:latin typeface="Calibri Light" panose="020F0302020204030204" pitchFamily="34" charset="0"/>
              <a:cs typeface="Calibri Light" panose="020F0302020204030204" pitchFamily="34" charset="0"/>
            </a:endParaRPr>
          </a:p>
          <a:p>
            <a:pPr>
              <a:lnSpc>
                <a:spcPct val="120000"/>
              </a:lnSpc>
            </a:pPr>
            <a:r>
              <a:rPr lang="el-GR" dirty="0">
                <a:solidFill>
                  <a:srgbClr val="000000"/>
                </a:solidFill>
                <a:latin typeface="Calibri Light" panose="020F0302020204030204" pitchFamily="34" charset="0"/>
                <a:cs typeface="Calibri Light" panose="020F0302020204030204" pitchFamily="34" charset="0"/>
              </a:rPr>
              <a:t>Επικεντρωθήκαμε στα πιο άφθονα </a:t>
            </a:r>
            <a:r>
              <a:rPr lang="el-GR" dirty="0">
                <a:solidFill>
                  <a:srgbClr val="0000FF"/>
                </a:solidFill>
                <a:latin typeface="Calibri Light" panose="020F0302020204030204" pitchFamily="34" charset="0"/>
                <a:cs typeface="Calibri Light" panose="020F0302020204030204" pitchFamily="34" charset="0"/>
              </a:rPr>
              <a:t>εμπορικά</a:t>
            </a:r>
            <a:r>
              <a:rPr lang="el-GR" dirty="0">
                <a:solidFill>
                  <a:srgbClr val="000000"/>
                </a:solidFill>
                <a:latin typeface="Calibri Light" panose="020F0302020204030204" pitchFamily="34" charset="0"/>
                <a:cs typeface="Calibri Light" panose="020F0302020204030204" pitchFamily="34" charset="0"/>
              </a:rPr>
              <a:t> και </a:t>
            </a:r>
            <a:r>
              <a:rPr lang="el-GR" dirty="0">
                <a:solidFill>
                  <a:srgbClr val="0000FF"/>
                </a:solidFill>
                <a:latin typeface="Calibri Light" panose="020F0302020204030204" pitchFamily="34" charset="0"/>
                <a:cs typeface="Calibri Light" panose="020F0302020204030204" pitchFamily="34" charset="0"/>
              </a:rPr>
              <a:t>μη-εμπορικά </a:t>
            </a:r>
            <a:r>
              <a:rPr lang="el-GR" dirty="0">
                <a:solidFill>
                  <a:srgbClr val="000000"/>
                </a:solidFill>
                <a:latin typeface="Calibri Light" panose="020F0302020204030204" pitchFamily="34" charset="0"/>
                <a:cs typeface="Calibri Light" panose="020F0302020204030204" pitchFamily="34" charset="0"/>
              </a:rPr>
              <a:t>ψάρια/</a:t>
            </a:r>
            <a:r>
              <a:rPr lang="el-GR" dirty="0">
                <a:solidFill>
                  <a:srgbClr val="FF0000"/>
                </a:solidFill>
                <a:latin typeface="Calibri Light" panose="020F0302020204030204" pitchFamily="34" charset="0"/>
                <a:cs typeface="Calibri Light" panose="020F0302020204030204" pitchFamily="34" charset="0"/>
              </a:rPr>
              <a:t>ασπόνδυλα</a:t>
            </a:r>
          </a:p>
          <a:p>
            <a:pPr>
              <a:lnSpc>
                <a:spcPct val="120000"/>
              </a:lnSpc>
            </a:pPr>
            <a:endParaRPr lang="el-GR" sz="1100" dirty="0">
              <a:latin typeface="Calibri Light" panose="020F0302020204030204" pitchFamily="34" charset="0"/>
              <a:cs typeface="Calibri Light" panose="020F0302020204030204" pitchFamily="34" charset="0"/>
            </a:endParaRPr>
          </a:p>
          <a:p>
            <a:pPr>
              <a:lnSpc>
                <a:spcPct val="120000"/>
              </a:lnSpc>
            </a:pPr>
            <a:r>
              <a:rPr lang="el-GR" dirty="0">
                <a:latin typeface="Calibri Light" panose="020F0302020204030204" pitchFamily="34" charset="0"/>
                <a:cs typeface="Calibri Light" panose="020F0302020204030204" pitchFamily="34" charset="0"/>
              </a:rPr>
              <a:t>Μετρήθηκε σωματικό μήκος και συνολικό βάρος</a:t>
            </a:r>
          </a:p>
          <a:p>
            <a:pPr>
              <a:lnSpc>
                <a:spcPct val="120000"/>
              </a:lnSpc>
            </a:pPr>
            <a:endParaRPr lang="el-GR" sz="1200" dirty="0">
              <a:latin typeface="Calibri Light" panose="020F0302020204030204" pitchFamily="34" charset="0"/>
              <a:cs typeface="Calibri Light" panose="020F0302020204030204" pitchFamily="34" charset="0"/>
            </a:endParaRPr>
          </a:p>
          <a:p>
            <a:pPr>
              <a:lnSpc>
                <a:spcPct val="120000"/>
              </a:lnSpc>
            </a:pPr>
            <a:r>
              <a:rPr lang="el-GR" dirty="0">
                <a:latin typeface="Calibri Light" panose="020F0302020204030204" pitchFamily="34" charset="0"/>
                <a:cs typeface="Calibri Light" panose="020F0302020204030204" pitchFamily="34" charset="0"/>
              </a:rPr>
              <a:t>Φύλο και στάδιο γεννητικής ωρίμασης σε πέντε είδη στόχους</a:t>
            </a:r>
          </a:p>
        </p:txBody>
      </p:sp>
      <p:pic>
        <p:nvPicPr>
          <p:cNvPr id="29" name="Picture 12">
            <a:extLst>
              <a:ext uri="{FF2B5EF4-FFF2-40B4-BE49-F238E27FC236}">
                <a16:creationId xmlns:a16="http://schemas.microsoft.com/office/drawing/2014/main" id="{24F81465-7008-466B-9054-4AB72F352C5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69261" y="4274894"/>
            <a:ext cx="1131878" cy="595577"/>
          </a:xfrm>
          <a:prstGeom prst="rect">
            <a:avLst/>
          </a:prstGeom>
        </p:spPr>
      </p:pic>
      <p:pic>
        <p:nvPicPr>
          <p:cNvPr id="30" name="Picture 13">
            <a:extLst>
              <a:ext uri="{FF2B5EF4-FFF2-40B4-BE49-F238E27FC236}">
                <a16:creationId xmlns:a16="http://schemas.microsoft.com/office/drawing/2014/main" id="{000314E1-86CD-4640-98EC-A5E79E56D1C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59771" y="5416794"/>
            <a:ext cx="966020" cy="484529"/>
          </a:xfrm>
          <a:prstGeom prst="rect">
            <a:avLst/>
          </a:prstGeom>
        </p:spPr>
      </p:pic>
      <p:pic>
        <p:nvPicPr>
          <p:cNvPr id="31" name="Picture 14">
            <a:extLst>
              <a:ext uri="{FF2B5EF4-FFF2-40B4-BE49-F238E27FC236}">
                <a16:creationId xmlns:a16="http://schemas.microsoft.com/office/drawing/2014/main" id="{93A307C6-C470-4DAD-B745-394C8CD2BB23}"/>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8064388" y="5563918"/>
            <a:ext cx="966018" cy="375872"/>
          </a:xfrm>
          <a:prstGeom prst="rect">
            <a:avLst/>
          </a:prstGeom>
        </p:spPr>
      </p:pic>
      <p:pic>
        <p:nvPicPr>
          <p:cNvPr id="32" name="Picture 15">
            <a:extLst>
              <a:ext uri="{FF2B5EF4-FFF2-40B4-BE49-F238E27FC236}">
                <a16:creationId xmlns:a16="http://schemas.microsoft.com/office/drawing/2014/main" id="{AF15B40D-2530-43CB-87F0-500E89DF308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041077" y="3018476"/>
            <a:ext cx="915176" cy="444878"/>
          </a:xfrm>
          <a:prstGeom prst="rect">
            <a:avLst/>
          </a:prstGeom>
        </p:spPr>
      </p:pic>
      <p:pic>
        <p:nvPicPr>
          <p:cNvPr id="33" name="Picture 16">
            <a:extLst>
              <a:ext uri="{FF2B5EF4-FFF2-40B4-BE49-F238E27FC236}">
                <a16:creationId xmlns:a16="http://schemas.microsoft.com/office/drawing/2014/main" id="{5114A21F-984D-4429-8275-D069E1B2FF8F}"/>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6228184" y="3512374"/>
            <a:ext cx="1118550" cy="571829"/>
          </a:xfrm>
          <a:prstGeom prst="rect">
            <a:avLst/>
          </a:prstGeom>
        </p:spPr>
      </p:pic>
      <p:pic>
        <p:nvPicPr>
          <p:cNvPr id="34" name="Picture 17">
            <a:extLst>
              <a:ext uri="{FF2B5EF4-FFF2-40B4-BE49-F238E27FC236}">
                <a16:creationId xmlns:a16="http://schemas.microsoft.com/office/drawing/2014/main" id="{F4C01ED8-2B06-4C14-9A09-C903D088431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166540" y="3985583"/>
            <a:ext cx="881576" cy="459213"/>
          </a:xfrm>
          <a:prstGeom prst="rect">
            <a:avLst/>
          </a:prstGeom>
        </p:spPr>
      </p:pic>
      <p:pic>
        <p:nvPicPr>
          <p:cNvPr id="35" name="Picture 18">
            <a:extLst>
              <a:ext uri="{FF2B5EF4-FFF2-40B4-BE49-F238E27FC236}">
                <a16:creationId xmlns:a16="http://schemas.microsoft.com/office/drawing/2014/main" id="{7F7F6F20-A438-4865-B68A-9709715F2A99}"/>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7457699" y="4877263"/>
            <a:ext cx="823124" cy="469181"/>
          </a:xfrm>
          <a:prstGeom prst="rect">
            <a:avLst/>
          </a:prstGeom>
        </p:spPr>
      </p:pic>
      <p:pic>
        <p:nvPicPr>
          <p:cNvPr id="36" name="Picture 19">
            <a:extLst>
              <a:ext uri="{FF2B5EF4-FFF2-40B4-BE49-F238E27FC236}">
                <a16:creationId xmlns:a16="http://schemas.microsoft.com/office/drawing/2014/main" id="{6786D992-3D0B-4B82-9ADD-53EF3897E38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183149" y="3501008"/>
            <a:ext cx="947271" cy="469181"/>
          </a:xfrm>
          <a:prstGeom prst="rect">
            <a:avLst/>
          </a:prstGeom>
        </p:spPr>
      </p:pic>
      <p:pic>
        <p:nvPicPr>
          <p:cNvPr id="37" name="Picture 20">
            <a:extLst>
              <a:ext uri="{FF2B5EF4-FFF2-40B4-BE49-F238E27FC236}">
                <a16:creationId xmlns:a16="http://schemas.microsoft.com/office/drawing/2014/main" id="{79DF575D-D993-4C33-BAA8-1D36583663E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089337" y="4828406"/>
            <a:ext cx="910287" cy="442137"/>
          </a:xfrm>
          <a:prstGeom prst="rect">
            <a:avLst/>
          </a:prstGeom>
        </p:spPr>
      </p:pic>
    </p:spTree>
    <p:extLst>
      <p:ext uri="{BB962C8B-B14F-4D97-AF65-F5344CB8AC3E}">
        <p14:creationId xmlns:p14="http://schemas.microsoft.com/office/powerpoint/2010/main" val="823798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8" name="Text Box 2"/>
          <p:cNvSpPr txBox="1">
            <a:spLocks noChangeArrowheads="1"/>
          </p:cNvSpPr>
          <p:nvPr/>
        </p:nvSpPr>
        <p:spPr bwMode="auto">
          <a:xfrm>
            <a:off x="107504" y="379983"/>
            <a:ext cx="91440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l-GR" dirty="0">
                <a:solidFill>
                  <a:srgbClr val="0000FF"/>
                </a:solidFill>
                <a:latin typeface="Calibri Light" panose="020F0302020204030204" pitchFamily="34" charset="0"/>
                <a:cs typeface="Calibri Light" panose="020F0302020204030204" pitchFamily="34" charset="0"/>
              </a:rPr>
              <a:t>Θερμαϊκός Κόλπος </a:t>
            </a:r>
            <a:r>
              <a:rPr lang="el-GR" dirty="0">
                <a:solidFill>
                  <a:srgbClr val="000000"/>
                </a:solidFill>
                <a:latin typeface="Calibri Light" panose="020F0302020204030204" pitchFamily="34" charset="0"/>
                <a:cs typeface="Calibri Light" panose="020F0302020204030204" pitchFamily="34" charset="0"/>
              </a:rPr>
              <a:t>(δύσκολο να τον οριοθετήσεις)</a:t>
            </a:r>
          </a:p>
        </p:txBody>
      </p:sp>
      <p:sp>
        <p:nvSpPr>
          <p:cNvPr id="13"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Περιοχή έρευνας</a:t>
            </a:r>
            <a:endParaRPr lang="en-US" dirty="0">
              <a:solidFill>
                <a:schemeClr val="bg1"/>
              </a:solidFill>
              <a:latin typeface="Calibri Light" panose="020F0302020204030204" pitchFamily="34" charset="0"/>
              <a:cs typeface="Calibri Light" panose="020F0302020204030204" pitchFamily="34" charset="0"/>
            </a:endParaRPr>
          </a:p>
        </p:txBody>
      </p:sp>
      <p:pic>
        <p:nvPicPr>
          <p:cNvPr id="3" name="Εικόνα 2">
            <a:extLst>
              <a:ext uri="{FF2B5EF4-FFF2-40B4-BE49-F238E27FC236}">
                <a16:creationId xmlns:a16="http://schemas.microsoft.com/office/drawing/2014/main" id="{3E5DEF82-FCFD-44A9-B9EA-E4C23E33D30E}"/>
              </a:ext>
            </a:extLst>
          </p:cNvPr>
          <p:cNvPicPr>
            <a:picLocks noChangeAspect="1"/>
          </p:cNvPicPr>
          <p:nvPr/>
        </p:nvPicPr>
        <p:blipFill>
          <a:blip r:embed="rId5"/>
          <a:stretch>
            <a:fillRect/>
          </a:stretch>
        </p:blipFill>
        <p:spPr>
          <a:xfrm>
            <a:off x="539552" y="925754"/>
            <a:ext cx="4752528" cy="5760169"/>
          </a:xfrm>
          <a:prstGeom prst="rect">
            <a:avLst/>
          </a:prstGeom>
        </p:spPr>
      </p:pic>
      <p:sp>
        <p:nvSpPr>
          <p:cNvPr id="44" name="Text Box 14">
            <a:extLst>
              <a:ext uri="{FF2B5EF4-FFF2-40B4-BE49-F238E27FC236}">
                <a16:creationId xmlns:a16="http://schemas.microsoft.com/office/drawing/2014/main" id="{4C7D3F52-7480-4462-8A42-B5F1481D2022}"/>
              </a:ext>
            </a:extLst>
          </p:cNvPr>
          <p:cNvSpPr txBox="1">
            <a:spLocks noChangeArrowheads="1"/>
          </p:cNvSpPr>
          <p:nvPr/>
        </p:nvSpPr>
        <p:spPr bwMode="auto">
          <a:xfrm>
            <a:off x="4218438" y="984667"/>
            <a:ext cx="4890066" cy="7349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spcBef>
                <a:spcPts val="0"/>
              </a:spcBef>
              <a:defRPr/>
            </a:pPr>
            <a:r>
              <a:rPr lang="el-GR" dirty="0">
                <a:latin typeface="Calibri Light" panose="020F0302020204030204" pitchFamily="34" charset="0"/>
                <a:cs typeface="Calibri Light" panose="020F0302020204030204" pitchFamily="34" charset="0"/>
              </a:rPr>
              <a:t>Σημαντικό αλιευτικό πεδίο για </a:t>
            </a:r>
            <a:r>
              <a:rPr lang="el-GR" dirty="0">
                <a:solidFill>
                  <a:srgbClr val="0000FF"/>
                </a:solidFill>
                <a:latin typeface="Calibri Light" panose="020F0302020204030204" pitchFamily="34" charset="0"/>
                <a:cs typeface="Calibri Light" panose="020F0302020204030204" pitchFamily="34" charset="0"/>
              </a:rPr>
              <a:t>πελαγικά</a:t>
            </a:r>
            <a:r>
              <a:rPr lang="el-GR" dirty="0">
                <a:latin typeface="Calibri Light" panose="020F0302020204030204" pitchFamily="34" charset="0"/>
                <a:cs typeface="Calibri Light" panose="020F0302020204030204" pitchFamily="34" charset="0"/>
              </a:rPr>
              <a:t> και </a:t>
            </a:r>
            <a:r>
              <a:rPr lang="el-GR" dirty="0">
                <a:solidFill>
                  <a:srgbClr val="0000FF"/>
                </a:solidFill>
                <a:latin typeface="Calibri Light" panose="020F0302020204030204" pitchFamily="34" charset="0"/>
                <a:cs typeface="Calibri Light" panose="020F0302020204030204" pitchFamily="34" charset="0"/>
              </a:rPr>
              <a:t>παραβενθικά</a:t>
            </a:r>
            <a:r>
              <a:rPr lang="el-GR" dirty="0">
                <a:latin typeface="Calibri Light" panose="020F0302020204030204" pitchFamily="34" charset="0"/>
                <a:cs typeface="Calibri Light" panose="020F0302020204030204" pitchFamily="34" charset="0"/>
              </a:rPr>
              <a:t> είδη</a:t>
            </a:r>
            <a:endParaRPr lang="el-GR" sz="1100" dirty="0">
              <a:latin typeface="Calibri Light" panose="020F0302020204030204" pitchFamily="34" charset="0"/>
              <a:cs typeface="Calibri Light" panose="020F0302020204030204" pitchFamily="34" charset="0"/>
            </a:endParaRPr>
          </a:p>
        </p:txBody>
      </p:sp>
      <p:sp>
        <p:nvSpPr>
          <p:cNvPr id="45" name="Ορθογώνιο 44">
            <a:extLst>
              <a:ext uri="{FF2B5EF4-FFF2-40B4-BE49-F238E27FC236}">
                <a16:creationId xmlns:a16="http://schemas.microsoft.com/office/drawing/2014/main" id="{CC69E91D-9AC2-4824-9820-B7FF2CBCE150}"/>
              </a:ext>
            </a:extLst>
          </p:cNvPr>
          <p:cNvSpPr/>
          <p:nvPr/>
        </p:nvSpPr>
        <p:spPr>
          <a:xfrm>
            <a:off x="5825954" y="2770946"/>
            <a:ext cx="3183930" cy="2396938"/>
          </a:xfrm>
          <a:prstGeom prst="rect">
            <a:avLst/>
          </a:prstGeom>
        </p:spPr>
        <p:txBody>
          <a:bodyPr wrap="square">
            <a:spAutoFit/>
          </a:bodyPr>
          <a:lstStyle/>
          <a:p>
            <a:pPr>
              <a:lnSpc>
                <a:spcPct val="120000"/>
              </a:lnSpc>
              <a:spcBef>
                <a:spcPts val="0"/>
              </a:spcBef>
              <a:defRPr/>
            </a:pPr>
            <a:r>
              <a:rPr lang="el-GR" dirty="0">
                <a:latin typeface="Calibri Light" panose="020F0302020204030204" pitchFamily="34" charset="0"/>
                <a:cs typeface="Calibri Light" panose="020F0302020204030204" pitchFamily="34" charset="0"/>
              </a:rPr>
              <a:t>Δεύτερη υψηλότερη αλιευτική πίεση από </a:t>
            </a:r>
            <a:r>
              <a:rPr lang="el-GR" dirty="0">
                <a:solidFill>
                  <a:srgbClr val="0000FF"/>
                </a:solidFill>
                <a:latin typeface="Calibri Light" panose="020F0302020204030204" pitchFamily="34" charset="0"/>
                <a:cs typeface="Calibri Light" panose="020F0302020204030204" pitchFamily="34" charset="0"/>
              </a:rPr>
              <a:t>τράτες</a:t>
            </a:r>
            <a:r>
              <a:rPr lang="el-GR" dirty="0">
                <a:latin typeface="Calibri Light" panose="020F0302020204030204" pitchFamily="34" charset="0"/>
                <a:cs typeface="Calibri Light" panose="020F0302020204030204" pitchFamily="34" charset="0"/>
              </a:rPr>
              <a:t> και </a:t>
            </a:r>
            <a:r>
              <a:rPr lang="el-GR" dirty="0">
                <a:solidFill>
                  <a:srgbClr val="0000FF"/>
                </a:solidFill>
                <a:latin typeface="Calibri Light" panose="020F0302020204030204" pitchFamily="34" charset="0"/>
                <a:cs typeface="Calibri Light" panose="020F0302020204030204" pitchFamily="34" charset="0"/>
              </a:rPr>
              <a:t>γρι </a:t>
            </a:r>
            <a:r>
              <a:rPr lang="el-GR" dirty="0" err="1">
                <a:solidFill>
                  <a:srgbClr val="0000FF"/>
                </a:solidFill>
                <a:latin typeface="Calibri Light" panose="020F0302020204030204" pitchFamily="34" charset="0"/>
                <a:cs typeface="Calibri Light" panose="020F0302020204030204" pitchFamily="34" charset="0"/>
              </a:rPr>
              <a:t>γρι</a:t>
            </a:r>
            <a:r>
              <a:rPr lang="el-GR" dirty="0">
                <a:solidFill>
                  <a:srgbClr val="0000FF"/>
                </a:solidFill>
                <a:latin typeface="Calibri Light" panose="020F0302020204030204" pitchFamily="34" charset="0"/>
                <a:cs typeface="Calibri Light" panose="020F0302020204030204" pitchFamily="34" charset="0"/>
              </a:rPr>
              <a:t> </a:t>
            </a:r>
            <a:r>
              <a:rPr lang="el-GR" dirty="0">
                <a:latin typeface="Calibri Light" panose="020F0302020204030204" pitchFamily="34" charset="0"/>
                <a:cs typeface="Calibri Light" panose="020F0302020204030204" pitchFamily="34" charset="0"/>
              </a:rPr>
              <a:t>στο Αιγαίο </a:t>
            </a:r>
            <a:r>
              <a:rPr lang="en-GB" dirty="0">
                <a:latin typeface="Calibri Light" panose="020F0302020204030204" pitchFamily="34" charset="0"/>
                <a:cs typeface="Calibri Light" panose="020F0302020204030204" pitchFamily="34" charset="0"/>
              </a:rPr>
              <a:t>(GSA 22)</a:t>
            </a:r>
          </a:p>
          <a:p>
            <a:pPr>
              <a:lnSpc>
                <a:spcPct val="120000"/>
              </a:lnSpc>
              <a:spcBef>
                <a:spcPts val="0"/>
              </a:spcBef>
              <a:defRPr/>
            </a:pPr>
            <a:endParaRPr lang="el-GR" dirty="0">
              <a:latin typeface="Calibri Light" panose="020F0302020204030204" pitchFamily="34" charset="0"/>
              <a:cs typeface="Calibri Light" panose="020F0302020204030204" pitchFamily="34" charset="0"/>
            </a:endParaRPr>
          </a:p>
          <a:p>
            <a:pPr>
              <a:lnSpc>
                <a:spcPct val="120000"/>
              </a:lnSpc>
              <a:spcBef>
                <a:spcPts val="0"/>
              </a:spcBef>
              <a:defRPr/>
            </a:pPr>
            <a:endParaRPr lang="en-GB" dirty="0">
              <a:latin typeface="Calibri Light" panose="020F0302020204030204" pitchFamily="34" charset="0"/>
              <a:cs typeface="Calibri Light" panose="020F0302020204030204" pitchFamily="34" charset="0"/>
            </a:endParaRPr>
          </a:p>
          <a:p>
            <a:pPr>
              <a:lnSpc>
                <a:spcPct val="120000"/>
              </a:lnSpc>
              <a:spcBef>
                <a:spcPts val="0"/>
              </a:spcBef>
              <a:defRPr/>
            </a:pPr>
            <a:r>
              <a:rPr lang="en-GB" dirty="0">
                <a:solidFill>
                  <a:srgbClr val="0000FF"/>
                </a:solidFill>
                <a:latin typeface="Calibri Light" panose="020F0302020204030204" pitchFamily="34" charset="0"/>
                <a:cs typeface="Calibri Light" panose="020F0302020204030204" pitchFamily="34" charset="0"/>
              </a:rPr>
              <a:t>25%</a:t>
            </a:r>
            <a:r>
              <a:rPr lang="en-GB" dirty="0">
                <a:latin typeface="Calibri Light" panose="020F0302020204030204" pitchFamily="34" charset="0"/>
                <a:cs typeface="Calibri Light" panose="020F0302020204030204" pitchFamily="34" charset="0"/>
              </a:rPr>
              <a:t> </a:t>
            </a:r>
            <a:r>
              <a:rPr lang="el-GR" dirty="0">
                <a:latin typeface="Calibri Light" panose="020F0302020204030204" pitchFamily="34" charset="0"/>
                <a:cs typeface="Calibri Light" panose="020F0302020204030204" pitchFamily="34" charset="0"/>
              </a:rPr>
              <a:t>των συνολικών συλλήψεων της Ελλάδας</a:t>
            </a:r>
          </a:p>
        </p:txBody>
      </p:sp>
    </p:spTree>
    <p:extLst>
      <p:ext uri="{BB962C8B-B14F-4D97-AF65-F5344CB8AC3E}">
        <p14:creationId xmlns:p14="http://schemas.microsoft.com/office/powerpoint/2010/main" val="3395939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64" name="Rectangle 32"/>
          <p:cNvSpPr>
            <a:spLocks noChangeArrowheads="1"/>
          </p:cNvSpPr>
          <p:nvPr/>
        </p:nvSpPr>
        <p:spPr bwMode="auto">
          <a:xfrm>
            <a:off x="0" y="6491288"/>
            <a:ext cx="32004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l-GR">
                <a:latin typeface="Calibri Light" panose="020F0302020204030204" pitchFamily="34" charset="0"/>
                <a:cs typeface="Calibri Light" panose="020F0302020204030204" pitchFamily="34" charset="0"/>
              </a:rPr>
              <a:t>(</a:t>
            </a:r>
            <a:r>
              <a:rPr lang="en-US">
                <a:solidFill>
                  <a:srgbClr val="FFFF00"/>
                </a:solidFill>
                <a:latin typeface="Calibri Light" panose="020F0302020204030204" pitchFamily="34" charset="0"/>
                <a:cs typeface="Calibri Light" panose="020F0302020204030204" pitchFamily="34" charset="0"/>
              </a:rPr>
              <a:t>Stergiou</a:t>
            </a:r>
            <a:r>
              <a:rPr lang="en-GB">
                <a:solidFill>
                  <a:srgbClr val="FFFF00"/>
                </a:solidFill>
                <a:latin typeface="Calibri Light" panose="020F0302020204030204" pitchFamily="34" charset="0"/>
                <a:cs typeface="Calibri Light" panose="020F0302020204030204" pitchFamily="34" charset="0"/>
              </a:rPr>
              <a:t> et al</a:t>
            </a:r>
            <a:r>
              <a:rPr lang="el-GR">
                <a:solidFill>
                  <a:srgbClr val="FFFF00"/>
                </a:solidFill>
                <a:latin typeface="Calibri Light" panose="020F0302020204030204" pitchFamily="34" charset="0"/>
                <a:cs typeface="Calibri Light" panose="020F0302020204030204" pitchFamily="34" charset="0"/>
              </a:rPr>
              <a:t>.</a:t>
            </a:r>
            <a:r>
              <a:rPr lang="en-GB">
                <a:solidFill>
                  <a:srgbClr val="FFFF00"/>
                </a:solidFill>
                <a:latin typeface="Calibri Light" panose="020F0302020204030204" pitchFamily="34" charset="0"/>
                <a:cs typeface="Calibri Light" panose="020F0302020204030204" pitchFamily="34" charset="0"/>
              </a:rPr>
              <a:t> 2007</a:t>
            </a:r>
            <a:r>
              <a:rPr lang="en-GB">
                <a:latin typeface="Calibri Light" panose="020F0302020204030204" pitchFamily="34" charset="0"/>
                <a:cs typeface="Calibri Light" panose="020F0302020204030204" pitchFamily="34" charset="0"/>
              </a:rPr>
              <a:t>)</a:t>
            </a:r>
            <a:endParaRPr lang="el-GR">
              <a:latin typeface="Calibri Light" panose="020F0302020204030204" pitchFamily="34" charset="0"/>
              <a:cs typeface="Calibri Light" panose="020F0302020204030204" pitchFamily="34" charset="0"/>
            </a:endParaRPr>
          </a:p>
        </p:txBody>
      </p:sp>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2" name="Text Box 2"/>
          <p:cNvSpPr txBox="1">
            <a:spLocks noChangeArrowheads="1"/>
          </p:cNvSpPr>
          <p:nvPr/>
        </p:nvSpPr>
        <p:spPr bwMode="auto">
          <a:xfrm>
            <a:off x="0" y="654241"/>
            <a:ext cx="5652120" cy="49810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pPr>
            <a:r>
              <a:rPr lang="el-GR" sz="1900" dirty="0">
                <a:latin typeface="Calibri Light" panose="020F0302020204030204" pitchFamily="34" charset="0"/>
                <a:cs typeface="Calibri Light" panose="020F0302020204030204" pitchFamily="34" charset="0"/>
              </a:rPr>
              <a:t>Στον Θερμαϊκό Κόλπο πραγματοποιήθηκαν 6 καλάδες, 2 σε κάθε περιοχή </a:t>
            </a:r>
          </a:p>
          <a:p>
            <a:pPr>
              <a:lnSpc>
                <a:spcPct val="120000"/>
              </a:lnSpc>
            </a:pPr>
            <a:endParaRPr lang="el-GR" sz="1600" dirty="0">
              <a:solidFill>
                <a:srgbClr val="FF0000"/>
              </a:solidFill>
              <a:latin typeface="Calibri Light" panose="020F0302020204030204" pitchFamily="34" charset="0"/>
              <a:cs typeface="Calibri Light" panose="020F0302020204030204" pitchFamily="34" charset="0"/>
            </a:endParaRPr>
          </a:p>
          <a:p>
            <a:pPr>
              <a:lnSpc>
                <a:spcPct val="120000"/>
              </a:lnSpc>
            </a:pPr>
            <a:r>
              <a:rPr lang="el-GR" sz="1900" dirty="0">
                <a:solidFill>
                  <a:srgbClr val="FF0000"/>
                </a:solidFill>
                <a:latin typeface="Calibri Light" panose="020F0302020204030204" pitchFamily="34" charset="0"/>
                <a:cs typeface="Calibri Light" panose="020F0302020204030204" pitchFamily="34" charset="0"/>
              </a:rPr>
              <a:t>Υψηλή πίεση</a:t>
            </a:r>
          </a:p>
          <a:p>
            <a:pPr>
              <a:lnSpc>
                <a:spcPct val="120000"/>
              </a:lnSpc>
            </a:pPr>
            <a:r>
              <a:rPr lang="el-GR" sz="1700" dirty="0">
                <a:latin typeface="Calibri Light" panose="020F0302020204030204" pitchFamily="34" charset="0"/>
                <a:cs typeface="Calibri Light" panose="020F0302020204030204" pitchFamily="34" charset="0"/>
              </a:rPr>
              <a:t>εποχική απαγόρευση συρόμενων, υψηλή πίεση από παράκτια </a:t>
            </a:r>
          </a:p>
          <a:p>
            <a:pPr>
              <a:lnSpc>
                <a:spcPct val="120000"/>
              </a:lnSpc>
            </a:pPr>
            <a:endParaRPr lang="el-GR" sz="1600" dirty="0">
              <a:solidFill>
                <a:srgbClr val="FF0000"/>
              </a:solidFill>
              <a:latin typeface="Calibri Light" panose="020F0302020204030204" pitchFamily="34" charset="0"/>
              <a:cs typeface="Calibri Light" panose="020F0302020204030204" pitchFamily="34" charset="0"/>
            </a:endParaRPr>
          </a:p>
          <a:p>
            <a:pPr>
              <a:lnSpc>
                <a:spcPct val="120000"/>
              </a:lnSpc>
            </a:pPr>
            <a:r>
              <a:rPr lang="el-GR" sz="1900" dirty="0">
                <a:solidFill>
                  <a:srgbClr val="0000FF"/>
                </a:solidFill>
                <a:latin typeface="Calibri Light" panose="020F0302020204030204" pitchFamily="34" charset="0"/>
                <a:cs typeface="Calibri Light" panose="020F0302020204030204" pitchFamily="34" charset="0"/>
              </a:rPr>
              <a:t>Ενδιάμεση πίεση</a:t>
            </a:r>
          </a:p>
          <a:p>
            <a:pPr>
              <a:lnSpc>
                <a:spcPct val="120000"/>
              </a:lnSpc>
            </a:pPr>
            <a:r>
              <a:rPr lang="el-GR" sz="1700" dirty="0">
                <a:latin typeface="Calibri Light" panose="020F0302020204030204" pitchFamily="34" charset="0"/>
                <a:cs typeface="Calibri Light" panose="020F0302020204030204" pitchFamily="34" charset="0"/>
              </a:rPr>
              <a:t>καθολική απαγόρευση συρόμενων,</a:t>
            </a:r>
          </a:p>
          <a:p>
            <a:pPr>
              <a:lnSpc>
                <a:spcPct val="120000"/>
              </a:lnSpc>
            </a:pPr>
            <a:r>
              <a:rPr lang="el-GR" sz="1700" dirty="0">
                <a:latin typeface="Calibri Light" panose="020F0302020204030204" pitchFamily="34" charset="0"/>
                <a:cs typeface="Calibri Light" panose="020F0302020204030204" pitchFamily="34" charset="0"/>
              </a:rPr>
              <a:t>υψηλή πίεση από παράκτια </a:t>
            </a:r>
            <a:endParaRPr lang="el-GR" sz="1700" dirty="0">
              <a:solidFill>
                <a:srgbClr val="0000FF"/>
              </a:solidFill>
              <a:latin typeface="Calibri Light" panose="020F0302020204030204" pitchFamily="34" charset="0"/>
              <a:cs typeface="Calibri Light" panose="020F0302020204030204" pitchFamily="34" charset="0"/>
            </a:endParaRPr>
          </a:p>
          <a:p>
            <a:pPr>
              <a:lnSpc>
                <a:spcPct val="120000"/>
              </a:lnSpc>
            </a:pPr>
            <a:endParaRPr lang="el-GR" dirty="0">
              <a:solidFill>
                <a:srgbClr val="008000"/>
              </a:solidFill>
              <a:latin typeface="Calibri Light" panose="020F0302020204030204" pitchFamily="34" charset="0"/>
              <a:cs typeface="Calibri Light" panose="020F0302020204030204" pitchFamily="34" charset="0"/>
            </a:endParaRPr>
          </a:p>
          <a:p>
            <a:pPr>
              <a:lnSpc>
                <a:spcPct val="120000"/>
              </a:lnSpc>
            </a:pPr>
            <a:r>
              <a:rPr lang="el-GR" sz="1900" dirty="0">
                <a:solidFill>
                  <a:srgbClr val="008000"/>
                </a:solidFill>
                <a:latin typeface="Calibri Light" panose="020F0302020204030204" pitchFamily="34" charset="0"/>
                <a:cs typeface="Calibri Light" panose="020F0302020204030204" pitchFamily="34" charset="0"/>
              </a:rPr>
              <a:t>Χαμηλή πίεση</a:t>
            </a:r>
          </a:p>
          <a:p>
            <a:pPr>
              <a:lnSpc>
                <a:spcPct val="120000"/>
              </a:lnSpc>
            </a:pPr>
            <a:r>
              <a:rPr lang="el-GR" sz="1700" dirty="0">
                <a:latin typeface="Calibri Light" panose="020F0302020204030204" pitchFamily="34" charset="0"/>
                <a:cs typeface="Calibri Light" panose="020F0302020204030204" pitchFamily="34" charset="0"/>
              </a:rPr>
              <a:t>καθολική απαγόρευση</a:t>
            </a:r>
          </a:p>
          <a:p>
            <a:pPr>
              <a:lnSpc>
                <a:spcPct val="120000"/>
              </a:lnSpc>
            </a:pPr>
            <a:r>
              <a:rPr lang="el-GR" sz="1700" dirty="0">
                <a:latin typeface="Calibri Light" panose="020F0302020204030204" pitchFamily="34" charset="0"/>
                <a:cs typeface="Calibri Light" panose="020F0302020204030204" pitchFamily="34" charset="0"/>
              </a:rPr>
              <a:t>συρόμενων, χαμηλή πίεση από</a:t>
            </a:r>
          </a:p>
          <a:p>
            <a:pPr>
              <a:lnSpc>
                <a:spcPct val="120000"/>
              </a:lnSpc>
            </a:pPr>
            <a:r>
              <a:rPr lang="el-GR" sz="1700" dirty="0">
                <a:latin typeface="Calibri Light" panose="020F0302020204030204" pitchFamily="34" charset="0"/>
                <a:cs typeface="Calibri Light" panose="020F0302020204030204" pitchFamily="34" charset="0"/>
              </a:rPr>
              <a:t>παράκτια </a:t>
            </a:r>
          </a:p>
          <a:p>
            <a:pPr>
              <a:lnSpc>
                <a:spcPct val="120000"/>
              </a:lnSpc>
            </a:pPr>
            <a:endParaRPr lang="el-GR" sz="1900" dirty="0">
              <a:solidFill>
                <a:srgbClr val="008000"/>
              </a:solidFill>
              <a:latin typeface="Calibri Light" panose="020F0302020204030204" pitchFamily="34" charset="0"/>
              <a:cs typeface="Calibri Light" panose="020F0302020204030204" pitchFamily="34" charset="0"/>
            </a:endParaRPr>
          </a:p>
        </p:txBody>
      </p:sp>
      <p:sp>
        <p:nvSpPr>
          <p:cNvPr id="13" name="Rectangle 3"/>
          <p:cNvSpPr>
            <a:spLocks noChangeArrowheads="1"/>
          </p:cNvSpPr>
          <p:nvPr/>
        </p:nvSpPr>
        <p:spPr bwMode="auto">
          <a:xfrm>
            <a:off x="-10120" y="3076"/>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Μεθοδολογία</a:t>
            </a:r>
            <a:endParaRPr lang="en-US" dirty="0">
              <a:solidFill>
                <a:schemeClr val="bg1"/>
              </a:solidFill>
              <a:latin typeface="Calibri Light" panose="020F0302020204030204" pitchFamily="34" charset="0"/>
              <a:cs typeface="Calibri Light" panose="020F0302020204030204" pitchFamily="34" charset="0"/>
            </a:endParaRPr>
          </a:p>
        </p:txBody>
      </p:sp>
      <p:pic>
        <p:nvPicPr>
          <p:cNvPr id="14" name="Picture 12" descr="C:\Users\Fishlab\Desktop\2016 θερμαϊκός 6m.png">
            <a:extLst>
              <a:ext uri="{FF2B5EF4-FFF2-40B4-BE49-F238E27FC236}">
                <a16:creationId xmlns:a16="http://schemas.microsoft.com/office/drawing/2014/main" id="{A26D7D01-0C8C-4542-A9D0-E0DB5067585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bwMode="auto">
          <a:xfrm>
            <a:off x="3532405" y="2628826"/>
            <a:ext cx="3391344" cy="2982044"/>
          </a:xfrm>
          <a:prstGeom prst="rect">
            <a:avLst/>
          </a:prstGeom>
          <a:noFill/>
          <a:ln>
            <a:noFill/>
          </a:ln>
        </p:spPr>
      </p:pic>
      <p:sp>
        <p:nvSpPr>
          <p:cNvPr id="15" name="TextBox 14">
            <a:extLst>
              <a:ext uri="{FF2B5EF4-FFF2-40B4-BE49-F238E27FC236}">
                <a16:creationId xmlns:a16="http://schemas.microsoft.com/office/drawing/2014/main" id="{14DF290C-DF0D-489B-B73A-33EEA82CFFC7}"/>
              </a:ext>
            </a:extLst>
          </p:cNvPr>
          <p:cNvSpPr txBox="1"/>
          <p:nvPr/>
        </p:nvSpPr>
        <p:spPr>
          <a:xfrm>
            <a:off x="3502588" y="2617455"/>
            <a:ext cx="1484381" cy="276999"/>
          </a:xfrm>
          <a:prstGeom prst="rect">
            <a:avLst/>
          </a:prstGeom>
          <a:noFill/>
        </p:spPr>
        <p:txBody>
          <a:bodyPr wrap="none" rtlCol="0">
            <a:spAutoFit/>
          </a:bodyPr>
          <a:lstStyle/>
          <a:p>
            <a:r>
              <a:rPr lang="en-US" sz="1200" dirty="0">
                <a:solidFill>
                  <a:schemeClr val="bg1"/>
                </a:solidFill>
                <a:latin typeface="Calibri Light" panose="020F0302020204030204" pitchFamily="34" charset="0"/>
                <a:cs typeface="Calibri Light" panose="020F0302020204030204" pitchFamily="34" charset="0"/>
              </a:rPr>
              <a:t>Global fishing watch</a:t>
            </a:r>
            <a:endParaRPr lang="el-GR" sz="1200" dirty="0">
              <a:solidFill>
                <a:schemeClr val="bg1"/>
              </a:solidFill>
              <a:latin typeface="Calibri Light" panose="020F0302020204030204" pitchFamily="34" charset="0"/>
              <a:cs typeface="Calibri Light" panose="020F0302020204030204" pitchFamily="34" charset="0"/>
            </a:endParaRPr>
          </a:p>
        </p:txBody>
      </p:sp>
      <p:pic>
        <p:nvPicPr>
          <p:cNvPr id="16" name="Εικόνα 15">
            <a:extLst>
              <a:ext uri="{FF2B5EF4-FFF2-40B4-BE49-F238E27FC236}">
                <a16:creationId xmlns:a16="http://schemas.microsoft.com/office/drawing/2014/main" id="{2DADADB6-66A4-471B-B533-55FCCEC8824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39550"/>
          <a:stretch/>
        </p:blipFill>
        <p:spPr>
          <a:xfrm>
            <a:off x="5952210" y="645684"/>
            <a:ext cx="3179090" cy="3003357"/>
          </a:xfrm>
          <a:prstGeom prst="rect">
            <a:avLst/>
          </a:prstGeom>
        </p:spPr>
      </p:pic>
      <p:pic>
        <p:nvPicPr>
          <p:cNvPr id="17" name="Εικόνα 16">
            <a:extLst>
              <a:ext uri="{FF2B5EF4-FFF2-40B4-BE49-F238E27FC236}">
                <a16:creationId xmlns:a16="http://schemas.microsoft.com/office/drawing/2014/main" id="{F0328E0A-36C1-4A6E-9B1E-0DC3C1DF4112}"/>
              </a:ext>
            </a:extLst>
          </p:cNvPr>
          <p:cNvPicPr>
            <a:picLocks noChangeAspect="1"/>
          </p:cNvPicPr>
          <p:nvPr/>
        </p:nvPicPr>
        <p:blipFill>
          <a:blip r:embed="rId7"/>
          <a:stretch>
            <a:fillRect/>
          </a:stretch>
        </p:blipFill>
        <p:spPr>
          <a:xfrm>
            <a:off x="8569604" y="3343409"/>
            <a:ext cx="697706" cy="264000"/>
          </a:xfrm>
          <a:prstGeom prst="rect">
            <a:avLst/>
          </a:prstGeom>
        </p:spPr>
      </p:pic>
      <p:pic>
        <p:nvPicPr>
          <p:cNvPr id="18" name="Picture 2" descr="ÎÏÎ¿ÏÎ­Î»ÎµÏÎ¼Î± ÎµÎ¹ÎºÏÎ½Î±Ï Î³Î¹Î± north arrow">
            <a:extLst>
              <a:ext uri="{FF2B5EF4-FFF2-40B4-BE49-F238E27FC236}">
                <a16:creationId xmlns:a16="http://schemas.microsoft.com/office/drawing/2014/main" id="{69563170-1CDC-4AC7-ACE5-11B3AABE1743}"/>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005370" y="694098"/>
            <a:ext cx="580151" cy="574445"/>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Υπότιτλος 2">
            <a:extLst>
              <a:ext uri="{FF2B5EF4-FFF2-40B4-BE49-F238E27FC236}">
                <a16:creationId xmlns:a16="http://schemas.microsoft.com/office/drawing/2014/main" id="{AE641D91-2A84-47CE-BD70-6F2AFF68C92A}"/>
              </a:ext>
            </a:extLst>
          </p:cNvPr>
          <p:cNvSpPr txBox="1">
            <a:spLocks/>
          </p:cNvSpPr>
          <p:nvPr/>
        </p:nvSpPr>
        <p:spPr>
          <a:xfrm>
            <a:off x="7009928" y="3747730"/>
            <a:ext cx="2071541" cy="377306"/>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dirty="0">
                <a:latin typeface="Calibri Light" panose="020F0302020204030204" pitchFamily="34" charset="0"/>
                <a:cs typeface="Calibri Light" panose="020F0302020204030204" pitchFamily="34" charset="0"/>
              </a:rPr>
              <a:t>2 x 30’ </a:t>
            </a:r>
            <a:r>
              <a:rPr lang="el-GR" sz="1600" dirty="0">
                <a:latin typeface="Calibri Light" panose="020F0302020204030204" pitchFamily="34" charset="0"/>
                <a:cs typeface="Calibri Light" panose="020F0302020204030204" pitchFamily="34" charset="0"/>
              </a:rPr>
              <a:t>καλάδες</a:t>
            </a:r>
            <a:r>
              <a:rPr lang="en-US" sz="1600" dirty="0">
                <a:latin typeface="Calibri Light" panose="020F0302020204030204" pitchFamily="34" charset="0"/>
                <a:cs typeface="Calibri Light" panose="020F0302020204030204" pitchFamily="34" charset="0"/>
              </a:rPr>
              <a:t> / </a:t>
            </a:r>
            <a:r>
              <a:rPr lang="el-GR" sz="1600" dirty="0">
                <a:latin typeface="Calibri Light" panose="020F0302020204030204" pitchFamily="34" charset="0"/>
                <a:cs typeface="Calibri Light" panose="020F0302020204030204" pitchFamily="34" charset="0"/>
              </a:rPr>
              <a:t>περιοχή</a:t>
            </a:r>
          </a:p>
          <a:p>
            <a:pPr algn="l"/>
            <a:r>
              <a:rPr lang="el-GR" sz="1600" dirty="0">
                <a:latin typeface="Calibri Light" panose="020F0302020204030204" pitchFamily="34" charset="0"/>
                <a:cs typeface="Calibri Light" panose="020F0302020204030204" pitchFamily="34" charset="0"/>
              </a:rPr>
              <a:t>με βάση τη θεωρητική αλιευτική πίεση που ασκείται σύμφωνα με τη νομοθεσία</a:t>
            </a:r>
            <a:endParaRPr lang="en-US" sz="16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763782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Αποτελέσματα – Εμπορικά είδη (κουτσομούρα, λυθρίνι, μουσμούλι)</a:t>
            </a:r>
          </a:p>
        </p:txBody>
      </p:sp>
      <p:pic>
        <p:nvPicPr>
          <p:cNvPr id="53" name="Εικόνα 52">
            <a:extLst>
              <a:ext uri="{FF2B5EF4-FFF2-40B4-BE49-F238E27FC236}">
                <a16:creationId xmlns:a16="http://schemas.microsoft.com/office/drawing/2014/main" id="{D36C2368-042C-4FD2-82C5-25627C953723}"/>
              </a:ext>
            </a:extLst>
          </p:cNvPr>
          <p:cNvPicPr>
            <a:picLocks noChangeAspect="1"/>
          </p:cNvPicPr>
          <p:nvPr/>
        </p:nvPicPr>
        <p:blipFill>
          <a:blip r:embed="rId2"/>
          <a:stretch>
            <a:fillRect/>
          </a:stretch>
        </p:blipFill>
        <p:spPr>
          <a:xfrm>
            <a:off x="417991" y="369887"/>
            <a:ext cx="8308019" cy="6488113"/>
          </a:xfrm>
          <a:prstGeom prst="rect">
            <a:avLst/>
          </a:prstGeom>
        </p:spPr>
      </p:pic>
      <p:sp>
        <p:nvSpPr>
          <p:cNvPr id="60" name="Text Box 2">
            <a:extLst>
              <a:ext uri="{FF2B5EF4-FFF2-40B4-BE49-F238E27FC236}">
                <a16:creationId xmlns:a16="http://schemas.microsoft.com/office/drawing/2014/main" id="{4EB43F8A-804B-4B9F-BDB8-030001FF91F6}"/>
              </a:ext>
            </a:extLst>
          </p:cNvPr>
          <p:cNvSpPr txBox="1">
            <a:spLocks noChangeArrowheads="1"/>
          </p:cNvSpPr>
          <p:nvPr/>
        </p:nvSpPr>
        <p:spPr bwMode="auto">
          <a:xfrm rot="16200000">
            <a:off x="6674141" y="4394312"/>
            <a:ext cx="4571281"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1400" dirty="0">
                <a:solidFill>
                  <a:srgbClr val="0000FF"/>
                </a:solidFill>
                <a:latin typeface="Calibri"/>
                <a:cs typeface="Calibri"/>
              </a:rPr>
              <a:t>(</a:t>
            </a:r>
            <a:r>
              <a:rPr lang="en-US" sz="1400" dirty="0">
                <a:solidFill>
                  <a:schemeClr val="tx1">
                    <a:lumMod val="50000"/>
                    <a:lumOff val="50000"/>
                  </a:schemeClr>
                </a:solidFill>
                <a:latin typeface="Calibri"/>
                <a:cs typeface="Calibri"/>
              </a:rPr>
              <a:t>Dimarchopoulou  et al. 2018, </a:t>
            </a:r>
            <a:r>
              <a:rPr lang="en-US" sz="1400" i="1" dirty="0">
                <a:solidFill>
                  <a:schemeClr val="tx1">
                    <a:lumMod val="50000"/>
                    <a:lumOff val="50000"/>
                  </a:schemeClr>
                </a:solidFill>
                <a:latin typeface="Calibri"/>
                <a:cs typeface="Calibri"/>
              </a:rPr>
              <a:t>Scientific Reports</a:t>
            </a:r>
            <a:r>
              <a:rPr lang="en-US" sz="1400" dirty="0">
                <a:solidFill>
                  <a:srgbClr val="0000FF"/>
                </a:solidFill>
                <a:latin typeface="Calibri"/>
                <a:cs typeface="Calibri"/>
              </a:rPr>
              <a:t>)</a:t>
            </a:r>
          </a:p>
        </p:txBody>
      </p:sp>
    </p:spTree>
    <p:extLst>
      <p:ext uri="{BB962C8B-B14F-4D97-AF65-F5344CB8AC3E}">
        <p14:creationId xmlns:p14="http://schemas.microsoft.com/office/powerpoint/2010/main" val="4041168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Αποτελέσματα – Εμπορικά είδη (γάμπαρη, σπάρος, κιθαροζαγκέτα)</a:t>
            </a:r>
          </a:p>
        </p:txBody>
      </p:sp>
      <p:pic>
        <p:nvPicPr>
          <p:cNvPr id="97" name="Εικόνα 96">
            <a:extLst>
              <a:ext uri="{FF2B5EF4-FFF2-40B4-BE49-F238E27FC236}">
                <a16:creationId xmlns:a16="http://schemas.microsoft.com/office/drawing/2014/main" id="{68023E47-D0EE-4027-8518-B56A9E31DCD0}"/>
              </a:ext>
            </a:extLst>
          </p:cNvPr>
          <p:cNvPicPr>
            <a:picLocks noChangeAspect="1"/>
          </p:cNvPicPr>
          <p:nvPr/>
        </p:nvPicPr>
        <p:blipFill>
          <a:blip r:embed="rId2"/>
          <a:stretch>
            <a:fillRect/>
          </a:stretch>
        </p:blipFill>
        <p:spPr>
          <a:xfrm>
            <a:off x="417991" y="369888"/>
            <a:ext cx="8308019" cy="6488112"/>
          </a:xfrm>
          <a:prstGeom prst="rect">
            <a:avLst/>
          </a:prstGeom>
        </p:spPr>
      </p:pic>
      <p:sp>
        <p:nvSpPr>
          <p:cNvPr id="98" name="Text Box 2">
            <a:extLst>
              <a:ext uri="{FF2B5EF4-FFF2-40B4-BE49-F238E27FC236}">
                <a16:creationId xmlns:a16="http://schemas.microsoft.com/office/drawing/2014/main" id="{6646017E-447F-4810-B121-95A1B7A498DA}"/>
              </a:ext>
            </a:extLst>
          </p:cNvPr>
          <p:cNvSpPr txBox="1">
            <a:spLocks noChangeArrowheads="1"/>
          </p:cNvSpPr>
          <p:nvPr/>
        </p:nvSpPr>
        <p:spPr bwMode="auto">
          <a:xfrm rot="16200000">
            <a:off x="6674141" y="4394312"/>
            <a:ext cx="4571281"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1400" dirty="0">
                <a:solidFill>
                  <a:srgbClr val="0000FF"/>
                </a:solidFill>
                <a:latin typeface="Calibri"/>
                <a:cs typeface="Calibri"/>
              </a:rPr>
              <a:t>(</a:t>
            </a:r>
            <a:r>
              <a:rPr lang="en-US" sz="1400" dirty="0">
                <a:solidFill>
                  <a:schemeClr val="tx1">
                    <a:lumMod val="50000"/>
                    <a:lumOff val="50000"/>
                  </a:schemeClr>
                </a:solidFill>
                <a:latin typeface="Calibri"/>
                <a:cs typeface="Calibri"/>
              </a:rPr>
              <a:t>Dimarchopoulou  et al. 2018, </a:t>
            </a:r>
            <a:r>
              <a:rPr lang="en-US" sz="1400" i="1" dirty="0">
                <a:solidFill>
                  <a:schemeClr val="tx1">
                    <a:lumMod val="50000"/>
                    <a:lumOff val="50000"/>
                  </a:schemeClr>
                </a:solidFill>
                <a:latin typeface="Calibri"/>
                <a:cs typeface="Calibri"/>
              </a:rPr>
              <a:t>Scientific Reports</a:t>
            </a:r>
            <a:r>
              <a:rPr lang="en-US" sz="1400" dirty="0">
                <a:solidFill>
                  <a:srgbClr val="0000FF"/>
                </a:solidFill>
                <a:latin typeface="Calibri"/>
                <a:cs typeface="Calibri"/>
              </a:rPr>
              <a:t>)</a:t>
            </a:r>
          </a:p>
        </p:txBody>
      </p:sp>
    </p:spTree>
    <p:extLst>
      <p:ext uri="{BB962C8B-B14F-4D97-AF65-F5344CB8AC3E}">
        <p14:creationId xmlns:p14="http://schemas.microsoft.com/office/powerpoint/2010/main" val="627052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Αποτελέσματα – Μη- εμπορικά είδη (κατσομούλα, τσέρουλα, γραμμοκαπόνι)</a:t>
            </a:r>
          </a:p>
        </p:txBody>
      </p:sp>
      <p:pic>
        <p:nvPicPr>
          <p:cNvPr id="57" name="Εικόνα 56">
            <a:extLst>
              <a:ext uri="{FF2B5EF4-FFF2-40B4-BE49-F238E27FC236}">
                <a16:creationId xmlns:a16="http://schemas.microsoft.com/office/drawing/2014/main" id="{345600B1-C394-46E0-A52F-5F205CEF5CE5}"/>
              </a:ext>
            </a:extLst>
          </p:cNvPr>
          <p:cNvPicPr>
            <a:picLocks noChangeAspect="1"/>
          </p:cNvPicPr>
          <p:nvPr/>
        </p:nvPicPr>
        <p:blipFill>
          <a:blip r:embed="rId3"/>
          <a:stretch>
            <a:fillRect/>
          </a:stretch>
        </p:blipFill>
        <p:spPr>
          <a:xfrm>
            <a:off x="409325" y="369888"/>
            <a:ext cx="8325351" cy="6488112"/>
          </a:xfrm>
          <a:prstGeom prst="rect">
            <a:avLst/>
          </a:prstGeom>
        </p:spPr>
      </p:pic>
      <p:sp>
        <p:nvSpPr>
          <p:cNvPr id="59" name="Text Box 2">
            <a:extLst>
              <a:ext uri="{FF2B5EF4-FFF2-40B4-BE49-F238E27FC236}">
                <a16:creationId xmlns:a16="http://schemas.microsoft.com/office/drawing/2014/main" id="{53B6E7C3-D6D8-4FB5-9CA1-6F62D762211C}"/>
              </a:ext>
            </a:extLst>
          </p:cNvPr>
          <p:cNvSpPr txBox="1">
            <a:spLocks noChangeArrowheads="1"/>
          </p:cNvSpPr>
          <p:nvPr/>
        </p:nvSpPr>
        <p:spPr bwMode="auto">
          <a:xfrm rot="16200000">
            <a:off x="6674141" y="4394312"/>
            <a:ext cx="4571281"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1400" dirty="0">
                <a:solidFill>
                  <a:srgbClr val="0000FF"/>
                </a:solidFill>
                <a:latin typeface="Calibri"/>
                <a:cs typeface="Calibri"/>
              </a:rPr>
              <a:t>(</a:t>
            </a:r>
            <a:r>
              <a:rPr lang="en-US" sz="1400" dirty="0">
                <a:solidFill>
                  <a:schemeClr val="tx1">
                    <a:lumMod val="50000"/>
                    <a:lumOff val="50000"/>
                  </a:schemeClr>
                </a:solidFill>
                <a:latin typeface="Calibri"/>
                <a:cs typeface="Calibri"/>
              </a:rPr>
              <a:t>Dimarchopoulou  et al. 2018, </a:t>
            </a:r>
            <a:r>
              <a:rPr lang="en-US" sz="1400" i="1" dirty="0">
                <a:solidFill>
                  <a:schemeClr val="tx1">
                    <a:lumMod val="50000"/>
                    <a:lumOff val="50000"/>
                  </a:schemeClr>
                </a:solidFill>
                <a:latin typeface="Calibri"/>
                <a:cs typeface="Calibri"/>
              </a:rPr>
              <a:t>Scientific Reports</a:t>
            </a:r>
            <a:r>
              <a:rPr lang="en-US" sz="1400" dirty="0">
                <a:solidFill>
                  <a:srgbClr val="0000FF"/>
                </a:solidFill>
                <a:latin typeface="Calibri"/>
                <a:cs typeface="Calibri"/>
              </a:rPr>
              <a:t>)</a:t>
            </a:r>
          </a:p>
        </p:txBody>
      </p:sp>
    </p:spTree>
    <p:extLst>
      <p:ext uri="{BB962C8B-B14F-4D97-AF65-F5344CB8AC3E}">
        <p14:creationId xmlns:p14="http://schemas.microsoft.com/office/powerpoint/2010/main" val="837153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Αποτελέσματα – Μήκος πρώτης γεννητικής ωρίμασης</a:t>
            </a:r>
          </a:p>
        </p:txBody>
      </p:sp>
      <p:pic>
        <p:nvPicPr>
          <p:cNvPr id="8" name="Picture 7"/>
          <p:cNvPicPr/>
          <p:nvPr/>
        </p:nvPicPr>
        <p:blipFill>
          <a:blip r:embed="rId5">
            <a:extLst>
              <a:ext uri="{28A0092B-C50C-407E-A947-70E740481C1C}">
                <a14:useLocalDpi xmlns:a14="http://schemas.microsoft.com/office/drawing/2010/main"/>
              </a:ext>
            </a:extLst>
          </a:blip>
          <a:srcRect/>
          <a:stretch>
            <a:fillRect/>
          </a:stretch>
        </p:blipFill>
        <p:spPr bwMode="auto">
          <a:xfrm>
            <a:off x="0" y="404664"/>
            <a:ext cx="4211960" cy="4032448"/>
          </a:xfrm>
          <a:prstGeom prst="rect">
            <a:avLst/>
          </a:prstGeom>
          <a:noFill/>
          <a:ln>
            <a:noFill/>
          </a:ln>
        </p:spPr>
      </p:pic>
      <p:pic>
        <p:nvPicPr>
          <p:cNvPr id="9" name="Picture 8"/>
          <p:cNvPicPr/>
          <p:nvPr/>
        </p:nvPicPr>
        <p:blipFill>
          <a:blip r:embed="rId6">
            <a:extLst>
              <a:ext uri="{28A0092B-C50C-407E-A947-70E740481C1C}">
                <a14:useLocalDpi xmlns:a14="http://schemas.microsoft.com/office/drawing/2010/main"/>
              </a:ext>
            </a:extLst>
          </a:blip>
          <a:srcRect/>
          <a:stretch>
            <a:fillRect/>
          </a:stretch>
        </p:blipFill>
        <p:spPr bwMode="auto">
          <a:xfrm>
            <a:off x="4788024" y="476672"/>
            <a:ext cx="4355977" cy="3888432"/>
          </a:xfrm>
          <a:prstGeom prst="rect">
            <a:avLst/>
          </a:prstGeom>
          <a:noFill/>
          <a:ln>
            <a:noFill/>
          </a:ln>
        </p:spPr>
      </p:pic>
      <p:sp>
        <p:nvSpPr>
          <p:cNvPr id="10" name="Text Box 2"/>
          <p:cNvSpPr txBox="1">
            <a:spLocks noChangeArrowheads="1"/>
          </p:cNvSpPr>
          <p:nvPr/>
        </p:nvSpPr>
        <p:spPr bwMode="auto">
          <a:xfrm>
            <a:off x="0" y="5085184"/>
            <a:ext cx="9144000" cy="13628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lnSpc>
                <a:spcPct val="150000"/>
              </a:lnSpc>
            </a:pPr>
            <a:r>
              <a:rPr lang="el-GR" sz="1900" dirty="0">
                <a:latin typeface="Calibri Light" panose="020F0302020204030204" pitchFamily="34" charset="0"/>
                <a:cs typeface="Calibri Light" panose="020F0302020204030204" pitchFamily="34" charset="0"/>
              </a:rPr>
              <a:t>Σε συνθήκες υψηλής αλιευτικής πίεσης τα ψάρια ωριμάζουν νωρίτερα για να διασφαλίσουν την ελάχιστη συμβολή τους στο απόθεμα (=</a:t>
            </a:r>
            <a:r>
              <a:rPr lang="el-GR" sz="1900" dirty="0">
                <a:solidFill>
                  <a:srgbClr val="0000FF"/>
                </a:solidFill>
                <a:latin typeface="Calibri Light" panose="020F0302020204030204" pitchFamily="34" charset="0"/>
                <a:cs typeface="Calibri Light" panose="020F0302020204030204" pitchFamily="34" charset="0"/>
              </a:rPr>
              <a:t>να αναπαραχθούν τουλάχιστον μια φορά πριν αλιευθούν</a:t>
            </a:r>
            <a:r>
              <a:rPr lang="el-GR" sz="1900" dirty="0">
                <a:latin typeface="Calibri Light" panose="020F0302020204030204" pitchFamily="34" charset="0"/>
                <a:cs typeface="Calibri Light" panose="020F0302020204030204" pitchFamily="34" charset="0"/>
              </a:rPr>
              <a:t>)</a:t>
            </a:r>
            <a:endParaRPr lang="en-US" sz="1900" dirty="0">
              <a:latin typeface="Calibri Light" panose="020F0302020204030204" pitchFamily="34" charset="0"/>
              <a:cs typeface="Calibri Light" panose="020F0302020204030204" pitchFamily="34" charset="0"/>
            </a:endParaRPr>
          </a:p>
        </p:txBody>
      </p:sp>
      <p:sp>
        <p:nvSpPr>
          <p:cNvPr id="18" name="Οβάλ 17">
            <a:extLst>
              <a:ext uri="{FF2B5EF4-FFF2-40B4-BE49-F238E27FC236}">
                <a16:creationId xmlns:a16="http://schemas.microsoft.com/office/drawing/2014/main" id="{BAD2ED66-A494-43B6-9A2B-2C2B2F18345D}"/>
              </a:ext>
            </a:extLst>
          </p:cNvPr>
          <p:cNvSpPr/>
          <p:nvPr/>
        </p:nvSpPr>
        <p:spPr>
          <a:xfrm>
            <a:off x="3994073" y="4456669"/>
            <a:ext cx="111211" cy="1112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9" name="Ευθεία γραμμή σύνδεσης 18">
            <a:extLst>
              <a:ext uri="{FF2B5EF4-FFF2-40B4-BE49-F238E27FC236}">
                <a16:creationId xmlns:a16="http://schemas.microsoft.com/office/drawing/2014/main" id="{48F79E21-B9CD-4B9D-9C10-F844243CC22A}"/>
              </a:ext>
            </a:extLst>
          </p:cNvPr>
          <p:cNvCxnSpPr/>
          <p:nvPr/>
        </p:nvCxnSpPr>
        <p:spPr>
          <a:xfrm>
            <a:off x="3728403" y="4648233"/>
            <a:ext cx="630195"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0" name="Οβάλ 19">
            <a:extLst>
              <a:ext uri="{FF2B5EF4-FFF2-40B4-BE49-F238E27FC236}">
                <a16:creationId xmlns:a16="http://schemas.microsoft.com/office/drawing/2014/main" id="{C1B68747-4A17-4A8E-988E-B1FFA0378C44}"/>
              </a:ext>
            </a:extLst>
          </p:cNvPr>
          <p:cNvSpPr/>
          <p:nvPr/>
        </p:nvSpPr>
        <p:spPr>
          <a:xfrm>
            <a:off x="5043177" y="4456669"/>
            <a:ext cx="111211" cy="1112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21" name="Ευθεία γραμμή σύνδεσης 20">
            <a:extLst>
              <a:ext uri="{FF2B5EF4-FFF2-40B4-BE49-F238E27FC236}">
                <a16:creationId xmlns:a16="http://schemas.microsoft.com/office/drawing/2014/main" id="{1FE25805-3A3C-450A-B2BD-E1375D6E7BC4}"/>
              </a:ext>
            </a:extLst>
          </p:cNvPr>
          <p:cNvCxnSpPr/>
          <p:nvPr/>
        </p:nvCxnSpPr>
        <p:spPr>
          <a:xfrm>
            <a:off x="4777507" y="4648233"/>
            <a:ext cx="630195"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1870752-C304-48C3-9C48-7C04D9CF2CB6}"/>
              </a:ext>
            </a:extLst>
          </p:cNvPr>
          <p:cNvSpPr txBox="1"/>
          <p:nvPr/>
        </p:nvSpPr>
        <p:spPr>
          <a:xfrm>
            <a:off x="3495733" y="4635761"/>
            <a:ext cx="1058880" cy="369332"/>
          </a:xfrm>
          <a:prstGeom prst="rect">
            <a:avLst/>
          </a:prstGeom>
          <a:noFill/>
        </p:spPr>
        <p:txBody>
          <a:bodyPr wrap="none" rtlCol="0">
            <a:spAutoFit/>
          </a:bodyPr>
          <a:lstStyle/>
          <a:p>
            <a:r>
              <a:rPr lang="el-GR" dirty="0">
                <a:latin typeface="Calibri" panose="020F0502020204030204" pitchFamily="34" charset="0"/>
                <a:cs typeface="Calibri" panose="020F0502020204030204" pitchFamily="34" charset="0"/>
              </a:rPr>
              <a:t>αρσενικά</a:t>
            </a:r>
          </a:p>
        </p:txBody>
      </p:sp>
      <p:sp>
        <p:nvSpPr>
          <p:cNvPr id="23" name="TextBox 22">
            <a:extLst>
              <a:ext uri="{FF2B5EF4-FFF2-40B4-BE49-F238E27FC236}">
                <a16:creationId xmlns:a16="http://schemas.microsoft.com/office/drawing/2014/main" id="{7AE80E0A-DDCE-4594-948B-60B553597C10}"/>
              </a:ext>
            </a:extLst>
          </p:cNvPr>
          <p:cNvSpPr txBox="1"/>
          <p:nvPr/>
        </p:nvSpPr>
        <p:spPr>
          <a:xfrm>
            <a:off x="4633664" y="4643843"/>
            <a:ext cx="889474" cy="369332"/>
          </a:xfrm>
          <a:prstGeom prst="rect">
            <a:avLst/>
          </a:prstGeom>
          <a:noFill/>
        </p:spPr>
        <p:txBody>
          <a:bodyPr wrap="none" rtlCol="0">
            <a:spAutoFit/>
          </a:bodyPr>
          <a:lstStyle/>
          <a:p>
            <a:r>
              <a:rPr lang="el-GR" dirty="0">
                <a:latin typeface="Calibri" panose="020F0502020204030204" pitchFamily="34" charset="0"/>
                <a:cs typeface="Calibri" panose="020F0502020204030204" pitchFamily="34" charset="0"/>
              </a:rPr>
              <a:t>θηλυκά</a:t>
            </a:r>
          </a:p>
        </p:txBody>
      </p:sp>
      <p:sp>
        <p:nvSpPr>
          <p:cNvPr id="24" name="Ορθογώνιο 23">
            <a:extLst>
              <a:ext uri="{FF2B5EF4-FFF2-40B4-BE49-F238E27FC236}">
                <a16:creationId xmlns:a16="http://schemas.microsoft.com/office/drawing/2014/main" id="{CC7562DF-079D-4978-BE7C-288D8CFC413F}"/>
              </a:ext>
            </a:extLst>
          </p:cNvPr>
          <p:cNvSpPr/>
          <p:nvPr/>
        </p:nvSpPr>
        <p:spPr>
          <a:xfrm>
            <a:off x="3500033" y="4335664"/>
            <a:ext cx="2143933" cy="677512"/>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161196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6"/>
          <p:cNvGrpSpPr>
            <a:grpSpLocks/>
          </p:cNvGrpSpPr>
          <p:nvPr/>
        </p:nvGrpSpPr>
        <p:grpSpPr bwMode="auto">
          <a:xfrm>
            <a:off x="0" y="5884863"/>
            <a:ext cx="9144000" cy="973137"/>
            <a:chOff x="0" y="5885234"/>
            <a:chExt cx="9143999" cy="972766"/>
          </a:xfrm>
        </p:grpSpPr>
        <p:pic>
          <p:nvPicPr>
            <p:cNvPr id="26"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 name="Ομάδα 2">
            <a:extLst>
              <a:ext uri="{FF2B5EF4-FFF2-40B4-BE49-F238E27FC236}">
                <a16:creationId xmlns:a16="http://schemas.microsoft.com/office/drawing/2014/main" id="{1DDC973D-3CD7-475C-9D36-A8EC234397F2}"/>
              </a:ext>
            </a:extLst>
          </p:cNvPr>
          <p:cNvGrpSpPr/>
          <p:nvPr/>
        </p:nvGrpSpPr>
        <p:grpSpPr>
          <a:xfrm>
            <a:off x="43251" y="3000778"/>
            <a:ext cx="5896901" cy="3483567"/>
            <a:chOff x="43251" y="3000778"/>
            <a:chExt cx="6349794" cy="3483567"/>
          </a:xfrm>
        </p:grpSpPr>
        <p:pic>
          <p:nvPicPr>
            <p:cNvPr id="24" name="Picture 2">
              <a:extLst>
                <a:ext uri="{FF2B5EF4-FFF2-40B4-BE49-F238E27FC236}">
                  <a16:creationId xmlns:a16="http://schemas.microsoft.com/office/drawing/2014/main" id="{1C94EDA7-5A55-4899-9FBB-48049D82E62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3252" y="3000778"/>
              <a:ext cx="6349793" cy="3483567"/>
            </a:xfrm>
            <a:prstGeom prst="rect">
              <a:avLst/>
            </a:prstGeom>
          </p:spPr>
        </p:pic>
        <p:sp>
          <p:nvSpPr>
            <p:cNvPr id="28" name="Ορθογώνιο 27">
              <a:extLst>
                <a:ext uri="{FF2B5EF4-FFF2-40B4-BE49-F238E27FC236}">
                  <a16:creationId xmlns:a16="http://schemas.microsoft.com/office/drawing/2014/main" id="{F03947C4-565A-4FFC-960E-996D3BCC066D}"/>
                </a:ext>
              </a:extLst>
            </p:cNvPr>
            <p:cNvSpPr/>
            <p:nvPr/>
          </p:nvSpPr>
          <p:spPr>
            <a:xfrm>
              <a:off x="43251" y="3000778"/>
              <a:ext cx="6349793" cy="3483567"/>
            </a:xfrm>
            <a:prstGeom prst="rect">
              <a:avLst/>
            </a:prstGeom>
            <a:solidFill>
              <a:schemeClr val="bg1">
                <a:lumMod val="9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sz="2800" b="1" dirty="0">
                <a:solidFill>
                  <a:srgbClr val="0033CC"/>
                </a:solidFill>
                <a:latin typeface="Calibri" panose="020F0502020204030204" pitchFamily="34" charset="0"/>
                <a:cs typeface="Calibri" panose="020F0502020204030204" pitchFamily="34" charset="0"/>
              </a:endParaRPr>
            </a:p>
          </p:txBody>
        </p:sp>
      </p:grpSp>
      <p:sp>
        <p:nvSpPr>
          <p:cNvPr id="607235" name="Rectangle 3"/>
          <p:cNvSpPr>
            <a:spLocks noChangeArrowheads="1"/>
          </p:cNvSpPr>
          <p:nvPr/>
        </p:nvSpPr>
        <p:spPr bwMode="auto">
          <a:xfrm>
            <a:off x="0" y="0"/>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Calibri Light" panose="020F0302020204030204" pitchFamily="34" charset="0"/>
                <a:cs typeface="Calibri Light" panose="020F0302020204030204" pitchFamily="34" charset="0"/>
              </a:rPr>
              <a:t>Άξονας 2</a:t>
            </a:r>
            <a:endParaRPr lang="en-US" dirty="0">
              <a:solidFill>
                <a:schemeClr val="bg1"/>
              </a:solidFill>
              <a:latin typeface="Calibri Light" panose="020F0302020204030204" pitchFamily="34" charset="0"/>
              <a:cs typeface="Calibri Light" panose="020F0302020204030204" pitchFamily="34" charset="0"/>
            </a:endParaRPr>
          </a:p>
        </p:txBody>
      </p:sp>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20272" y="6093296"/>
            <a:ext cx="2088232" cy="749763"/>
          </a:xfrm>
          <a:prstGeom prst="rect">
            <a:avLst/>
          </a:prstGeom>
        </p:spPr>
      </p:pic>
      <p:sp>
        <p:nvSpPr>
          <p:cNvPr id="10" name="Text Box 2"/>
          <p:cNvSpPr txBox="1">
            <a:spLocks noChangeArrowheads="1"/>
          </p:cNvSpPr>
          <p:nvPr/>
        </p:nvSpPr>
        <p:spPr bwMode="auto">
          <a:xfrm>
            <a:off x="0" y="332656"/>
            <a:ext cx="9144000" cy="1289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just">
              <a:lnSpc>
                <a:spcPct val="110000"/>
              </a:lnSpc>
            </a:pPr>
            <a:r>
              <a:rPr lang="el-GR" sz="1900" dirty="0">
                <a:solidFill>
                  <a:srgbClr val="0000FF"/>
                </a:solidFill>
                <a:latin typeface="Calibri Light" panose="020F0302020204030204" pitchFamily="34" charset="0"/>
                <a:cs typeface="Calibri Light" panose="020F0302020204030204" pitchFamily="34" charset="0"/>
              </a:rPr>
              <a:t>Σκοπός </a:t>
            </a:r>
            <a:r>
              <a:rPr lang="el-GR" sz="1900" dirty="0">
                <a:solidFill>
                  <a:srgbClr val="000000"/>
                </a:solidFill>
                <a:latin typeface="Calibri Light" panose="020F0302020204030204" pitchFamily="34" charset="0"/>
                <a:cs typeface="Calibri Light" panose="020F0302020204030204" pitchFamily="34" charset="0"/>
              </a:rPr>
              <a:t>ήταν να εξετάσει αν:</a:t>
            </a:r>
          </a:p>
          <a:p>
            <a:pPr>
              <a:lnSpc>
                <a:spcPct val="110000"/>
              </a:lnSpc>
            </a:pPr>
            <a:endParaRPr lang="el-GR" sz="1400" dirty="0">
              <a:solidFill>
                <a:srgbClr val="000000"/>
              </a:solidFill>
              <a:latin typeface="Calibri Light" panose="020F0302020204030204" pitchFamily="34" charset="0"/>
              <a:cs typeface="Calibri Light" panose="020F0302020204030204" pitchFamily="34" charset="0"/>
            </a:endParaRPr>
          </a:p>
          <a:p>
            <a:pPr>
              <a:lnSpc>
                <a:spcPct val="110000"/>
              </a:lnSpc>
            </a:pPr>
            <a:r>
              <a:rPr lang="el-GR" sz="1900" dirty="0">
                <a:solidFill>
                  <a:srgbClr val="0000FF"/>
                </a:solidFill>
                <a:latin typeface="Calibri Light" panose="020F0302020204030204" pitchFamily="34" charset="0"/>
                <a:cs typeface="Calibri Light" panose="020F0302020204030204" pitchFamily="34" charset="0"/>
              </a:rPr>
              <a:t>«ο περιορισμός της αλιευτικής προσπάθειας ενισχύει τη μελλοντική βιομάζα των εμπορικών ειδών»</a:t>
            </a:r>
          </a:p>
        </p:txBody>
      </p:sp>
      <p:sp>
        <p:nvSpPr>
          <p:cNvPr id="22" name="Rectangle 3">
            <a:extLst>
              <a:ext uri="{FF2B5EF4-FFF2-40B4-BE49-F238E27FC236}">
                <a16:creationId xmlns:a16="http://schemas.microsoft.com/office/drawing/2014/main" id="{CCB9F6BA-14A1-460B-8422-F9773481D66D}"/>
              </a:ext>
            </a:extLst>
          </p:cNvPr>
          <p:cNvSpPr>
            <a:spLocks noChangeArrowheads="1"/>
          </p:cNvSpPr>
          <p:nvPr/>
        </p:nvSpPr>
        <p:spPr bwMode="auto">
          <a:xfrm>
            <a:off x="0" y="2080421"/>
            <a:ext cx="9144000" cy="369324"/>
          </a:xfrm>
          <a:prstGeom prst="rect">
            <a:avLst/>
          </a:prstGeom>
          <a:solidFill>
            <a:srgbClr val="0033CC"/>
          </a:solidFill>
          <a:ln>
            <a:noFill/>
          </a:ln>
          <a:effectLst/>
        </p:spPr>
        <p:txBody>
          <a:bodyPr lIns="91431" tIns="45716" rIns="91431" bIns="45716">
            <a:spAutoFit/>
          </a:bodyPr>
          <a:lstStyle/>
          <a:p>
            <a:pPr algn="r"/>
            <a:r>
              <a:rPr lang="el-GR" dirty="0">
                <a:solidFill>
                  <a:schemeClr val="bg1"/>
                </a:solidFill>
                <a:latin typeface="Verdana"/>
                <a:cs typeface="Verdana"/>
              </a:rPr>
              <a:t>Μεθοδολογία</a:t>
            </a:r>
            <a:endParaRPr lang="en-US" dirty="0">
              <a:solidFill>
                <a:schemeClr val="bg1"/>
              </a:solidFill>
              <a:latin typeface="Verdana"/>
              <a:cs typeface="Verdana"/>
            </a:endParaRPr>
          </a:p>
        </p:txBody>
      </p:sp>
      <p:sp>
        <p:nvSpPr>
          <p:cNvPr id="23" name="Text Box 2">
            <a:extLst>
              <a:ext uri="{FF2B5EF4-FFF2-40B4-BE49-F238E27FC236}">
                <a16:creationId xmlns:a16="http://schemas.microsoft.com/office/drawing/2014/main" id="{16DBE34A-56A0-4C11-A06A-C547BDE6E472}"/>
              </a:ext>
            </a:extLst>
          </p:cNvPr>
          <p:cNvSpPr txBox="1">
            <a:spLocks noChangeArrowheads="1"/>
          </p:cNvSpPr>
          <p:nvPr/>
        </p:nvSpPr>
        <p:spPr bwMode="auto">
          <a:xfrm>
            <a:off x="14300" y="2417291"/>
            <a:ext cx="6372200" cy="37265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pPr>
            <a:r>
              <a:rPr lang="el-GR" b="1" dirty="0">
                <a:solidFill>
                  <a:srgbClr val="0000FF"/>
                </a:solidFill>
                <a:latin typeface="Calibri"/>
                <a:cs typeface="Calibri"/>
              </a:rPr>
              <a:t>Δειγματοληψία</a:t>
            </a:r>
          </a:p>
          <a:p>
            <a:pPr>
              <a:lnSpc>
                <a:spcPct val="120000"/>
              </a:lnSpc>
            </a:pPr>
            <a:endParaRPr lang="el-GR" b="1" dirty="0">
              <a:solidFill>
                <a:srgbClr val="0000FF"/>
              </a:solidFill>
              <a:latin typeface="Calibri"/>
              <a:cs typeface="Calibri"/>
            </a:endParaRPr>
          </a:p>
          <a:p>
            <a:pPr>
              <a:lnSpc>
                <a:spcPct val="120000"/>
              </a:lnSpc>
            </a:pPr>
            <a:r>
              <a:rPr lang="el-GR" dirty="0">
                <a:latin typeface="Calibri"/>
                <a:cs typeface="Calibri"/>
              </a:rPr>
              <a:t>Καλοκαίρι 2016 στον </a:t>
            </a:r>
            <a:r>
              <a:rPr lang="el-GR" b="1" dirty="0">
                <a:latin typeface="Calibri"/>
                <a:cs typeface="Calibri"/>
              </a:rPr>
              <a:t>Θερμαϊκό</a:t>
            </a:r>
            <a:r>
              <a:rPr lang="el-GR" dirty="0">
                <a:latin typeface="Calibri"/>
                <a:cs typeface="Calibri"/>
              </a:rPr>
              <a:t> </a:t>
            </a:r>
          </a:p>
          <a:p>
            <a:pPr>
              <a:lnSpc>
                <a:spcPct val="120000"/>
              </a:lnSpc>
            </a:pPr>
            <a:r>
              <a:rPr lang="el-GR" dirty="0">
                <a:latin typeface="Calibri"/>
                <a:cs typeface="Calibri"/>
              </a:rPr>
              <a:t>με τράτα βυθού (</a:t>
            </a:r>
            <a:r>
              <a:rPr lang="en-GB" dirty="0">
                <a:latin typeface="Calibri"/>
                <a:cs typeface="Calibri"/>
              </a:rPr>
              <a:t>MEDITS) </a:t>
            </a:r>
            <a:r>
              <a:rPr lang="el-GR" dirty="0">
                <a:latin typeface="Calibri"/>
                <a:cs typeface="Calibri"/>
              </a:rPr>
              <a:t>σε επιλεγμένους σταθμούς</a:t>
            </a:r>
            <a:endParaRPr lang="en-GB" dirty="0">
              <a:latin typeface="Calibri"/>
              <a:cs typeface="Calibri"/>
            </a:endParaRPr>
          </a:p>
          <a:p>
            <a:pPr>
              <a:lnSpc>
                <a:spcPct val="120000"/>
              </a:lnSpc>
            </a:pPr>
            <a:endParaRPr lang="en-GB" dirty="0">
              <a:latin typeface="Calibri"/>
              <a:cs typeface="Calibri"/>
            </a:endParaRPr>
          </a:p>
          <a:p>
            <a:pPr>
              <a:lnSpc>
                <a:spcPct val="120000"/>
              </a:lnSpc>
            </a:pPr>
            <a:r>
              <a:rPr lang="el-GR" dirty="0">
                <a:solidFill>
                  <a:srgbClr val="000000"/>
                </a:solidFill>
                <a:latin typeface="Calibri"/>
                <a:cs typeface="Calibri"/>
              </a:rPr>
              <a:t>Επικεντρωθήκαμε στα πιο άφθονα </a:t>
            </a:r>
            <a:r>
              <a:rPr lang="el-GR" dirty="0">
                <a:solidFill>
                  <a:srgbClr val="0000FF"/>
                </a:solidFill>
                <a:latin typeface="Calibri"/>
                <a:cs typeface="Calibri"/>
              </a:rPr>
              <a:t>εμπορικά</a:t>
            </a:r>
            <a:r>
              <a:rPr lang="el-GR" dirty="0">
                <a:solidFill>
                  <a:srgbClr val="000000"/>
                </a:solidFill>
                <a:latin typeface="Calibri"/>
                <a:cs typeface="Calibri"/>
              </a:rPr>
              <a:t> και </a:t>
            </a:r>
            <a:r>
              <a:rPr lang="el-GR" dirty="0">
                <a:solidFill>
                  <a:srgbClr val="0000FF"/>
                </a:solidFill>
                <a:latin typeface="Calibri"/>
                <a:cs typeface="Calibri"/>
              </a:rPr>
              <a:t>μη-εμπορικά </a:t>
            </a:r>
            <a:r>
              <a:rPr lang="el-GR" dirty="0">
                <a:solidFill>
                  <a:srgbClr val="000000"/>
                </a:solidFill>
                <a:latin typeface="Calibri"/>
                <a:cs typeface="Calibri"/>
              </a:rPr>
              <a:t>ψάρια/</a:t>
            </a:r>
            <a:r>
              <a:rPr lang="el-GR" dirty="0">
                <a:solidFill>
                  <a:srgbClr val="FF0000"/>
                </a:solidFill>
                <a:latin typeface="Calibri"/>
                <a:cs typeface="Calibri"/>
              </a:rPr>
              <a:t>ασπόνδυλα</a:t>
            </a:r>
          </a:p>
          <a:p>
            <a:pPr>
              <a:lnSpc>
                <a:spcPct val="120000"/>
              </a:lnSpc>
            </a:pPr>
            <a:endParaRPr lang="el-GR" dirty="0">
              <a:latin typeface="Calibri"/>
              <a:cs typeface="Calibri"/>
            </a:endParaRPr>
          </a:p>
          <a:p>
            <a:pPr>
              <a:lnSpc>
                <a:spcPct val="120000"/>
              </a:lnSpc>
            </a:pPr>
            <a:r>
              <a:rPr lang="el-GR" dirty="0">
                <a:latin typeface="Calibri"/>
                <a:cs typeface="Calibri"/>
              </a:rPr>
              <a:t>Μετρήθηκε σωματικό μήκος και συνολικό βάρος</a:t>
            </a:r>
          </a:p>
          <a:p>
            <a:pPr>
              <a:lnSpc>
                <a:spcPct val="120000"/>
              </a:lnSpc>
            </a:pPr>
            <a:endParaRPr lang="el-GR" dirty="0">
              <a:latin typeface="Calibri"/>
              <a:cs typeface="Calibri"/>
            </a:endParaRPr>
          </a:p>
          <a:p>
            <a:pPr>
              <a:lnSpc>
                <a:spcPct val="120000"/>
              </a:lnSpc>
            </a:pPr>
            <a:r>
              <a:rPr lang="el-GR" dirty="0">
                <a:latin typeface="Calibri"/>
                <a:cs typeface="Calibri"/>
              </a:rPr>
              <a:t>Φύλο και στάδιο γεννητικής ωρίμασης σε πέντε είδη στόχους</a:t>
            </a:r>
          </a:p>
        </p:txBody>
      </p:sp>
      <p:pic>
        <p:nvPicPr>
          <p:cNvPr id="29" name="Picture 12">
            <a:extLst>
              <a:ext uri="{FF2B5EF4-FFF2-40B4-BE49-F238E27FC236}">
                <a16:creationId xmlns:a16="http://schemas.microsoft.com/office/drawing/2014/main" id="{24F81465-7008-466B-9054-4AB72F352C5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69261" y="4274894"/>
            <a:ext cx="1131878" cy="595577"/>
          </a:xfrm>
          <a:prstGeom prst="rect">
            <a:avLst/>
          </a:prstGeom>
        </p:spPr>
      </p:pic>
      <p:pic>
        <p:nvPicPr>
          <p:cNvPr id="30" name="Picture 13">
            <a:extLst>
              <a:ext uri="{FF2B5EF4-FFF2-40B4-BE49-F238E27FC236}">
                <a16:creationId xmlns:a16="http://schemas.microsoft.com/office/drawing/2014/main" id="{000314E1-86CD-4640-98EC-A5E79E56D1C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659771" y="5416794"/>
            <a:ext cx="966020" cy="484529"/>
          </a:xfrm>
          <a:prstGeom prst="rect">
            <a:avLst/>
          </a:prstGeom>
        </p:spPr>
      </p:pic>
      <p:pic>
        <p:nvPicPr>
          <p:cNvPr id="31" name="Picture 14">
            <a:extLst>
              <a:ext uri="{FF2B5EF4-FFF2-40B4-BE49-F238E27FC236}">
                <a16:creationId xmlns:a16="http://schemas.microsoft.com/office/drawing/2014/main" id="{93A307C6-C470-4DAD-B745-394C8CD2BB23}"/>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8064388" y="5563918"/>
            <a:ext cx="966018" cy="375872"/>
          </a:xfrm>
          <a:prstGeom prst="rect">
            <a:avLst/>
          </a:prstGeom>
        </p:spPr>
      </p:pic>
      <p:pic>
        <p:nvPicPr>
          <p:cNvPr id="32" name="Picture 15">
            <a:extLst>
              <a:ext uri="{FF2B5EF4-FFF2-40B4-BE49-F238E27FC236}">
                <a16:creationId xmlns:a16="http://schemas.microsoft.com/office/drawing/2014/main" id="{AF15B40D-2530-43CB-87F0-500E89DF308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41077" y="3018476"/>
            <a:ext cx="915176" cy="444878"/>
          </a:xfrm>
          <a:prstGeom prst="rect">
            <a:avLst/>
          </a:prstGeom>
        </p:spPr>
      </p:pic>
      <p:pic>
        <p:nvPicPr>
          <p:cNvPr id="33" name="Picture 16">
            <a:extLst>
              <a:ext uri="{FF2B5EF4-FFF2-40B4-BE49-F238E27FC236}">
                <a16:creationId xmlns:a16="http://schemas.microsoft.com/office/drawing/2014/main" id="{5114A21F-984D-4429-8275-D069E1B2FF8F}"/>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228184" y="3512374"/>
            <a:ext cx="1118550" cy="571829"/>
          </a:xfrm>
          <a:prstGeom prst="rect">
            <a:avLst/>
          </a:prstGeom>
        </p:spPr>
      </p:pic>
      <p:pic>
        <p:nvPicPr>
          <p:cNvPr id="34" name="Picture 17">
            <a:extLst>
              <a:ext uri="{FF2B5EF4-FFF2-40B4-BE49-F238E27FC236}">
                <a16:creationId xmlns:a16="http://schemas.microsoft.com/office/drawing/2014/main" id="{F4C01ED8-2B06-4C14-9A09-C903D088431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166540" y="3985583"/>
            <a:ext cx="881576" cy="459213"/>
          </a:xfrm>
          <a:prstGeom prst="rect">
            <a:avLst/>
          </a:prstGeom>
        </p:spPr>
      </p:pic>
      <p:pic>
        <p:nvPicPr>
          <p:cNvPr id="35" name="Picture 18">
            <a:extLst>
              <a:ext uri="{FF2B5EF4-FFF2-40B4-BE49-F238E27FC236}">
                <a16:creationId xmlns:a16="http://schemas.microsoft.com/office/drawing/2014/main" id="{7F7F6F20-A438-4865-B68A-9709715F2A99}"/>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7457699" y="4877263"/>
            <a:ext cx="823124" cy="469181"/>
          </a:xfrm>
          <a:prstGeom prst="rect">
            <a:avLst/>
          </a:prstGeom>
        </p:spPr>
      </p:pic>
      <p:pic>
        <p:nvPicPr>
          <p:cNvPr id="36" name="Picture 19">
            <a:extLst>
              <a:ext uri="{FF2B5EF4-FFF2-40B4-BE49-F238E27FC236}">
                <a16:creationId xmlns:a16="http://schemas.microsoft.com/office/drawing/2014/main" id="{6786D992-3D0B-4B82-9ADD-53EF3897E384}"/>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183149" y="3501008"/>
            <a:ext cx="947271" cy="469181"/>
          </a:xfrm>
          <a:prstGeom prst="rect">
            <a:avLst/>
          </a:prstGeom>
        </p:spPr>
      </p:pic>
      <p:pic>
        <p:nvPicPr>
          <p:cNvPr id="37" name="Picture 20">
            <a:extLst>
              <a:ext uri="{FF2B5EF4-FFF2-40B4-BE49-F238E27FC236}">
                <a16:creationId xmlns:a16="http://schemas.microsoft.com/office/drawing/2014/main" id="{79DF575D-D993-4C33-BAA8-1D36583663ED}"/>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089337" y="4828406"/>
            <a:ext cx="910287" cy="442137"/>
          </a:xfrm>
          <a:prstGeom prst="rect">
            <a:avLst/>
          </a:prstGeom>
        </p:spPr>
      </p:pic>
      <p:sp>
        <p:nvSpPr>
          <p:cNvPr id="38" name="Ορθογώνιο 37">
            <a:extLst>
              <a:ext uri="{FF2B5EF4-FFF2-40B4-BE49-F238E27FC236}">
                <a16:creationId xmlns:a16="http://schemas.microsoft.com/office/drawing/2014/main" id="{C13346FE-69A4-45A8-A42F-61C27A04ABBF}"/>
              </a:ext>
            </a:extLst>
          </p:cNvPr>
          <p:cNvSpPr/>
          <p:nvPr/>
        </p:nvSpPr>
        <p:spPr>
          <a:xfrm>
            <a:off x="0" y="1973325"/>
            <a:ext cx="9144000" cy="4869734"/>
          </a:xfrm>
          <a:prstGeom prst="rect">
            <a:avLst/>
          </a:prstGeom>
          <a:solidFill>
            <a:schemeClr val="bg1">
              <a:lumMod val="9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sz="2800" b="1" dirty="0">
              <a:solidFill>
                <a:srgbClr val="0033CC"/>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8291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Οικοσυστημικό μοντέλο </a:t>
            </a:r>
            <a:r>
              <a:rPr lang="en-US" sz="1800" dirty="0">
                <a:solidFill>
                  <a:schemeClr val="bg1"/>
                </a:solidFill>
                <a:latin typeface="Calibri Light" panose="020F0302020204030204" pitchFamily="34" charset="0"/>
                <a:cs typeface="Calibri Light" panose="020F0302020204030204" pitchFamily="34" charset="0"/>
              </a:rPr>
              <a:t>ECOPATH</a:t>
            </a:r>
            <a:endParaRPr lang="el-GR" sz="1800" dirty="0">
              <a:solidFill>
                <a:schemeClr val="bg1"/>
              </a:solidFill>
              <a:latin typeface="Calibri Light" panose="020F0302020204030204" pitchFamily="34" charset="0"/>
              <a:cs typeface="Calibri Light" panose="020F0302020204030204" pitchFamily="34" charset="0"/>
            </a:endParaRPr>
          </a:p>
        </p:txBody>
      </p:sp>
      <p:pic>
        <p:nvPicPr>
          <p:cNvPr id="2050" name="Picture 2" descr="ÎÏÎ¿ÏÎ­Î»ÎµÏÎ¼Î± ÎµÎ¹ÎºÏÎ½Î±Ï Î³Î¹Î± ecopath with ecosim">
            <a:extLst>
              <a:ext uri="{FF2B5EF4-FFF2-40B4-BE49-F238E27FC236}">
                <a16:creationId xmlns:a16="http://schemas.microsoft.com/office/drawing/2014/main" id="{AB630A9D-A27E-464E-B035-6EB825706008}"/>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351847" y="1681267"/>
            <a:ext cx="1675408" cy="1687911"/>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Text Box 2">
            <a:extLst>
              <a:ext uri="{FF2B5EF4-FFF2-40B4-BE49-F238E27FC236}">
                <a16:creationId xmlns:a16="http://schemas.microsoft.com/office/drawing/2014/main" id="{63925927-68CF-4FD4-8B22-30777582E438}"/>
              </a:ext>
            </a:extLst>
          </p:cNvPr>
          <p:cNvSpPr txBox="1">
            <a:spLocks noChangeArrowheads="1"/>
          </p:cNvSpPr>
          <p:nvPr/>
        </p:nvSpPr>
        <p:spPr bwMode="auto">
          <a:xfrm>
            <a:off x="53752" y="337532"/>
            <a:ext cx="9036496" cy="11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ts val="2880"/>
              </a:lnSpc>
            </a:pPr>
            <a:r>
              <a:rPr lang="el-GR" sz="1900" dirty="0">
                <a:latin typeface="Calibri Light" panose="020F0302020204030204" pitchFamily="34" charset="0"/>
                <a:cs typeface="Calibri Light" panose="020F0302020204030204" pitchFamily="34" charset="0"/>
              </a:rPr>
              <a:t>Η </a:t>
            </a:r>
            <a:r>
              <a:rPr lang="el-GR" sz="1900" dirty="0">
                <a:solidFill>
                  <a:srgbClr val="0000FF"/>
                </a:solidFill>
                <a:latin typeface="Calibri Light" panose="020F0302020204030204" pitchFamily="34" charset="0"/>
                <a:cs typeface="Calibri Light" panose="020F0302020204030204" pitchFamily="34" charset="0"/>
              </a:rPr>
              <a:t>οικοσυστημική προσέγγιση στη διαχείριση της αλιείας </a:t>
            </a:r>
            <a:r>
              <a:rPr lang="el-GR" sz="1900" dirty="0">
                <a:latin typeface="Calibri Light" panose="020F0302020204030204" pitchFamily="34" charset="0"/>
                <a:cs typeface="Calibri Light" panose="020F0302020204030204" pitchFamily="34" charset="0"/>
              </a:rPr>
              <a:t>απαιτεί αποφάσεις που βασίζονται στην κατάσταση του οικοσυστήματος </a:t>
            </a:r>
            <a:r>
              <a:rPr lang="el-GR" sz="1900" dirty="0">
                <a:solidFill>
                  <a:srgbClr val="0000FF"/>
                </a:solidFill>
                <a:latin typeface="Calibri Light" panose="020F0302020204030204" pitchFamily="34" charset="0"/>
                <a:cs typeface="Calibri Light" panose="020F0302020204030204" pitchFamily="34" charset="0"/>
              </a:rPr>
              <a:t>συνολικά</a:t>
            </a:r>
            <a:r>
              <a:rPr lang="el-GR" sz="1900" dirty="0">
                <a:latin typeface="Calibri Light" panose="020F0302020204030204" pitchFamily="34" charset="0"/>
                <a:cs typeface="Calibri Light" panose="020F0302020204030204" pitchFamily="34" charset="0"/>
              </a:rPr>
              <a:t> και τους οργανισμούς που ζουν σε αυτό και </a:t>
            </a:r>
            <a:r>
              <a:rPr lang="el-GR" sz="1900" dirty="0">
                <a:solidFill>
                  <a:srgbClr val="0000FF"/>
                </a:solidFill>
                <a:latin typeface="Calibri Light" panose="020F0302020204030204" pitchFamily="34" charset="0"/>
                <a:cs typeface="Calibri Light" panose="020F0302020204030204" pitchFamily="34" charset="0"/>
              </a:rPr>
              <a:t>όχι μόνο </a:t>
            </a:r>
            <a:r>
              <a:rPr lang="el-GR" sz="1900" dirty="0">
                <a:latin typeface="Calibri Light" panose="020F0302020204030204" pitchFamily="34" charset="0"/>
                <a:cs typeface="Calibri Light" panose="020F0302020204030204" pitchFamily="34" charset="0"/>
              </a:rPr>
              <a:t>σε συγκεκριμένα </a:t>
            </a:r>
            <a:r>
              <a:rPr lang="el-GR" sz="1900" dirty="0">
                <a:solidFill>
                  <a:srgbClr val="0000FF"/>
                </a:solidFill>
                <a:latin typeface="Calibri Light" panose="020F0302020204030204" pitchFamily="34" charset="0"/>
                <a:cs typeface="Calibri Light" panose="020F0302020204030204" pitchFamily="34" charset="0"/>
              </a:rPr>
              <a:t>εμπορικά</a:t>
            </a:r>
            <a:r>
              <a:rPr lang="el-GR" sz="1900" dirty="0">
                <a:latin typeface="Calibri Light" panose="020F0302020204030204" pitchFamily="34" charset="0"/>
                <a:cs typeface="Calibri Light" panose="020F0302020204030204" pitchFamily="34" charset="0"/>
              </a:rPr>
              <a:t> είδη. </a:t>
            </a:r>
          </a:p>
        </p:txBody>
      </p:sp>
      <p:sp>
        <p:nvSpPr>
          <p:cNvPr id="20" name="Text Box 2">
            <a:extLst>
              <a:ext uri="{FF2B5EF4-FFF2-40B4-BE49-F238E27FC236}">
                <a16:creationId xmlns:a16="http://schemas.microsoft.com/office/drawing/2014/main" id="{D96D37F6-D65F-4E1B-B289-7F6B1389E897}"/>
              </a:ext>
            </a:extLst>
          </p:cNvPr>
          <p:cNvSpPr txBox="1">
            <a:spLocks noChangeArrowheads="1"/>
          </p:cNvSpPr>
          <p:nvPr/>
        </p:nvSpPr>
        <p:spPr bwMode="auto">
          <a:xfrm>
            <a:off x="48460" y="4230027"/>
            <a:ext cx="9036496" cy="11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ts val="2880"/>
              </a:lnSpc>
            </a:pPr>
            <a:r>
              <a:rPr lang="el-GR" sz="1900" dirty="0">
                <a:latin typeface="Calibri Light" panose="020F0302020204030204" pitchFamily="34" charset="0"/>
                <a:cs typeface="Calibri Light" panose="020F0302020204030204" pitchFamily="34" charset="0"/>
              </a:rPr>
              <a:t>Τα </a:t>
            </a:r>
            <a:r>
              <a:rPr lang="el-GR" sz="1900" dirty="0">
                <a:solidFill>
                  <a:srgbClr val="0000FF"/>
                </a:solidFill>
                <a:latin typeface="Calibri Light" panose="020F0302020204030204" pitchFamily="34" charset="0"/>
                <a:cs typeface="Calibri Light" panose="020F0302020204030204" pitchFamily="34" charset="0"/>
              </a:rPr>
              <a:t>οικοσυστημικά μοντέλα </a:t>
            </a:r>
            <a:r>
              <a:rPr lang="el-GR" sz="1900" dirty="0">
                <a:latin typeface="Calibri Light" panose="020F0302020204030204" pitchFamily="34" charset="0"/>
                <a:cs typeface="Calibri Light" panose="020F0302020204030204" pitchFamily="34" charset="0"/>
              </a:rPr>
              <a:t>αποτυπώνουν τις αλληλεπιδράσεις ανάμεσα σε όλους τους οργανισμούς του οικοσυστήματος, συμπεριλαμβανομένης και της επίδρασης της </a:t>
            </a:r>
            <a:r>
              <a:rPr lang="el-GR" sz="1900" dirty="0">
                <a:solidFill>
                  <a:srgbClr val="0000FF"/>
                </a:solidFill>
                <a:latin typeface="Calibri Light" panose="020F0302020204030204" pitchFamily="34" charset="0"/>
                <a:cs typeface="Calibri Light" panose="020F0302020204030204" pitchFamily="34" charset="0"/>
              </a:rPr>
              <a:t>αλιείας</a:t>
            </a:r>
            <a:r>
              <a:rPr lang="el-GR" sz="1900" dirty="0">
                <a:latin typeface="Calibri Light" panose="020F0302020204030204" pitchFamily="34" charset="0"/>
                <a:cs typeface="Calibri Light" panose="020F0302020204030204" pitchFamily="34" charset="0"/>
              </a:rPr>
              <a:t>, και συνεπώς χρησιμοποιούνται ως </a:t>
            </a:r>
            <a:r>
              <a:rPr lang="el-GR" sz="1900" dirty="0">
                <a:solidFill>
                  <a:srgbClr val="0000FF"/>
                </a:solidFill>
                <a:latin typeface="Calibri Light" panose="020F0302020204030204" pitchFamily="34" charset="0"/>
                <a:cs typeface="Calibri Light" panose="020F0302020204030204" pitchFamily="34" charset="0"/>
              </a:rPr>
              <a:t>εργαλεία στην αλιευτική διαχείριση</a:t>
            </a:r>
            <a:r>
              <a:rPr lang="el-GR" sz="1900" dirty="0">
                <a:latin typeface="Calibri Light" panose="020F0302020204030204" pitchFamily="34" charset="0"/>
                <a:cs typeface="Calibri Light" panose="020F0302020204030204" pitchFamily="34" charset="0"/>
              </a:rPr>
              <a:t>. </a:t>
            </a:r>
          </a:p>
        </p:txBody>
      </p:sp>
      <p:sp>
        <p:nvSpPr>
          <p:cNvPr id="2" name="TextBox 1">
            <a:extLst>
              <a:ext uri="{FF2B5EF4-FFF2-40B4-BE49-F238E27FC236}">
                <a16:creationId xmlns:a16="http://schemas.microsoft.com/office/drawing/2014/main" id="{17100DE5-8A7A-441A-ACAF-060523CC9B52}"/>
              </a:ext>
            </a:extLst>
          </p:cNvPr>
          <p:cNvSpPr txBox="1"/>
          <p:nvPr/>
        </p:nvSpPr>
        <p:spPr>
          <a:xfrm>
            <a:off x="3298377" y="3545190"/>
            <a:ext cx="1935786" cy="338554"/>
          </a:xfrm>
          <a:prstGeom prst="rect">
            <a:avLst/>
          </a:prstGeom>
          <a:noFill/>
        </p:spPr>
        <p:txBody>
          <a:bodyPr wrap="none" rtlCol="0">
            <a:spAutoFit/>
          </a:bodyPr>
          <a:lstStyle/>
          <a:p>
            <a:r>
              <a:rPr lang="en-GB" sz="1600" b="1" dirty="0" err="1">
                <a:latin typeface="Calibri" panose="020F0502020204030204" pitchFamily="34" charset="0"/>
                <a:cs typeface="Calibri" panose="020F0502020204030204" pitchFamily="34" charset="0"/>
              </a:rPr>
              <a:t>Ecopath</a:t>
            </a:r>
            <a:r>
              <a:rPr lang="en-GB" sz="1600" b="1" dirty="0">
                <a:latin typeface="Calibri" panose="020F0502020204030204" pitchFamily="34" charset="0"/>
                <a:cs typeface="Calibri" panose="020F0502020204030204" pitchFamily="34" charset="0"/>
              </a:rPr>
              <a:t> with </a:t>
            </a:r>
            <a:r>
              <a:rPr lang="en-GB" sz="1600" b="1" dirty="0" err="1">
                <a:latin typeface="Calibri" panose="020F0502020204030204" pitchFamily="34" charset="0"/>
                <a:cs typeface="Calibri" panose="020F0502020204030204" pitchFamily="34" charset="0"/>
              </a:rPr>
              <a:t>Ecosim</a:t>
            </a:r>
            <a:endParaRPr lang="el-GR" sz="1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1125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Verdana" charset="0"/>
              </a:rPr>
              <a:t>Οικοσυστημικό μοντέλο </a:t>
            </a:r>
            <a:r>
              <a:rPr lang="en-US" sz="1800" dirty="0">
                <a:solidFill>
                  <a:schemeClr val="bg1"/>
                </a:solidFill>
                <a:latin typeface="Verdana" charset="0"/>
              </a:rPr>
              <a:t>ECOPATH</a:t>
            </a:r>
            <a:r>
              <a:rPr lang="el-GR" sz="1800" dirty="0">
                <a:solidFill>
                  <a:schemeClr val="bg1"/>
                </a:solidFill>
                <a:latin typeface="Verdana" charset="0"/>
              </a:rPr>
              <a:t> στον Θερμαϊκό</a:t>
            </a:r>
          </a:p>
        </p:txBody>
      </p:sp>
      <p:pic>
        <p:nvPicPr>
          <p:cNvPr id="3074" name="Picture 2" descr="Fig. 1">
            <a:extLst>
              <a:ext uri="{FF2B5EF4-FFF2-40B4-BE49-F238E27FC236}">
                <a16:creationId xmlns:a16="http://schemas.microsoft.com/office/drawing/2014/main" id="{54B58529-3F73-3948-1455-DFB0F875E2A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56" y="411661"/>
            <a:ext cx="9144000" cy="515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660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Οικοσυστημικό μοντέλο </a:t>
            </a:r>
            <a:r>
              <a:rPr lang="en-US" sz="1800" dirty="0">
                <a:solidFill>
                  <a:schemeClr val="bg1"/>
                </a:solidFill>
                <a:latin typeface="Calibri Light" panose="020F0302020204030204" pitchFamily="34" charset="0"/>
                <a:cs typeface="Calibri Light" panose="020F0302020204030204" pitchFamily="34" charset="0"/>
              </a:rPr>
              <a:t>ECOPATH</a:t>
            </a:r>
            <a:endParaRPr lang="el-GR" sz="1800" dirty="0">
              <a:solidFill>
                <a:schemeClr val="bg1"/>
              </a:solidFill>
              <a:latin typeface="Calibri Light" panose="020F0302020204030204" pitchFamily="34" charset="0"/>
              <a:cs typeface="Calibri Light" panose="020F0302020204030204" pitchFamily="34" charset="0"/>
            </a:endParaRPr>
          </a:p>
        </p:txBody>
      </p:sp>
      <p:pic>
        <p:nvPicPr>
          <p:cNvPr id="2050" name="Picture 2" descr="ÎÏÎ¿ÏÎ­Î»ÎµÏÎ¼Î± ÎµÎ¹ÎºÏÎ½Î±Ï Î³Î¹Î± ecopath with ecosim">
            <a:extLst>
              <a:ext uri="{FF2B5EF4-FFF2-40B4-BE49-F238E27FC236}">
                <a16:creationId xmlns:a16="http://schemas.microsoft.com/office/drawing/2014/main" id="{AB630A9D-A27E-464E-B035-6EB825706008}"/>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15616" y="2207372"/>
            <a:ext cx="1675408" cy="1687911"/>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Text Box 2">
            <a:extLst>
              <a:ext uri="{FF2B5EF4-FFF2-40B4-BE49-F238E27FC236}">
                <a16:creationId xmlns:a16="http://schemas.microsoft.com/office/drawing/2014/main" id="{D96D37F6-D65F-4E1B-B289-7F6B1389E897}"/>
              </a:ext>
            </a:extLst>
          </p:cNvPr>
          <p:cNvSpPr txBox="1">
            <a:spLocks noChangeArrowheads="1"/>
          </p:cNvSpPr>
          <p:nvPr/>
        </p:nvSpPr>
        <p:spPr bwMode="auto">
          <a:xfrm>
            <a:off x="107504" y="4451006"/>
            <a:ext cx="9036496" cy="8074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ts val="2880"/>
              </a:lnSpc>
            </a:pPr>
            <a:r>
              <a:rPr lang="el-GR" sz="1900" dirty="0">
                <a:latin typeface="Calibri Light" panose="020F0302020204030204" pitchFamily="34" charset="0"/>
                <a:cs typeface="Calibri Light" panose="020F0302020204030204" pitchFamily="34" charset="0"/>
              </a:rPr>
              <a:t>Το </a:t>
            </a:r>
            <a:r>
              <a:rPr lang="el-GR" sz="1900" dirty="0" err="1">
                <a:latin typeface="Calibri Light" panose="020F0302020204030204" pitchFamily="34" charset="0"/>
                <a:cs typeface="Calibri Light" panose="020F0302020204030204" pitchFamily="34" charset="0"/>
              </a:rPr>
              <a:t>οικοσυστημικό</a:t>
            </a:r>
            <a:r>
              <a:rPr lang="el-GR" sz="1900" dirty="0">
                <a:latin typeface="Calibri Light" panose="020F0302020204030204" pitchFamily="34" charset="0"/>
                <a:cs typeface="Calibri Light" panose="020F0302020204030204" pitchFamily="34" charset="0"/>
              </a:rPr>
              <a:t> </a:t>
            </a:r>
            <a:r>
              <a:rPr lang="el-GR" sz="1900" dirty="0" err="1">
                <a:latin typeface="Calibri Light" panose="020F0302020204030204" pitchFamily="34" charset="0"/>
                <a:cs typeface="Calibri Light" panose="020F0302020204030204" pitchFamily="34" charset="0"/>
              </a:rPr>
              <a:t>μοντ</a:t>
            </a:r>
            <a:r>
              <a:rPr lang="en-GB" sz="1900" dirty="0" err="1">
                <a:latin typeface="Calibri Light" panose="020F0302020204030204" pitchFamily="34" charset="0"/>
                <a:cs typeface="Calibri Light" panose="020F0302020204030204" pitchFamily="34" charset="0"/>
              </a:rPr>
              <a:t>έ</a:t>
            </a:r>
            <a:r>
              <a:rPr lang="el-GR" sz="1900" dirty="0" err="1">
                <a:latin typeface="Calibri Light" panose="020F0302020204030204" pitchFamily="34" charset="0"/>
                <a:cs typeface="Calibri Light" panose="020F0302020204030204" pitchFamily="34" charset="0"/>
              </a:rPr>
              <a:t>λο</a:t>
            </a:r>
            <a:r>
              <a:rPr lang="el-GR" sz="1900" dirty="0">
                <a:latin typeface="Calibri Light" panose="020F0302020204030204" pitchFamily="34" charset="0"/>
                <a:cs typeface="Calibri Light" panose="020F0302020204030204" pitchFamily="34" charset="0"/>
              </a:rPr>
              <a:t> του Θερμαϊκού Κόλπου </a:t>
            </a:r>
          </a:p>
          <a:p>
            <a:pPr>
              <a:lnSpc>
                <a:spcPts val="2880"/>
              </a:lnSpc>
            </a:pPr>
            <a:r>
              <a:rPr lang="el-GR" sz="1900" dirty="0">
                <a:latin typeface="Calibri Light" panose="020F0302020204030204" pitchFamily="34" charset="0"/>
                <a:cs typeface="Calibri Light" panose="020F0302020204030204" pitchFamily="34" charset="0"/>
              </a:rPr>
              <a:t>(</a:t>
            </a:r>
            <a:r>
              <a:rPr lang="en-GB" sz="1900" dirty="0">
                <a:latin typeface="Calibri Light" panose="020F0302020204030204" pitchFamily="34" charset="0"/>
                <a:cs typeface="Calibri Light" panose="020F0302020204030204" pitchFamily="34" charset="0"/>
              </a:rPr>
              <a:t>Dimarchopoulou 2020, PhD</a:t>
            </a:r>
            <a:r>
              <a:rPr lang="el-GR" sz="1900" dirty="0">
                <a:latin typeface="Calibri Light" panose="020F0302020204030204" pitchFamily="34" charset="0"/>
                <a:cs typeface="Calibri Light" panose="020F0302020204030204" pitchFamily="34" charset="0"/>
              </a:rPr>
              <a:t>, </a:t>
            </a:r>
            <a:r>
              <a:rPr lang="en-GB" sz="1900" dirty="0">
                <a:latin typeface="Calibri Light" panose="020F0302020204030204" pitchFamily="34" charset="0"/>
                <a:cs typeface="Calibri Light" panose="020F0302020204030204" pitchFamily="34" charset="0"/>
              </a:rPr>
              <a:t>Dimarchopoulou et al. 2022, ECSS)</a:t>
            </a:r>
            <a:r>
              <a:rPr lang="el-GR" sz="1900" dirty="0">
                <a:latin typeface="Calibri Light" panose="020F0302020204030204" pitchFamily="34" charset="0"/>
                <a:cs typeface="Calibri Light" panose="020F0302020204030204" pitchFamily="34" charset="0"/>
              </a:rPr>
              <a:t>. </a:t>
            </a:r>
          </a:p>
        </p:txBody>
      </p:sp>
      <p:sp>
        <p:nvSpPr>
          <p:cNvPr id="2" name="TextBox 1">
            <a:extLst>
              <a:ext uri="{FF2B5EF4-FFF2-40B4-BE49-F238E27FC236}">
                <a16:creationId xmlns:a16="http://schemas.microsoft.com/office/drawing/2014/main" id="{17100DE5-8A7A-441A-ACAF-060523CC9B52}"/>
              </a:ext>
            </a:extLst>
          </p:cNvPr>
          <p:cNvSpPr txBox="1"/>
          <p:nvPr/>
        </p:nvSpPr>
        <p:spPr>
          <a:xfrm>
            <a:off x="5525957" y="1712247"/>
            <a:ext cx="1782347" cy="338554"/>
          </a:xfrm>
          <a:prstGeom prst="rect">
            <a:avLst/>
          </a:prstGeom>
          <a:noFill/>
        </p:spPr>
        <p:txBody>
          <a:bodyPr wrap="none" rtlCol="0">
            <a:spAutoFit/>
          </a:bodyPr>
          <a:lstStyle/>
          <a:p>
            <a:r>
              <a:rPr lang="el-GR" sz="1600" b="1" dirty="0">
                <a:latin typeface="Calibri" panose="020F0502020204030204" pitchFamily="34" charset="0"/>
                <a:cs typeface="Calibri" panose="020F0502020204030204" pitchFamily="34" charset="0"/>
              </a:rPr>
              <a:t>ΤΡΟΦΙΚΟ ΠΛΕΓΜΑ</a:t>
            </a:r>
          </a:p>
        </p:txBody>
      </p:sp>
      <p:pic>
        <p:nvPicPr>
          <p:cNvPr id="1026" name="Picture 2" descr="Fig. 3">
            <a:extLst>
              <a:ext uri="{FF2B5EF4-FFF2-40B4-BE49-F238E27FC236}">
                <a16:creationId xmlns:a16="http://schemas.microsoft.com/office/drawing/2014/main" id="{BEAA2DAA-88EA-4B58-C109-AAFF705A178E}"/>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561478"/>
            <a:ext cx="9144000" cy="376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415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Οικοσυστημικό μοντέλο </a:t>
            </a:r>
            <a:r>
              <a:rPr lang="en-US" sz="1800" dirty="0">
                <a:solidFill>
                  <a:schemeClr val="bg1"/>
                </a:solidFill>
                <a:latin typeface="Calibri Light" panose="020F0302020204030204" pitchFamily="34" charset="0"/>
                <a:cs typeface="Calibri Light" panose="020F0302020204030204" pitchFamily="34" charset="0"/>
              </a:rPr>
              <a:t>ECOPATH</a:t>
            </a:r>
            <a:r>
              <a:rPr lang="el-GR" sz="1800" dirty="0">
                <a:solidFill>
                  <a:schemeClr val="bg1"/>
                </a:solidFill>
                <a:latin typeface="Calibri Light" panose="020F0302020204030204" pitchFamily="34" charset="0"/>
                <a:cs typeface="Calibri Light" panose="020F0302020204030204" pitchFamily="34" charset="0"/>
              </a:rPr>
              <a:t> στον Θερμαϊκό</a:t>
            </a:r>
          </a:p>
        </p:txBody>
      </p:sp>
      <p:sp>
        <p:nvSpPr>
          <p:cNvPr id="19" name="Text Box 2">
            <a:extLst>
              <a:ext uri="{FF2B5EF4-FFF2-40B4-BE49-F238E27FC236}">
                <a16:creationId xmlns:a16="http://schemas.microsoft.com/office/drawing/2014/main" id="{63925927-68CF-4FD4-8B22-30777582E438}"/>
              </a:ext>
            </a:extLst>
          </p:cNvPr>
          <p:cNvSpPr txBox="1">
            <a:spLocks noChangeArrowheads="1"/>
          </p:cNvSpPr>
          <p:nvPr/>
        </p:nvSpPr>
        <p:spPr bwMode="auto">
          <a:xfrm>
            <a:off x="107504" y="409130"/>
            <a:ext cx="9036496" cy="9357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ts val="2880"/>
              </a:lnSpc>
            </a:pPr>
            <a:r>
              <a:rPr lang="el-GR" sz="1900" dirty="0">
                <a:latin typeface="Calibri Light" panose="020F0302020204030204" pitchFamily="34" charset="0"/>
                <a:cs typeface="Calibri Light" panose="020F0302020204030204" pitchFamily="34" charset="0"/>
              </a:rPr>
              <a:t>Το μοντέλο περιλαμβάνει δεδομένα για τους οργανισμούς </a:t>
            </a:r>
            <a:r>
              <a:rPr lang="el-GR" sz="1900" dirty="0">
                <a:solidFill>
                  <a:srgbClr val="0000FF"/>
                </a:solidFill>
                <a:latin typeface="Calibri Light" panose="020F0302020204030204" pitchFamily="34" charset="0"/>
                <a:cs typeface="Calibri Light" panose="020F0302020204030204" pitchFamily="34" charset="0"/>
              </a:rPr>
              <a:t>όλου του τροφικού πλέγματος</a:t>
            </a:r>
          </a:p>
          <a:p>
            <a:pPr>
              <a:lnSpc>
                <a:spcPts val="2880"/>
              </a:lnSpc>
              <a:spcBef>
                <a:spcPts val="1000"/>
              </a:spcBef>
            </a:pPr>
            <a:r>
              <a:rPr lang="el-GR" sz="1900" dirty="0">
                <a:solidFill>
                  <a:srgbClr val="0000FF"/>
                </a:solidFill>
                <a:latin typeface="Calibri Light" panose="020F0302020204030204" pitchFamily="34" charset="0"/>
                <a:cs typeface="Calibri Light" panose="020F0302020204030204" pitchFamily="34" charset="0"/>
              </a:rPr>
              <a:t>33</a:t>
            </a:r>
            <a:r>
              <a:rPr lang="el-GR" sz="1900" dirty="0">
                <a:latin typeface="Calibri Light" panose="020F0302020204030204" pitchFamily="34" charset="0"/>
                <a:cs typeface="Calibri Light" panose="020F0302020204030204" pitchFamily="34" charset="0"/>
              </a:rPr>
              <a:t> ομάδες οργανισμών					</a:t>
            </a:r>
            <a:r>
              <a:rPr lang="el-GR" sz="1900" dirty="0">
                <a:solidFill>
                  <a:srgbClr val="0000FF"/>
                </a:solidFill>
                <a:latin typeface="Calibri Light" panose="020F0302020204030204" pitchFamily="34" charset="0"/>
                <a:cs typeface="Calibri Light" panose="020F0302020204030204" pitchFamily="34" charset="0"/>
              </a:rPr>
              <a:t>4</a:t>
            </a:r>
            <a:r>
              <a:rPr lang="el-GR" sz="1900" dirty="0">
                <a:latin typeface="Calibri Light" panose="020F0302020204030204" pitchFamily="34" charset="0"/>
                <a:cs typeface="Calibri Light" panose="020F0302020204030204" pitchFamily="34" charset="0"/>
              </a:rPr>
              <a:t> αλιευτικοί στόλοι</a:t>
            </a:r>
          </a:p>
        </p:txBody>
      </p:sp>
      <p:pic>
        <p:nvPicPr>
          <p:cNvPr id="20" name="Picture 3">
            <a:extLst>
              <a:ext uri="{FF2B5EF4-FFF2-40B4-BE49-F238E27FC236}">
                <a16:creationId xmlns:a16="http://schemas.microsoft.com/office/drawing/2014/main" id="{FD4B3443-ECB2-4398-B435-58A2E5429D49}"/>
              </a:ext>
            </a:extLst>
          </p:cNvPr>
          <p:cNvPicPr>
            <a:picLocks noChangeAspect="1"/>
          </p:cNvPicPr>
          <p:nvPr/>
        </p:nvPicPr>
        <p:blipFill>
          <a:blip r:embed="rId5"/>
          <a:stretch>
            <a:fillRect/>
          </a:stretch>
        </p:blipFill>
        <p:spPr>
          <a:xfrm>
            <a:off x="107504" y="1804709"/>
            <a:ext cx="431997" cy="158400"/>
          </a:xfrm>
          <a:prstGeom prst="rect">
            <a:avLst/>
          </a:prstGeom>
        </p:spPr>
      </p:pic>
      <p:sp>
        <p:nvSpPr>
          <p:cNvPr id="24" name="Text Box 2">
            <a:extLst>
              <a:ext uri="{FF2B5EF4-FFF2-40B4-BE49-F238E27FC236}">
                <a16:creationId xmlns:a16="http://schemas.microsoft.com/office/drawing/2014/main" id="{E5CBFECE-347F-422A-99D4-CC07A68EA417}"/>
              </a:ext>
            </a:extLst>
          </p:cNvPr>
          <p:cNvSpPr txBox="1">
            <a:spLocks noChangeArrowheads="1"/>
          </p:cNvSpPr>
          <p:nvPr/>
        </p:nvSpPr>
        <p:spPr bwMode="auto">
          <a:xfrm>
            <a:off x="730280" y="1622350"/>
            <a:ext cx="4849832" cy="37827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ts val="2880"/>
              </a:lnSpc>
            </a:pPr>
            <a:r>
              <a:rPr lang="el-GR" sz="1900" dirty="0">
                <a:latin typeface="Calibri Light" panose="020F0302020204030204" pitchFamily="34" charset="0"/>
                <a:cs typeface="Calibri Light" panose="020F0302020204030204" pitchFamily="34" charset="0"/>
              </a:rPr>
              <a:t>Φυτοπλαγκτό</a:t>
            </a:r>
          </a:p>
          <a:p>
            <a:pPr>
              <a:lnSpc>
                <a:spcPts val="2880"/>
              </a:lnSpc>
            </a:pPr>
            <a:r>
              <a:rPr lang="el-GR" sz="1900" dirty="0">
                <a:latin typeface="Calibri Light" panose="020F0302020204030204" pitchFamily="34" charset="0"/>
                <a:cs typeface="Calibri Light" panose="020F0302020204030204" pitchFamily="34" charset="0"/>
              </a:rPr>
              <a:t>Ζωοπλαγκτό</a:t>
            </a:r>
          </a:p>
          <a:p>
            <a:pPr>
              <a:lnSpc>
                <a:spcPts val="2880"/>
              </a:lnSpc>
            </a:pPr>
            <a:r>
              <a:rPr lang="el-GR" sz="1900" dirty="0">
                <a:latin typeface="Calibri Light" panose="020F0302020204030204" pitchFamily="34" charset="0"/>
                <a:cs typeface="Calibri Light" panose="020F0302020204030204" pitchFamily="34" charset="0"/>
              </a:rPr>
              <a:t>Γαρίδες</a:t>
            </a:r>
          </a:p>
          <a:p>
            <a:pPr>
              <a:lnSpc>
                <a:spcPts val="2880"/>
              </a:lnSpc>
            </a:pPr>
            <a:r>
              <a:rPr lang="el-GR" sz="1900" dirty="0">
                <a:latin typeface="Calibri Light" panose="020F0302020204030204" pitchFamily="34" charset="0"/>
                <a:cs typeface="Calibri Light" panose="020F0302020204030204" pitchFamily="34" charset="0"/>
              </a:rPr>
              <a:t>Καβούρια</a:t>
            </a:r>
          </a:p>
          <a:p>
            <a:pPr>
              <a:lnSpc>
                <a:spcPts val="2880"/>
              </a:lnSpc>
            </a:pPr>
            <a:r>
              <a:rPr lang="el-GR" sz="1900" dirty="0">
                <a:latin typeface="Calibri Light" panose="020F0302020204030204" pitchFamily="34" charset="0"/>
                <a:cs typeface="Calibri Light" panose="020F0302020204030204" pitchFamily="34" charset="0"/>
              </a:rPr>
              <a:t>Κεφαλόποδα</a:t>
            </a:r>
          </a:p>
          <a:p>
            <a:pPr>
              <a:lnSpc>
                <a:spcPts val="2880"/>
              </a:lnSpc>
            </a:pPr>
            <a:r>
              <a:rPr lang="el-GR" sz="1900" dirty="0">
                <a:latin typeface="Calibri Light" panose="020F0302020204030204" pitchFamily="34" charset="0"/>
                <a:cs typeface="Calibri Light" panose="020F0302020204030204" pitchFamily="34" charset="0"/>
              </a:rPr>
              <a:t>Ψάρια (μπακαλιάρος, γλώσσες, κουτσομούρα,</a:t>
            </a:r>
          </a:p>
          <a:p>
            <a:pPr>
              <a:lnSpc>
                <a:spcPts val="2880"/>
              </a:lnSpc>
            </a:pPr>
            <a:r>
              <a:rPr lang="el-GR" sz="1900" dirty="0">
                <a:latin typeface="Calibri Light" panose="020F0302020204030204" pitchFamily="34" charset="0"/>
                <a:cs typeface="Calibri Light" panose="020F0302020204030204" pitchFamily="34" charset="0"/>
              </a:rPr>
              <a:t>              μικρά και μεγάλα πελαγικά, σαφρίδια)</a:t>
            </a:r>
          </a:p>
          <a:p>
            <a:pPr>
              <a:lnSpc>
                <a:spcPts val="2880"/>
              </a:lnSpc>
            </a:pPr>
            <a:r>
              <a:rPr lang="el-GR" sz="1900" dirty="0">
                <a:latin typeface="Calibri Light" panose="020F0302020204030204" pitchFamily="34" charset="0"/>
                <a:cs typeface="Calibri Light" panose="020F0302020204030204" pitchFamily="34" charset="0"/>
              </a:rPr>
              <a:t>Θαλασσοπούλια</a:t>
            </a:r>
          </a:p>
          <a:p>
            <a:pPr>
              <a:lnSpc>
                <a:spcPts val="2880"/>
              </a:lnSpc>
            </a:pPr>
            <a:r>
              <a:rPr lang="el-GR" sz="1900" dirty="0">
                <a:latin typeface="Calibri Light" panose="020F0302020204030204" pitchFamily="34" charset="0"/>
                <a:cs typeface="Calibri Light" panose="020F0302020204030204" pitchFamily="34" charset="0"/>
              </a:rPr>
              <a:t>Δελφίνια</a:t>
            </a:r>
          </a:p>
          <a:p>
            <a:pPr>
              <a:lnSpc>
                <a:spcPts val="2880"/>
              </a:lnSpc>
            </a:pPr>
            <a:r>
              <a:rPr lang="el-GR" sz="1900" dirty="0">
                <a:latin typeface="Calibri Light" panose="020F0302020204030204" pitchFamily="34" charset="0"/>
                <a:cs typeface="Calibri Light" panose="020F0302020204030204" pitchFamily="34" charset="0"/>
              </a:rPr>
              <a:t>Θαλάσσιες χελώνες</a:t>
            </a:r>
          </a:p>
        </p:txBody>
      </p:sp>
      <p:pic>
        <p:nvPicPr>
          <p:cNvPr id="26" name="Picture 3">
            <a:extLst>
              <a:ext uri="{FF2B5EF4-FFF2-40B4-BE49-F238E27FC236}">
                <a16:creationId xmlns:a16="http://schemas.microsoft.com/office/drawing/2014/main" id="{F229FC48-4612-4C28-8156-06FE0216947B}"/>
              </a:ext>
            </a:extLst>
          </p:cNvPr>
          <p:cNvPicPr>
            <a:picLocks noChangeAspect="1"/>
          </p:cNvPicPr>
          <p:nvPr/>
        </p:nvPicPr>
        <p:blipFill>
          <a:blip r:embed="rId5"/>
          <a:stretch>
            <a:fillRect/>
          </a:stretch>
        </p:blipFill>
        <p:spPr>
          <a:xfrm>
            <a:off x="127521" y="2164657"/>
            <a:ext cx="431997" cy="158400"/>
          </a:xfrm>
          <a:prstGeom prst="rect">
            <a:avLst/>
          </a:prstGeom>
        </p:spPr>
      </p:pic>
      <p:pic>
        <p:nvPicPr>
          <p:cNvPr id="27" name="Picture 3">
            <a:extLst>
              <a:ext uri="{FF2B5EF4-FFF2-40B4-BE49-F238E27FC236}">
                <a16:creationId xmlns:a16="http://schemas.microsoft.com/office/drawing/2014/main" id="{EE8A8E5B-E6BA-4FCD-9D43-1B99F5FC212F}"/>
              </a:ext>
            </a:extLst>
          </p:cNvPr>
          <p:cNvPicPr>
            <a:picLocks noChangeAspect="1"/>
          </p:cNvPicPr>
          <p:nvPr/>
        </p:nvPicPr>
        <p:blipFill>
          <a:blip r:embed="rId5"/>
          <a:stretch>
            <a:fillRect/>
          </a:stretch>
        </p:blipFill>
        <p:spPr>
          <a:xfrm>
            <a:off x="124490" y="2524606"/>
            <a:ext cx="431997" cy="158400"/>
          </a:xfrm>
          <a:prstGeom prst="rect">
            <a:avLst/>
          </a:prstGeom>
        </p:spPr>
      </p:pic>
      <p:pic>
        <p:nvPicPr>
          <p:cNvPr id="28" name="Picture 3">
            <a:extLst>
              <a:ext uri="{FF2B5EF4-FFF2-40B4-BE49-F238E27FC236}">
                <a16:creationId xmlns:a16="http://schemas.microsoft.com/office/drawing/2014/main" id="{3BFB4279-2CE6-4423-9574-2FF4B28E0E31}"/>
              </a:ext>
            </a:extLst>
          </p:cNvPr>
          <p:cNvPicPr>
            <a:picLocks noChangeAspect="1"/>
          </p:cNvPicPr>
          <p:nvPr/>
        </p:nvPicPr>
        <p:blipFill>
          <a:blip r:embed="rId5"/>
          <a:stretch>
            <a:fillRect/>
          </a:stretch>
        </p:blipFill>
        <p:spPr>
          <a:xfrm>
            <a:off x="124490" y="2889775"/>
            <a:ext cx="431997" cy="158400"/>
          </a:xfrm>
          <a:prstGeom prst="rect">
            <a:avLst/>
          </a:prstGeom>
        </p:spPr>
      </p:pic>
      <p:pic>
        <p:nvPicPr>
          <p:cNvPr id="29" name="Picture 3">
            <a:extLst>
              <a:ext uri="{FF2B5EF4-FFF2-40B4-BE49-F238E27FC236}">
                <a16:creationId xmlns:a16="http://schemas.microsoft.com/office/drawing/2014/main" id="{9BD6C1A7-848E-4FA0-9D92-4DF2508AD890}"/>
              </a:ext>
            </a:extLst>
          </p:cNvPr>
          <p:cNvPicPr>
            <a:picLocks noChangeAspect="1"/>
          </p:cNvPicPr>
          <p:nvPr/>
        </p:nvPicPr>
        <p:blipFill>
          <a:blip r:embed="rId5"/>
          <a:stretch>
            <a:fillRect/>
          </a:stretch>
        </p:blipFill>
        <p:spPr>
          <a:xfrm>
            <a:off x="112739" y="3270360"/>
            <a:ext cx="431997" cy="158400"/>
          </a:xfrm>
          <a:prstGeom prst="rect">
            <a:avLst/>
          </a:prstGeom>
        </p:spPr>
      </p:pic>
      <p:pic>
        <p:nvPicPr>
          <p:cNvPr id="30" name="Picture 3">
            <a:extLst>
              <a:ext uri="{FF2B5EF4-FFF2-40B4-BE49-F238E27FC236}">
                <a16:creationId xmlns:a16="http://schemas.microsoft.com/office/drawing/2014/main" id="{11BB4C22-BCF7-49B5-A5DD-B6C2D2A7B97B}"/>
              </a:ext>
            </a:extLst>
          </p:cNvPr>
          <p:cNvPicPr>
            <a:picLocks noChangeAspect="1"/>
          </p:cNvPicPr>
          <p:nvPr/>
        </p:nvPicPr>
        <p:blipFill>
          <a:blip r:embed="rId5"/>
          <a:stretch>
            <a:fillRect/>
          </a:stretch>
        </p:blipFill>
        <p:spPr>
          <a:xfrm>
            <a:off x="124488" y="5094819"/>
            <a:ext cx="431997" cy="158400"/>
          </a:xfrm>
          <a:prstGeom prst="rect">
            <a:avLst/>
          </a:prstGeom>
        </p:spPr>
      </p:pic>
      <p:pic>
        <p:nvPicPr>
          <p:cNvPr id="31" name="Picture 3">
            <a:extLst>
              <a:ext uri="{FF2B5EF4-FFF2-40B4-BE49-F238E27FC236}">
                <a16:creationId xmlns:a16="http://schemas.microsoft.com/office/drawing/2014/main" id="{9291D637-366C-4465-8ECE-2682527896E9}"/>
              </a:ext>
            </a:extLst>
          </p:cNvPr>
          <p:cNvPicPr>
            <a:picLocks noChangeAspect="1"/>
          </p:cNvPicPr>
          <p:nvPr/>
        </p:nvPicPr>
        <p:blipFill>
          <a:blip r:embed="rId5"/>
          <a:stretch>
            <a:fillRect/>
          </a:stretch>
        </p:blipFill>
        <p:spPr>
          <a:xfrm>
            <a:off x="124490" y="4352409"/>
            <a:ext cx="431997" cy="158400"/>
          </a:xfrm>
          <a:prstGeom prst="rect">
            <a:avLst/>
          </a:prstGeom>
        </p:spPr>
      </p:pic>
      <p:pic>
        <p:nvPicPr>
          <p:cNvPr id="32" name="Picture 3">
            <a:extLst>
              <a:ext uri="{FF2B5EF4-FFF2-40B4-BE49-F238E27FC236}">
                <a16:creationId xmlns:a16="http://schemas.microsoft.com/office/drawing/2014/main" id="{C3A2B072-FB7E-4AB0-91D0-A51173F72FDB}"/>
              </a:ext>
            </a:extLst>
          </p:cNvPr>
          <p:cNvPicPr>
            <a:picLocks noChangeAspect="1"/>
          </p:cNvPicPr>
          <p:nvPr/>
        </p:nvPicPr>
        <p:blipFill>
          <a:blip r:embed="rId5"/>
          <a:stretch>
            <a:fillRect/>
          </a:stretch>
        </p:blipFill>
        <p:spPr>
          <a:xfrm>
            <a:off x="124490" y="4723614"/>
            <a:ext cx="431997" cy="158400"/>
          </a:xfrm>
          <a:prstGeom prst="rect">
            <a:avLst/>
          </a:prstGeom>
        </p:spPr>
      </p:pic>
      <p:pic>
        <p:nvPicPr>
          <p:cNvPr id="33" name="Picture 3">
            <a:extLst>
              <a:ext uri="{FF2B5EF4-FFF2-40B4-BE49-F238E27FC236}">
                <a16:creationId xmlns:a16="http://schemas.microsoft.com/office/drawing/2014/main" id="{11857CA0-1DEF-44BD-A282-318510D8CA62}"/>
              </a:ext>
            </a:extLst>
          </p:cNvPr>
          <p:cNvPicPr>
            <a:picLocks noChangeAspect="1"/>
          </p:cNvPicPr>
          <p:nvPr/>
        </p:nvPicPr>
        <p:blipFill>
          <a:blip r:embed="rId5"/>
          <a:stretch>
            <a:fillRect/>
          </a:stretch>
        </p:blipFill>
        <p:spPr>
          <a:xfrm>
            <a:off x="124489" y="3618013"/>
            <a:ext cx="431997" cy="158400"/>
          </a:xfrm>
          <a:prstGeom prst="rect">
            <a:avLst/>
          </a:prstGeom>
        </p:spPr>
      </p:pic>
      <p:sp>
        <p:nvSpPr>
          <p:cNvPr id="44" name="Text Box 2">
            <a:extLst>
              <a:ext uri="{FF2B5EF4-FFF2-40B4-BE49-F238E27FC236}">
                <a16:creationId xmlns:a16="http://schemas.microsoft.com/office/drawing/2014/main" id="{B2814CBF-B144-4ABB-B675-FE4240352C79}"/>
              </a:ext>
            </a:extLst>
          </p:cNvPr>
          <p:cNvSpPr txBox="1">
            <a:spLocks noChangeArrowheads="1"/>
          </p:cNvSpPr>
          <p:nvPr/>
        </p:nvSpPr>
        <p:spPr bwMode="auto">
          <a:xfrm>
            <a:off x="6398160" y="1576053"/>
            <a:ext cx="2592288" cy="1551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ts val="2880"/>
              </a:lnSpc>
            </a:pPr>
            <a:r>
              <a:rPr lang="el-GR" sz="1900" dirty="0">
                <a:latin typeface="Calibri Light" panose="020F0302020204030204" pitchFamily="34" charset="0"/>
                <a:cs typeface="Calibri Light" panose="020F0302020204030204" pitchFamily="34" charset="0"/>
              </a:rPr>
              <a:t>Τράτες</a:t>
            </a:r>
          </a:p>
          <a:p>
            <a:pPr>
              <a:lnSpc>
                <a:spcPts val="2880"/>
              </a:lnSpc>
            </a:pPr>
            <a:r>
              <a:rPr lang="el-GR" sz="1900" dirty="0">
                <a:latin typeface="Calibri Light" panose="020F0302020204030204" pitchFamily="34" charset="0"/>
                <a:cs typeface="Calibri Light" panose="020F0302020204030204" pitchFamily="34" charset="0"/>
              </a:rPr>
              <a:t>Γρι </a:t>
            </a:r>
            <a:r>
              <a:rPr lang="el-GR" sz="1900" dirty="0" err="1">
                <a:latin typeface="Calibri Light" panose="020F0302020204030204" pitchFamily="34" charset="0"/>
                <a:cs typeface="Calibri Light" panose="020F0302020204030204" pitchFamily="34" charset="0"/>
              </a:rPr>
              <a:t>γρι</a:t>
            </a:r>
            <a:endParaRPr lang="el-GR" sz="1900" dirty="0">
              <a:latin typeface="Calibri Light" panose="020F0302020204030204" pitchFamily="34" charset="0"/>
              <a:cs typeface="Calibri Light" panose="020F0302020204030204" pitchFamily="34" charset="0"/>
            </a:endParaRPr>
          </a:p>
          <a:p>
            <a:pPr>
              <a:lnSpc>
                <a:spcPts val="2880"/>
              </a:lnSpc>
            </a:pPr>
            <a:r>
              <a:rPr lang="el-GR" sz="1900" dirty="0" err="1">
                <a:latin typeface="Calibri Light" panose="020F0302020204030204" pitchFamily="34" charset="0"/>
                <a:cs typeface="Calibri Light" panose="020F0302020204030204" pitchFamily="34" charset="0"/>
              </a:rPr>
              <a:t>Βιντζότρατες</a:t>
            </a:r>
            <a:endParaRPr lang="el-GR" sz="1900" dirty="0">
              <a:latin typeface="Calibri Light" panose="020F0302020204030204" pitchFamily="34" charset="0"/>
              <a:cs typeface="Calibri Light" panose="020F0302020204030204" pitchFamily="34" charset="0"/>
            </a:endParaRPr>
          </a:p>
          <a:p>
            <a:pPr>
              <a:lnSpc>
                <a:spcPts val="2880"/>
              </a:lnSpc>
            </a:pPr>
            <a:r>
              <a:rPr lang="el-GR" sz="1900" dirty="0">
                <a:latin typeface="Calibri Light" panose="020F0302020204030204" pitchFamily="34" charset="0"/>
                <a:cs typeface="Calibri Light" panose="020F0302020204030204" pitchFamily="34" charset="0"/>
              </a:rPr>
              <a:t>Μικρά παράκτια σκάφη</a:t>
            </a:r>
          </a:p>
        </p:txBody>
      </p:sp>
      <p:cxnSp>
        <p:nvCxnSpPr>
          <p:cNvPr id="3" name="Ευθεία γραμμή σύνδεσης 2">
            <a:extLst>
              <a:ext uri="{FF2B5EF4-FFF2-40B4-BE49-F238E27FC236}">
                <a16:creationId xmlns:a16="http://schemas.microsoft.com/office/drawing/2014/main" id="{3404D730-A4EE-4915-841B-3064BE05CD58}"/>
              </a:ext>
            </a:extLst>
          </p:cNvPr>
          <p:cNvCxnSpPr>
            <a:cxnSpLocks/>
          </p:cNvCxnSpPr>
          <p:nvPr/>
        </p:nvCxnSpPr>
        <p:spPr>
          <a:xfrm>
            <a:off x="5796136" y="1622350"/>
            <a:ext cx="0" cy="3782702"/>
          </a:xfrm>
          <a:prstGeom prst="line">
            <a:avLst/>
          </a:prstGeom>
          <a:ln>
            <a:solidFill>
              <a:srgbClr val="0033CC"/>
            </a:solidFill>
          </a:ln>
        </p:spPr>
        <p:style>
          <a:lnRef idx="1">
            <a:schemeClr val="accent6"/>
          </a:lnRef>
          <a:fillRef idx="0">
            <a:schemeClr val="accent6"/>
          </a:fillRef>
          <a:effectRef idx="0">
            <a:schemeClr val="accent6"/>
          </a:effectRef>
          <a:fontRef idx="minor">
            <a:schemeClr val="tx1"/>
          </a:fontRef>
        </p:style>
      </p:cxnSp>
      <p:pic>
        <p:nvPicPr>
          <p:cNvPr id="45" name="Picture 64">
            <a:extLst>
              <a:ext uri="{FF2B5EF4-FFF2-40B4-BE49-F238E27FC236}">
                <a16:creationId xmlns:a16="http://schemas.microsoft.com/office/drawing/2014/main" id="{04D19139-50F8-43B0-9E2F-14FBFC969322}"/>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174247" y="3698836"/>
            <a:ext cx="844403" cy="1002026"/>
          </a:xfrm>
          <a:prstGeom prst="rect">
            <a:avLst/>
          </a:prstGeom>
        </p:spPr>
      </p:pic>
      <p:pic>
        <p:nvPicPr>
          <p:cNvPr id="48" name="Picture 8" descr="C:\Users\plaisio\Desktop\Research\PROTOMEDEA - PhD\Fishing vessels OCMSY\Edited vessels\blue thickblack.png">
            <a:extLst>
              <a:ext uri="{FF2B5EF4-FFF2-40B4-BE49-F238E27FC236}">
                <a16:creationId xmlns:a16="http://schemas.microsoft.com/office/drawing/2014/main" id="{E4B04825-950C-42B0-9D9E-53F0D5512B56}"/>
              </a:ext>
            </a:extLst>
          </p:cNvPr>
          <p:cNvPicPr>
            <a:picLocks noChangeAspect="1" noChangeArrowheads="1"/>
          </p:cNvPicPr>
          <p:nvPr/>
        </p:nvPicPr>
        <p:blipFill>
          <a:blip r:embed="rId7" cstate="print">
            <a:clrChange>
              <a:clrFrom>
                <a:srgbClr val="CCFFCC"/>
              </a:clrFrom>
              <a:clrTo>
                <a:srgbClr val="CCFFCC">
                  <a:alpha val="0"/>
                </a:srgbClr>
              </a:clrTo>
            </a:clrChange>
            <a:extLst>
              <a:ext uri="{28A0092B-C50C-407E-A947-70E740481C1C}">
                <a14:useLocalDpi xmlns:a14="http://schemas.microsoft.com/office/drawing/2010/main"/>
              </a:ext>
            </a:extLst>
          </a:blip>
          <a:srcRect/>
          <a:stretch>
            <a:fillRect/>
          </a:stretch>
        </p:blipFill>
        <p:spPr bwMode="auto">
          <a:xfrm>
            <a:off x="7413175" y="4534892"/>
            <a:ext cx="1302426" cy="862187"/>
          </a:xfrm>
          <a:prstGeom prst="rect">
            <a:avLst/>
          </a:prstGeom>
          <a:noFill/>
        </p:spPr>
      </p:pic>
      <p:sp>
        <p:nvSpPr>
          <p:cNvPr id="22" name="Rectangle 21"/>
          <p:cNvSpPr/>
          <p:nvPr/>
        </p:nvSpPr>
        <p:spPr>
          <a:xfrm>
            <a:off x="5570518" y="5661248"/>
            <a:ext cx="3091295" cy="338554"/>
          </a:xfrm>
          <a:prstGeom prst="rect">
            <a:avLst/>
          </a:prstGeom>
        </p:spPr>
        <p:txBody>
          <a:bodyPr wrap="none">
            <a:spAutoFit/>
          </a:bodyPr>
          <a:lstStyle/>
          <a:p>
            <a:pPr algn="r"/>
            <a:r>
              <a:rPr lang="en-GB" sz="1600" dirty="0">
                <a:solidFill>
                  <a:schemeClr val="bg1">
                    <a:lumMod val="50000"/>
                  </a:schemeClr>
                </a:solidFill>
                <a:latin typeface="Calibri Light" panose="020F0302020204030204" pitchFamily="34" charset="0"/>
                <a:cs typeface="Calibri Light" panose="020F0302020204030204" pitchFamily="34" charset="0"/>
              </a:rPr>
              <a:t>(Dimarchopoulou et al. 2022, ECSS)</a:t>
            </a:r>
            <a:endParaRPr lang="en-US" sz="1600" dirty="0">
              <a:solidFill>
                <a:schemeClr val="bg1">
                  <a:lumMod val="50000"/>
                </a:schemeClr>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134276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panose="020F0502020204030204" pitchFamily="34" charset="0"/>
                <a:cs typeface="Calibri" panose="020F0502020204030204" pitchFamily="34" charset="0"/>
              </a:rPr>
              <a:t>Οικοσυστημικό μοντέλο </a:t>
            </a:r>
            <a:r>
              <a:rPr lang="en-US" sz="1800" dirty="0">
                <a:solidFill>
                  <a:schemeClr val="bg1"/>
                </a:solidFill>
                <a:latin typeface="Calibri" panose="020F0502020204030204" pitchFamily="34" charset="0"/>
                <a:cs typeface="Calibri" panose="020F0502020204030204" pitchFamily="34" charset="0"/>
              </a:rPr>
              <a:t>ECOPATH</a:t>
            </a:r>
            <a:r>
              <a:rPr lang="el-GR" sz="1800" dirty="0">
                <a:solidFill>
                  <a:schemeClr val="bg1"/>
                </a:solidFill>
                <a:latin typeface="Calibri" panose="020F0502020204030204" pitchFamily="34" charset="0"/>
                <a:cs typeface="Calibri" panose="020F0502020204030204" pitchFamily="34" charset="0"/>
              </a:rPr>
              <a:t> στον Θερμαϊκό</a:t>
            </a:r>
          </a:p>
        </p:txBody>
      </p:sp>
      <p:pic>
        <p:nvPicPr>
          <p:cNvPr id="22" name="Εικόνα 21">
            <a:extLst>
              <a:ext uri="{FF2B5EF4-FFF2-40B4-BE49-F238E27FC236}">
                <a16:creationId xmlns:a16="http://schemas.microsoft.com/office/drawing/2014/main" id="{B52270F9-4BE3-41F1-AC17-CE763423707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282080" y="1576489"/>
            <a:ext cx="6096001" cy="3617843"/>
          </a:xfrm>
          <a:prstGeom prst="rect">
            <a:avLst/>
          </a:prstGeom>
        </p:spPr>
      </p:pic>
      <p:pic>
        <p:nvPicPr>
          <p:cNvPr id="23" name="Εικόνα 22">
            <a:extLst>
              <a:ext uri="{FF2B5EF4-FFF2-40B4-BE49-F238E27FC236}">
                <a16:creationId xmlns:a16="http://schemas.microsoft.com/office/drawing/2014/main" id="{481F3895-9BD9-4CC9-A91A-859F75353B7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839750" y="3060345"/>
            <a:ext cx="3180522" cy="1431621"/>
          </a:xfrm>
          <a:prstGeom prst="rect">
            <a:avLst/>
          </a:prstGeom>
          <a:ln w="19050">
            <a:solidFill>
              <a:schemeClr val="tx1"/>
            </a:solidFill>
          </a:ln>
        </p:spPr>
      </p:pic>
      <p:sp>
        <p:nvSpPr>
          <p:cNvPr id="25" name="TextBox 24">
            <a:extLst>
              <a:ext uri="{FF2B5EF4-FFF2-40B4-BE49-F238E27FC236}">
                <a16:creationId xmlns:a16="http://schemas.microsoft.com/office/drawing/2014/main" id="{AF3A1E31-3920-4312-82C3-ABA9858A4B59}"/>
              </a:ext>
            </a:extLst>
          </p:cNvPr>
          <p:cNvSpPr txBox="1"/>
          <p:nvPr/>
        </p:nvSpPr>
        <p:spPr>
          <a:xfrm>
            <a:off x="3315971" y="5096671"/>
            <a:ext cx="2186048" cy="307777"/>
          </a:xfrm>
          <a:prstGeom prst="rect">
            <a:avLst/>
          </a:prstGeom>
          <a:solidFill>
            <a:schemeClr val="bg1"/>
          </a:solidFill>
        </p:spPr>
        <p:txBody>
          <a:bodyPr wrap="none" rtlCol="0">
            <a:spAutoFit/>
          </a:bodyPr>
          <a:lstStyle/>
          <a:p>
            <a:r>
              <a:rPr lang="el-GR" sz="1400" dirty="0">
                <a:latin typeface="Calibri" panose="020F0502020204030204" pitchFamily="34" charset="0"/>
                <a:cs typeface="Calibri" panose="020F0502020204030204" pitchFamily="34" charset="0"/>
              </a:rPr>
              <a:t>Σχετική συνολική επίδραση</a:t>
            </a:r>
          </a:p>
        </p:txBody>
      </p:sp>
      <p:sp>
        <p:nvSpPr>
          <p:cNvPr id="34" name="TextBox 33">
            <a:extLst>
              <a:ext uri="{FF2B5EF4-FFF2-40B4-BE49-F238E27FC236}">
                <a16:creationId xmlns:a16="http://schemas.microsoft.com/office/drawing/2014/main" id="{28285D8F-DD90-45D4-86D2-CC17E11EC9A7}"/>
              </a:ext>
            </a:extLst>
          </p:cNvPr>
          <p:cNvSpPr txBox="1"/>
          <p:nvPr/>
        </p:nvSpPr>
        <p:spPr>
          <a:xfrm rot="16200000">
            <a:off x="266094" y="3086614"/>
            <a:ext cx="1872949" cy="307777"/>
          </a:xfrm>
          <a:prstGeom prst="rect">
            <a:avLst/>
          </a:prstGeom>
          <a:solidFill>
            <a:schemeClr val="bg1"/>
          </a:solidFill>
        </p:spPr>
        <p:txBody>
          <a:bodyPr wrap="none" rtlCol="0">
            <a:spAutoFit/>
          </a:bodyPr>
          <a:lstStyle/>
          <a:p>
            <a:r>
              <a:rPr lang="el-GR" sz="1400" dirty="0">
                <a:latin typeface="Calibri" panose="020F0502020204030204" pitchFamily="34" charset="0"/>
                <a:cs typeface="Calibri" panose="020F0502020204030204" pitchFamily="34" charset="0"/>
              </a:rPr>
              <a:t>Δείκτης βασικών ειδών</a:t>
            </a:r>
          </a:p>
        </p:txBody>
      </p:sp>
      <p:sp>
        <p:nvSpPr>
          <p:cNvPr id="35" name="TextBox 34">
            <a:extLst>
              <a:ext uri="{FF2B5EF4-FFF2-40B4-BE49-F238E27FC236}">
                <a16:creationId xmlns:a16="http://schemas.microsoft.com/office/drawing/2014/main" id="{3EF1B313-05C3-4EBE-A26A-6D8B2674F0EB}"/>
              </a:ext>
            </a:extLst>
          </p:cNvPr>
          <p:cNvSpPr txBox="1"/>
          <p:nvPr/>
        </p:nvSpPr>
        <p:spPr>
          <a:xfrm>
            <a:off x="1387235" y="5009666"/>
            <a:ext cx="276038" cy="307777"/>
          </a:xfrm>
          <a:prstGeom prst="rect">
            <a:avLst/>
          </a:prstGeom>
          <a:solidFill>
            <a:schemeClr val="bg1"/>
          </a:solidFill>
        </p:spPr>
        <p:txBody>
          <a:bodyPr wrap="none" rtlCol="0">
            <a:spAutoFit/>
          </a:bodyPr>
          <a:lstStyle/>
          <a:p>
            <a:r>
              <a:rPr lang="en-US" sz="1400" dirty="0">
                <a:latin typeface="Calibri" panose="020F0502020204030204" pitchFamily="34" charset="0"/>
                <a:cs typeface="Calibri" panose="020F0502020204030204" pitchFamily="34" charset="0"/>
              </a:rPr>
              <a:t>0</a:t>
            </a:r>
            <a:endParaRPr lang="el-GR" sz="1400" dirty="0">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6FD3F95A-DEFA-4D42-9636-4451D62E1425}"/>
              </a:ext>
            </a:extLst>
          </p:cNvPr>
          <p:cNvSpPr txBox="1"/>
          <p:nvPr/>
        </p:nvSpPr>
        <p:spPr>
          <a:xfrm>
            <a:off x="7181550" y="5011297"/>
            <a:ext cx="276038" cy="307777"/>
          </a:xfrm>
          <a:prstGeom prst="rect">
            <a:avLst/>
          </a:prstGeom>
          <a:solidFill>
            <a:schemeClr val="bg1"/>
          </a:solidFill>
        </p:spPr>
        <p:txBody>
          <a:bodyPr wrap="none" rtlCol="0">
            <a:spAutoFit/>
          </a:bodyPr>
          <a:lstStyle/>
          <a:p>
            <a:r>
              <a:rPr lang="en-US" sz="1400" dirty="0">
                <a:latin typeface="Calibri" panose="020F0502020204030204" pitchFamily="34" charset="0"/>
                <a:cs typeface="Calibri" panose="020F0502020204030204" pitchFamily="34" charset="0"/>
              </a:rPr>
              <a:t>1</a:t>
            </a:r>
            <a:endParaRPr lang="el-GR" sz="1400" dirty="0">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356627C2-6589-4206-A21F-AEF94E73905D}"/>
              </a:ext>
            </a:extLst>
          </p:cNvPr>
          <p:cNvSpPr txBox="1"/>
          <p:nvPr/>
        </p:nvSpPr>
        <p:spPr>
          <a:xfrm>
            <a:off x="1176925" y="1454869"/>
            <a:ext cx="276038" cy="307777"/>
          </a:xfrm>
          <a:prstGeom prst="rect">
            <a:avLst/>
          </a:prstGeom>
          <a:solidFill>
            <a:schemeClr val="bg1"/>
          </a:solidFill>
        </p:spPr>
        <p:txBody>
          <a:bodyPr wrap="none" rtlCol="0">
            <a:spAutoFit/>
          </a:bodyPr>
          <a:lstStyle/>
          <a:p>
            <a:r>
              <a:rPr lang="en-US" sz="1400" dirty="0">
                <a:latin typeface="Calibri" panose="020F0502020204030204" pitchFamily="34" charset="0"/>
                <a:cs typeface="Calibri" panose="020F0502020204030204" pitchFamily="34" charset="0"/>
              </a:rPr>
              <a:t>0</a:t>
            </a:r>
            <a:endParaRPr lang="el-GR" sz="1400" dirty="0">
              <a:latin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C5294DC9-A881-4E6A-960D-BFA131D79C74}"/>
              </a:ext>
            </a:extLst>
          </p:cNvPr>
          <p:cNvSpPr txBox="1"/>
          <p:nvPr/>
        </p:nvSpPr>
        <p:spPr>
          <a:xfrm>
            <a:off x="931666" y="4727339"/>
            <a:ext cx="466794" cy="307777"/>
          </a:xfrm>
          <a:prstGeom prst="rect">
            <a:avLst/>
          </a:prstGeom>
          <a:solidFill>
            <a:schemeClr val="bg1"/>
          </a:solidFill>
        </p:spPr>
        <p:txBody>
          <a:bodyPr wrap="none" rtlCol="0">
            <a:spAutoFit/>
          </a:bodyPr>
          <a:lstStyle/>
          <a:p>
            <a:r>
              <a:rPr lang="en-US" sz="1400" dirty="0">
                <a:latin typeface="Calibri" panose="020F0502020204030204" pitchFamily="34" charset="0"/>
                <a:cs typeface="Calibri" panose="020F0502020204030204" pitchFamily="34" charset="0"/>
              </a:rPr>
              <a:t>-2.5</a:t>
            </a:r>
            <a:endParaRPr lang="el-GR" sz="1400" dirty="0">
              <a:latin typeface="Calibri" panose="020F0502020204030204" pitchFamily="34" charset="0"/>
              <a:cs typeface="Calibri" panose="020F0502020204030204" pitchFamily="34" charset="0"/>
            </a:endParaRPr>
          </a:p>
        </p:txBody>
      </p:sp>
      <p:cxnSp>
        <p:nvCxnSpPr>
          <p:cNvPr id="39" name="Ευθύγραμμο βέλος σύνδεσης 38">
            <a:extLst>
              <a:ext uri="{FF2B5EF4-FFF2-40B4-BE49-F238E27FC236}">
                <a16:creationId xmlns:a16="http://schemas.microsoft.com/office/drawing/2014/main" id="{EB52F4A4-6033-43E1-81B4-EF27CFE1B543}"/>
              </a:ext>
            </a:extLst>
          </p:cNvPr>
          <p:cNvCxnSpPr/>
          <p:nvPr/>
        </p:nvCxnSpPr>
        <p:spPr>
          <a:xfrm>
            <a:off x="5430011" y="2192327"/>
            <a:ext cx="477078" cy="278296"/>
          </a:xfrm>
          <a:prstGeom prst="straightConnector1">
            <a:avLst/>
          </a:prstGeom>
          <a:ln>
            <a:solidFill>
              <a:srgbClr val="0033CC"/>
            </a:solidFill>
            <a:tailEnd type="triangle"/>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7F23A56A-CB20-4AC8-BD8A-757DF5BDD59A}"/>
              </a:ext>
            </a:extLst>
          </p:cNvPr>
          <p:cNvSpPr txBox="1"/>
          <p:nvPr/>
        </p:nvSpPr>
        <p:spPr>
          <a:xfrm>
            <a:off x="5892549" y="2406078"/>
            <a:ext cx="1651606" cy="307777"/>
          </a:xfrm>
          <a:prstGeom prst="rect">
            <a:avLst/>
          </a:prstGeom>
          <a:noFill/>
        </p:spPr>
        <p:txBody>
          <a:bodyPr wrap="none" rtlCol="0">
            <a:spAutoFit/>
          </a:bodyPr>
          <a:lstStyle/>
          <a:p>
            <a:r>
              <a:rPr lang="el-GR" sz="1400" dirty="0">
                <a:latin typeface="Calibri" panose="020F0502020204030204" pitchFamily="34" charset="0"/>
                <a:cs typeface="Calibri" panose="020F0502020204030204" pitchFamily="34" charset="0"/>
              </a:rPr>
              <a:t>Βενθικά ασπόνδυλα</a:t>
            </a:r>
          </a:p>
        </p:txBody>
      </p:sp>
      <p:sp>
        <p:nvSpPr>
          <p:cNvPr id="41" name="TextBox 40">
            <a:extLst>
              <a:ext uri="{FF2B5EF4-FFF2-40B4-BE49-F238E27FC236}">
                <a16:creationId xmlns:a16="http://schemas.microsoft.com/office/drawing/2014/main" id="{EB9D7967-D93C-47B5-9B80-F019E485D32F}"/>
              </a:ext>
            </a:extLst>
          </p:cNvPr>
          <p:cNvSpPr txBox="1"/>
          <p:nvPr/>
        </p:nvSpPr>
        <p:spPr>
          <a:xfrm>
            <a:off x="6917982" y="1603847"/>
            <a:ext cx="1093954" cy="307777"/>
          </a:xfrm>
          <a:prstGeom prst="rect">
            <a:avLst/>
          </a:prstGeom>
          <a:noFill/>
        </p:spPr>
        <p:txBody>
          <a:bodyPr wrap="none" rtlCol="0">
            <a:spAutoFit/>
          </a:bodyPr>
          <a:lstStyle/>
          <a:p>
            <a:r>
              <a:rPr lang="el-GR" sz="1400" dirty="0">
                <a:latin typeface="Calibri" panose="020F0502020204030204" pitchFamily="34" charset="0"/>
                <a:cs typeface="Calibri" panose="020F0502020204030204" pitchFamily="34" charset="0"/>
              </a:rPr>
              <a:t>Ζωοπλαγκτό</a:t>
            </a:r>
          </a:p>
        </p:txBody>
      </p:sp>
      <p:sp>
        <p:nvSpPr>
          <p:cNvPr id="42" name="TextBox 41">
            <a:extLst>
              <a:ext uri="{FF2B5EF4-FFF2-40B4-BE49-F238E27FC236}">
                <a16:creationId xmlns:a16="http://schemas.microsoft.com/office/drawing/2014/main" id="{C20F8EC6-062A-4567-9408-89389905CC91}"/>
              </a:ext>
            </a:extLst>
          </p:cNvPr>
          <p:cNvSpPr txBox="1"/>
          <p:nvPr/>
        </p:nvSpPr>
        <p:spPr>
          <a:xfrm>
            <a:off x="6105043" y="1469489"/>
            <a:ext cx="1008994" cy="307777"/>
          </a:xfrm>
          <a:prstGeom prst="rect">
            <a:avLst/>
          </a:prstGeom>
          <a:noFill/>
        </p:spPr>
        <p:txBody>
          <a:bodyPr wrap="none" rtlCol="0">
            <a:spAutoFit/>
          </a:bodyPr>
          <a:lstStyle/>
          <a:p>
            <a:r>
              <a:rPr lang="el-GR" sz="1400" dirty="0">
                <a:latin typeface="Calibri" panose="020F0502020204030204" pitchFamily="34" charset="0"/>
                <a:cs typeface="Calibri" panose="020F0502020204030204" pitchFamily="34" charset="0"/>
              </a:rPr>
              <a:t>Καλαμάρια</a:t>
            </a:r>
          </a:p>
        </p:txBody>
      </p:sp>
      <p:sp>
        <p:nvSpPr>
          <p:cNvPr id="43" name="TextBox 42">
            <a:extLst>
              <a:ext uri="{FF2B5EF4-FFF2-40B4-BE49-F238E27FC236}">
                <a16:creationId xmlns:a16="http://schemas.microsoft.com/office/drawing/2014/main" id="{EF4DE656-6E8E-4A65-980F-E44A4BB16238}"/>
              </a:ext>
            </a:extLst>
          </p:cNvPr>
          <p:cNvSpPr txBox="1"/>
          <p:nvPr/>
        </p:nvSpPr>
        <p:spPr>
          <a:xfrm>
            <a:off x="3707890" y="1516424"/>
            <a:ext cx="870751" cy="307777"/>
          </a:xfrm>
          <a:prstGeom prst="rect">
            <a:avLst/>
          </a:prstGeom>
          <a:noFill/>
        </p:spPr>
        <p:txBody>
          <a:bodyPr wrap="none" rtlCol="0">
            <a:spAutoFit/>
          </a:bodyPr>
          <a:lstStyle/>
          <a:p>
            <a:r>
              <a:rPr lang="el-GR" sz="1400" dirty="0" err="1">
                <a:latin typeface="Calibri" panose="020F0502020204030204" pitchFamily="34" charset="0"/>
                <a:cs typeface="Calibri" panose="020F0502020204030204" pitchFamily="34" charset="0"/>
              </a:rPr>
              <a:t>Γαδοειδή</a:t>
            </a:r>
            <a:endParaRPr lang="el-GR" sz="1400" dirty="0">
              <a:latin typeface="Calibri" panose="020F0502020204030204" pitchFamily="34" charset="0"/>
              <a:cs typeface="Calibri" panose="020F0502020204030204" pitchFamily="34" charset="0"/>
            </a:endParaRPr>
          </a:p>
        </p:txBody>
      </p:sp>
      <p:cxnSp>
        <p:nvCxnSpPr>
          <p:cNvPr id="46" name="Ευθύγραμμο βέλος σύνδεσης 45">
            <a:extLst>
              <a:ext uri="{FF2B5EF4-FFF2-40B4-BE49-F238E27FC236}">
                <a16:creationId xmlns:a16="http://schemas.microsoft.com/office/drawing/2014/main" id="{A54A4BEA-33BF-4317-A46D-B9E5A497BF40}"/>
              </a:ext>
            </a:extLst>
          </p:cNvPr>
          <p:cNvCxnSpPr>
            <a:cxnSpLocks/>
          </p:cNvCxnSpPr>
          <p:nvPr/>
        </p:nvCxnSpPr>
        <p:spPr>
          <a:xfrm flipH="1" flipV="1">
            <a:off x="4211678" y="1788888"/>
            <a:ext cx="416578" cy="251042"/>
          </a:xfrm>
          <a:prstGeom prst="straightConnector1">
            <a:avLst/>
          </a:prstGeom>
          <a:ln>
            <a:solidFill>
              <a:srgbClr val="0033CC"/>
            </a:solidFill>
            <a:tailEnd type="triangle"/>
          </a:ln>
        </p:spPr>
        <p:style>
          <a:lnRef idx="2">
            <a:schemeClr val="accent1"/>
          </a:lnRef>
          <a:fillRef idx="0">
            <a:schemeClr val="accent1"/>
          </a:fillRef>
          <a:effectRef idx="1">
            <a:schemeClr val="accent1"/>
          </a:effectRef>
          <a:fontRef idx="minor">
            <a:schemeClr val="tx1"/>
          </a:fontRef>
        </p:style>
      </p:cxnSp>
      <p:cxnSp>
        <p:nvCxnSpPr>
          <p:cNvPr id="47" name="Ευθύγραμμο βέλος σύνδεσης 46">
            <a:extLst>
              <a:ext uri="{FF2B5EF4-FFF2-40B4-BE49-F238E27FC236}">
                <a16:creationId xmlns:a16="http://schemas.microsoft.com/office/drawing/2014/main" id="{A81EE05E-91DC-437F-80B4-15E905AAC163}"/>
              </a:ext>
            </a:extLst>
          </p:cNvPr>
          <p:cNvCxnSpPr>
            <a:cxnSpLocks/>
          </p:cNvCxnSpPr>
          <p:nvPr/>
        </p:nvCxnSpPr>
        <p:spPr>
          <a:xfrm flipH="1">
            <a:off x="4733411" y="2041535"/>
            <a:ext cx="382770" cy="289940"/>
          </a:xfrm>
          <a:prstGeom prst="straightConnector1">
            <a:avLst/>
          </a:prstGeom>
          <a:ln>
            <a:solidFill>
              <a:srgbClr val="0033CC"/>
            </a:solidFill>
            <a:tailEnd type="triangle"/>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4C1EB9BB-906E-4096-8990-EE5ED1020561}"/>
              </a:ext>
            </a:extLst>
          </p:cNvPr>
          <p:cNvSpPr txBox="1"/>
          <p:nvPr/>
        </p:nvSpPr>
        <p:spPr>
          <a:xfrm>
            <a:off x="4125552" y="2306958"/>
            <a:ext cx="1187120" cy="307777"/>
          </a:xfrm>
          <a:prstGeom prst="rect">
            <a:avLst/>
          </a:prstGeom>
          <a:noFill/>
        </p:spPr>
        <p:txBody>
          <a:bodyPr wrap="none" rtlCol="0">
            <a:spAutoFit/>
          </a:bodyPr>
          <a:lstStyle/>
          <a:p>
            <a:r>
              <a:rPr lang="el-GR" sz="1400" dirty="0">
                <a:latin typeface="Calibri" panose="020F0502020204030204" pitchFamily="34" charset="0"/>
                <a:cs typeface="Calibri" panose="020F0502020204030204" pitchFamily="34" charset="0"/>
              </a:rPr>
              <a:t>Φυτοπλαγκτό</a:t>
            </a:r>
          </a:p>
        </p:txBody>
      </p:sp>
      <p:cxnSp>
        <p:nvCxnSpPr>
          <p:cNvPr id="50" name="Ευθύγραμμο βέλος σύνδεσης 49">
            <a:extLst>
              <a:ext uri="{FF2B5EF4-FFF2-40B4-BE49-F238E27FC236}">
                <a16:creationId xmlns:a16="http://schemas.microsoft.com/office/drawing/2014/main" id="{3AF32643-4AC3-472B-9529-9F3C570C8ACB}"/>
              </a:ext>
            </a:extLst>
          </p:cNvPr>
          <p:cNvCxnSpPr>
            <a:cxnSpLocks/>
          </p:cNvCxnSpPr>
          <p:nvPr/>
        </p:nvCxnSpPr>
        <p:spPr>
          <a:xfrm flipV="1">
            <a:off x="5377433" y="1702253"/>
            <a:ext cx="164710" cy="329017"/>
          </a:xfrm>
          <a:prstGeom prst="straightConnector1">
            <a:avLst/>
          </a:prstGeom>
          <a:ln>
            <a:solidFill>
              <a:srgbClr val="0033CC"/>
            </a:solidFill>
            <a:tailEnd type="triangle"/>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4FFDF666-CDB2-4E15-B895-517E0A80EC11}"/>
              </a:ext>
            </a:extLst>
          </p:cNvPr>
          <p:cNvSpPr txBox="1"/>
          <p:nvPr/>
        </p:nvSpPr>
        <p:spPr>
          <a:xfrm>
            <a:off x="4998138" y="1410521"/>
            <a:ext cx="1002710" cy="307777"/>
          </a:xfrm>
          <a:prstGeom prst="rect">
            <a:avLst/>
          </a:prstGeom>
          <a:noFill/>
        </p:spPr>
        <p:txBody>
          <a:bodyPr wrap="none" rtlCol="0">
            <a:spAutoFit/>
          </a:bodyPr>
          <a:lstStyle/>
          <a:p>
            <a:r>
              <a:rPr lang="el-GR" sz="1400" dirty="0">
                <a:latin typeface="Calibri" panose="020F0502020204030204" pitchFamily="34" charset="0"/>
                <a:cs typeface="Calibri" panose="020F0502020204030204" pitchFamily="34" charset="0"/>
              </a:rPr>
              <a:t>Πολύχαιτοι</a:t>
            </a:r>
          </a:p>
        </p:txBody>
      </p:sp>
      <p:sp>
        <p:nvSpPr>
          <p:cNvPr id="26" name="Rectangle 25"/>
          <p:cNvSpPr/>
          <p:nvPr/>
        </p:nvSpPr>
        <p:spPr>
          <a:xfrm>
            <a:off x="5542176" y="5661248"/>
            <a:ext cx="3119637" cy="338554"/>
          </a:xfrm>
          <a:prstGeom prst="rect">
            <a:avLst/>
          </a:prstGeom>
        </p:spPr>
        <p:txBody>
          <a:bodyPr wrap="none">
            <a:spAutoFit/>
          </a:bodyPr>
          <a:lstStyle/>
          <a:p>
            <a:pPr algn="r"/>
            <a:r>
              <a:rPr lang="en-GB" sz="1600" dirty="0">
                <a:solidFill>
                  <a:schemeClr val="bg1">
                    <a:lumMod val="50000"/>
                  </a:schemeClr>
                </a:solidFill>
                <a:latin typeface="Calibri" panose="020F0502020204030204" pitchFamily="34" charset="0"/>
                <a:cs typeface="Calibri" panose="020F0502020204030204" pitchFamily="34" charset="0"/>
              </a:rPr>
              <a:t>(Dimarchopoulou et al. </a:t>
            </a:r>
            <a:r>
              <a:rPr lang="el-GR" sz="1600" dirty="0">
                <a:solidFill>
                  <a:schemeClr val="bg1">
                    <a:lumMod val="50000"/>
                  </a:schemeClr>
                </a:solidFill>
                <a:latin typeface="Calibri" panose="020F0502020204030204" pitchFamily="34" charset="0"/>
                <a:cs typeface="Calibri" panose="020F0502020204030204" pitchFamily="34" charset="0"/>
              </a:rPr>
              <a:t>2022, </a:t>
            </a:r>
            <a:r>
              <a:rPr lang="en-GB" sz="1600" dirty="0">
                <a:solidFill>
                  <a:schemeClr val="bg1">
                    <a:lumMod val="50000"/>
                  </a:schemeClr>
                </a:solidFill>
                <a:latin typeface="Calibri" panose="020F0502020204030204" pitchFamily="34" charset="0"/>
                <a:cs typeface="Calibri" panose="020F0502020204030204" pitchFamily="34" charset="0"/>
              </a:rPr>
              <a:t>ECSS)</a:t>
            </a:r>
            <a:endParaRPr lang="en-US" sz="1600" dirty="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71270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Verdana" charset="0"/>
              </a:rPr>
              <a:t>Οικοσυστημικό μοντέλο </a:t>
            </a:r>
            <a:r>
              <a:rPr lang="en-US" sz="1800" dirty="0">
                <a:solidFill>
                  <a:schemeClr val="bg1"/>
                </a:solidFill>
                <a:latin typeface="Verdana" charset="0"/>
              </a:rPr>
              <a:t>ECOPATH</a:t>
            </a:r>
            <a:r>
              <a:rPr lang="el-GR" sz="1800" dirty="0">
                <a:solidFill>
                  <a:schemeClr val="bg1"/>
                </a:solidFill>
                <a:latin typeface="Verdana" charset="0"/>
              </a:rPr>
              <a:t> στον Θερμαϊκό</a:t>
            </a:r>
          </a:p>
        </p:txBody>
      </p:sp>
      <p:sp>
        <p:nvSpPr>
          <p:cNvPr id="27" name="TextBox 26">
            <a:extLst>
              <a:ext uri="{FF2B5EF4-FFF2-40B4-BE49-F238E27FC236}">
                <a16:creationId xmlns:a16="http://schemas.microsoft.com/office/drawing/2014/main" id="{CE512D8E-FBE8-42CD-A61E-746EACF2F61B}"/>
              </a:ext>
            </a:extLst>
          </p:cNvPr>
          <p:cNvSpPr txBox="1"/>
          <p:nvPr/>
        </p:nvSpPr>
        <p:spPr>
          <a:xfrm rot="16200000">
            <a:off x="5241382" y="4067570"/>
            <a:ext cx="2529923" cy="307777"/>
          </a:xfrm>
          <a:prstGeom prst="rect">
            <a:avLst/>
          </a:prstGeom>
          <a:solidFill>
            <a:schemeClr val="bg1"/>
          </a:solidFill>
        </p:spPr>
        <p:txBody>
          <a:bodyPr wrap="none" rtlCol="0">
            <a:spAutoFit/>
          </a:bodyPr>
          <a:lstStyle/>
          <a:p>
            <a:r>
              <a:rPr lang="el-GR" sz="1400" b="1" dirty="0">
                <a:latin typeface="Calibri" panose="020F0502020204030204" pitchFamily="34" charset="0"/>
                <a:cs typeface="Calibri" panose="020F0502020204030204" pitchFamily="34" charset="0"/>
              </a:rPr>
              <a:t>Ομάδες ειδών που επηρεάζουν</a:t>
            </a:r>
          </a:p>
        </p:txBody>
      </p:sp>
      <p:sp>
        <p:nvSpPr>
          <p:cNvPr id="28" name="TextBox 27">
            <a:extLst>
              <a:ext uri="{FF2B5EF4-FFF2-40B4-BE49-F238E27FC236}">
                <a16:creationId xmlns:a16="http://schemas.microsoft.com/office/drawing/2014/main" id="{C44847D6-0558-41CF-8EF5-5875A9291D42}"/>
              </a:ext>
            </a:extLst>
          </p:cNvPr>
          <p:cNvSpPr txBox="1"/>
          <p:nvPr/>
        </p:nvSpPr>
        <p:spPr>
          <a:xfrm>
            <a:off x="1907704" y="404664"/>
            <a:ext cx="2659511" cy="307777"/>
          </a:xfrm>
          <a:prstGeom prst="rect">
            <a:avLst/>
          </a:prstGeom>
          <a:solidFill>
            <a:schemeClr val="bg1"/>
          </a:solidFill>
        </p:spPr>
        <p:txBody>
          <a:bodyPr wrap="none" rtlCol="0">
            <a:spAutoFit/>
          </a:bodyPr>
          <a:lstStyle/>
          <a:p>
            <a:r>
              <a:rPr lang="el-GR" sz="1400" b="1" dirty="0">
                <a:latin typeface="Calibri" panose="020F0502020204030204" pitchFamily="34" charset="0"/>
                <a:cs typeface="Calibri" panose="020F0502020204030204" pitchFamily="34" charset="0"/>
              </a:rPr>
              <a:t>Ομάδες ειδών που επηρεάζονται</a:t>
            </a:r>
          </a:p>
        </p:txBody>
      </p:sp>
      <p:sp>
        <p:nvSpPr>
          <p:cNvPr id="29" name="TextBox 28">
            <a:extLst>
              <a:ext uri="{FF2B5EF4-FFF2-40B4-BE49-F238E27FC236}">
                <a16:creationId xmlns:a16="http://schemas.microsoft.com/office/drawing/2014/main" id="{8FECB1A8-DF4C-4373-8B24-B9266373C4D5}"/>
              </a:ext>
            </a:extLst>
          </p:cNvPr>
          <p:cNvSpPr txBox="1"/>
          <p:nvPr/>
        </p:nvSpPr>
        <p:spPr>
          <a:xfrm>
            <a:off x="5302153" y="1263082"/>
            <a:ext cx="636713" cy="369332"/>
          </a:xfrm>
          <a:prstGeom prst="rect">
            <a:avLst/>
          </a:prstGeom>
          <a:solidFill>
            <a:schemeClr val="bg1"/>
          </a:solidFill>
        </p:spPr>
        <p:txBody>
          <a:bodyPr wrap="none" rtlCol="0">
            <a:spAutoFit/>
          </a:bodyPr>
          <a:lstStyle/>
          <a:p>
            <a:r>
              <a:rPr lang="el-GR" sz="900" b="1" dirty="0">
                <a:latin typeface="Calibri" panose="020F0502020204030204" pitchFamily="34" charset="0"/>
                <a:cs typeface="Calibri" panose="020F0502020204030204" pitchFamily="34" charset="0"/>
              </a:rPr>
              <a:t>Θετικά</a:t>
            </a:r>
          </a:p>
          <a:p>
            <a:r>
              <a:rPr lang="el-GR" sz="900" b="1" dirty="0">
                <a:latin typeface="Calibri" panose="020F0502020204030204" pitchFamily="34" charset="0"/>
                <a:cs typeface="Calibri" panose="020F0502020204030204" pitchFamily="34" charset="0"/>
              </a:rPr>
              <a:t>Αρνητικά</a:t>
            </a:r>
          </a:p>
        </p:txBody>
      </p:sp>
      <p:pic>
        <p:nvPicPr>
          <p:cNvPr id="3076" name="Picture 4" descr="Fig. 5">
            <a:extLst>
              <a:ext uri="{FF2B5EF4-FFF2-40B4-BE49-F238E27FC236}">
                <a16:creationId xmlns:a16="http://schemas.microsoft.com/office/drawing/2014/main" id="{79B3ED24-A666-B107-8916-D79CFD00A0F6}"/>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71379" y="747217"/>
            <a:ext cx="5781075" cy="5805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49919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Σενάρια μείωσης αλιευτικής πίεσης</a:t>
            </a:r>
          </a:p>
        </p:txBody>
      </p:sp>
      <p:pic>
        <p:nvPicPr>
          <p:cNvPr id="9"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882360" y="1772816"/>
            <a:ext cx="427950" cy="469395"/>
          </a:xfrm>
          <a:prstGeom prst="rect">
            <a:avLst/>
          </a:prstGeom>
        </p:spPr>
      </p:pic>
      <p:pic>
        <p:nvPicPr>
          <p:cNvPr id="10"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83610" y="1772816"/>
            <a:ext cx="814487" cy="400365"/>
          </a:xfrm>
          <a:prstGeom prst="rect">
            <a:avLst/>
          </a:prstGeom>
        </p:spPr>
      </p:pic>
      <p:pic>
        <p:nvPicPr>
          <p:cNvPr id="11"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975698" y="1772816"/>
            <a:ext cx="814487" cy="400365"/>
          </a:xfrm>
          <a:prstGeom prst="rect">
            <a:avLst/>
          </a:prstGeom>
        </p:spPr>
      </p:pic>
      <p:pic>
        <p:nvPicPr>
          <p:cNvPr id="12"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83610" y="2132856"/>
            <a:ext cx="814487" cy="400365"/>
          </a:xfrm>
          <a:prstGeom prst="rect">
            <a:avLst/>
          </a:prstGeom>
        </p:spPr>
      </p:pic>
      <p:pic>
        <p:nvPicPr>
          <p:cNvPr id="13"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975698" y="2132856"/>
            <a:ext cx="814487" cy="400365"/>
          </a:xfrm>
          <a:prstGeom prst="rect">
            <a:avLst/>
          </a:prstGeom>
        </p:spPr>
      </p:pic>
      <p:pic>
        <p:nvPicPr>
          <p:cNvPr id="14"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386416" y="1772816"/>
            <a:ext cx="427950" cy="469395"/>
          </a:xfrm>
          <a:prstGeom prst="rect">
            <a:avLst/>
          </a:prstGeom>
        </p:spPr>
      </p:pic>
      <p:pic>
        <p:nvPicPr>
          <p:cNvPr id="15"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890472" y="1772816"/>
            <a:ext cx="427950" cy="469395"/>
          </a:xfrm>
          <a:prstGeom prst="rect">
            <a:avLst/>
          </a:prstGeom>
        </p:spPr>
      </p:pic>
      <p:pic>
        <p:nvPicPr>
          <p:cNvPr id="16"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394528" y="1772816"/>
            <a:ext cx="427950" cy="469395"/>
          </a:xfrm>
          <a:prstGeom prst="rect">
            <a:avLst/>
          </a:prstGeom>
        </p:spPr>
      </p:pic>
      <p:pic>
        <p:nvPicPr>
          <p:cNvPr id="17"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911802" y="2132856"/>
            <a:ext cx="427950" cy="469395"/>
          </a:xfrm>
          <a:prstGeom prst="rect">
            <a:avLst/>
          </a:prstGeom>
        </p:spPr>
      </p:pic>
      <p:pic>
        <p:nvPicPr>
          <p:cNvPr id="18"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415858" y="2132856"/>
            <a:ext cx="427950" cy="469395"/>
          </a:xfrm>
          <a:prstGeom prst="rect">
            <a:avLst/>
          </a:prstGeom>
        </p:spPr>
      </p:pic>
      <p:pic>
        <p:nvPicPr>
          <p:cNvPr id="19"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919914" y="2132856"/>
            <a:ext cx="427950" cy="469395"/>
          </a:xfrm>
          <a:prstGeom prst="rect">
            <a:avLst/>
          </a:prstGeom>
        </p:spPr>
      </p:pic>
      <p:pic>
        <p:nvPicPr>
          <p:cNvPr id="20"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423970" y="2132856"/>
            <a:ext cx="427950" cy="469395"/>
          </a:xfrm>
          <a:prstGeom prst="rect">
            <a:avLst/>
          </a:prstGeom>
        </p:spPr>
      </p:pic>
      <p:pic>
        <p:nvPicPr>
          <p:cNvPr id="21"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954368" y="2996952"/>
            <a:ext cx="427950" cy="469395"/>
          </a:xfrm>
          <a:prstGeom prst="rect">
            <a:avLst/>
          </a:prstGeom>
        </p:spPr>
      </p:pic>
      <p:pic>
        <p:nvPicPr>
          <p:cNvPr id="22"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26176" y="2996952"/>
            <a:ext cx="814487" cy="400365"/>
          </a:xfrm>
          <a:prstGeom prst="rect">
            <a:avLst/>
          </a:prstGeom>
        </p:spPr>
      </p:pic>
      <p:pic>
        <p:nvPicPr>
          <p:cNvPr id="23"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018264" y="2996952"/>
            <a:ext cx="814487" cy="400365"/>
          </a:xfrm>
          <a:prstGeom prst="rect">
            <a:avLst/>
          </a:prstGeom>
        </p:spPr>
      </p:pic>
      <p:pic>
        <p:nvPicPr>
          <p:cNvPr id="24"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26176" y="3356992"/>
            <a:ext cx="814487" cy="400365"/>
          </a:xfrm>
          <a:prstGeom prst="rect">
            <a:avLst/>
          </a:prstGeom>
        </p:spPr>
      </p:pic>
      <p:pic>
        <p:nvPicPr>
          <p:cNvPr id="25"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458424" y="2996952"/>
            <a:ext cx="427950" cy="469395"/>
          </a:xfrm>
          <a:prstGeom prst="rect">
            <a:avLst/>
          </a:prstGeom>
        </p:spPr>
      </p:pic>
      <p:pic>
        <p:nvPicPr>
          <p:cNvPr id="26"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962480" y="2996952"/>
            <a:ext cx="427950" cy="469395"/>
          </a:xfrm>
          <a:prstGeom prst="rect">
            <a:avLst/>
          </a:prstGeom>
        </p:spPr>
      </p:pic>
      <p:pic>
        <p:nvPicPr>
          <p:cNvPr id="27"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466536" y="2996952"/>
            <a:ext cx="427950" cy="469395"/>
          </a:xfrm>
          <a:prstGeom prst="rect">
            <a:avLst/>
          </a:prstGeom>
        </p:spPr>
      </p:pic>
      <p:pic>
        <p:nvPicPr>
          <p:cNvPr id="28"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954368" y="3356992"/>
            <a:ext cx="427950" cy="469395"/>
          </a:xfrm>
          <a:prstGeom prst="rect">
            <a:avLst/>
          </a:prstGeom>
        </p:spPr>
      </p:pic>
      <p:pic>
        <p:nvPicPr>
          <p:cNvPr id="29"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458424" y="3356992"/>
            <a:ext cx="427950" cy="469395"/>
          </a:xfrm>
          <a:prstGeom prst="rect">
            <a:avLst/>
          </a:prstGeom>
        </p:spPr>
      </p:pic>
      <p:pic>
        <p:nvPicPr>
          <p:cNvPr id="30"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962480" y="3356992"/>
            <a:ext cx="427950" cy="469395"/>
          </a:xfrm>
          <a:prstGeom prst="rect">
            <a:avLst/>
          </a:prstGeom>
        </p:spPr>
      </p:pic>
      <p:pic>
        <p:nvPicPr>
          <p:cNvPr id="31"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954368" y="4255749"/>
            <a:ext cx="427950" cy="469395"/>
          </a:xfrm>
          <a:prstGeom prst="rect">
            <a:avLst/>
          </a:prstGeom>
        </p:spPr>
      </p:pic>
      <p:pic>
        <p:nvPicPr>
          <p:cNvPr id="32"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26176" y="4255749"/>
            <a:ext cx="814487" cy="400365"/>
          </a:xfrm>
          <a:prstGeom prst="rect">
            <a:avLst/>
          </a:prstGeom>
        </p:spPr>
      </p:pic>
      <p:pic>
        <p:nvPicPr>
          <p:cNvPr id="33"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018264" y="4255749"/>
            <a:ext cx="814487" cy="400365"/>
          </a:xfrm>
          <a:prstGeom prst="rect">
            <a:avLst/>
          </a:prstGeom>
        </p:spPr>
      </p:pic>
      <p:pic>
        <p:nvPicPr>
          <p:cNvPr id="35"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458424" y="4255749"/>
            <a:ext cx="427950" cy="469395"/>
          </a:xfrm>
          <a:prstGeom prst="rect">
            <a:avLst/>
          </a:prstGeom>
        </p:spPr>
      </p:pic>
      <p:pic>
        <p:nvPicPr>
          <p:cNvPr id="36"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962480" y="4255749"/>
            <a:ext cx="427950" cy="469395"/>
          </a:xfrm>
          <a:prstGeom prst="rect">
            <a:avLst/>
          </a:prstGeom>
        </p:spPr>
      </p:pic>
      <p:pic>
        <p:nvPicPr>
          <p:cNvPr id="37"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466536" y="4255749"/>
            <a:ext cx="427950" cy="469395"/>
          </a:xfrm>
          <a:prstGeom prst="rect">
            <a:avLst/>
          </a:prstGeom>
        </p:spPr>
      </p:pic>
      <p:pic>
        <p:nvPicPr>
          <p:cNvPr id="38"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954368" y="4615789"/>
            <a:ext cx="427950" cy="469395"/>
          </a:xfrm>
          <a:prstGeom prst="rect">
            <a:avLst/>
          </a:prstGeom>
        </p:spPr>
      </p:pic>
      <p:pic>
        <p:nvPicPr>
          <p:cNvPr id="41"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026376" y="5301208"/>
            <a:ext cx="427950" cy="469395"/>
          </a:xfrm>
          <a:prstGeom prst="rect">
            <a:avLst/>
          </a:prstGeom>
        </p:spPr>
      </p:pic>
      <p:pic>
        <p:nvPicPr>
          <p:cNvPr id="42"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98184" y="5301208"/>
            <a:ext cx="814487" cy="400365"/>
          </a:xfrm>
          <a:prstGeom prst="rect">
            <a:avLst/>
          </a:prstGeom>
        </p:spPr>
      </p:pic>
      <p:pic>
        <p:nvPicPr>
          <p:cNvPr id="44"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530432" y="5301208"/>
            <a:ext cx="427950" cy="469395"/>
          </a:xfrm>
          <a:prstGeom prst="rect">
            <a:avLst/>
          </a:prstGeom>
        </p:spPr>
      </p:pic>
      <p:pic>
        <p:nvPicPr>
          <p:cNvPr id="45" name="Εικόνα 18">
            <a:extLst>
              <a:ext uri="{FF2B5EF4-FFF2-40B4-BE49-F238E27FC236}">
                <a16:creationId xmlns:a16="http://schemas.microsoft.com/office/drawing/2014/main" id="{692C962F-B77A-44F3-9F47-7F5CC200FE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34488" y="5301208"/>
            <a:ext cx="427950" cy="469395"/>
          </a:xfrm>
          <a:prstGeom prst="rect">
            <a:avLst/>
          </a:prstGeom>
        </p:spPr>
      </p:pic>
      <p:sp>
        <p:nvSpPr>
          <p:cNvPr id="48" name="Text Box 2">
            <a:extLst>
              <a:ext uri="{FF2B5EF4-FFF2-40B4-BE49-F238E27FC236}">
                <a16:creationId xmlns:a16="http://schemas.microsoft.com/office/drawing/2014/main" id="{63925927-68CF-4FD4-8B22-30777582E438}"/>
              </a:ext>
            </a:extLst>
          </p:cNvPr>
          <p:cNvSpPr txBox="1">
            <a:spLocks noChangeArrowheads="1"/>
          </p:cNvSpPr>
          <p:nvPr/>
        </p:nvSpPr>
        <p:spPr bwMode="auto">
          <a:xfrm>
            <a:off x="4186616" y="1772816"/>
            <a:ext cx="4932040" cy="818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ts val="2880"/>
              </a:lnSpc>
            </a:pPr>
            <a:r>
              <a:rPr lang="el-GR" sz="1900" dirty="0">
                <a:latin typeface="Calibri Light" panose="020F0302020204030204" pitchFamily="34" charset="0"/>
                <a:cs typeface="Calibri Light" panose="020F0302020204030204" pitchFamily="34" charset="0"/>
              </a:rPr>
              <a:t>Σταθερός αριθμός σκαφών, ίσος με το τελευταίο έτος της χρονοσειράς</a:t>
            </a:r>
            <a:endParaRPr lang="el-GR" sz="1900" dirty="0">
              <a:solidFill>
                <a:srgbClr val="0000FF"/>
              </a:solidFill>
              <a:latin typeface="Calibri Light" panose="020F0302020204030204" pitchFamily="34" charset="0"/>
              <a:cs typeface="Calibri Light" panose="020F0302020204030204" pitchFamily="34" charset="0"/>
            </a:endParaRPr>
          </a:p>
        </p:txBody>
      </p:sp>
      <p:sp>
        <p:nvSpPr>
          <p:cNvPr id="49" name="Text Box 2">
            <a:extLst>
              <a:ext uri="{FF2B5EF4-FFF2-40B4-BE49-F238E27FC236}">
                <a16:creationId xmlns:a16="http://schemas.microsoft.com/office/drawing/2014/main" id="{63925927-68CF-4FD4-8B22-30777582E438}"/>
              </a:ext>
            </a:extLst>
          </p:cNvPr>
          <p:cNvSpPr txBox="1">
            <a:spLocks noChangeArrowheads="1"/>
          </p:cNvSpPr>
          <p:nvPr/>
        </p:nvSpPr>
        <p:spPr bwMode="auto">
          <a:xfrm>
            <a:off x="4179497" y="2996952"/>
            <a:ext cx="4932040" cy="4488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ts val="2880"/>
              </a:lnSpc>
            </a:pPr>
            <a:r>
              <a:rPr lang="el-GR" sz="1900" dirty="0">
                <a:latin typeface="Calibri Light" panose="020F0302020204030204" pitchFamily="34" charset="0"/>
                <a:cs typeface="Calibri Light" panose="020F0302020204030204" pitchFamily="34" charset="0"/>
              </a:rPr>
              <a:t>Μείωση 10% σε κάθε κατηγορία σκαφών</a:t>
            </a:r>
            <a:endParaRPr lang="el-GR" sz="1900" dirty="0">
              <a:solidFill>
                <a:srgbClr val="0000FF"/>
              </a:solidFill>
              <a:latin typeface="Calibri Light" panose="020F0302020204030204" pitchFamily="34" charset="0"/>
              <a:cs typeface="Calibri Light" panose="020F0302020204030204" pitchFamily="34" charset="0"/>
            </a:endParaRPr>
          </a:p>
        </p:txBody>
      </p:sp>
      <p:sp>
        <p:nvSpPr>
          <p:cNvPr id="50" name="Text Box 2">
            <a:extLst>
              <a:ext uri="{FF2B5EF4-FFF2-40B4-BE49-F238E27FC236}">
                <a16:creationId xmlns:a16="http://schemas.microsoft.com/office/drawing/2014/main" id="{63925927-68CF-4FD4-8B22-30777582E438}"/>
              </a:ext>
            </a:extLst>
          </p:cNvPr>
          <p:cNvSpPr txBox="1">
            <a:spLocks noChangeArrowheads="1"/>
          </p:cNvSpPr>
          <p:nvPr/>
        </p:nvSpPr>
        <p:spPr bwMode="auto">
          <a:xfrm>
            <a:off x="4214944" y="4293096"/>
            <a:ext cx="4932040" cy="4488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ts val="2880"/>
              </a:lnSpc>
            </a:pPr>
            <a:r>
              <a:rPr lang="el-GR" sz="1900" dirty="0">
                <a:latin typeface="Calibri Light" panose="020F0302020204030204" pitchFamily="34" charset="0"/>
                <a:cs typeface="Calibri Light" panose="020F0302020204030204" pitchFamily="34" charset="0"/>
              </a:rPr>
              <a:t>Μείωση 20% σε κάθε κατηγορία σκαφών</a:t>
            </a:r>
            <a:endParaRPr lang="el-GR" sz="1900" dirty="0">
              <a:solidFill>
                <a:srgbClr val="0000FF"/>
              </a:solidFill>
              <a:latin typeface="Calibri Light" panose="020F0302020204030204" pitchFamily="34" charset="0"/>
              <a:cs typeface="Calibri Light" panose="020F0302020204030204" pitchFamily="34" charset="0"/>
            </a:endParaRPr>
          </a:p>
        </p:txBody>
      </p:sp>
      <p:sp>
        <p:nvSpPr>
          <p:cNvPr id="51" name="Text Box 2">
            <a:extLst>
              <a:ext uri="{FF2B5EF4-FFF2-40B4-BE49-F238E27FC236}">
                <a16:creationId xmlns:a16="http://schemas.microsoft.com/office/drawing/2014/main" id="{63925927-68CF-4FD4-8B22-30777582E438}"/>
              </a:ext>
            </a:extLst>
          </p:cNvPr>
          <p:cNvSpPr txBox="1">
            <a:spLocks noChangeArrowheads="1"/>
          </p:cNvSpPr>
          <p:nvPr/>
        </p:nvSpPr>
        <p:spPr bwMode="auto">
          <a:xfrm>
            <a:off x="4211960" y="5301208"/>
            <a:ext cx="4932040" cy="4488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ts val="2880"/>
              </a:lnSpc>
            </a:pPr>
            <a:r>
              <a:rPr lang="el-GR" sz="1900" dirty="0">
                <a:latin typeface="Calibri Light" panose="020F0302020204030204" pitchFamily="34" charset="0"/>
                <a:cs typeface="Calibri Light" panose="020F0302020204030204" pitchFamily="34" charset="0"/>
              </a:rPr>
              <a:t>Μείωση 30% σε κάθε κατηγορία σκαφών</a:t>
            </a:r>
            <a:endParaRPr lang="el-GR" sz="1900" dirty="0">
              <a:solidFill>
                <a:srgbClr val="0000FF"/>
              </a:solidFill>
              <a:latin typeface="Calibri Light" panose="020F0302020204030204" pitchFamily="34" charset="0"/>
              <a:cs typeface="Calibri Light" panose="020F0302020204030204" pitchFamily="34" charset="0"/>
            </a:endParaRPr>
          </a:p>
        </p:txBody>
      </p:sp>
      <p:sp>
        <p:nvSpPr>
          <p:cNvPr id="52" name="Text Box 2">
            <a:extLst>
              <a:ext uri="{FF2B5EF4-FFF2-40B4-BE49-F238E27FC236}">
                <a16:creationId xmlns:a16="http://schemas.microsoft.com/office/drawing/2014/main" id="{63925927-68CF-4FD4-8B22-30777582E438}"/>
              </a:ext>
            </a:extLst>
          </p:cNvPr>
          <p:cNvSpPr txBox="1">
            <a:spLocks noChangeArrowheads="1"/>
          </p:cNvSpPr>
          <p:nvPr/>
        </p:nvSpPr>
        <p:spPr bwMode="auto">
          <a:xfrm>
            <a:off x="323528" y="404664"/>
            <a:ext cx="8424936" cy="1187504"/>
          </a:xfrm>
          <a:prstGeom prst="rect">
            <a:avLst/>
          </a:prstGeom>
          <a:solidFill>
            <a:schemeClr val="accent6">
              <a:lumMod val="20000"/>
              <a:lumOff val="80000"/>
              <a:alpha val="50000"/>
            </a:schemeClr>
          </a:solidFill>
          <a:ln>
            <a:noFill/>
          </a:ln>
          <a:effectLst/>
        </p:spPr>
        <p:txBody>
          <a:bodyPr wrap="square">
            <a:spAutoFit/>
          </a:bodyPr>
          <a:lstStyle/>
          <a:p>
            <a:pPr algn="just">
              <a:lnSpc>
                <a:spcPts val="2880"/>
              </a:lnSpc>
            </a:pPr>
            <a:r>
              <a:rPr lang="el-GR" sz="1900" dirty="0">
                <a:latin typeface="Calibri Light" panose="020F0302020204030204" pitchFamily="34" charset="0"/>
                <a:cs typeface="Calibri Light" panose="020F0302020204030204" pitchFamily="34" charset="0"/>
              </a:rPr>
              <a:t>Εξετάστηκαν τρια σενάρια μείωσης αλιευτικού στόλου και συγκρίθηκαν με τον αριθμό των σκαφών στο πρώτο έτος της προσομοίωσης </a:t>
            </a:r>
            <a:r>
              <a:rPr lang="en-GB" sz="1900" dirty="0">
                <a:latin typeface="Calibri Light" panose="020F0302020204030204" pitchFamily="34" charset="0"/>
                <a:cs typeface="Calibri Light" panose="020F0302020204030204" pitchFamily="34" charset="0"/>
              </a:rPr>
              <a:t>(2015) </a:t>
            </a:r>
            <a:r>
              <a:rPr lang="el-GR" sz="1900" dirty="0">
                <a:latin typeface="Calibri Light" panose="020F0302020204030204" pitchFamily="34" charset="0"/>
                <a:cs typeface="Calibri Light" panose="020F0302020204030204" pitchFamily="34" charset="0"/>
              </a:rPr>
              <a:t>ως προς τη βιομάζα των κυριοτέρων ειδών και τις συλλήψεις</a:t>
            </a:r>
            <a:r>
              <a:rPr lang="en-GB" sz="1900" dirty="0">
                <a:latin typeface="Calibri Light" panose="020F0302020204030204" pitchFamily="34" charset="0"/>
                <a:cs typeface="Calibri Light" panose="020F0302020204030204" pitchFamily="34" charset="0"/>
              </a:rPr>
              <a:t> </a:t>
            </a:r>
            <a:r>
              <a:rPr lang="el-GR" sz="1900" dirty="0">
                <a:latin typeface="Calibri Light" panose="020F0302020204030204" pitchFamily="34" charset="0"/>
                <a:cs typeface="Calibri Light" panose="020F0302020204030204" pitchFamily="34" charset="0"/>
              </a:rPr>
              <a:t>για 10 χρόνια</a:t>
            </a:r>
            <a:endParaRPr lang="el-GR" sz="1900" dirty="0">
              <a:solidFill>
                <a:srgbClr val="0000FF"/>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386735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10" name="Picture 9"/>
          <p:cNvPicPr>
            <a:picLocks noChangeAspect="1"/>
          </p:cNvPicPr>
          <p:nvPr/>
        </p:nvPicPr>
        <p:blipFill>
          <a:blip r:embed="rId5"/>
          <a:stretch>
            <a:fillRect/>
          </a:stretch>
        </p:blipFill>
        <p:spPr>
          <a:xfrm>
            <a:off x="706388" y="3573016"/>
            <a:ext cx="4009628" cy="3284984"/>
          </a:xfrm>
          <a:prstGeom prst="rect">
            <a:avLst/>
          </a:prstGeom>
        </p:spPr>
      </p:pic>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Αποτελέσματα</a:t>
            </a:r>
          </a:p>
        </p:txBody>
      </p:sp>
      <p:pic>
        <p:nvPicPr>
          <p:cNvPr id="3" name="Picture 2"/>
          <p:cNvPicPr>
            <a:picLocks noChangeAspect="1"/>
          </p:cNvPicPr>
          <p:nvPr/>
        </p:nvPicPr>
        <p:blipFill>
          <a:blip r:embed="rId6"/>
          <a:stretch>
            <a:fillRect/>
          </a:stretch>
        </p:blipFill>
        <p:spPr>
          <a:xfrm>
            <a:off x="743618" y="404665"/>
            <a:ext cx="3972398" cy="3240360"/>
          </a:xfrm>
          <a:prstGeom prst="rect">
            <a:avLst/>
          </a:prstGeom>
        </p:spPr>
      </p:pic>
      <p:pic>
        <p:nvPicPr>
          <p:cNvPr id="4" name="Picture 3"/>
          <p:cNvPicPr>
            <a:picLocks noChangeAspect="1"/>
          </p:cNvPicPr>
          <p:nvPr/>
        </p:nvPicPr>
        <p:blipFill>
          <a:blip r:embed="rId7"/>
          <a:stretch>
            <a:fillRect/>
          </a:stretch>
        </p:blipFill>
        <p:spPr>
          <a:xfrm>
            <a:off x="3054329" y="404664"/>
            <a:ext cx="1324744" cy="643973"/>
          </a:xfrm>
          <a:prstGeom prst="rect">
            <a:avLst/>
          </a:prstGeom>
        </p:spPr>
      </p:pic>
      <p:pic>
        <p:nvPicPr>
          <p:cNvPr id="5" name="Picture 4"/>
          <p:cNvPicPr>
            <a:picLocks noChangeAspect="1"/>
          </p:cNvPicPr>
          <p:nvPr/>
        </p:nvPicPr>
        <p:blipFill>
          <a:blip r:embed="rId8"/>
          <a:stretch>
            <a:fillRect/>
          </a:stretch>
        </p:blipFill>
        <p:spPr>
          <a:xfrm>
            <a:off x="4810844" y="404665"/>
            <a:ext cx="3937620" cy="3312368"/>
          </a:xfrm>
          <a:prstGeom prst="rect">
            <a:avLst/>
          </a:prstGeom>
        </p:spPr>
      </p:pic>
      <p:pic>
        <p:nvPicPr>
          <p:cNvPr id="9" name="Picture 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43092" y="548680"/>
            <a:ext cx="1619672" cy="579344"/>
          </a:xfrm>
          <a:prstGeom prst="rect">
            <a:avLst/>
          </a:prstGeom>
        </p:spPr>
      </p:pic>
      <p:pic>
        <p:nvPicPr>
          <p:cNvPr id="11" name="Picture 10"/>
          <p:cNvPicPr>
            <a:picLocks noChangeAspect="1"/>
          </p:cNvPicPr>
          <p:nvPr/>
        </p:nvPicPr>
        <p:blipFill>
          <a:blip r:embed="rId10"/>
          <a:stretch>
            <a:fillRect/>
          </a:stretch>
        </p:blipFill>
        <p:spPr>
          <a:xfrm>
            <a:off x="2982321" y="3789040"/>
            <a:ext cx="1392436" cy="734521"/>
          </a:xfrm>
          <a:prstGeom prst="rect">
            <a:avLst/>
          </a:prstGeom>
        </p:spPr>
      </p:pic>
      <p:pic>
        <p:nvPicPr>
          <p:cNvPr id="12" name="Picture 11"/>
          <p:cNvPicPr>
            <a:picLocks noChangeAspect="1"/>
          </p:cNvPicPr>
          <p:nvPr/>
        </p:nvPicPr>
        <p:blipFill>
          <a:blip r:embed="rId11"/>
          <a:stretch>
            <a:fillRect/>
          </a:stretch>
        </p:blipFill>
        <p:spPr>
          <a:xfrm>
            <a:off x="4860032" y="3645024"/>
            <a:ext cx="3816424" cy="3212976"/>
          </a:xfrm>
          <a:prstGeom prst="rect">
            <a:avLst/>
          </a:prstGeom>
        </p:spPr>
      </p:pic>
      <p:pic>
        <p:nvPicPr>
          <p:cNvPr id="13" name="Picture 12"/>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164288" y="3861048"/>
            <a:ext cx="1301291" cy="605160"/>
          </a:xfrm>
          <a:prstGeom prst="rect">
            <a:avLst/>
          </a:prstGeom>
        </p:spPr>
      </p:pic>
    </p:spTree>
    <p:extLst>
      <p:ext uri="{BB962C8B-B14F-4D97-AF65-F5344CB8AC3E}">
        <p14:creationId xmlns:p14="http://schemas.microsoft.com/office/powerpoint/2010/main" val="3618945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Αποτελέσματα</a:t>
            </a:r>
          </a:p>
        </p:txBody>
      </p:sp>
      <p:pic>
        <p:nvPicPr>
          <p:cNvPr id="2" name="Picture 1"/>
          <p:cNvPicPr>
            <a:picLocks noChangeAspect="1"/>
          </p:cNvPicPr>
          <p:nvPr/>
        </p:nvPicPr>
        <p:blipFill>
          <a:blip r:embed="rId5"/>
          <a:stretch>
            <a:fillRect/>
          </a:stretch>
        </p:blipFill>
        <p:spPr>
          <a:xfrm>
            <a:off x="179512" y="548680"/>
            <a:ext cx="4009628" cy="3564114"/>
          </a:xfrm>
          <a:prstGeom prst="rect">
            <a:avLst/>
          </a:prstGeom>
        </p:spPr>
      </p:pic>
      <p:pic>
        <p:nvPicPr>
          <p:cNvPr id="6" name="Picture 5"/>
          <p:cNvPicPr>
            <a:picLocks noChangeAspect="1"/>
          </p:cNvPicPr>
          <p:nvPr/>
        </p:nvPicPr>
        <p:blipFill>
          <a:blip r:embed="rId6"/>
          <a:stretch>
            <a:fillRect/>
          </a:stretch>
        </p:blipFill>
        <p:spPr>
          <a:xfrm>
            <a:off x="4932040" y="548680"/>
            <a:ext cx="4009628" cy="3564113"/>
          </a:xfrm>
          <a:prstGeom prst="rect">
            <a:avLst/>
          </a:prstGeom>
        </p:spPr>
      </p:pic>
      <p:pic>
        <p:nvPicPr>
          <p:cNvPr id="7" name="Picture 6"/>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2502885" y="4149080"/>
            <a:ext cx="1497532" cy="2366725"/>
          </a:xfrm>
          <a:prstGeom prst="rect">
            <a:avLst/>
          </a:prstGeom>
          <a:ln>
            <a:solidFill>
              <a:schemeClr val="tx1"/>
            </a:solidFill>
          </a:ln>
        </p:spPr>
      </p:pic>
      <p:sp>
        <p:nvSpPr>
          <p:cNvPr id="15" name="Rectangle 14"/>
          <p:cNvSpPr/>
          <p:nvPr/>
        </p:nvSpPr>
        <p:spPr>
          <a:xfrm>
            <a:off x="3203848" y="2060848"/>
            <a:ext cx="864096" cy="720080"/>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627784" y="620688"/>
            <a:ext cx="1763688" cy="590034"/>
          </a:xfrm>
          <a:prstGeom prst="rect">
            <a:avLst/>
          </a:prstGeom>
        </p:spPr>
      </p:pic>
      <p:pic>
        <p:nvPicPr>
          <p:cNvPr id="17" name="Picture 16"/>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236296" y="620688"/>
            <a:ext cx="1547664" cy="567008"/>
          </a:xfrm>
          <a:prstGeom prst="rect">
            <a:avLst/>
          </a:prstGeom>
        </p:spPr>
      </p:pic>
      <p:pic>
        <p:nvPicPr>
          <p:cNvPr id="18" name="Picture 17"/>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7596336" y="4149081"/>
            <a:ext cx="1044862" cy="2376264"/>
          </a:xfrm>
          <a:prstGeom prst="rect">
            <a:avLst/>
          </a:prstGeom>
          <a:ln>
            <a:solidFill>
              <a:srgbClr val="000000"/>
            </a:solidFill>
          </a:ln>
        </p:spPr>
      </p:pic>
      <p:sp>
        <p:nvSpPr>
          <p:cNvPr id="23" name="Rectangle 22"/>
          <p:cNvSpPr/>
          <p:nvPr/>
        </p:nvSpPr>
        <p:spPr>
          <a:xfrm>
            <a:off x="7884368" y="2132856"/>
            <a:ext cx="864096" cy="720080"/>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87978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Calibri Light" panose="020F0302020204030204" pitchFamily="34" charset="0"/>
                <a:cs typeface="Calibri Light" panose="020F0302020204030204" pitchFamily="34" charset="0"/>
              </a:rPr>
              <a:t>Συμπεράσματα</a:t>
            </a:r>
          </a:p>
        </p:txBody>
      </p:sp>
      <p:pic>
        <p:nvPicPr>
          <p:cNvPr id="19" name="Εικόνα 18">
            <a:extLst>
              <a:ext uri="{FF2B5EF4-FFF2-40B4-BE49-F238E27FC236}">
                <a16:creationId xmlns:a16="http://schemas.microsoft.com/office/drawing/2014/main" id="{692C962F-B77A-44F3-9F47-7F5CC200FE4A}"/>
              </a:ext>
            </a:extLst>
          </p:cNvPr>
          <p:cNvPicPr>
            <a:picLocks noChangeAspect="1"/>
          </p:cNvPicPr>
          <p:nvPr/>
        </p:nvPicPr>
        <p:blipFill>
          <a:blip r:embed="rId5"/>
          <a:stretch>
            <a:fillRect/>
          </a:stretch>
        </p:blipFill>
        <p:spPr>
          <a:xfrm>
            <a:off x="611560" y="3284984"/>
            <a:ext cx="6593938" cy="2948548"/>
          </a:xfrm>
          <a:prstGeom prst="rect">
            <a:avLst/>
          </a:prstGeom>
        </p:spPr>
      </p:pic>
      <p:sp>
        <p:nvSpPr>
          <p:cNvPr id="20" name="Ορθογώνιο 19">
            <a:extLst>
              <a:ext uri="{FF2B5EF4-FFF2-40B4-BE49-F238E27FC236}">
                <a16:creationId xmlns:a16="http://schemas.microsoft.com/office/drawing/2014/main" id="{FFD86584-BEBD-47B2-BC9C-09E58FEFF92A}"/>
              </a:ext>
            </a:extLst>
          </p:cNvPr>
          <p:cNvSpPr/>
          <p:nvPr/>
        </p:nvSpPr>
        <p:spPr>
          <a:xfrm>
            <a:off x="241090" y="409280"/>
            <a:ext cx="8867413" cy="2985433"/>
          </a:xfrm>
          <a:prstGeom prst="rect">
            <a:avLst/>
          </a:prstGeom>
        </p:spPr>
        <p:txBody>
          <a:bodyPr wrap="square">
            <a:spAutoFit/>
          </a:bodyPr>
          <a:lstStyle/>
          <a:p>
            <a:pPr>
              <a:spcAft>
                <a:spcPts val="800"/>
              </a:spcAft>
            </a:pPr>
            <a:r>
              <a:rPr lang="el-GR" dirty="0">
                <a:latin typeface="Calibri Light" panose="020F0302020204030204" pitchFamily="34" charset="0"/>
                <a:cs typeface="Calibri Light" panose="020F0302020204030204" pitchFamily="34" charset="0"/>
              </a:rPr>
              <a:t>Η αλιεία μεταβάλει την </a:t>
            </a:r>
            <a:r>
              <a:rPr lang="el-GR" dirty="0">
                <a:solidFill>
                  <a:srgbClr val="0000FF"/>
                </a:solidFill>
                <a:latin typeface="Calibri Light" panose="020F0302020204030204" pitchFamily="34" charset="0"/>
                <a:cs typeface="Calibri Light" panose="020F0302020204030204" pitchFamily="34" charset="0"/>
              </a:rPr>
              <a:t>πληθυσμιακή δομή</a:t>
            </a:r>
            <a:r>
              <a:rPr lang="en-US" dirty="0">
                <a:solidFill>
                  <a:srgbClr val="0000FF"/>
                </a:solidFill>
                <a:latin typeface="Calibri Light" panose="020F0302020204030204" pitchFamily="34" charset="0"/>
                <a:cs typeface="Calibri Light" panose="020F0302020204030204" pitchFamily="34" charset="0"/>
              </a:rPr>
              <a:t> </a:t>
            </a:r>
            <a:r>
              <a:rPr lang="el-GR" dirty="0">
                <a:latin typeface="Calibri Light" panose="020F0302020204030204" pitchFamily="34" charset="0"/>
                <a:cs typeface="Calibri Light" panose="020F0302020204030204" pitchFamily="34" charset="0"/>
              </a:rPr>
              <a:t>και τη</a:t>
            </a:r>
            <a:r>
              <a:rPr lang="en-US" dirty="0">
                <a:latin typeface="Calibri Light" panose="020F0302020204030204" pitchFamily="34" charset="0"/>
                <a:cs typeface="Calibri Light" panose="020F0302020204030204" pitchFamily="34" charset="0"/>
              </a:rPr>
              <a:t> </a:t>
            </a:r>
            <a:r>
              <a:rPr lang="el-GR" dirty="0">
                <a:solidFill>
                  <a:srgbClr val="0000FF"/>
                </a:solidFill>
                <a:latin typeface="Calibri Light" panose="020F0302020204030204" pitchFamily="34" charset="0"/>
                <a:cs typeface="Calibri Light" panose="020F0302020204030204" pitchFamily="34" charset="0"/>
              </a:rPr>
              <a:t>βιομάζα</a:t>
            </a:r>
            <a:r>
              <a:rPr lang="en-US" dirty="0">
                <a:latin typeface="Calibri Light" panose="020F0302020204030204" pitchFamily="34" charset="0"/>
                <a:cs typeface="Calibri Light" panose="020F0302020204030204" pitchFamily="34" charset="0"/>
              </a:rPr>
              <a:t> </a:t>
            </a:r>
            <a:r>
              <a:rPr lang="el-GR" dirty="0">
                <a:latin typeface="Calibri Light" panose="020F0302020204030204" pitchFamily="34" charset="0"/>
                <a:cs typeface="Calibri Light" panose="020F0302020204030204" pitchFamily="34" charset="0"/>
              </a:rPr>
              <a:t>των ειδών στόχων</a:t>
            </a:r>
            <a:endParaRPr lang="en-US" dirty="0">
              <a:latin typeface="Calibri Light" panose="020F0302020204030204" pitchFamily="34" charset="0"/>
              <a:cs typeface="Calibri Light" panose="020F0302020204030204" pitchFamily="34" charset="0"/>
            </a:endParaRPr>
          </a:p>
          <a:p>
            <a:pPr>
              <a:spcAft>
                <a:spcPts val="800"/>
              </a:spcAft>
            </a:pPr>
            <a:endParaRPr lang="en-US" sz="1100" dirty="0">
              <a:latin typeface="Calibri Light" panose="020F0302020204030204" pitchFamily="34" charset="0"/>
              <a:cs typeface="Calibri Light" panose="020F0302020204030204" pitchFamily="34" charset="0"/>
            </a:endParaRPr>
          </a:p>
          <a:p>
            <a:pPr>
              <a:spcAft>
                <a:spcPts val="800"/>
              </a:spcAft>
            </a:pPr>
            <a:r>
              <a:rPr lang="el-GR" dirty="0">
                <a:solidFill>
                  <a:srgbClr val="0000FF"/>
                </a:solidFill>
                <a:latin typeface="Calibri Light" panose="020F0302020204030204" pitchFamily="34" charset="0"/>
                <a:cs typeface="Calibri Light" panose="020F0302020204030204" pitchFamily="34" charset="0"/>
              </a:rPr>
              <a:t>Αυξημένο μέσο μήκος </a:t>
            </a:r>
            <a:r>
              <a:rPr lang="el-GR" dirty="0">
                <a:latin typeface="Calibri Light" panose="020F0302020204030204" pitchFamily="34" charset="0"/>
                <a:cs typeface="Calibri Light" panose="020F0302020204030204" pitchFamily="34" charset="0"/>
              </a:rPr>
              <a:t>και</a:t>
            </a:r>
            <a:r>
              <a:rPr lang="en-US" dirty="0">
                <a:solidFill>
                  <a:srgbClr val="0000FF"/>
                </a:solidFill>
                <a:latin typeface="Calibri Light" panose="020F0302020204030204" pitchFamily="34" charset="0"/>
                <a:cs typeface="Calibri Light" panose="020F0302020204030204" pitchFamily="34" charset="0"/>
              </a:rPr>
              <a:t> </a:t>
            </a:r>
            <a:r>
              <a:rPr lang="el-GR" dirty="0">
                <a:solidFill>
                  <a:srgbClr val="0000FF"/>
                </a:solidFill>
                <a:latin typeface="Calibri Light" panose="020F0302020204030204" pitchFamily="34" charset="0"/>
                <a:cs typeface="Calibri Light" panose="020F0302020204030204" pitchFamily="34" charset="0"/>
              </a:rPr>
              <a:t>βιομάζα</a:t>
            </a:r>
            <a:r>
              <a:rPr lang="en-US" dirty="0">
                <a:solidFill>
                  <a:srgbClr val="0000FF"/>
                </a:solidFill>
                <a:latin typeface="Calibri Light" panose="020F0302020204030204" pitchFamily="34" charset="0"/>
                <a:cs typeface="Calibri Light" panose="020F0302020204030204" pitchFamily="34" charset="0"/>
              </a:rPr>
              <a:t> </a:t>
            </a:r>
            <a:r>
              <a:rPr lang="el-GR" dirty="0">
                <a:latin typeface="Calibri Light" panose="020F0302020204030204" pitchFamily="34" charset="0"/>
                <a:cs typeface="Calibri Light" panose="020F0302020204030204" pitchFamily="34" charset="0"/>
              </a:rPr>
              <a:t>στις περιοχές χαμηλής αλιευτικής πίεσης</a:t>
            </a:r>
            <a:endParaRPr lang="en-US" dirty="0">
              <a:latin typeface="Calibri Light" panose="020F0302020204030204" pitchFamily="34" charset="0"/>
              <a:cs typeface="Calibri Light" panose="020F0302020204030204" pitchFamily="34" charset="0"/>
            </a:endParaRPr>
          </a:p>
          <a:p>
            <a:pPr>
              <a:spcAft>
                <a:spcPts val="800"/>
              </a:spcAft>
            </a:pPr>
            <a:endParaRPr lang="en-US" sz="1100" dirty="0">
              <a:latin typeface="Calibri Light" panose="020F0302020204030204" pitchFamily="34" charset="0"/>
              <a:cs typeface="Calibri Light" panose="020F0302020204030204" pitchFamily="34" charset="0"/>
            </a:endParaRPr>
          </a:p>
          <a:p>
            <a:pPr>
              <a:spcAft>
                <a:spcPts val="800"/>
              </a:spcAft>
            </a:pPr>
            <a:r>
              <a:rPr lang="el-GR" dirty="0">
                <a:latin typeface="Calibri Light" panose="020F0302020204030204" pitchFamily="34" charset="0"/>
                <a:cs typeface="Calibri Light" panose="020F0302020204030204" pitchFamily="34" charset="0"/>
              </a:rPr>
              <a:t>Οι χωρικές αλιευτικές </a:t>
            </a:r>
            <a:r>
              <a:rPr lang="el-GR" dirty="0">
                <a:solidFill>
                  <a:srgbClr val="0000FF"/>
                </a:solidFill>
                <a:latin typeface="Calibri Light" panose="020F0302020204030204" pitchFamily="34" charset="0"/>
                <a:cs typeface="Calibri Light" panose="020F0302020204030204" pitchFamily="34" charset="0"/>
              </a:rPr>
              <a:t>απαγορεύσεις</a:t>
            </a:r>
            <a:r>
              <a:rPr lang="en-US" dirty="0">
                <a:latin typeface="Calibri Light" panose="020F0302020204030204" pitchFamily="34" charset="0"/>
                <a:cs typeface="Calibri Light" panose="020F0302020204030204" pitchFamily="34" charset="0"/>
              </a:rPr>
              <a:t> </a:t>
            </a:r>
            <a:r>
              <a:rPr lang="el-GR" dirty="0">
                <a:latin typeface="Calibri Light" panose="020F0302020204030204" pitchFamily="34" charset="0"/>
                <a:cs typeface="Calibri Light" panose="020F0302020204030204" pitchFamily="34" charset="0"/>
              </a:rPr>
              <a:t>συμβάλλουν στη </a:t>
            </a:r>
            <a:r>
              <a:rPr lang="el-GR" dirty="0">
                <a:solidFill>
                  <a:srgbClr val="0000FF"/>
                </a:solidFill>
                <a:latin typeface="Calibri Light" panose="020F0302020204030204" pitchFamily="34" charset="0"/>
                <a:cs typeface="Calibri Light" panose="020F0302020204030204" pitchFamily="34" charset="0"/>
              </a:rPr>
              <a:t>βελτίωση της κατάστασης </a:t>
            </a:r>
            <a:r>
              <a:rPr lang="el-GR" dirty="0">
                <a:latin typeface="Calibri Light" panose="020F0302020204030204" pitchFamily="34" charset="0"/>
                <a:cs typeface="Calibri Light" panose="020F0302020204030204" pitchFamily="34" charset="0"/>
              </a:rPr>
              <a:t>των παραβενθικών πληθυσμών εντός των προστατευμένων περιοχών προσφέροντας </a:t>
            </a:r>
            <a:r>
              <a:rPr lang="el-GR" dirty="0">
                <a:solidFill>
                  <a:srgbClr val="0000FF"/>
                </a:solidFill>
                <a:latin typeface="Calibri Light" panose="020F0302020204030204" pitchFamily="34" charset="0"/>
                <a:cs typeface="Calibri Light" panose="020F0302020204030204" pitchFamily="34" charset="0"/>
              </a:rPr>
              <a:t>καταφύγιο</a:t>
            </a:r>
            <a:r>
              <a:rPr lang="en-US" dirty="0">
                <a:latin typeface="Calibri Light" panose="020F0302020204030204" pitchFamily="34" charset="0"/>
                <a:cs typeface="Calibri Light" panose="020F0302020204030204" pitchFamily="34" charset="0"/>
              </a:rPr>
              <a:t> </a:t>
            </a:r>
            <a:r>
              <a:rPr lang="el-GR" dirty="0">
                <a:latin typeface="Calibri Light" panose="020F0302020204030204" pitchFamily="34" charset="0"/>
                <a:cs typeface="Calibri Light" panose="020F0302020204030204" pitchFamily="34" charset="0"/>
              </a:rPr>
              <a:t>για τα</a:t>
            </a:r>
            <a:r>
              <a:rPr lang="en-US" dirty="0">
                <a:latin typeface="Calibri Light" panose="020F0302020204030204" pitchFamily="34" charset="0"/>
                <a:cs typeface="Calibri Light" panose="020F0302020204030204" pitchFamily="34" charset="0"/>
              </a:rPr>
              <a:t> </a:t>
            </a:r>
            <a:r>
              <a:rPr lang="el-GR" dirty="0">
                <a:solidFill>
                  <a:srgbClr val="0000FF"/>
                </a:solidFill>
                <a:latin typeface="Calibri Light" panose="020F0302020204030204" pitchFamily="34" charset="0"/>
                <a:cs typeface="Calibri Light" panose="020F0302020204030204" pitchFamily="34" charset="0"/>
              </a:rPr>
              <a:t>μεγάλα άτομα</a:t>
            </a:r>
            <a:r>
              <a:rPr lang="en-US" dirty="0">
                <a:solidFill>
                  <a:srgbClr val="0000FF"/>
                </a:solidFill>
                <a:latin typeface="Calibri Light" panose="020F0302020204030204" pitchFamily="34" charset="0"/>
                <a:cs typeface="Calibri Light" panose="020F0302020204030204" pitchFamily="34" charset="0"/>
              </a:rPr>
              <a:t> </a:t>
            </a:r>
            <a:r>
              <a:rPr lang="el-GR" dirty="0">
                <a:latin typeface="Calibri Light" panose="020F0302020204030204" pitchFamily="34" charset="0"/>
                <a:cs typeface="Calibri Light" panose="020F0302020204030204" pitchFamily="34" charset="0"/>
              </a:rPr>
              <a:t>και την σημαντική συμμετοχή τους στη </a:t>
            </a:r>
            <a:r>
              <a:rPr lang="el-GR" dirty="0">
                <a:solidFill>
                  <a:srgbClr val="0000FF"/>
                </a:solidFill>
                <a:latin typeface="Calibri Light" panose="020F0302020204030204" pitchFamily="34" charset="0"/>
                <a:cs typeface="Calibri Light" panose="020F0302020204030204" pitchFamily="34" charset="0"/>
              </a:rPr>
              <a:t>γονιδιακή δεξαμενή</a:t>
            </a:r>
          </a:p>
          <a:p>
            <a:pPr>
              <a:spcAft>
                <a:spcPts val="800"/>
              </a:spcAft>
            </a:pPr>
            <a:endParaRPr lang="el-GR" dirty="0">
              <a:latin typeface="Calibri Light" panose="020F0302020204030204" pitchFamily="34" charset="0"/>
              <a:cs typeface="Calibri Light" panose="020F0302020204030204" pitchFamily="34" charset="0"/>
            </a:endParaRPr>
          </a:p>
          <a:p>
            <a:pPr>
              <a:spcAft>
                <a:spcPts val="800"/>
              </a:spcAft>
            </a:pPr>
            <a:r>
              <a:rPr lang="el-GR" dirty="0">
                <a:latin typeface="Calibri Light" panose="020F0302020204030204" pitchFamily="34" charset="0"/>
                <a:cs typeface="Calibri Light" panose="020F0302020204030204" pitchFamily="34" charset="0"/>
              </a:rPr>
              <a:t>Η μείωση της αλιευτικής προσπάθειας συμβάλλει στην </a:t>
            </a:r>
            <a:r>
              <a:rPr lang="el-GR" dirty="0">
                <a:solidFill>
                  <a:srgbClr val="0000FF"/>
                </a:solidFill>
                <a:latin typeface="Calibri Light" panose="020F0302020204030204" pitchFamily="34" charset="0"/>
                <a:cs typeface="Calibri Light" panose="020F0302020204030204" pitchFamily="34" charset="0"/>
              </a:rPr>
              <a:t>αύξηση της βιομάζας </a:t>
            </a:r>
            <a:r>
              <a:rPr lang="el-GR" dirty="0">
                <a:latin typeface="Calibri Light" panose="020F0302020204030204" pitchFamily="34" charset="0"/>
                <a:cs typeface="Calibri Light" panose="020F0302020204030204" pitchFamily="34" charset="0"/>
              </a:rPr>
              <a:t>των ψαριών</a:t>
            </a:r>
          </a:p>
        </p:txBody>
      </p:sp>
    </p:spTree>
    <p:extLst>
      <p:ext uri="{BB962C8B-B14F-4D97-AF65-F5344CB8AC3E}">
        <p14:creationId xmlns:p14="http://schemas.microsoft.com/office/powerpoint/2010/main" val="877744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6"/>
          <p:cNvGrpSpPr>
            <a:grpSpLocks/>
          </p:cNvGrpSpPr>
          <p:nvPr/>
        </p:nvGrpSpPr>
        <p:grpSpPr bwMode="auto">
          <a:xfrm>
            <a:off x="0" y="5884863"/>
            <a:ext cx="9144000" cy="973137"/>
            <a:chOff x="0" y="5885234"/>
            <a:chExt cx="9143999" cy="972766"/>
          </a:xfrm>
        </p:grpSpPr>
        <p:pic>
          <p:nvPicPr>
            <p:cNvPr id="21521" name="Picture 7"/>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22" name="Picture 8"/>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05"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l-GR" sz="1800" dirty="0">
                <a:solidFill>
                  <a:schemeClr val="bg1"/>
                </a:solidFill>
                <a:latin typeface="Verdana" charset="0"/>
              </a:rPr>
              <a:t>Μήπως πρέπει να σκεφτούμε λογικά?</a:t>
            </a:r>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20272" y="6093296"/>
            <a:ext cx="2088232" cy="749763"/>
          </a:xfrm>
          <a:prstGeom prst="rect">
            <a:avLst/>
          </a:prstGeom>
        </p:spPr>
      </p:pic>
      <p:pic>
        <p:nvPicPr>
          <p:cNvPr id="2" name="Picture 1"/>
          <p:cNvPicPr>
            <a:picLocks noChangeAspect="1"/>
          </p:cNvPicPr>
          <p:nvPr/>
        </p:nvPicPr>
        <p:blipFill>
          <a:blip r:embed="rId6"/>
          <a:stretch>
            <a:fillRect/>
          </a:stretch>
        </p:blipFill>
        <p:spPr>
          <a:xfrm>
            <a:off x="10925" y="404664"/>
            <a:ext cx="3960440" cy="3771028"/>
          </a:xfrm>
          <a:prstGeom prst="rect">
            <a:avLst/>
          </a:prstGeom>
        </p:spPr>
      </p:pic>
      <p:pic>
        <p:nvPicPr>
          <p:cNvPr id="3" name="Picture 2"/>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6588224" y="476672"/>
            <a:ext cx="2555776" cy="2492670"/>
          </a:xfrm>
          <a:prstGeom prst="rect">
            <a:avLst/>
          </a:prstGeom>
        </p:spPr>
      </p:pic>
      <p:pic>
        <p:nvPicPr>
          <p:cNvPr id="4" name="Picture 3"/>
          <p:cNvPicPr>
            <a:picLocks noChangeAspect="1"/>
          </p:cNvPicPr>
          <p:nvPr/>
        </p:nvPicPr>
        <p:blipFill>
          <a:blip r:embed="rId8"/>
          <a:stretch>
            <a:fillRect/>
          </a:stretch>
        </p:blipFill>
        <p:spPr>
          <a:xfrm>
            <a:off x="3995936" y="404664"/>
            <a:ext cx="2598936" cy="2598936"/>
          </a:xfrm>
          <a:prstGeom prst="rect">
            <a:avLst/>
          </a:prstGeom>
        </p:spPr>
      </p:pic>
      <p:pic>
        <p:nvPicPr>
          <p:cNvPr id="5" name="Picture 4"/>
          <p:cNvPicPr>
            <a:picLocks noChangeAspect="1"/>
          </p:cNvPicPr>
          <p:nvPr/>
        </p:nvPicPr>
        <p:blipFill>
          <a:blip r:embed="rId9"/>
          <a:stretch>
            <a:fillRect/>
          </a:stretch>
        </p:blipFill>
        <p:spPr>
          <a:xfrm>
            <a:off x="1043608" y="4038600"/>
            <a:ext cx="2882900" cy="2819400"/>
          </a:xfrm>
          <a:prstGeom prst="rect">
            <a:avLst/>
          </a:prstGeom>
        </p:spPr>
      </p:pic>
      <p:pic>
        <p:nvPicPr>
          <p:cNvPr id="10" name="Picture 9"/>
          <p:cNvPicPr>
            <a:picLocks noChangeAspect="1"/>
          </p:cNvPicPr>
          <p:nvPr/>
        </p:nvPicPr>
        <p:blipFill>
          <a:blip r:embed="rId10"/>
          <a:stretch>
            <a:fillRect/>
          </a:stretch>
        </p:blipFill>
        <p:spPr>
          <a:xfrm>
            <a:off x="3995936" y="2852936"/>
            <a:ext cx="3810000" cy="2133600"/>
          </a:xfrm>
          <a:prstGeom prst="rect">
            <a:avLst/>
          </a:prstGeom>
        </p:spPr>
      </p:pic>
      <p:pic>
        <p:nvPicPr>
          <p:cNvPr id="12" name="Picture 11"/>
          <p:cNvPicPr>
            <a:picLocks noChangeAspect="1"/>
          </p:cNvPicPr>
          <p:nvPr/>
        </p:nvPicPr>
        <p:blipFill>
          <a:blip r:embed="rId11"/>
          <a:stretch>
            <a:fillRect/>
          </a:stretch>
        </p:blipFill>
        <p:spPr>
          <a:xfrm>
            <a:off x="3995936" y="4941168"/>
            <a:ext cx="3119388" cy="1794848"/>
          </a:xfrm>
          <a:prstGeom prst="rect">
            <a:avLst/>
          </a:prstGeom>
        </p:spPr>
      </p:pic>
    </p:spTree>
    <p:extLst>
      <p:ext uri="{BB962C8B-B14F-4D97-AF65-F5344CB8AC3E}">
        <p14:creationId xmlns:p14="http://schemas.microsoft.com/office/powerpoint/2010/main" val="27735977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800" dirty="0">
                <a:solidFill>
                  <a:schemeClr val="bg1"/>
                </a:solidFill>
                <a:latin typeface="Calibri"/>
                <a:cs typeface="Calibri"/>
              </a:rPr>
              <a:t>Paradigm shift</a:t>
            </a:r>
            <a:r>
              <a:rPr lang="el-GR" sz="1800" dirty="0">
                <a:solidFill>
                  <a:schemeClr val="bg1"/>
                </a:solidFill>
                <a:latin typeface="Calibri"/>
                <a:cs typeface="Calibri"/>
              </a:rPr>
              <a:t> (αλλαγή νοοτροπίας και προσέγγισης)</a:t>
            </a:r>
          </a:p>
        </p:txBody>
      </p:sp>
      <p:grpSp>
        <p:nvGrpSpPr>
          <p:cNvPr id="33794" name="Group 6"/>
          <p:cNvGrpSpPr>
            <a:grpSpLocks/>
          </p:cNvGrpSpPr>
          <p:nvPr/>
        </p:nvGrpSpPr>
        <p:grpSpPr bwMode="auto">
          <a:xfrm>
            <a:off x="0" y="5884863"/>
            <a:ext cx="9144000" cy="973137"/>
            <a:chOff x="0" y="5885234"/>
            <a:chExt cx="9143999" cy="972766"/>
          </a:xfrm>
        </p:grpSpPr>
        <p:pic>
          <p:nvPicPr>
            <p:cNvPr id="33799"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00" name="Picture 8"/>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3798" name="Text Box 5"/>
          <p:cNvSpPr txBox="1">
            <a:spLocks noChangeArrowheads="1"/>
          </p:cNvSpPr>
          <p:nvPr/>
        </p:nvSpPr>
        <p:spPr bwMode="auto">
          <a:xfrm>
            <a:off x="4499992" y="404664"/>
            <a:ext cx="4644008" cy="2332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lnSpc>
                <a:spcPct val="125000"/>
              </a:lnSpc>
              <a:spcBef>
                <a:spcPts val="0"/>
              </a:spcBef>
            </a:pPr>
            <a:r>
              <a:rPr lang="el-GR" sz="1800" dirty="0">
                <a:latin typeface="Calibri"/>
                <a:cs typeface="Calibri"/>
                <a:sym typeface="Wingdings" charset="0"/>
              </a:rPr>
              <a:t>Απαιτείται η μετάβαση από την </a:t>
            </a:r>
            <a:r>
              <a:rPr lang="el-GR" sz="1800" dirty="0">
                <a:solidFill>
                  <a:srgbClr val="0000FF"/>
                </a:solidFill>
                <a:latin typeface="Calibri"/>
                <a:cs typeface="Calibri"/>
                <a:sym typeface="Wingdings" charset="0"/>
              </a:rPr>
              <a:t>ανθρωποκεντρική</a:t>
            </a:r>
            <a:r>
              <a:rPr lang="el-GR" sz="1800" dirty="0">
                <a:latin typeface="Calibri"/>
                <a:cs typeface="Calibri"/>
                <a:sym typeface="Wingdings" charset="0"/>
              </a:rPr>
              <a:t> λογική της </a:t>
            </a:r>
            <a:r>
              <a:rPr lang="en-GB" sz="1800" dirty="0">
                <a:latin typeface="Calibri"/>
                <a:cs typeface="Calibri"/>
                <a:sym typeface="Wingdings" charset="0"/>
              </a:rPr>
              <a:t>“</a:t>
            </a:r>
            <a:r>
              <a:rPr lang="el-GR" sz="1800" dirty="0">
                <a:latin typeface="Calibri"/>
                <a:cs typeface="Calibri"/>
                <a:sym typeface="Wingdings" charset="0"/>
              </a:rPr>
              <a:t>επιπλέον σοδειάς</a:t>
            </a:r>
            <a:r>
              <a:rPr lang="en-GB" sz="1800" dirty="0">
                <a:latin typeface="Calibri"/>
                <a:cs typeface="Calibri"/>
                <a:sym typeface="Wingdings" charset="0"/>
              </a:rPr>
              <a:t>”</a:t>
            </a:r>
            <a:r>
              <a:rPr lang="en-US" sz="1800" dirty="0">
                <a:latin typeface="Calibri"/>
                <a:cs typeface="Calibri"/>
                <a:sym typeface="Wingdings" charset="0"/>
              </a:rPr>
              <a:t>…</a:t>
            </a:r>
            <a:endParaRPr lang="el-GR" sz="1800" dirty="0">
              <a:latin typeface="Calibri"/>
              <a:cs typeface="Calibri"/>
              <a:sym typeface="Wingdings" charset="0"/>
            </a:endParaRPr>
          </a:p>
          <a:p>
            <a:pPr algn="r" eaLnBrk="1" hangingPunct="1">
              <a:lnSpc>
                <a:spcPct val="125000"/>
              </a:lnSpc>
              <a:spcBef>
                <a:spcPts val="0"/>
              </a:spcBef>
            </a:pPr>
            <a:endParaRPr lang="el-GR" sz="1200" i="1" dirty="0">
              <a:latin typeface="Calibri"/>
              <a:cs typeface="Calibri"/>
              <a:sym typeface="Wingdings" charset="0"/>
            </a:endParaRPr>
          </a:p>
          <a:p>
            <a:pPr algn="r" eaLnBrk="1" hangingPunct="1">
              <a:lnSpc>
                <a:spcPct val="125000"/>
              </a:lnSpc>
              <a:spcBef>
                <a:spcPts val="0"/>
              </a:spcBef>
            </a:pPr>
            <a:r>
              <a:rPr lang="en-US" sz="1700" i="1" dirty="0">
                <a:latin typeface="Calibri"/>
                <a:cs typeface="Calibri"/>
                <a:sym typeface="Wingdings" charset="0"/>
              </a:rPr>
              <a:t>‘Less fishing is wasteful, for the surplus of fish dies from natural</a:t>
            </a:r>
            <a:r>
              <a:rPr lang="el-GR" sz="1700" i="1" dirty="0">
                <a:latin typeface="Calibri"/>
                <a:cs typeface="Calibri"/>
                <a:sym typeface="Wingdings" charset="0"/>
              </a:rPr>
              <a:t> </a:t>
            </a:r>
            <a:r>
              <a:rPr lang="en-US" sz="1700" i="1" dirty="0">
                <a:latin typeface="Calibri"/>
                <a:cs typeface="Calibri"/>
                <a:sym typeface="Wingdings" charset="0"/>
              </a:rPr>
              <a:t>causes without</a:t>
            </a:r>
            <a:r>
              <a:rPr lang="el-GR" sz="1700" i="1" dirty="0">
                <a:latin typeface="Calibri"/>
                <a:cs typeface="Calibri"/>
                <a:sym typeface="Wingdings" charset="0"/>
              </a:rPr>
              <a:t> </a:t>
            </a:r>
            <a:r>
              <a:rPr lang="en-US" sz="1700" i="1" dirty="0">
                <a:latin typeface="Calibri"/>
                <a:cs typeface="Calibri"/>
                <a:sym typeface="Wingdings" charset="0"/>
              </a:rPr>
              <a:t>benefit to mankind.’</a:t>
            </a:r>
          </a:p>
          <a:p>
            <a:pPr algn="r" eaLnBrk="1" hangingPunct="1">
              <a:lnSpc>
                <a:spcPct val="125000"/>
              </a:lnSpc>
              <a:spcBef>
                <a:spcPts val="0"/>
              </a:spcBef>
            </a:pPr>
            <a:r>
              <a:rPr lang="en-US" sz="1700" dirty="0">
                <a:latin typeface="Calibri"/>
                <a:cs typeface="Calibri"/>
                <a:sym typeface="Wingdings" charset="0"/>
              </a:rPr>
              <a:t>W.M. Chapman, 1948</a:t>
            </a:r>
          </a:p>
        </p:txBody>
      </p:sp>
      <p:pic>
        <p:nvPicPr>
          <p:cNvPr id="10" name="Picture 10"/>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3389" y="404664"/>
            <a:ext cx="4468611" cy="31060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 Box 5"/>
          <p:cNvSpPr txBox="1">
            <a:spLocks noChangeArrowheads="1"/>
          </p:cNvSpPr>
          <p:nvPr/>
        </p:nvSpPr>
        <p:spPr bwMode="auto">
          <a:xfrm>
            <a:off x="179512" y="3429000"/>
            <a:ext cx="8964488" cy="35676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lnSpc>
                <a:spcPct val="125000"/>
              </a:lnSpc>
              <a:spcBef>
                <a:spcPts val="0"/>
              </a:spcBef>
            </a:pPr>
            <a:r>
              <a:rPr lang="el-GR" sz="1800" dirty="0">
                <a:latin typeface="Calibri"/>
                <a:cs typeface="Calibri"/>
                <a:sym typeface="Wingdings" charset="0"/>
              </a:rPr>
              <a:t>...στη λογική της </a:t>
            </a:r>
            <a:r>
              <a:rPr lang="el-GR" sz="1800" dirty="0">
                <a:solidFill>
                  <a:srgbClr val="0000FF"/>
                </a:solidFill>
                <a:latin typeface="Calibri"/>
                <a:cs typeface="Calibri"/>
                <a:sym typeface="Wingdings" charset="0"/>
              </a:rPr>
              <a:t>βιολογίας διατήρησης</a:t>
            </a:r>
            <a:r>
              <a:rPr lang="en-GB" sz="1800" dirty="0">
                <a:solidFill>
                  <a:srgbClr val="0000FF"/>
                </a:solidFill>
                <a:latin typeface="Calibri"/>
                <a:cs typeface="Calibri"/>
                <a:sym typeface="Wingdings" charset="0"/>
              </a:rPr>
              <a:t> </a:t>
            </a:r>
            <a:endParaRPr lang="el-GR" sz="1800" dirty="0">
              <a:solidFill>
                <a:srgbClr val="0000FF"/>
              </a:solidFill>
              <a:latin typeface="Calibri"/>
              <a:cs typeface="Calibri"/>
              <a:sym typeface="Wingdings" charset="0"/>
            </a:endParaRPr>
          </a:p>
          <a:p>
            <a:pPr algn="r" eaLnBrk="1" hangingPunct="1">
              <a:lnSpc>
                <a:spcPct val="125000"/>
              </a:lnSpc>
              <a:spcBef>
                <a:spcPts val="0"/>
              </a:spcBef>
            </a:pPr>
            <a:r>
              <a:rPr lang="el-GR" sz="1800" dirty="0">
                <a:latin typeface="Calibri"/>
                <a:cs typeface="Calibri"/>
                <a:sym typeface="Wingdings" charset="0"/>
              </a:rPr>
              <a:t>και της </a:t>
            </a:r>
            <a:r>
              <a:rPr lang="el-GR" sz="1800" dirty="0">
                <a:solidFill>
                  <a:srgbClr val="0000FF"/>
                </a:solidFill>
                <a:latin typeface="Calibri"/>
                <a:cs typeface="Calibri"/>
                <a:sym typeface="Wingdings" charset="0"/>
              </a:rPr>
              <a:t>οικοσυστημικής διαχείρισης</a:t>
            </a:r>
            <a:endParaRPr lang="en-GB" sz="1800" dirty="0">
              <a:solidFill>
                <a:srgbClr val="0000FF"/>
              </a:solidFill>
              <a:latin typeface="Calibri"/>
              <a:cs typeface="Calibri"/>
              <a:sym typeface="Wingdings" charset="0"/>
            </a:endParaRPr>
          </a:p>
          <a:p>
            <a:pPr algn="r" eaLnBrk="1" hangingPunct="1">
              <a:lnSpc>
                <a:spcPct val="125000"/>
              </a:lnSpc>
              <a:spcBef>
                <a:spcPts val="0"/>
              </a:spcBef>
            </a:pPr>
            <a:endParaRPr lang="en-GB" sz="1100" dirty="0">
              <a:solidFill>
                <a:srgbClr val="0000FF"/>
              </a:solidFill>
              <a:latin typeface="Calibri"/>
              <a:cs typeface="Calibri"/>
              <a:sym typeface="Wingdings" charset="0"/>
            </a:endParaRPr>
          </a:p>
          <a:p>
            <a:pPr algn="r" eaLnBrk="1" hangingPunct="1">
              <a:lnSpc>
                <a:spcPct val="125000"/>
              </a:lnSpc>
              <a:spcBef>
                <a:spcPts val="0"/>
              </a:spcBef>
            </a:pPr>
            <a:r>
              <a:rPr lang="en-US" sz="1700" i="1" dirty="0">
                <a:latin typeface="Calibri"/>
                <a:cs typeface="Calibri"/>
                <a:sym typeface="Wingdings" charset="0"/>
              </a:rPr>
              <a:t>‘Health to the ocean means health for us.’</a:t>
            </a:r>
          </a:p>
          <a:p>
            <a:pPr algn="r" eaLnBrk="1" hangingPunct="1">
              <a:lnSpc>
                <a:spcPct val="125000"/>
              </a:lnSpc>
              <a:spcBef>
                <a:spcPts val="0"/>
              </a:spcBef>
            </a:pPr>
            <a:r>
              <a:rPr lang="en-US" sz="1700" dirty="0">
                <a:latin typeface="Calibri"/>
                <a:cs typeface="Calibri"/>
                <a:sym typeface="Wingdings" charset="0"/>
              </a:rPr>
              <a:t>Sylvia Earle, 2009</a:t>
            </a:r>
            <a:endParaRPr lang="el-GR" sz="1700" dirty="0">
              <a:latin typeface="Calibri"/>
              <a:cs typeface="Calibri"/>
              <a:sym typeface="Wingdings" charset="0"/>
            </a:endParaRPr>
          </a:p>
          <a:p>
            <a:pPr algn="r" eaLnBrk="1" hangingPunct="1">
              <a:lnSpc>
                <a:spcPct val="125000"/>
              </a:lnSpc>
              <a:spcBef>
                <a:spcPts val="0"/>
              </a:spcBef>
            </a:pPr>
            <a:endParaRPr lang="en-US" sz="1700" dirty="0">
              <a:latin typeface="Calibri"/>
              <a:cs typeface="Calibri"/>
              <a:sym typeface="Wingdings" charset="0"/>
            </a:endParaRPr>
          </a:p>
          <a:p>
            <a:pPr algn="r" eaLnBrk="1" hangingPunct="1">
              <a:lnSpc>
                <a:spcPct val="125000"/>
              </a:lnSpc>
              <a:spcBef>
                <a:spcPts val="0"/>
              </a:spcBef>
            </a:pPr>
            <a:endParaRPr lang="el-GR" sz="1200" dirty="0">
              <a:solidFill>
                <a:srgbClr val="0000FF"/>
              </a:solidFill>
              <a:latin typeface="Calibri"/>
              <a:cs typeface="Calibri"/>
              <a:sym typeface="Wingdings" charset="0"/>
            </a:endParaRPr>
          </a:p>
          <a:p>
            <a:pPr algn="r" eaLnBrk="1" hangingPunct="1">
              <a:lnSpc>
                <a:spcPct val="125000"/>
              </a:lnSpc>
              <a:spcBef>
                <a:spcPts val="0"/>
              </a:spcBef>
            </a:pPr>
            <a:r>
              <a:rPr lang="el-GR" sz="1800" dirty="0">
                <a:latin typeface="Calibri"/>
                <a:cs typeface="Calibri"/>
                <a:sym typeface="Wingdings" charset="0"/>
              </a:rPr>
              <a:t>που θα διασφαλίσουν </a:t>
            </a:r>
            <a:r>
              <a:rPr lang="el-GR" sz="1800" b="1" dirty="0">
                <a:solidFill>
                  <a:srgbClr val="0000FF"/>
                </a:solidFill>
                <a:latin typeface="Calibri"/>
                <a:cs typeface="Calibri"/>
                <a:sym typeface="Wingdings" charset="0"/>
              </a:rPr>
              <a:t>υγιή</a:t>
            </a:r>
            <a:r>
              <a:rPr lang="el-GR" sz="1800" dirty="0">
                <a:solidFill>
                  <a:srgbClr val="0000FF"/>
                </a:solidFill>
                <a:latin typeface="Calibri"/>
                <a:cs typeface="Calibri"/>
                <a:sym typeface="Wingdings" charset="0"/>
              </a:rPr>
              <a:t> </a:t>
            </a:r>
            <a:r>
              <a:rPr lang="el-GR" sz="1800" dirty="0">
                <a:latin typeface="Calibri"/>
                <a:cs typeface="Calibri"/>
                <a:sym typeface="Wingdings" charset="0"/>
              </a:rPr>
              <a:t>και </a:t>
            </a:r>
            <a:r>
              <a:rPr lang="el-GR" sz="1800" b="1" dirty="0">
                <a:solidFill>
                  <a:srgbClr val="0000FF"/>
                </a:solidFill>
                <a:latin typeface="Calibri"/>
                <a:cs typeface="Calibri"/>
                <a:sym typeface="Wingdings" charset="0"/>
              </a:rPr>
              <a:t>ανθεκτικά</a:t>
            </a:r>
            <a:r>
              <a:rPr lang="el-GR" sz="1800" dirty="0">
                <a:solidFill>
                  <a:srgbClr val="0000FF"/>
                </a:solidFill>
                <a:latin typeface="Calibri"/>
                <a:cs typeface="Calibri"/>
                <a:sym typeface="Wingdings" charset="0"/>
              </a:rPr>
              <a:t> </a:t>
            </a:r>
            <a:r>
              <a:rPr lang="el-GR" sz="1800" dirty="0">
                <a:latin typeface="Calibri"/>
                <a:cs typeface="Calibri"/>
                <a:sym typeface="Wingdings" charset="0"/>
              </a:rPr>
              <a:t>(</a:t>
            </a:r>
            <a:r>
              <a:rPr lang="en-GB" sz="1800" dirty="0">
                <a:latin typeface="Calibri"/>
                <a:cs typeface="Calibri"/>
                <a:sym typeface="Wingdings" charset="0"/>
              </a:rPr>
              <a:t>resilient) </a:t>
            </a:r>
            <a:r>
              <a:rPr lang="el-GR" sz="1800" dirty="0">
                <a:latin typeface="Calibri"/>
                <a:cs typeface="Calibri"/>
                <a:sym typeface="Wingdings" charset="0"/>
              </a:rPr>
              <a:t>οικοσυστήματα για να </a:t>
            </a:r>
          </a:p>
          <a:p>
            <a:pPr algn="r" eaLnBrk="1" hangingPunct="1">
              <a:lnSpc>
                <a:spcPct val="125000"/>
              </a:lnSpc>
              <a:spcBef>
                <a:spcPts val="0"/>
              </a:spcBef>
            </a:pPr>
            <a:r>
              <a:rPr lang="el-GR" sz="1800" dirty="0">
                <a:latin typeface="Calibri"/>
                <a:cs typeface="Calibri"/>
                <a:sym typeface="Wingdings" charset="0"/>
              </a:rPr>
              <a:t>αντιμετωπιστούν τα εισβολικά είδη (</a:t>
            </a:r>
            <a:r>
              <a:rPr lang="el-GR" sz="1800" b="1" dirty="0">
                <a:latin typeface="Calibri"/>
                <a:cs typeface="Calibri"/>
                <a:sym typeface="Wingdings" charset="0"/>
              </a:rPr>
              <a:t>λαγοκέφαλοι</a:t>
            </a:r>
            <a:r>
              <a:rPr lang="el-GR" sz="1800" dirty="0">
                <a:latin typeface="Calibri"/>
                <a:cs typeface="Calibri"/>
                <a:sym typeface="Wingdings" charset="0"/>
              </a:rPr>
              <a:t>) και άλλες παρενέργειες </a:t>
            </a:r>
          </a:p>
          <a:p>
            <a:pPr algn="r" eaLnBrk="1" hangingPunct="1">
              <a:lnSpc>
                <a:spcPct val="125000"/>
              </a:lnSpc>
              <a:spcBef>
                <a:spcPts val="0"/>
              </a:spcBef>
            </a:pPr>
            <a:r>
              <a:rPr lang="el-GR" sz="1800" dirty="0">
                <a:latin typeface="Calibri"/>
                <a:cs typeface="Calibri"/>
                <a:sym typeface="Wingdings" charset="0"/>
              </a:rPr>
              <a:t>(</a:t>
            </a:r>
            <a:r>
              <a:rPr lang="el-GR" sz="1800" b="1" dirty="0">
                <a:latin typeface="Calibri"/>
                <a:cs typeface="Calibri"/>
                <a:sym typeface="Wingdings" charset="0"/>
              </a:rPr>
              <a:t>μέδουσες?</a:t>
            </a:r>
            <a:r>
              <a:rPr lang="el-GR" sz="1800" dirty="0">
                <a:latin typeface="Calibri"/>
                <a:cs typeface="Calibri"/>
                <a:sym typeface="Wingdings" charset="0"/>
              </a:rPr>
              <a:t>) επιζήμιων ανθρωπογενών δραστηριοτήτων (π.χ. κλιματική αλλαγή)</a:t>
            </a:r>
          </a:p>
          <a:p>
            <a:pPr algn="r" eaLnBrk="1" hangingPunct="1">
              <a:lnSpc>
                <a:spcPct val="125000"/>
              </a:lnSpc>
              <a:spcBef>
                <a:spcPts val="0"/>
              </a:spcBef>
            </a:pPr>
            <a:endParaRPr lang="el-GR" sz="1800" i="1" dirty="0">
              <a:latin typeface="Calibri"/>
              <a:cs typeface="Calibri"/>
              <a:sym typeface="Wingdings" charset="0"/>
            </a:endParaRPr>
          </a:p>
        </p:txBody>
      </p:sp>
      <p:sp>
        <p:nvSpPr>
          <p:cNvPr id="2" name="Rectangle 1"/>
          <p:cNvSpPr/>
          <p:nvPr/>
        </p:nvSpPr>
        <p:spPr>
          <a:xfrm>
            <a:off x="1187624" y="5326478"/>
            <a:ext cx="7956376" cy="1368152"/>
          </a:xfrm>
          <a:prstGeom prst="rect">
            <a:avLst/>
          </a:prstGeom>
          <a:solidFill>
            <a:srgbClr val="D9D9D9">
              <a:alpha val="20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6"/>
          <a:stretch>
            <a:fillRect/>
          </a:stretch>
        </p:blipFill>
        <p:spPr>
          <a:xfrm>
            <a:off x="3923928" y="3933056"/>
            <a:ext cx="1160016" cy="1160016"/>
          </a:xfrm>
          <a:prstGeom prst="rect">
            <a:avLst/>
          </a:prstGeom>
        </p:spPr>
      </p:pic>
      <p:pic>
        <p:nvPicPr>
          <p:cNvPr id="4" name="Picture 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7504" y="3501008"/>
            <a:ext cx="3068960" cy="1619729"/>
          </a:xfrm>
          <a:prstGeom prst="rect">
            <a:avLst/>
          </a:prstGeom>
        </p:spPr>
      </p:pic>
    </p:spTree>
    <p:extLst>
      <p:ext uri="{BB962C8B-B14F-4D97-AF65-F5344CB8AC3E}">
        <p14:creationId xmlns:p14="http://schemas.microsoft.com/office/powerpoint/2010/main" val="22257794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8" name="Text Box 5"/>
          <p:cNvSpPr txBox="1">
            <a:spLocks noChangeArrowheads="1"/>
          </p:cNvSpPr>
          <p:nvPr/>
        </p:nvSpPr>
        <p:spPr bwMode="auto">
          <a:xfrm>
            <a:off x="383459" y="0"/>
            <a:ext cx="8760541" cy="1837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lnSpc>
                <a:spcPct val="125000"/>
              </a:lnSpc>
              <a:spcBef>
                <a:spcPts val="0"/>
              </a:spcBef>
            </a:pPr>
            <a:r>
              <a:rPr lang="el-GR" sz="1700" b="1" dirty="0">
                <a:solidFill>
                  <a:srgbClr val="0000FF"/>
                </a:solidFill>
                <a:latin typeface="Calibri Light" panose="020F0302020204030204" pitchFamily="34" charset="0"/>
                <a:cs typeface="Calibri Light" panose="020F0302020204030204" pitchFamily="34" charset="0"/>
                <a:sym typeface="Wingdings" charset="0"/>
              </a:rPr>
              <a:t>Ανθρωποκεντρική</a:t>
            </a:r>
            <a:r>
              <a:rPr lang="en-GB" sz="1700" dirty="0">
                <a:solidFill>
                  <a:srgbClr val="0000FF"/>
                </a:solidFill>
                <a:latin typeface="Calibri Light" panose="020F0302020204030204" pitchFamily="34" charset="0"/>
                <a:cs typeface="Calibri Light" panose="020F0302020204030204" pitchFamily="34" charset="0"/>
                <a:sym typeface="Wingdings" charset="0"/>
              </a:rPr>
              <a:t>: </a:t>
            </a:r>
            <a:r>
              <a:rPr lang="el-GR" sz="1700" dirty="0">
                <a:latin typeface="Calibri Light" panose="020F0302020204030204" pitchFamily="34" charset="0"/>
                <a:cs typeface="Calibri Light" panose="020F0302020204030204" pitchFamily="34" charset="0"/>
                <a:sym typeface="Wingdings" charset="0"/>
              </a:rPr>
              <a:t>εστιάζει</a:t>
            </a:r>
            <a:r>
              <a:rPr lang="en-GB" sz="1700" dirty="0">
                <a:latin typeface="Calibri Light" panose="020F0302020204030204" pitchFamily="34" charset="0"/>
                <a:cs typeface="Calibri Light" panose="020F0302020204030204" pitchFamily="34" charset="0"/>
                <a:sym typeface="Wingdings" charset="0"/>
              </a:rPr>
              <a:t> (</a:t>
            </a:r>
            <a:r>
              <a:rPr lang="el-GR" sz="1700" dirty="0" err="1">
                <a:latin typeface="Calibri Light" panose="020F0302020204030204" pitchFamily="34" charset="0"/>
                <a:cs typeface="Calibri Light" panose="020F0302020204030204" pitchFamily="34" charset="0"/>
                <a:sym typeface="Wingdings" charset="0"/>
              </a:rPr>
              <a:t>εκτ</a:t>
            </a:r>
            <a:r>
              <a:rPr lang="en-GB" sz="1700" dirty="0" err="1">
                <a:latin typeface="Calibri Light" panose="020F0302020204030204" pitchFamily="34" charset="0"/>
                <a:cs typeface="Calibri Light" panose="020F0302020204030204" pitchFamily="34" charset="0"/>
                <a:sym typeface="Wingdings" charset="0"/>
              </a:rPr>
              <a:t>ί</a:t>
            </a:r>
            <a:r>
              <a:rPr lang="el-GR" sz="1700" dirty="0" err="1">
                <a:latin typeface="Calibri Light" panose="020F0302020204030204" pitchFamily="34" charset="0"/>
                <a:cs typeface="Calibri Light" panose="020F0302020204030204" pitchFamily="34" charset="0"/>
                <a:sym typeface="Wingdings" charset="0"/>
              </a:rPr>
              <a:t>μηση</a:t>
            </a:r>
            <a:r>
              <a:rPr lang="el-GR" sz="1700" dirty="0">
                <a:latin typeface="Calibri Light" panose="020F0302020204030204" pitchFamily="34" charset="0"/>
                <a:cs typeface="Calibri Light" panose="020F0302020204030204" pitchFamily="34" charset="0"/>
                <a:sym typeface="Wingdings" charset="0"/>
              </a:rPr>
              <a:t> και διαχείριση</a:t>
            </a:r>
            <a:r>
              <a:rPr lang="en-GB" sz="1700" dirty="0">
                <a:latin typeface="Calibri Light" panose="020F0302020204030204" pitchFamily="34" charset="0"/>
                <a:cs typeface="Calibri Light" panose="020F0302020204030204" pitchFamily="34" charset="0"/>
                <a:sym typeface="Wingdings" charset="0"/>
              </a:rPr>
              <a:t>) </a:t>
            </a:r>
            <a:r>
              <a:rPr lang="el-GR" sz="1700" dirty="0">
                <a:latin typeface="Calibri Light" panose="020F0302020204030204" pitchFamily="34" charset="0"/>
                <a:cs typeface="Calibri Light" panose="020F0302020204030204" pitchFamily="34" charset="0"/>
                <a:sym typeface="Wingdings" charset="0"/>
              </a:rPr>
              <a:t>μόνο στα</a:t>
            </a:r>
            <a:r>
              <a:rPr lang="en-GB" sz="1700" dirty="0">
                <a:latin typeface="Calibri Light" panose="020F0302020204030204" pitchFamily="34" charset="0"/>
                <a:cs typeface="Calibri Light" panose="020F0302020204030204" pitchFamily="34" charset="0"/>
                <a:sym typeface="Wingdings" charset="0"/>
              </a:rPr>
              <a:t> </a:t>
            </a:r>
            <a:r>
              <a:rPr lang="el-GR" sz="1700" dirty="0">
                <a:latin typeface="Calibri Light" panose="020F0302020204030204" pitchFamily="34" charset="0"/>
                <a:cs typeface="Calibri Light" panose="020F0302020204030204" pitchFamily="34" charset="0"/>
                <a:sym typeface="Wingdings" charset="0"/>
              </a:rPr>
              <a:t>αποθέματα</a:t>
            </a:r>
            <a:r>
              <a:rPr lang="en-GB" sz="1700" dirty="0">
                <a:latin typeface="Calibri Light" panose="020F0302020204030204" pitchFamily="34" charset="0"/>
                <a:cs typeface="Calibri Light" panose="020F0302020204030204" pitchFamily="34" charset="0"/>
                <a:sym typeface="Wingdings" charset="0"/>
              </a:rPr>
              <a:t>, </a:t>
            </a:r>
            <a:r>
              <a:rPr lang="el-GR" sz="1700" dirty="0">
                <a:latin typeface="Calibri Light" panose="020F0302020204030204" pitchFamily="34" charset="0"/>
                <a:cs typeface="Calibri Light" panose="020F0302020204030204" pitchFamily="34" charset="0"/>
                <a:sym typeface="Wingdings" charset="0"/>
              </a:rPr>
              <a:t>δηλ.</a:t>
            </a:r>
            <a:r>
              <a:rPr lang="en-GB" sz="1700" dirty="0">
                <a:latin typeface="Calibri Light" panose="020F0302020204030204" pitchFamily="34" charset="0"/>
                <a:cs typeface="Calibri Light" panose="020F0302020204030204" pitchFamily="34" charset="0"/>
                <a:sym typeface="Wingdings" charset="0"/>
              </a:rPr>
              <a:t>, </a:t>
            </a:r>
            <a:r>
              <a:rPr lang="el-GR" sz="1700" dirty="0">
                <a:latin typeface="Calibri Light" panose="020F0302020204030204" pitchFamily="34" charset="0"/>
                <a:cs typeface="Calibri Light" panose="020F0302020204030204" pitchFamily="34" charset="0"/>
                <a:sym typeface="Wingdings" charset="0"/>
              </a:rPr>
              <a:t>στους θαλάσσιους πληθυσμούς με εμπορική αξία</a:t>
            </a:r>
            <a:endParaRPr lang="en-GB" sz="1700" dirty="0">
              <a:latin typeface="Calibri Light" panose="020F0302020204030204" pitchFamily="34" charset="0"/>
              <a:cs typeface="Calibri Light" panose="020F0302020204030204" pitchFamily="34" charset="0"/>
              <a:sym typeface="Wingdings" charset="0"/>
            </a:endParaRPr>
          </a:p>
          <a:p>
            <a:pPr eaLnBrk="1" hangingPunct="1">
              <a:lnSpc>
                <a:spcPct val="125000"/>
              </a:lnSpc>
              <a:spcBef>
                <a:spcPts val="0"/>
              </a:spcBef>
            </a:pPr>
            <a:endParaRPr lang="en-GB" sz="600" dirty="0">
              <a:solidFill>
                <a:srgbClr val="0000FF"/>
              </a:solidFill>
              <a:latin typeface="Calibri Light" panose="020F0302020204030204" pitchFamily="34" charset="0"/>
              <a:cs typeface="Calibri Light" panose="020F0302020204030204" pitchFamily="34" charset="0"/>
              <a:sym typeface="Wingdings" charset="0"/>
            </a:endParaRPr>
          </a:p>
          <a:p>
            <a:pPr eaLnBrk="1" hangingPunct="1">
              <a:lnSpc>
                <a:spcPct val="125000"/>
              </a:lnSpc>
              <a:spcBef>
                <a:spcPts val="0"/>
              </a:spcBef>
            </a:pPr>
            <a:r>
              <a:rPr lang="el-GR" sz="1700" b="1" dirty="0" err="1">
                <a:solidFill>
                  <a:srgbClr val="0000FF"/>
                </a:solidFill>
                <a:latin typeface="Calibri Light" panose="020F0302020204030204" pitchFamily="34" charset="0"/>
                <a:cs typeface="Calibri Light" panose="020F0302020204030204" pitchFamily="34" charset="0"/>
                <a:sym typeface="Wingdings" charset="0"/>
              </a:rPr>
              <a:t>Οικοκεντρική</a:t>
            </a:r>
            <a:r>
              <a:rPr lang="en-GB" sz="1700" dirty="0">
                <a:solidFill>
                  <a:srgbClr val="0000FF"/>
                </a:solidFill>
                <a:latin typeface="Calibri Light" panose="020F0302020204030204" pitchFamily="34" charset="0"/>
                <a:cs typeface="Calibri Light" panose="020F0302020204030204" pitchFamily="34" charset="0"/>
                <a:sym typeface="Wingdings" charset="0"/>
              </a:rPr>
              <a:t>: </a:t>
            </a:r>
            <a:r>
              <a:rPr lang="el-GR" sz="1700" dirty="0">
                <a:latin typeface="Calibri Light" panose="020F0302020204030204" pitchFamily="34" charset="0"/>
                <a:cs typeface="Calibri Light" panose="020F0302020204030204" pitchFamily="34" charset="0"/>
                <a:sym typeface="Wingdings" charset="0"/>
              </a:rPr>
              <a:t>εξετάζει τα θαλάσσια οικοσυστήματα συνολικά (ολιστικά)</a:t>
            </a:r>
            <a:r>
              <a:rPr lang="en-GB" sz="1700" dirty="0">
                <a:latin typeface="Calibri Light" panose="020F0302020204030204" pitchFamily="34" charset="0"/>
                <a:cs typeface="Calibri Light" panose="020F0302020204030204" pitchFamily="34" charset="0"/>
                <a:sym typeface="Wingdings" charset="0"/>
              </a:rPr>
              <a:t> </a:t>
            </a:r>
            <a:r>
              <a:rPr lang="el-GR" sz="1700" dirty="0">
                <a:latin typeface="Calibri Light" panose="020F0302020204030204" pitchFamily="34" charset="0"/>
                <a:cs typeface="Calibri Light" panose="020F0302020204030204" pitchFamily="34" charset="0"/>
                <a:sym typeface="Wingdings" charset="0"/>
              </a:rPr>
              <a:t>και περιλαμβάνει όλους τους οργανισμούς </a:t>
            </a:r>
            <a:r>
              <a:rPr lang="en-GB"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a:t>
            </a:r>
            <a:r>
              <a:rPr lang="el-GR"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θαλασσοπούλια</a:t>
            </a:r>
            <a:r>
              <a:rPr lang="en-GB"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 </a:t>
            </a:r>
            <a:r>
              <a:rPr lang="el-GR"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θηλαστικά</a:t>
            </a:r>
            <a:r>
              <a:rPr lang="en-GB"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 </a:t>
            </a:r>
            <a:r>
              <a:rPr lang="el-GR"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ερπετά</a:t>
            </a:r>
            <a:r>
              <a:rPr lang="en-GB"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 </a:t>
            </a:r>
            <a:r>
              <a:rPr lang="el-GR"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ασπόνδυλα</a:t>
            </a:r>
            <a:r>
              <a:rPr lang="en-GB"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 </a:t>
            </a:r>
            <a:r>
              <a:rPr lang="el-GR"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μη-εμπορικά ψάρια</a:t>
            </a:r>
            <a:r>
              <a:rPr lang="en-GB"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a:t>
            </a:r>
            <a:r>
              <a:rPr lang="en-GB" sz="1600" dirty="0">
                <a:latin typeface="Calibri Light" panose="020F0302020204030204" pitchFamily="34" charset="0"/>
                <a:cs typeface="Calibri Light" panose="020F0302020204030204" pitchFamily="34" charset="0"/>
                <a:sym typeface="Wingdings" charset="0"/>
              </a:rPr>
              <a:t> </a:t>
            </a:r>
            <a:r>
              <a:rPr lang="el-GR" sz="1700" dirty="0">
                <a:latin typeface="Calibri Light" panose="020F0302020204030204" pitchFamily="34" charset="0"/>
                <a:cs typeface="Calibri Light" panose="020F0302020204030204" pitchFamily="34" charset="0"/>
                <a:sym typeface="Wingdings" charset="0"/>
              </a:rPr>
              <a:t>και τα ενδιαιτήματά τους </a:t>
            </a:r>
            <a:r>
              <a:rPr lang="en-GB"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a:t>
            </a:r>
            <a:r>
              <a:rPr lang="el-GR"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κλίμα</a:t>
            </a:r>
            <a:r>
              <a:rPr lang="en-GB"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 </a:t>
            </a:r>
            <a:r>
              <a:rPr lang="el-GR" sz="1600" dirty="0">
                <a:solidFill>
                  <a:schemeClr val="tx1">
                    <a:lumMod val="50000"/>
                    <a:lumOff val="50000"/>
                  </a:schemeClr>
                </a:solidFill>
                <a:latin typeface="Calibri Light" panose="020F0302020204030204" pitchFamily="34" charset="0"/>
                <a:cs typeface="Calibri Light" panose="020F0302020204030204" pitchFamily="34" charset="0"/>
                <a:sym typeface="Wingdings" charset="0"/>
              </a:rPr>
              <a:t>ωκεανογραφία)</a:t>
            </a:r>
            <a:r>
              <a:rPr lang="el-GR" sz="1600" dirty="0">
                <a:latin typeface="Calibri Light" panose="020F0302020204030204" pitchFamily="34" charset="0"/>
                <a:cs typeface="Calibri Light" panose="020F0302020204030204" pitchFamily="34" charset="0"/>
                <a:sym typeface="Wingdings" charset="0"/>
              </a:rPr>
              <a:t> </a:t>
            </a:r>
            <a:r>
              <a:rPr lang="el-GR" sz="1700" dirty="0">
                <a:latin typeface="Calibri Light" panose="020F0302020204030204" pitchFamily="34" charset="0"/>
                <a:cs typeface="Calibri Light" panose="020F0302020204030204" pitchFamily="34" charset="0"/>
                <a:sym typeface="Wingdings" charset="0"/>
              </a:rPr>
              <a:t>τους αλλά και κοινωνικές/οικονομικές παραμέτρους</a:t>
            </a:r>
            <a:endParaRPr lang="en-GB" sz="1700" dirty="0">
              <a:latin typeface="Calibri Light" panose="020F0302020204030204" pitchFamily="34" charset="0"/>
              <a:cs typeface="Calibri Light" panose="020F0302020204030204" pitchFamily="34" charset="0"/>
              <a:sym typeface="Wingdings" charset="0"/>
            </a:endParaRPr>
          </a:p>
        </p:txBody>
      </p:sp>
      <p:pic>
        <p:nvPicPr>
          <p:cNvPr id="12" name="Εικόνα 5">
            <a:extLst>
              <a:ext uri="{FF2B5EF4-FFF2-40B4-BE49-F238E27FC236}">
                <a16:creationId xmlns:a16="http://schemas.microsoft.com/office/drawing/2014/main" id="{877B821B-D150-44D5-B974-F370E17BC4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18151" y="5855318"/>
            <a:ext cx="925849" cy="1002682"/>
          </a:xfrm>
          <a:prstGeom prst="rect">
            <a:avLst/>
          </a:prstGeom>
        </p:spPr>
      </p:pic>
      <p:sp>
        <p:nvSpPr>
          <p:cNvPr id="3" name="Rectangle 2">
            <a:extLst>
              <a:ext uri="{FF2B5EF4-FFF2-40B4-BE49-F238E27FC236}">
                <a16:creationId xmlns:a16="http://schemas.microsoft.com/office/drawing/2014/main" id="{5D69EB71-DED2-C7FB-BB08-0B3408355EAF}"/>
              </a:ext>
            </a:extLst>
          </p:cNvPr>
          <p:cNvSpPr>
            <a:spLocks noChangeArrowheads="1"/>
          </p:cNvSpPr>
          <p:nvPr/>
        </p:nvSpPr>
        <p:spPr bwMode="auto">
          <a:xfrm rot="16200000">
            <a:off x="-3237271" y="3237271"/>
            <a:ext cx="6858000" cy="383458"/>
          </a:xfrm>
          <a:prstGeom prst="rect">
            <a:avLst/>
          </a:prstGeom>
          <a:solidFill>
            <a:srgbClr val="0033CC"/>
          </a:solidFill>
          <a:ln>
            <a:noFill/>
          </a:ln>
          <a:effectLst/>
        </p:spPr>
        <p:txBody>
          <a:bodyPr wrap="square" lIns="91431" tIns="45716" rIns="91431" bIns="45716">
            <a:spAutoFit/>
          </a:bodyPr>
          <a:lstStyle/>
          <a:p>
            <a:pPr algn="r"/>
            <a:r>
              <a:rPr lang="el-GR" dirty="0">
                <a:solidFill>
                  <a:schemeClr val="bg1"/>
                </a:solidFill>
                <a:latin typeface="Calibri"/>
                <a:cs typeface="Calibri"/>
              </a:rPr>
              <a:t>Παραδειγματική μεταβολή (</a:t>
            </a:r>
            <a:r>
              <a:rPr lang="en-US" dirty="0">
                <a:solidFill>
                  <a:schemeClr val="bg1"/>
                </a:solidFill>
                <a:latin typeface="Calibri"/>
                <a:cs typeface="Calibri"/>
              </a:rPr>
              <a:t>paradigm shift</a:t>
            </a:r>
            <a:r>
              <a:rPr lang="el-GR" dirty="0">
                <a:solidFill>
                  <a:schemeClr val="bg1"/>
                </a:solidFill>
                <a:latin typeface="Calibri"/>
                <a:cs typeface="Calibri"/>
              </a:rPr>
              <a:t>)</a:t>
            </a:r>
            <a:endParaRPr lang="en-US" dirty="0">
              <a:solidFill>
                <a:schemeClr val="bg1"/>
              </a:solidFill>
              <a:latin typeface="Calibri"/>
              <a:cs typeface="Calibri"/>
            </a:endParaRPr>
          </a:p>
        </p:txBody>
      </p:sp>
      <p:pic>
        <p:nvPicPr>
          <p:cNvPr id="4" name="Εικόνα 5">
            <a:extLst>
              <a:ext uri="{FF2B5EF4-FFF2-40B4-BE49-F238E27FC236}">
                <a16:creationId xmlns:a16="http://schemas.microsoft.com/office/drawing/2014/main" id="{D468ADB1-77C2-FC1F-147E-BC8F29E25E30}"/>
              </a:ext>
            </a:extLst>
          </p:cNvPr>
          <p:cNvPicPr/>
          <p:nvPr/>
        </p:nvPicPr>
        <p:blipFill rotWithShape="1">
          <a:blip r:embed="rId4" cstate="screen">
            <a:extLst>
              <a:ext uri="{28A0092B-C50C-407E-A947-70E740481C1C}">
                <a14:useLocalDpi xmlns:a14="http://schemas.microsoft.com/office/drawing/2010/main"/>
              </a:ext>
            </a:extLst>
          </a:blip>
          <a:srcRect l="882"/>
          <a:stretch/>
        </p:blipFill>
        <p:spPr bwMode="auto">
          <a:xfrm>
            <a:off x="1427068" y="1914820"/>
            <a:ext cx="6048672" cy="4947612"/>
          </a:xfrm>
          <a:prstGeom prst="rect">
            <a:avLst/>
          </a:prstGeom>
          <a:noFill/>
          <a:ln>
            <a:noFill/>
          </a:ln>
          <a:extLst>
            <a:ext uri="{53640926-AAD7-44d8-BBD7-CCE9431645EC}">
              <a14:shadowObscured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xt>
          </a:extLst>
        </p:spPr>
      </p:pic>
      <p:sp>
        <p:nvSpPr>
          <p:cNvPr id="5" name="TextBox 4">
            <a:extLst>
              <a:ext uri="{FF2B5EF4-FFF2-40B4-BE49-F238E27FC236}">
                <a16:creationId xmlns:a16="http://schemas.microsoft.com/office/drawing/2014/main" id="{BCE8536F-E4A0-461D-C647-9B07127CFC70}"/>
              </a:ext>
            </a:extLst>
          </p:cNvPr>
          <p:cNvSpPr txBox="1"/>
          <p:nvPr/>
        </p:nvSpPr>
        <p:spPr>
          <a:xfrm>
            <a:off x="1484555" y="4149080"/>
            <a:ext cx="4887645" cy="1008112"/>
          </a:xfrm>
          <a:prstGeom prst="rect">
            <a:avLst/>
          </a:prstGeom>
          <a:noFill/>
          <a:ln w="38100">
            <a:solidFill>
              <a:srgbClr val="FF0000"/>
            </a:solidFill>
          </a:ln>
        </p:spPr>
        <p:txBody>
          <a:bodyPr wrap="square" rtlCol="0">
            <a:spAutoFit/>
          </a:bodyPr>
          <a:lstStyle/>
          <a:p>
            <a:endParaRPr lang="en-GR" dirty="0"/>
          </a:p>
        </p:txBody>
      </p:sp>
    </p:spTree>
    <p:extLst>
      <p:ext uri="{BB962C8B-B14F-4D97-AF65-F5344CB8AC3E}">
        <p14:creationId xmlns:p14="http://schemas.microsoft.com/office/powerpoint/2010/main" val="16867502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C96500-5088-7918-AE3F-3CF7CAE339D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3459" y="1792561"/>
            <a:ext cx="8729009" cy="5040565"/>
          </a:xfrm>
          <a:prstGeom prst="rect">
            <a:avLst/>
          </a:prstGeom>
        </p:spPr>
      </p:pic>
      <p:sp>
        <p:nvSpPr>
          <p:cNvPr id="2" name="Rectangle 1">
            <a:extLst>
              <a:ext uri="{FF2B5EF4-FFF2-40B4-BE49-F238E27FC236}">
                <a16:creationId xmlns:a16="http://schemas.microsoft.com/office/drawing/2014/main" id="{CB970E74-52F4-0979-E7B8-52EEA5E49D63}"/>
              </a:ext>
            </a:extLst>
          </p:cNvPr>
          <p:cNvSpPr>
            <a:spLocks noChangeArrowheads="1"/>
          </p:cNvSpPr>
          <p:nvPr/>
        </p:nvSpPr>
        <p:spPr bwMode="auto">
          <a:xfrm rot="16200000">
            <a:off x="-3237271" y="3237271"/>
            <a:ext cx="6858000" cy="383458"/>
          </a:xfrm>
          <a:prstGeom prst="rect">
            <a:avLst/>
          </a:prstGeom>
          <a:solidFill>
            <a:srgbClr val="0033CC"/>
          </a:solidFill>
          <a:ln>
            <a:noFill/>
          </a:ln>
          <a:effectLst/>
        </p:spPr>
        <p:txBody>
          <a:bodyPr wrap="square" lIns="91431" tIns="45716" rIns="91431" bIns="45716">
            <a:spAutoFit/>
          </a:bodyPr>
          <a:lstStyle/>
          <a:p>
            <a:pPr algn="r"/>
            <a:r>
              <a:rPr lang="el-GR" dirty="0">
                <a:solidFill>
                  <a:schemeClr val="bg1"/>
                </a:solidFill>
                <a:latin typeface="Calibri"/>
                <a:cs typeface="Calibri"/>
              </a:rPr>
              <a:t>Πολυπλοκότητα θαλάσσιων οικοσυστημάτων και αλληλεπιδράσεις</a:t>
            </a:r>
            <a:endParaRPr lang="en-US" dirty="0">
              <a:solidFill>
                <a:schemeClr val="bg1"/>
              </a:solidFill>
              <a:latin typeface="Calibri"/>
              <a:cs typeface="Calibri"/>
            </a:endParaRPr>
          </a:p>
        </p:txBody>
      </p:sp>
      <p:sp>
        <p:nvSpPr>
          <p:cNvPr id="7" name="TextBox 6">
            <a:extLst>
              <a:ext uri="{FF2B5EF4-FFF2-40B4-BE49-F238E27FC236}">
                <a16:creationId xmlns:a16="http://schemas.microsoft.com/office/drawing/2014/main" id="{A6803953-7070-2287-0700-11775CA2A00C}"/>
              </a:ext>
            </a:extLst>
          </p:cNvPr>
          <p:cNvSpPr txBox="1"/>
          <p:nvPr/>
        </p:nvSpPr>
        <p:spPr>
          <a:xfrm>
            <a:off x="479985" y="24874"/>
            <a:ext cx="8644924" cy="1661993"/>
          </a:xfrm>
          <a:prstGeom prst="rect">
            <a:avLst/>
          </a:prstGeom>
          <a:noFill/>
        </p:spPr>
        <p:txBody>
          <a:bodyPr wrap="square">
            <a:spAutoFit/>
          </a:bodyPr>
          <a:lstStyle/>
          <a:p>
            <a:r>
              <a:rPr lang="el-GR" sz="1600" dirty="0">
                <a:latin typeface="Calibri"/>
                <a:cs typeface="Calibri"/>
                <a:sym typeface="Wingdings" charset="0"/>
              </a:rPr>
              <a:t>Τα θαλάσσια οικοσυστήματα είναι ιδιαίτερα πολύπλοκα με τροφικές αλληλεπιδράσεις που εκτείνονται σε διαφορετικά τροφικά επίπεδα</a:t>
            </a:r>
          </a:p>
          <a:p>
            <a:endParaRPr lang="el-GR" sz="1100" dirty="0">
              <a:latin typeface="Calibri"/>
              <a:cs typeface="Calibri"/>
              <a:sym typeface="Wingdings" charset="0"/>
            </a:endParaRPr>
          </a:p>
          <a:p>
            <a:r>
              <a:rPr lang="el-GR" sz="1600" dirty="0">
                <a:latin typeface="Calibri"/>
                <a:cs typeface="Calibri"/>
                <a:sym typeface="Wingdings" charset="0"/>
              </a:rPr>
              <a:t>Δέχονται </a:t>
            </a:r>
            <a:r>
              <a:rPr lang="el-GR" sz="1600" dirty="0">
                <a:solidFill>
                  <a:srgbClr val="3366CC"/>
                </a:solidFill>
                <a:latin typeface="Calibri"/>
                <a:cs typeface="Calibri"/>
                <a:sym typeface="Wingdings" charset="0"/>
              </a:rPr>
              <a:t>περιβαλλοντικές</a:t>
            </a:r>
            <a:r>
              <a:rPr lang="el-GR" sz="1600" dirty="0">
                <a:latin typeface="Calibri"/>
                <a:cs typeface="Calibri"/>
                <a:sym typeface="Wingdings" charset="0"/>
              </a:rPr>
              <a:t>, </a:t>
            </a:r>
            <a:r>
              <a:rPr lang="el-GR" sz="1600" dirty="0">
                <a:solidFill>
                  <a:srgbClr val="3366CC"/>
                </a:solidFill>
                <a:latin typeface="Calibri"/>
                <a:cs typeface="Calibri"/>
                <a:sym typeface="Wingdings" charset="0"/>
              </a:rPr>
              <a:t>ωκεανογραφικές</a:t>
            </a:r>
            <a:r>
              <a:rPr lang="el-GR" sz="1600" dirty="0">
                <a:latin typeface="Calibri"/>
                <a:cs typeface="Calibri"/>
                <a:sym typeface="Wingdings" charset="0"/>
              </a:rPr>
              <a:t>, </a:t>
            </a:r>
            <a:r>
              <a:rPr lang="el-GR" sz="1600" dirty="0">
                <a:solidFill>
                  <a:srgbClr val="3366CC"/>
                </a:solidFill>
                <a:latin typeface="Calibri"/>
                <a:cs typeface="Calibri"/>
                <a:sym typeface="Wingdings" charset="0"/>
              </a:rPr>
              <a:t>κλιματικές</a:t>
            </a:r>
            <a:r>
              <a:rPr lang="el-GR" sz="1600" dirty="0">
                <a:latin typeface="Calibri"/>
                <a:cs typeface="Calibri"/>
                <a:sym typeface="Wingdings" charset="0"/>
              </a:rPr>
              <a:t> και </a:t>
            </a:r>
            <a:r>
              <a:rPr lang="el-GR" sz="1600" dirty="0">
                <a:solidFill>
                  <a:srgbClr val="3366CC"/>
                </a:solidFill>
                <a:latin typeface="Calibri"/>
                <a:cs typeface="Calibri"/>
                <a:sym typeface="Wingdings" charset="0"/>
              </a:rPr>
              <a:t>ανθρωπογενείς</a:t>
            </a:r>
            <a:r>
              <a:rPr lang="el-GR" sz="1600" dirty="0">
                <a:latin typeface="Calibri"/>
                <a:cs typeface="Calibri"/>
                <a:sym typeface="Wingdings" charset="0"/>
              </a:rPr>
              <a:t> πιέσεις που επιδρούν με διαφορετικό τρόπο σε κάθε είδος και περιοχή</a:t>
            </a:r>
          </a:p>
          <a:p>
            <a:endParaRPr lang="el-GR" sz="1100" dirty="0">
              <a:latin typeface="Calibri"/>
              <a:cs typeface="Calibri"/>
              <a:sym typeface="Wingdings" charset="0"/>
            </a:endParaRPr>
          </a:p>
          <a:p>
            <a:r>
              <a:rPr lang="el-GR" sz="1600" dirty="0">
                <a:latin typeface="Calibri"/>
                <a:cs typeface="Calibri"/>
                <a:sym typeface="Wingdings" charset="0"/>
              </a:rPr>
              <a:t>Και φυσικά υποστηρίζουν πάρα πολλές οικονομικές δραστηριότητες </a:t>
            </a:r>
          </a:p>
        </p:txBody>
      </p:sp>
    </p:spTree>
    <p:extLst>
      <p:ext uri="{BB962C8B-B14F-4D97-AF65-F5344CB8AC3E}">
        <p14:creationId xmlns:p14="http://schemas.microsoft.com/office/powerpoint/2010/main" val="32213710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DD0A48-B23D-680D-A70C-9BD59CBE0CEE}"/>
              </a:ext>
            </a:extLst>
          </p:cNvPr>
          <p:cNvSpPr txBox="1"/>
          <p:nvPr/>
        </p:nvSpPr>
        <p:spPr>
          <a:xfrm>
            <a:off x="-28790" y="2679252"/>
            <a:ext cx="5126180" cy="338554"/>
          </a:xfrm>
          <a:prstGeom prst="rect">
            <a:avLst/>
          </a:prstGeom>
          <a:noFill/>
        </p:spPr>
        <p:txBody>
          <a:bodyPr wrap="square" rtlCol="0">
            <a:spAutoFit/>
          </a:bodyPr>
          <a:lstStyle/>
          <a:p>
            <a:r>
              <a:rPr lang="en-GR" sz="1600" dirty="0">
                <a:solidFill>
                  <a:srgbClr val="236AD7"/>
                </a:solidFill>
                <a:latin typeface="Calibri Light" panose="020F0302020204030204" pitchFamily="34" charset="0"/>
                <a:cs typeface="Calibri Light" panose="020F0302020204030204" pitchFamily="34" charset="0"/>
              </a:rPr>
              <a:t>Consortium </a:t>
            </a:r>
            <a:r>
              <a:rPr lang="en-GR" sz="1400" dirty="0">
                <a:solidFill>
                  <a:srgbClr val="236AD7"/>
                </a:solidFill>
                <a:latin typeface="Calibri Light" panose="020F0302020204030204" pitchFamily="34" charset="0"/>
                <a:cs typeface="Calibri Light" panose="020F0302020204030204" pitchFamily="34" charset="0"/>
              </a:rPr>
              <a:t>(24 partners, 17 countries, 14 european)</a:t>
            </a:r>
            <a:endParaRPr lang="en-GR" sz="1600" dirty="0">
              <a:solidFill>
                <a:srgbClr val="236AD7"/>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162216AF-D1A3-40A0-D4B2-B621FDB22E37}"/>
              </a:ext>
            </a:extLst>
          </p:cNvPr>
          <p:cNvSpPr txBox="1"/>
          <p:nvPr/>
        </p:nvSpPr>
        <p:spPr>
          <a:xfrm>
            <a:off x="72630" y="3093851"/>
            <a:ext cx="5863080" cy="523220"/>
          </a:xfrm>
          <a:prstGeom prst="rect">
            <a:avLst/>
          </a:prstGeom>
          <a:noFill/>
        </p:spPr>
        <p:txBody>
          <a:bodyPr wrap="square" rtlCol="0">
            <a:spAutoFit/>
          </a:bodyPr>
          <a:lstStyle/>
          <a:p>
            <a:r>
              <a:rPr lang="en-GR" sz="1400" b="1" dirty="0">
                <a:latin typeface="Calibri Light" panose="020F0302020204030204" pitchFamily="34" charset="0"/>
                <a:cs typeface="Calibri Light" panose="020F0302020204030204" pitchFamily="34" charset="0"/>
              </a:rPr>
              <a:t>Academia (5)</a:t>
            </a:r>
          </a:p>
          <a:p>
            <a:r>
              <a:rPr lang="en-GR" sz="1400" dirty="0">
                <a:latin typeface="Calibri Light" panose="020F0302020204030204" pitchFamily="34" charset="0"/>
                <a:cs typeface="Calibri Light" panose="020F0302020204030204" pitchFamily="34" charset="0"/>
              </a:rPr>
              <a:t>AUTH, DUTH, </a:t>
            </a:r>
            <a:r>
              <a:rPr lang="en-GR" sz="1400" dirty="0">
                <a:solidFill>
                  <a:srgbClr val="FF0000"/>
                </a:solidFill>
                <a:latin typeface="Calibri Light" panose="020F0302020204030204" pitchFamily="34" charset="0"/>
                <a:cs typeface="Calibri Light" panose="020F0302020204030204" pitchFamily="34" charset="0"/>
              </a:rPr>
              <a:t>UBC</a:t>
            </a:r>
            <a:r>
              <a:rPr lang="en-GR" sz="1400" dirty="0">
                <a:latin typeface="Calibri Light" panose="020F0302020204030204" pitchFamily="34" charset="0"/>
                <a:cs typeface="Calibri Light" panose="020F0302020204030204" pitchFamily="34" charset="0"/>
              </a:rPr>
              <a:t>, UOM, BUAS</a:t>
            </a:r>
          </a:p>
        </p:txBody>
      </p:sp>
      <p:sp>
        <p:nvSpPr>
          <p:cNvPr id="6" name="TextBox 5">
            <a:extLst>
              <a:ext uri="{FF2B5EF4-FFF2-40B4-BE49-F238E27FC236}">
                <a16:creationId xmlns:a16="http://schemas.microsoft.com/office/drawing/2014/main" id="{90929A9D-9987-AE87-1EE2-EB92915125E0}"/>
              </a:ext>
            </a:extLst>
          </p:cNvPr>
          <p:cNvSpPr txBox="1"/>
          <p:nvPr/>
        </p:nvSpPr>
        <p:spPr>
          <a:xfrm>
            <a:off x="69292" y="3688765"/>
            <a:ext cx="5863080" cy="523220"/>
          </a:xfrm>
          <a:prstGeom prst="rect">
            <a:avLst/>
          </a:prstGeom>
          <a:noFill/>
        </p:spPr>
        <p:txBody>
          <a:bodyPr wrap="square" rtlCol="0">
            <a:spAutoFit/>
          </a:bodyPr>
          <a:lstStyle/>
          <a:p>
            <a:r>
              <a:rPr lang="en-GR" sz="1400" b="1" dirty="0">
                <a:latin typeface="Calibri Light" panose="020F0302020204030204" pitchFamily="34" charset="0"/>
                <a:cs typeface="Calibri Light" panose="020F0302020204030204" pitchFamily="34" charset="0"/>
              </a:rPr>
              <a:t>Research (9)</a:t>
            </a:r>
          </a:p>
          <a:p>
            <a:r>
              <a:rPr lang="en-GR" sz="1400" dirty="0">
                <a:latin typeface="Calibri Light" panose="020F0302020204030204" pitchFamily="34" charset="0"/>
                <a:cs typeface="Calibri Light" panose="020F0302020204030204" pitchFamily="34" charset="0"/>
              </a:rPr>
              <a:t>IBER, GEOMAR, IOLR, IEO, CNRS, EV  ILVO, CNR, NIVA </a:t>
            </a:r>
          </a:p>
        </p:txBody>
      </p:sp>
      <p:sp>
        <p:nvSpPr>
          <p:cNvPr id="7" name="TextBox 6">
            <a:extLst>
              <a:ext uri="{FF2B5EF4-FFF2-40B4-BE49-F238E27FC236}">
                <a16:creationId xmlns:a16="http://schemas.microsoft.com/office/drawing/2014/main" id="{5B7CBBE2-EC3D-428D-55BF-1BBB46F917C6}"/>
              </a:ext>
            </a:extLst>
          </p:cNvPr>
          <p:cNvSpPr txBox="1"/>
          <p:nvPr/>
        </p:nvSpPr>
        <p:spPr>
          <a:xfrm>
            <a:off x="72662" y="4266521"/>
            <a:ext cx="5863080" cy="523220"/>
          </a:xfrm>
          <a:prstGeom prst="rect">
            <a:avLst/>
          </a:prstGeom>
          <a:noFill/>
        </p:spPr>
        <p:txBody>
          <a:bodyPr wrap="square" rtlCol="0">
            <a:spAutoFit/>
          </a:bodyPr>
          <a:lstStyle/>
          <a:p>
            <a:r>
              <a:rPr lang="en-GR" sz="1400" b="1" dirty="0">
                <a:latin typeface="Calibri Light" panose="020F0302020204030204" pitchFamily="34" charset="0"/>
                <a:cs typeface="Calibri Light" panose="020F0302020204030204" pitchFamily="34" charset="0"/>
              </a:rPr>
              <a:t>SME (8)</a:t>
            </a:r>
          </a:p>
          <a:p>
            <a:r>
              <a:rPr lang="en-GR" sz="1400" dirty="0">
                <a:solidFill>
                  <a:srgbClr val="FF0000"/>
                </a:solidFill>
                <a:latin typeface="Calibri Light" panose="020F0302020204030204" pitchFamily="34" charset="0"/>
                <a:cs typeface="Calibri Light" panose="020F0302020204030204" pitchFamily="34" charset="0"/>
              </a:rPr>
              <a:t>QQ</a:t>
            </a:r>
            <a:r>
              <a:rPr lang="en-GR" sz="1400" dirty="0">
                <a:latin typeface="Calibri Light" panose="020F0302020204030204" pitchFamily="34" charset="0"/>
                <a:cs typeface="Calibri Light" panose="020F0302020204030204" pitchFamily="34" charset="0"/>
              </a:rPr>
              <a:t>, BLIT, HIDROMOD, LWCY, AGORA, CLS, EII, </a:t>
            </a:r>
            <a:r>
              <a:rPr lang="en-GR" sz="1400" dirty="0">
                <a:solidFill>
                  <a:srgbClr val="FF0000"/>
                </a:solidFill>
                <a:latin typeface="Calibri Light" panose="020F0302020204030204" pitchFamily="34" charset="0"/>
                <a:cs typeface="Calibri Light" panose="020F0302020204030204" pitchFamily="34" charset="0"/>
              </a:rPr>
              <a:t>PEAS</a:t>
            </a:r>
            <a:r>
              <a:rPr lang="en-GR" sz="1400" dirty="0">
                <a:latin typeface="Calibri Light" panose="020F0302020204030204" pitchFamily="34" charset="0"/>
                <a:cs typeface="Calibri Light" panose="020F0302020204030204" pitchFamily="34" charset="0"/>
              </a:rPr>
              <a:t> </a:t>
            </a:r>
          </a:p>
        </p:txBody>
      </p:sp>
      <p:sp>
        <p:nvSpPr>
          <p:cNvPr id="8" name="TextBox 7">
            <a:extLst>
              <a:ext uri="{FF2B5EF4-FFF2-40B4-BE49-F238E27FC236}">
                <a16:creationId xmlns:a16="http://schemas.microsoft.com/office/drawing/2014/main" id="{F82B29E8-9638-22D2-2957-68F577F1A00D}"/>
              </a:ext>
            </a:extLst>
          </p:cNvPr>
          <p:cNvSpPr txBox="1"/>
          <p:nvPr/>
        </p:nvSpPr>
        <p:spPr>
          <a:xfrm>
            <a:off x="60084" y="4894981"/>
            <a:ext cx="5863080" cy="523220"/>
          </a:xfrm>
          <a:prstGeom prst="rect">
            <a:avLst/>
          </a:prstGeom>
          <a:noFill/>
        </p:spPr>
        <p:txBody>
          <a:bodyPr wrap="square" rtlCol="0">
            <a:spAutoFit/>
          </a:bodyPr>
          <a:lstStyle/>
          <a:p>
            <a:r>
              <a:rPr lang="en-GR" sz="1400" b="1" dirty="0">
                <a:latin typeface="Calibri Light" panose="020F0302020204030204" pitchFamily="34" charset="0"/>
                <a:cs typeface="Calibri Light" panose="020F0302020204030204" pitchFamily="34" charset="0"/>
              </a:rPr>
              <a:t>NGO (3)</a:t>
            </a:r>
          </a:p>
          <a:p>
            <a:r>
              <a:rPr lang="en-GR" sz="1400" dirty="0">
                <a:latin typeface="Calibri Light" panose="020F0302020204030204" pitchFamily="34" charset="0"/>
                <a:cs typeface="Calibri Light" panose="020F0302020204030204" pitchFamily="34" charset="0"/>
              </a:rPr>
              <a:t>EMB, SPNI, THALASSA </a:t>
            </a:r>
          </a:p>
        </p:txBody>
      </p:sp>
      <p:pic>
        <p:nvPicPr>
          <p:cNvPr id="9" name="Picture 8">
            <a:extLst>
              <a:ext uri="{FF2B5EF4-FFF2-40B4-BE49-F238E27FC236}">
                <a16:creationId xmlns:a16="http://schemas.microsoft.com/office/drawing/2014/main" id="{F582C35F-951E-7A60-FB75-7179FAE210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32040" y="2474892"/>
            <a:ext cx="4431893" cy="4402608"/>
          </a:xfrm>
          <a:prstGeom prst="rect">
            <a:avLst/>
          </a:prstGeom>
        </p:spPr>
      </p:pic>
      <p:sp>
        <p:nvSpPr>
          <p:cNvPr id="11" name="TextBox 10">
            <a:extLst>
              <a:ext uri="{FF2B5EF4-FFF2-40B4-BE49-F238E27FC236}">
                <a16:creationId xmlns:a16="http://schemas.microsoft.com/office/drawing/2014/main" id="{F0C52B68-1D58-2844-9A38-1317F97F089B}"/>
              </a:ext>
            </a:extLst>
          </p:cNvPr>
          <p:cNvSpPr txBox="1"/>
          <p:nvPr/>
        </p:nvSpPr>
        <p:spPr>
          <a:xfrm>
            <a:off x="67357" y="5472737"/>
            <a:ext cx="1862267" cy="1169551"/>
          </a:xfrm>
          <a:prstGeom prst="rect">
            <a:avLst/>
          </a:prstGeom>
          <a:noFill/>
        </p:spPr>
        <p:txBody>
          <a:bodyPr wrap="square" rtlCol="0">
            <a:spAutoFit/>
          </a:bodyPr>
          <a:lstStyle/>
          <a:p>
            <a:r>
              <a:rPr lang="en-GR" sz="1400" b="1" dirty="0">
                <a:latin typeface="Calibri Light" panose="020F0302020204030204" pitchFamily="34" charset="0"/>
                <a:cs typeface="Calibri Light" panose="020F0302020204030204" pitchFamily="34" charset="0"/>
              </a:rPr>
              <a:t>Advisory Board (5)</a:t>
            </a:r>
          </a:p>
          <a:p>
            <a:r>
              <a:rPr lang="en-GR" sz="1400" dirty="0">
                <a:latin typeface="Calibri Light" panose="020F0302020204030204" pitchFamily="34" charset="0"/>
                <a:cs typeface="Calibri Light" panose="020F0302020204030204" pitchFamily="34" charset="0"/>
              </a:rPr>
              <a:t>Africa</a:t>
            </a:r>
          </a:p>
          <a:p>
            <a:r>
              <a:rPr lang="en-GR" sz="1400" dirty="0">
                <a:latin typeface="Calibri Light" panose="020F0302020204030204" pitchFamily="34" charset="0"/>
                <a:cs typeface="Calibri Light" panose="020F0302020204030204" pitchFamily="34" charset="0"/>
              </a:rPr>
              <a:t>Europe (2)</a:t>
            </a:r>
          </a:p>
          <a:p>
            <a:r>
              <a:rPr lang="en-GR" sz="1400" dirty="0">
                <a:latin typeface="Calibri Light" panose="020F0302020204030204" pitchFamily="34" charset="0"/>
                <a:cs typeface="Calibri Light" panose="020F0302020204030204" pitchFamily="34" charset="0"/>
              </a:rPr>
              <a:t>North America</a:t>
            </a:r>
          </a:p>
          <a:p>
            <a:r>
              <a:rPr lang="en-GR" sz="1400" dirty="0">
                <a:latin typeface="Calibri Light" panose="020F0302020204030204" pitchFamily="34" charset="0"/>
                <a:cs typeface="Calibri Light" panose="020F0302020204030204" pitchFamily="34" charset="0"/>
              </a:rPr>
              <a:t>Oceania </a:t>
            </a:r>
          </a:p>
        </p:txBody>
      </p:sp>
      <p:pic>
        <p:nvPicPr>
          <p:cNvPr id="13" name="Picture 12">
            <a:extLst>
              <a:ext uri="{FF2B5EF4-FFF2-40B4-BE49-F238E27FC236}">
                <a16:creationId xmlns:a16="http://schemas.microsoft.com/office/drawing/2014/main" id="{6223BFD9-5FF2-52B5-71F3-75DAD52495E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 y="-16406"/>
            <a:ext cx="9116431" cy="2509252"/>
          </a:xfrm>
          <a:prstGeom prst="rect">
            <a:avLst/>
          </a:prstGeom>
        </p:spPr>
      </p:pic>
      <p:pic>
        <p:nvPicPr>
          <p:cNvPr id="12" name="Picture 11">
            <a:extLst>
              <a:ext uri="{FF2B5EF4-FFF2-40B4-BE49-F238E27FC236}">
                <a16:creationId xmlns:a16="http://schemas.microsoft.com/office/drawing/2014/main" id="{9DE8CFDA-274C-0169-7756-4F195018D75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729" y="1330187"/>
            <a:ext cx="3240567" cy="1162659"/>
          </a:xfrm>
          <a:prstGeom prst="rect">
            <a:avLst/>
          </a:prstGeom>
          <a:effectLst>
            <a:outerShdw blurRad="50800" dist="50800" dir="5400000" algn="ctr" rotWithShape="0">
              <a:schemeClr val="bg1"/>
            </a:outerShdw>
          </a:effectLst>
        </p:spPr>
      </p:pic>
    </p:spTree>
    <p:extLst>
      <p:ext uri="{BB962C8B-B14F-4D97-AF65-F5344CB8AC3E}">
        <p14:creationId xmlns:p14="http://schemas.microsoft.com/office/powerpoint/2010/main" val="14417985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Shape&#10;&#10;Description automatically generated">
            <a:extLst>
              <a:ext uri="{FF2B5EF4-FFF2-40B4-BE49-F238E27FC236}">
                <a16:creationId xmlns:a16="http://schemas.microsoft.com/office/drawing/2014/main" id="{E6156415-9C65-2C57-0709-0A9E09D09205}"/>
              </a:ext>
            </a:extLst>
          </p:cNvPr>
          <p:cNvPicPr>
            <a:picLocks noChangeAspect="1"/>
          </p:cNvPicPr>
          <p:nvPr/>
        </p:nvPicPr>
        <p:blipFill rotWithShape="1">
          <a:blip r:embed="rId3" cstate="screen">
            <a:alphaModFix amt="10000"/>
            <a:extLst>
              <a:ext uri="{28A0092B-C50C-407E-A947-70E740481C1C}">
                <a14:useLocalDpi xmlns:a14="http://schemas.microsoft.com/office/drawing/2010/main"/>
              </a:ext>
            </a:extLst>
          </a:blip>
          <a:srcRect/>
          <a:stretch/>
        </p:blipFill>
        <p:spPr>
          <a:xfrm>
            <a:off x="0" y="982505"/>
            <a:ext cx="9144000" cy="5805921"/>
          </a:xfrm>
          <a:prstGeom prst="rect">
            <a:avLst/>
          </a:prstGeom>
        </p:spPr>
      </p:pic>
      <p:pic>
        <p:nvPicPr>
          <p:cNvPr id="19" name="Picture 8" descr="Logo, company name&#10;&#10;Description automatically generated">
            <a:extLst>
              <a:ext uri="{FF2B5EF4-FFF2-40B4-BE49-F238E27FC236}">
                <a16:creationId xmlns:a16="http://schemas.microsoft.com/office/drawing/2014/main" id="{D75764CA-3B9D-87EE-A96A-26709DC1A3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12603" y="112831"/>
            <a:ext cx="2521972" cy="889000"/>
          </a:xfrm>
          <a:prstGeom prst="rect">
            <a:avLst/>
          </a:prstGeom>
        </p:spPr>
      </p:pic>
      <p:sp>
        <p:nvSpPr>
          <p:cNvPr id="8" name="TextBox 7">
            <a:extLst>
              <a:ext uri="{FF2B5EF4-FFF2-40B4-BE49-F238E27FC236}">
                <a16:creationId xmlns:a16="http://schemas.microsoft.com/office/drawing/2014/main" id="{6102FFFF-9994-F5BE-6CFC-BA94ED90FF1C}"/>
              </a:ext>
            </a:extLst>
          </p:cNvPr>
          <p:cNvSpPr txBox="1"/>
          <p:nvPr/>
        </p:nvSpPr>
        <p:spPr>
          <a:xfrm>
            <a:off x="455145" y="1081224"/>
            <a:ext cx="8233710" cy="877163"/>
          </a:xfrm>
          <a:prstGeom prst="rect">
            <a:avLst/>
          </a:prstGeom>
          <a:noFill/>
        </p:spPr>
        <p:txBody>
          <a:bodyPr wrap="square">
            <a:spAutoFit/>
          </a:bodyPr>
          <a:lstStyle/>
          <a:p>
            <a:pPr algn="just"/>
            <a:r>
              <a:rPr lang="el-GR" sz="1700" b="1" dirty="0">
                <a:latin typeface="Calibri" panose="020F0502020204030204" pitchFamily="34" charset="0"/>
                <a:ea typeface="Times New Roman" panose="02020603050405020304" pitchFamily="18" charset="0"/>
                <a:cs typeface="Calibri" panose="020F0502020204030204" pitchFamily="34" charset="0"/>
              </a:rPr>
              <a:t>Σκοπός</a:t>
            </a:r>
            <a:r>
              <a:rPr lang="en-GB" sz="1700" dirty="0">
                <a:latin typeface="Calibri" panose="020F0502020204030204" pitchFamily="34" charset="0"/>
                <a:ea typeface="Times New Roman" panose="02020603050405020304" pitchFamily="18" charset="0"/>
                <a:cs typeface="Calibri" panose="020F0502020204030204" pitchFamily="34" charset="0"/>
              </a:rPr>
              <a:t>: </a:t>
            </a:r>
            <a:r>
              <a:rPr lang="el-GR" sz="1700" dirty="0">
                <a:latin typeface="Calibri" panose="020F0502020204030204" pitchFamily="34" charset="0"/>
                <a:ea typeface="Times New Roman" panose="02020603050405020304" pitchFamily="18" charset="0"/>
                <a:cs typeface="Calibri" panose="020F0502020204030204" pitchFamily="34" charset="0"/>
              </a:rPr>
              <a:t>να αναπτύξει την ολιστική, αποδοτική </a:t>
            </a:r>
            <a:r>
              <a:rPr lang="el-GR" sz="1700" dirty="0" err="1">
                <a:latin typeface="Calibri" panose="020F0502020204030204" pitchFamily="34" charset="0"/>
                <a:ea typeface="Times New Roman" panose="02020603050405020304" pitchFamily="18" charset="0"/>
                <a:cs typeface="Calibri" panose="020F0502020204030204" pitchFamily="34" charset="0"/>
              </a:rPr>
              <a:t>οικοκεντρική</a:t>
            </a:r>
            <a:r>
              <a:rPr lang="el-GR" sz="1700" dirty="0">
                <a:latin typeface="Calibri" panose="020F0502020204030204" pitchFamily="34" charset="0"/>
                <a:ea typeface="Times New Roman" panose="02020603050405020304" pitchFamily="18" charset="0"/>
                <a:cs typeface="Calibri" panose="020F0502020204030204" pitchFamily="34" charset="0"/>
              </a:rPr>
              <a:t> διαχείριση της βιώσιμης </a:t>
            </a:r>
            <a:r>
              <a:rPr lang="el-GR" sz="1700" dirty="0" err="1">
                <a:latin typeface="Calibri" panose="020F0502020204030204" pitchFamily="34" charset="0"/>
                <a:ea typeface="Times New Roman" panose="02020603050405020304" pitchFamily="18" charset="0"/>
                <a:cs typeface="Calibri" panose="020F0502020204030204" pitchFamily="34" charset="0"/>
              </a:rPr>
              <a:t>αλιε</a:t>
            </a:r>
            <a:r>
              <a:rPr lang="en-GB" sz="1700" dirty="0" err="1">
                <a:latin typeface="Calibri" panose="020F0502020204030204" pitchFamily="34" charset="0"/>
                <a:ea typeface="Times New Roman" panose="02020603050405020304" pitchFamily="18" charset="0"/>
                <a:cs typeface="Calibri" panose="020F0502020204030204" pitchFamily="34" charset="0"/>
              </a:rPr>
              <a:t>ί</a:t>
            </a:r>
            <a:r>
              <a:rPr lang="el-GR" sz="1700" dirty="0">
                <a:latin typeface="Calibri" panose="020F0502020204030204" pitchFamily="34" charset="0"/>
                <a:ea typeface="Times New Roman" panose="02020603050405020304" pitchFamily="18" charset="0"/>
                <a:cs typeface="Calibri" panose="020F0502020204030204" pitchFamily="34" charset="0"/>
              </a:rPr>
              <a:t>ας με τρόπο που να μπορεί να κατανοηθεί και να χρησιμοποιηθεί </a:t>
            </a:r>
            <a:r>
              <a:rPr lang="en-GB" sz="1700" dirty="0">
                <a:latin typeface="Calibri" panose="020F0502020204030204" pitchFamily="34" charset="0"/>
                <a:ea typeface="Times New Roman" panose="02020603050405020304" pitchFamily="18" charset="0"/>
                <a:cs typeface="Calibri" panose="020F0502020204030204" pitchFamily="34" charset="0"/>
              </a:rPr>
              <a:t> </a:t>
            </a:r>
            <a:r>
              <a:rPr lang="el-GR" sz="1700" dirty="0">
                <a:latin typeface="Calibri" panose="020F0502020204030204" pitchFamily="34" charset="0"/>
                <a:ea typeface="Times New Roman" panose="02020603050405020304" pitchFamily="18" charset="0"/>
                <a:cs typeface="Calibri" panose="020F0502020204030204" pitchFamily="34" charset="0"/>
              </a:rPr>
              <a:t>από τη δημόσια διοίκηση</a:t>
            </a:r>
            <a:r>
              <a:rPr lang="en-GB" sz="1700" dirty="0">
                <a:latin typeface="Calibri" panose="020F0502020204030204" pitchFamily="34" charset="0"/>
                <a:ea typeface="Times New Roman" panose="02020603050405020304" pitchFamily="18" charset="0"/>
                <a:cs typeface="Calibri" panose="020F0502020204030204" pitchFamily="34" charset="0"/>
              </a:rPr>
              <a:t> </a:t>
            </a:r>
          </a:p>
        </p:txBody>
      </p:sp>
      <p:sp>
        <p:nvSpPr>
          <p:cNvPr id="9" name="TextBox 8">
            <a:extLst>
              <a:ext uri="{FF2B5EF4-FFF2-40B4-BE49-F238E27FC236}">
                <a16:creationId xmlns:a16="http://schemas.microsoft.com/office/drawing/2014/main" id="{8E8DE8BC-A619-CE1C-CA78-7C3117C53FE5}"/>
              </a:ext>
            </a:extLst>
          </p:cNvPr>
          <p:cNvSpPr txBox="1"/>
          <p:nvPr/>
        </p:nvSpPr>
        <p:spPr>
          <a:xfrm>
            <a:off x="455145" y="137310"/>
            <a:ext cx="5780410" cy="707886"/>
          </a:xfrm>
          <a:prstGeom prst="rect">
            <a:avLst/>
          </a:prstGeom>
          <a:noFill/>
        </p:spPr>
        <p:txBody>
          <a:bodyPr wrap="square">
            <a:spAutoFit/>
          </a:bodyPr>
          <a:lstStyle/>
          <a:p>
            <a:pPr algn="just"/>
            <a:r>
              <a:rPr lang="en-GB" sz="2000" b="1" dirty="0">
                <a:solidFill>
                  <a:srgbClr val="003DAC"/>
                </a:solidFill>
                <a:latin typeface="Calibri" panose="020F0502020204030204" pitchFamily="34" charset="0"/>
                <a:ea typeface="PMingLiU" panose="02020500000000000000" pitchFamily="18" charset="-120"/>
                <a:cs typeface="Calibri" panose="020F0502020204030204" pitchFamily="34" charset="0"/>
              </a:rPr>
              <a:t>Ecocentric</a:t>
            </a:r>
            <a:r>
              <a:rPr lang="en-GB" sz="2000" b="1" dirty="0">
                <a:latin typeface="Calibri" panose="020F0502020204030204" pitchFamily="34" charset="0"/>
                <a:ea typeface="Times New Roman" panose="02020603050405020304" pitchFamily="18" charset="0"/>
                <a:cs typeface="Calibri" panose="020F0502020204030204" pitchFamily="34" charset="0"/>
              </a:rPr>
              <a:t> </a:t>
            </a:r>
            <a:r>
              <a:rPr lang="en-GB" sz="2000" b="1" dirty="0">
                <a:solidFill>
                  <a:srgbClr val="003DAC"/>
                </a:solidFill>
                <a:latin typeface="Calibri" panose="020F0502020204030204" pitchFamily="34" charset="0"/>
                <a:ea typeface="PMingLiU" panose="02020500000000000000" pitchFamily="18" charset="-120"/>
                <a:cs typeface="Calibri" panose="020F0502020204030204" pitchFamily="34" charset="0"/>
              </a:rPr>
              <a:t>management for sustainable fisheries and healthy marine ecosystems</a:t>
            </a:r>
          </a:p>
        </p:txBody>
      </p:sp>
      <p:pic>
        <p:nvPicPr>
          <p:cNvPr id="12" name="Picture 3">
            <a:extLst>
              <a:ext uri="{FF2B5EF4-FFF2-40B4-BE49-F238E27FC236}">
                <a16:creationId xmlns:a16="http://schemas.microsoft.com/office/drawing/2014/main" id="{783EBCC1-76D9-6BBC-B894-3432C50B9A8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13310" y="1925161"/>
            <a:ext cx="6700838" cy="4836491"/>
          </a:xfrm>
          <a:prstGeom prst="rect">
            <a:avLst/>
          </a:prstGeom>
        </p:spPr>
      </p:pic>
      <p:sp>
        <p:nvSpPr>
          <p:cNvPr id="21" name="Rounded Rectangle 20">
            <a:extLst>
              <a:ext uri="{FF2B5EF4-FFF2-40B4-BE49-F238E27FC236}">
                <a16:creationId xmlns:a16="http://schemas.microsoft.com/office/drawing/2014/main" id="{A0298709-B338-61C8-3081-947EA2FBD738}"/>
              </a:ext>
            </a:extLst>
          </p:cNvPr>
          <p:cNvSpPr>
            <a:spLocks noChangeAspect="1"/>
          </p:cNvSpPr>
          <p:nvPr/>
        </p:nvSpPr>
        <p:spPr>
          <a:xfrm>
            <a:off x="2761193" y="3354818"/>
            <a:ext cx="1335024" cy="736565"/>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ED950564-3E78-F914-6183-0D8EEB0045AA}"/>
              </a:ext>
            </a:extLst>
          </p:cNvPr>
          <p:cNvSpPr>
            <a:spLocks noChangeAspect="1"/>
          </p:cNvSpPr>
          <p:nvPr/>
        </p:nvSpPr>
        <p:spPr>
          <a:xfrm>
            <a:off x="3958918" y="2692825"/>
            <a:ext cx="1335024" cy="736565"/>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8E956322-4B99-E2A2-B1D2-F8601137799C}"/>
              </a:ext>
            </a:extLst>
          </p:cNvPr>
          <p:cNvSpPr>
            <a:spLocks noChangeAspect="1"/>
          </p:cNvSpPr>
          <p:nvPr/>
        </p:nvSpPr>
        <p:spPr>
          <a:xfrm>
            <a:off x="2780519" y="4620905"/>
            <a:ext cx="1335024" cy="736565"/>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7A970177-2356-E50B-A6CA-DCBBDFEC1E69}"/>
              </a:ext>
            </a:extLst>
          </p:cNvPr>
          <p:cNvSpPr>
            <a:spLocks noChangeAspect="1"/>
          </p:cNvSpPr>
          <p:nvPr/>
        </p:nvSpPr>
        <p:spPr>
          <a:xfrm>
            <a:off x="3984929" y="5299954"/>
            <a:ext cx="1335024" cy="736565"/>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Εικόνα 5">
            <a:extLst>
              <a:ext uri="{FF2B5EF4-FFF2-40B4-BE49-F238E27FC236}">
                <a16:creationId xmlns:a16="http://schemas.microsoft.com/office/drawing/2014/main" id="{D074DDDA-5EE0-F5BE-09BD-FF2B6220B0C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218151" y="5855318"/>
            <a:ext cx="925849" cy="1002682"/>
          </a:xfrm>
          <a:prstGeom prst="rect">
            <a:avLst/>
          </a:prstGeom>
        </p:spPr>
      </p:pic>
      <p:sp>
        <p:nvSpPr>
          <p:cNvPr id="3" name="Rectangle 2">
            <a:extLst>
              <a:ext uri="{FF2B5EF4-FFF2-40B4-BE49-F238E27FC236}">
                <a16:creationId xmlns:a16="http://schemas.microsoft.com/office/drawing/2014/main" id="{2792C970-1BAD-1FCF-C09E-A0C08F4F5D2C}"/>
              </a:ext>
            </a:extLst>
          </p:cNvPr>
          <p:cNvSpPr>
            <a:spLocks noChangeArrowheads="1"/>
          </p:cNvSpPr>
          <p:nvPr/>
        </p:nvSpPr>
        <p:spPr bwMode="auto">
          <a:xfrm rot="16200000">
            <a:off x="-3237271" y="3237271"/>
            <a:ext cx="6858000" cy="383458"/>
          </a:xfrm>
          <a:prstGeom prst="rect">
            <a:avLst/>
          </a:prstGeom>
          <a:solidFill>
            <a:srgbClr val="0033CC"/>
          </a:solidFill>
          <a:ln>
            <a:noFill/>
          </a:ln>
          <a:effectLst/>
        </p:spPr>
        <p:txBody>
          <a:bodyPr wrap="square" lIns="91431" tIns="45716" rIns="91431" bIns="45716">
            <a:spAutoFit/>
          </a:bodyPr>
          <a:lstStyle/>
          <a:p>
            <a:pPr algn="r"/>
            <a:r>
              <a:rPr lang="el-GR" dirty="0">
                <a:solidFill>
                  <a:schemeClr val="bg1"/>
                </a:solidFill>
                <a:latin typeface="Calibri"/>
                <a:cs typeface="Calibri"/>
              </a:rPr>
              <a:t>Δομή και χρονοδιάγραμμα του έργου</a:t>
            </a:r>
            <a:endParaRPr lang="en-US" dirty="0">
              <a:solidFill>
                <a:schemeClr val="bg1"/>
              </a:solidFill>
              <a:latin typeface="Calibri"/>
              <a:cs typeface="Calibri"/>
            </a:endParaRPr>
          </a:p>
        </p:txBody>
      </p:sp>
    </p:spTree>
    <p:extLst>
      <p:ext uri="{BB962C8B-B14F-4D97-AF65-F5344CB8AC3E}">
        <p14:creationId xmlns:p14="http://schemas.microsoft.com/office/powerpoint/2010/main" val="1665975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2A35C26-E34F-364F-A63B-494E12DB3F6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48668" y="548680"/>
            <a:ext cx="8695332" cy="6042254"/>
          </a:xfrm>
          <a:prstGeom prst="rect">
            <a:avLst/>
          </a:prstGeom>
        </p:spPr>
      </p:pic>
      <p:sp>
        <p:nvSpPr>
          <p:cNvPr id="2" name="Rectangle 1">
            <a:extLst>
              <a:ext uri="{FF2B5EF4-FFF2-40B4-BE49-F238E27FC236}">
                <a16:creationId xmlns:a16="http://schemas.microsoft.com/office/drawing/2014/main" id="{BC4572BF-D1E8-E8FE-6305-D248D60308B5}"/>
              </a:ext>
            </a:extLst>
          </p:cNvPr>
          <p:cNvSpPr>
            <a:spLocks noChangeArrowheads="1"/>
          </p:cNvSpPr>
          <p:nvPr/>
        </p:nvSpPr>
        <p:spPr bwMode="auto">
          <a:xfrm rot="16200000">
            <a:off x="-3237271" y="3237271"/>
            <a:ext cx="6858000" cy="383458"/>
          </a:xfrm>
          <a:prstGeom prst="rect">
            <a:avLst/>
          </a:prstGeom>
          <a:solidFill>
            <a:srgbClr val="0033CC"/>
          </a:solidFill>
          <a:ln>
            <a:noFill/>
          </a:ln>
          <a:effectLst/>
        </p:spPr>
        <p:txBody>
          <a:bodyPr wrap="square" lIns="91431" tIns="45716" rIns="91431" bIns="45716">
            <a:spAutoFit/>
          </a:bodyPr>
          <a:lstStyle/>
          <a:p>
            <a:pPr algn="r"/>
            <a:r>
              <a:rPr lang="el-GR" dirty="0">
                <a:solidFill>
                  <a:schemeClr val="bg1"/>
                </a:solidFill>
                <a:latin typeface="Calibri"/>
                <a:cs typeface="Calibri"/>
              </a:rPr>
              <a:t>Δομή και χρονοδιάγραμμα του έργου</a:t>
            </a:r>
            <a:endParaRPr lang="en-US" dirty="0">
              <a:solidFill>
                <a:schemeClr val="bg1"/>
              </a:solidFill>
              <a:latin typeface="Calibri"/>
              <a:cs typeface="Calibri"/>
            </a:endParaRPr>
          </a:p>
        </p:txBody>
      </p:sp>
      <p:pic>
        <p:nvPicPr>
          <p:cNvPr id="3" name="Εικόνα 5">
            <a:extLst>
              <a:ext uri="{FF2B5EF4-FFF2-40B4-BE49-F238E27FC236}">
                <a16:creationId xmlns:a16="http://schemas.microsoft.com/office/drawing/2014/main" id="{DC0E5722-038B-1928-8EB9-D28B67A602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18151" y="5855318"/>
            <a:ext cx="925849" cy="1002682"/>
          </a:xfrm>
          <a:prstGeom prst="rect">
            <a:avLst/>
          </a:prstGeom>
        </p:spPr>
      </p:pic>
    </p:spTree>
    <p:extLst>
      <p:ext uri="{BB962C8B-B14F-4D97-AF65-F5344CB8AC3E}">
        <p14:creationId xmlns:p14="http://schemas.microsoft.com/office/powerpoint/2010/main" val="1929812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6" name="TextBox 16"/>
          <p:cNvSpPr txBox="1">
            <a:spLocks noChangeArrowheads="1"/>
          </p:cNvSpPr>
          <p:nvPr/>
        </p:nvSpPr>
        <p:spPr bwMode="auto">
          <a:xfrm>
            <a:off x="2051050" y="5876925"/>
            <a:ext cx="194468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a:solidFill>
                  <a:schemeClr val="bg1"/>
                </a:solidFill>
                <a:latin typeface="Verdana" charset="0"/>
                <a:cs typeface="Verdana" charset="0"/>
              </a:rPr>
              <a:t>Depleted</a:t>
            </a:r>
          </a:p>
        </p:txBody>
      </p:sp>
      <p:pic>
        <p:nvPicPr>
          <p:cNvPr id="18" name="Εικόνα 5">
            <a:extLst>
              <a:ext uri="{FF2B5EF4-FFF2-40B4-BE49-F238E27FC236}">
                <a16:creationId xmlns:a16="http://schemas.microsoft.com/office/drawing/2014/main" id="{877B821B-D150-44D5-B974-F370E17BC4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18151" y="5855318"/>
            <a:ext cx="925849" cy="1002682"/>
          </a:xfrm>
          <a:prstGeom prst="rect">
            <a:avLst/>
          </a:prstGeom>
        </p:spPr>
      </p:pic>
      <p:pic>
        <p:nvPicPr>
          <p:cNvPr id="9" name="Picture 4">
            <a:extLst>
              <a:ext uri="{FF2B5EF4-FFF2-40B4-BE49-F238E27FC236}">
                <a16:creationId xmlns:a16="http://schemas.microsoft.com/office/drawing/2014/main" id="{2F16ED08-46DD-F644-A3CA-ADCE1A4F189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5536" y="320998"/>
            <a:ext cx="3917092" cy="1906182"/>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Rectangle 9">
            <a:extLst>
              <a:ext uri="{FF2B5EF4-FFF2-40B4-BE49-F238E27FC236}">
                <a16:creationId xmlns:a16="http://schemas.microsoft.com/office/drawing/2014/main" id="{87F0142A-4498-1E44-8656-725574E4BFF0}"/>
              </a:ext>
            </a:extLst>
          </p:cNvPr>
          <p:cNvSpPr/>
          <p:nvPr/>
        </p:nvSpPr>
        <p:spPr>
          <a:xfrm>
            <a:off x="383575" y="2304579"/>
            <a:ext cx="1973232" cy="276999"/>
          </a:xfrm>
          <a:prstGeom prst="rect">
            <a:avLst/>
          </a:prstGeom>
        </p:spPr>
        <p:txBody>
          <a:bodyPr wrap="none">
            <a:spAutoFit/>
          </a:bodyPr>
          <a:lstStyle/>
          <a:p>
            <a:r>
              <a:rPr lang="en-GB" sz="1200" dirty="0" err="1">
                <a:solidFill>
                  <a:srgbClr val="666666"/>
                </a:solidFill>
                <a:latin typeface="Calibri Light" panose="020F0302020204030204" pitchFamily="34" charset="0"/>
                <a:cs typeface="Calibri Light" panose="020F0302020204030204" pitchFamily="34" charset="0"/>
              </a:rPr>
              <a:t>Jetz</a:t>
            </a:r>
            <a:r>
              <a:rPr lang="en-GB" sz="1200" dirty="0">
                <a:solidFill>
                  <a:srgbClr val="666666"/>
                </a:solidFill>
                <a:latin typeface="Calibri Light" panose="020F0302020204030204" pitchFamily="34" charset="0"/>
                <a:cs typeface="Calibri Light" panose="020F0302020204030204" pitchFamily="34" charset="0"/>
              </a:rPr>
              <a:t> et al. 2019, Nat </a:t>
            </a:r>
            <a:r>
              <a:rPr lang="en-GB" sz="1200" dirty="0" err="1">
                <a:solidFill>
                  <a:srgbClr val="666666"/>
                </a:solidFill>
                <a:latin typeface="Calibri Light" panose="020F0302020204030204" pitchFamily="34" charset="0"/>
                <a:cs typeface="Calibri Light" panose="020F0302020204030204" pitchFamily="34" charset="0"/>
              </a:rPr>
              <a:t>Ecol</a:t>
            </a:r>
            <a:r>
              <a:rPr lang="en-GB" sz="1200" dirty="0">
                <a:solidFill>
                  <a:srgbClr val="666666"/>
                </a:solidFill>
                <a:latin typeface="Calibri Light" panose="020F0302020204030204" pitchFamily="34" charset="0"/>
                <a:cs typeface="Calibri Light" panose="020F0302020204030204" pitchFamily="34" charset="0"/>
              </a:rPr>
              <a:t> </a:t>
            </a:r>
            <a:r>
              <a:rPr lang="en-GB" sz="1200" dirty="0" err="1">
                <a:solidFill>
                  <a:srgbClr val="666666"/>
                </a:solidFill>
                <a:latin typeface="Calibri Light" panose="020F0302020204030204" pitchFamily="34" charset="0"/>
                <a:cs typeface="Calibri Light" panose="020F0302020204030204" pitchFamily="34" charset="0"/>
              </a:rPr>
              <a:t>Evol</a:t>
            </a:r>
            <a:endParaRPr lang="x-none" sz="1200" dirty="0">
              <a:latin typeface="Calibri Light" panose="020F0302020204030204" pitchFamily="34" charset="0"/>
              <a:cs typeface="Calibri Light" panose="020F0302020204030204" pitchFamily="34" charset="0"/>
            </a:endParaRPr>
          </a:p>
        </p:txBody>
      </p:sp>
      <p:pic>
        <p:nvPicPr>
          <p:cNvPr id="11" name="Picture 6">
            <a:extLst>
              <a:ext uri="{FF2B5EF4-FFF2-40B4-BE49-F238E27FC236}">
                <a16:creationId xmlns:a16="http://schemas.microsoft.com/office/drawing/2014/main" id="{15173843-D955-A74F-92FC-1562DC4D35D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31374" y="226139"/>
            <a:ext cx="4312508" cy="2416053"/>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11">
            <a:extLst>
              <a:ext uri="{FF2B5EF4-FFF2-40B4-BE49-F238E27FC236}">
                <a16:creationId xmlns:a16="http://schemas.microsoft.com/office/drawing/2014/main" id="{E5C50453-D12A-B14C-AF34-5749C894563A}"/>
              </a:ext>
            </a:extLst>
          </p:cNvPr>
          <p:cNvSpPr/>
          <p:nvPr/>
        </p:nvSpPr>
        <p:spPr>
          <a:xfrm>
            <a:off x="7173909" y="2597310"/>
            <a:ext cx="1970091" cy="276999"/>
          </a:xfrm>
          <a:prstGeom prst="rect">
            <a:avLst/>
          </a:prstGeom>
        </p:spPr>
        <p:txBody>
          <a:bodyPr wrap="none">
            <a:spAutoFit/>
          </a:bodyPr>
          <a:lstStyle/>
          <a:p>
            <a:r>
              <a:rPr lang="en-GB" sz="1200" dirty="0">
                <a:solidFill>
                  <a:srgbClr val="666666"/>
                </a:solidFill>
                <a:latin typeface="Calibri Light" panose="020F0302020204030204" pitchFamily="34" charset="0"/>
                <a:cs typeface="Calibri Light" panose="020F0302020204030204" pitchFamily="34" charset="0"/>
              </a:rPr>
              <a:t>Link &amp; Watson  2019, Sci Adv</a:t>
            </a:r>
            <a:endParaRPr lang="x-none" sz="1200" dirty="0">
              <a:latin typeface="Calibri Light" panose="020F0302020204030204" pitchFamily="34" charset="0"/>
              <a:cs typeface="Calibri Light" panose="020F0302020204030204" pitchFamily="34" charset="0"/>
            </a:endParaRPr>
          </a:p>
        </p:txBody>
      </p:sp>
      <p:pic>
        <p:nvPicPr>
          <p:cNvPr id="15" name="Picture 14">
            <a:extLst>
              <a:ext uri="{FF2B5EF4-FFF2-40B4-BE49-F238E27FC236}">
                <a16:creationId xmlns:a16="http://schemas.microsoft.com/office/drawing/2014/main" id="{28DE079C-83C0-0446-832E-10C10F6DD55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02243" y="3047816"/>
            <a:ext cx="3143422" cy="2480570"/>
          </a:xfrm>
          <a:prstGeom prst="rect">
            <a:avLst/>
          </a:prstGeom>
        </p:spPr>
      </p:pic>
      <p:sp>
        <p:nvSpPr>
          <p:cNvPr id="16" name="Rectangle 15">
            <a:extLst>
              <a:ext uri="{FF2B5EF4-FFF2-40B4-BE49-F238E27FC236}">
                <a16:creationId xmlns:a16="http://schemas.microsoft.com/office/drawing/2014/main" id="{F74FD9C1-1C6E-8547-8FC1-57AB3D8221C8}"/>
              </a:ext>
            </a:extLst>
          </p:cNvPr>
          <p:cNvSpPr/>
          <p:nvPr/>
        </p:nvSpPr>
        <p:spPr>
          <a:xfrm>
            <a:off x="395536" y="5528386"/>
            <a:ext cx="2353978" cy="276999"/>
          </a:xfrm>
          <a:prstGeom prst="rect">
            <a:avLst/>
          </a:prstGeom>
        </p:spPr>
        <p:txBody>
          <a:bodyPr wrap="none">
            <a:spAutoFit/>
          </a:bodyPr>
          <a:lstStyle/>
          <a:p>
            <a:r>
              <a:rPr lang="en-GB" sz="1200" dirty="0">
                <a:solidFill>
                  <a:srgbClr val="666666"/>
                </a:solidFill>
                <a:latin typeface="Calibri Light" panose="020F0302020204030204" pitchFamily="34" charset="0"/>
                <a:cs typeface="Calibri Light" panose="020F0302020204030204" pitchFamily="34" charset="0"/>
              </a:rPr>
              <a:t>Sherley et al. 2019, </a:t>
            </a:r>
            <a:r>
              <a:rPr lang="en-GB" sz="1200" dirty="0" err="1">
                <a:solidFill>
                  <a:srgbClr val="666666"/>
                </a:solidFill>
                <a:latin typeface="Calibri Light" panose="020F0302020204030204" pitchFamily="34" charset="0"/>
                <a:cs typeface="Calibri Light" panose="020F0302020204030204" pitchFamily="34" charset="0"/>
              </a:rPr>
              <a:t>Conserv</a:t>
            </a:r>
            <a:r>
              <a:rPr lang="en-GB" sz="1200" dirty="0">
                <a:solidFill>
                  <a:srgbClr val="666666"/>
                </a:solidFill>
                <a:latin typeface="Calibri Light" panose="020F0302020204030204" pitchFamily="34" charset="0"/>
                <a:cs typeface="Calibri Light" panose="020F0302020204030204" pitchFamily="34" charset="0"/>
              </a:rPr>
              <a:t> Letters</a:t>
            </a:r>
            <a:endParaRPr lang="x-none" sz="1200" dirty="0">
              <a:latin typeface="Calibri Light" panose="020F0302020204030204" pitchFamily="34" charset="0"/>
              <a:cs typeface="Calibri Light" panose="020F0302020204030204" pitchFamily="34" charset="0"/>
            </a:endParaRPr>
          </a:p>
        </p:txBody>
      </p:sp>
      <p:pic>
        <p:nvPicPr>
          <p:cNvPr id="19" name="Picture 8" descr="Figure 4.">
            <a:extLst>
              <a:ext uri="{FF2B5EF4-FFF2-40B4-BE49-F238E27FC236}">
                <a16:creationId xmlns:a16="http://schemas.microsoft.com/office/drawing/2014/main" id="{C8BBD374-5FB8-9546-B5F7-C1BC3AFAA9BB}"/>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645263" y="3146485"/>
            <a:ext cx="4423719" cy="1769488"/>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2" descr="Recent advances in the Ecopath with Ecosim food web modelling approach">
            <a:extLst>
              <a:ext uri="{FF2B5EF4-FFF2-40B4-BE49-F238E27FC236}">
                <a16:creationId xmlns:a16="http://schemas.microsoft.com/office/drawing/2014/main" id="{6C89A2EE-EDAB-7648-8AD7-7A2F2ACBBA89}"/>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242846" y="5146159"/>
            <a:ext cx="4838700" cy="1689100"/>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Rectangle 22">
            <a:extLst>
              <a:ext uri="{FF2B5EF4-FFF2-40B4-BE49-F238E27FC236}">
                <a16:creationId xmlns:a16="http://schemas.microsoft.com/office/drawing/2014/main" id="{AEF432CD-39EB-AC4E-A4E6-384EEFEFB59E}"/>
              </a:ext>
            </a:extLst>
          </p:cNvPr>
          <p:cNvSpPr/>
          <p:nvPr/>
        </p:nvSpPr>
        <p:spPr>
          <a:xfrm>
            <a:off x="6444208" y="4869160"/>
            <a:ext cx="2490938" cy="276999"/>
          </a:xfrm>
          <a:prstGeom prst="rect">
            <a:avLst/>
          </a:prstGeom>
        </p:spPr>
        <p:txBody>
          <a:bodyPr wrap="none">
            <a:spAutoFit/>
          </a:bodyPr>
          <a:lstStyle/>
          <a:p>
            <a:r>
              <a:rPr lang="en-GB" sz="1200" dirty="0" err="1">
                <a:solidFill>
                  <a:srgbClr val="666666"/>
                </a:solidFill>
                <a:latin typeface="Calibri Light" panose="020F0302020204030204" pitchFamily="34" charset="0"/>
                <a:cs typeface="Calibri Light" panose="020F0302020204030204" pitchFamily="34" charset="0"/>
              </a:rPr>
              <a:t>Amelineau</a:t>
            </a:r>
            <a:r>
              <a:rPr lang="en-GB" sz="1200" dirty="0">
                <a:solidFill>
                  <a:srgbClr val="666666"/>
                </a:solidFill>
                <a:latin typeface="Calibri Light" panose="020F0302020204030204" pitchFamily="34" charset="0"/>
                <a:cs typeface="Calibri Light" panose="020F0302020204030204" pitchFamily="34" charset="0"/>
              </a:rPr>
              <a:t> et al. 2019, Proc Royal Soc</a:t>
            </a:r>
            <a:endParaRPr lang="x-none" sz="1200" dirty="0">
              <a:latin typeface="Calibri Light" panose="020F0302020204030204" pitchFamily="34" charset="0"/>
              <a:cs typeface="Calibri Light" panose="020F0302020204030204" pitchFamily="34" charset="0"/>
            </a:endParaRPr>
          </a:p>
        </p:txBody>
      </p:sp>
      <p:sp>
        <p:nvSpPr>
          <p:cNvPr id="24" name="Rectangle 23">
            <a:extLst>
              <a:ext uri="{FF2B5EF4-FFF2-40B4-BE49-F238E27FC236}">
                <a16:creationId xmlns:a16="http://schemas.microsoft.com/office/drawing/2014/main" id="{A66CBE29-E0C4-1542-A0EA-6F33F0E66449}"/>
              </a:ext>
            </a:extLst>
          </p:cNvPr>
          <p:cNvSpPr/>
          <p:nvPr/>
        </p:nvSpPr>
        <p:spPr>
          <a:xfrm>
            <a:off x="373802" y="45512"/>
            <a:ext cx="1665456" cy="276999"/>
          </a:xfrm>
          <a:prstGeom prst="rect">
            <a:avLst/>
          </a:prstGeom>
        </p:spPr>
        <p:txBody>
          <a:bodyPr wrap="none">
            <a:spAutoFit/>
          </a:bodyPr>
          <a:lstStyle/>
          <a:p>
            <a:r>
              <a:rPr lang="en-GB" sz="1200" b="1" dirty="0">
                <a:latin typeface="Calibri Light" panose="020F0302020204030204" pitchFamily="34" charset="0"/>
                <a:cs typeface="Calibri Light" panose="020F0302020204030204" pitchFamily="34" charset="0"/>
              </a:rPr>
              <a:t>Ecological Niche models</a:t>
            </a:r>
            <a:endParaRPr lang="x-none" sz="1200" b="1" dirty="0">
              <a:latin typeface="Calibri Light" panose="020F0302020204030204" pitchFamily="34" charset="0"/>
              <a:cs typeface="Calibri Light" panose="020F0302020204030204" pitchFamily="34" charset="0"/>
            </a:endParaRPr>
          </a:p>
        </p:txBody>
      </p:sp>
      <p:sp>
        <p:nvSpPr>
          <p:cNvPr id="25" name="Rectangle 24">
            <a:extLst>
              <a:ext uri="{FF2B5EF4-FFF2-40B4-BE49-F238E27FC236}">
                <a16:creationId xmlns:a16="http://schemas.microsoft.com/office/drawing/2014/main" id="{3495C02E-510B-024D-8A80-2DB5FBBF8CDD}"/>
              </a:ext>
            </a:extLst>
          </p:cNvPr>
          <p:cNvSpPr/>
          <p:nvPr/>
        </p:nvSpPr>
        <p:spPr>
          <a:xfrm>
            <a:off x="6590562" y="10115"/>
            <a:ext cx="2553438" cy="276999"/>
          </a:xfrm>
          <a:prstGeom prst="rect">
            <a:avLst/>
          </a:prstGeom>
        </p:spPr>
        <p:txBody>
          <a:bodyPr wrap="square">
            <a:spAutoFit/>
          </a:bodyPr>
          <a:lstStyle/>
          <a:p>
            <a:pPr algn="r"/>
            <a:r>
              <a:rPr lang="en-GB" sz="1200" b="1" dirty="0">
                <a:latin typeface="Calibri Light" panose="020F0302020204030204" pitchFamily="34" charset="0"/>
                <a:cs typeface="Calibri Light" panose="020F0302020204030204" pitchFamily="34" charset="0"/>
              </a:rPr>
              <a:t>Ecosystem overfishing indicators</a:t>
            </a:r>
            <a:endParaRPr lang="x-none" sz="1200" b="1" dirty="0">
              <a:latin typeface="Calibri Light" panose="020F0302020204030204" pitchFamily="34" charset="0"/>
              <a:cs typeface="Calibri Light" panose="020F0302020204030204" pitchFamily="34" charset="0"/>
            </a:endParaRPr>
          </a:p>
        </p:txBody>
      </p:sp>
      <p:sp>
        <p:nvSpPr>
          <p:cNvPr id="26" name="Rectangle 25">
            <a:extLst>
              <a:ext uri="{FF2B5EF4-FFF2-40B4-BE49-F238E27FC236}">
                <a16:creationId xmlns:a16="http://schemas.microsoft.com/office/drawing/2014/main" id="{249AE397-4FE6-6249-B039-DD139D9B3030}"/>
              </a:ext>
            </a:extLst>
          </p:cNvPr>
          <p:cNvSpPr/>
          <p:nvPr/>
        </p:nvSpPr>
        <p:spPr>
          <a:xfrm>
            <a:off x="383459" y="2735809"/>
            <a:ext cx="1233158" cy="276999"/>
          </a:xfrm>
          <a:prstGeom prst="rect">
            <a:avLst/>
          </a:prstGeom>
        </p:spPr>
        <p:txBody>
          <a:bodyPr wrap="none">
            <a:spAutoFit/>
          </a:bodyPr>
          <a:lstStyle/>
          <a:p>
            <a:r>
              <a:rPr lang="en-GB" sz="1200" b="1" dirty="0">
                <a:latin typeface="Calibri Light" panose="020F0302020204030204" pitchFamily="34" charset="0"/>
                <a:cs typeface="Calibri Light" panose="020F0302020204030204" pitchFamily="34" charset="0"/>
              </a:rPr>
              <a:t>Risk assessments</a:t>
            </a:r>
            <a:endParaRPr lang="x-none" sz="1200" b="1" dirty="0">
              <a:latin typeface="Calibri Light" panose="020F0302020204030204" pitchFamily="34" charset="0"/>
              <a:cs typeface="Calibri Light" panose="020F0302020204030204" pitchFamily="34" charset="0"/>
            </a:endParaRPr>
          </a:p>
        </p:txBody>
      </p:sp>
      <p:sp>
        <p:nvSpPr>
          <p:cNvPr id="27" name="Rectangle 26">
            <a:extLst>
              <a:ext uri="{FF2B5EF4-FFF2-40B4-BE49-F238E27FC236}">
                <a16:creationId xmlns:a16="http://schemas.microsoft.com/office/drawing/2014/main" id="{527692AC-9977-FD4A-A9A4-56042027EE4C}"/>
              </a:ext>
            </a:extLst>
          </p:cNvPr>
          <p:cNvSpPr/>
          <p:nvPr/>
        </p:nvSpPr>
        <p:spPr>
          <a:xfrm>
            <a:off x="7945463" y="2861983"/>
            <a:ext cx="1058816" cy="276999"/>
          </a:xfrm>
          <a:prstGeom prst="rect">
            <a:avLst/>
          </a:prstGeom>
        </p:spPr>
        <p:txBody>
          <a:bodyPr wrap="none">
            <a:spAutoFit/>
          </a:bodyPr>
          <a:lstStyle/>
          <a:p>
            <a:r>
              <a:rPr lang="en-GB" sz="1200" b="1" dirty="0">
                <a:latin typeface="Calibri Light" panose="020F0302020204030204" pitchFamily="34" charset="0"/>
                <a:cs typeface="Calibri Light" panose="020F0302020204030204" pitchFamily="34" charset="0"/>
              </a:rPr>
              <a:t>Energy-</a:t>
            </a:r>
            <a:r>
              <a:rPr lang="en-GB" sz="1200" b="1" dirty="0" err="1">
                <a:latin typeface="Calibri Light" panose="020F0302020204030204" pitchFamily="34" charset="0"/>
                <a:cs typeface="Calibri Light" panose="020F0302020204030204" pitchFamily="34" charset="0"/>
              </a:rPr>
              <a:t>scapes</a:t>
            </a:r>
            <a:endParaRPr lang="x-none" sz="1200" b="1" dirty="0">
              <a:latin typeface="Calibri Light" panose="020F0302020204030204" pitchFamily="34" charset="0"/>
              <a:cs typeface="Calibri Light" panose="020F0302020204030204" pitchFamily="34" charset="0"/>
            </a:endParaRPr>
          </a:p>
        </p:txBody>
      </p:sp>
      <p:sp>
        <p:nvSpPr>
          <p:cNvPr id="2" name="Rectangle 1">
            <a:extLst>
              <a:ext uri="{FF2B5EF4-FFF2-40B4-BE49-F238E27FC236}">
                <a16:creationId xmlns:a16="http://schemas.microsoft.com/office/drawing/2014/main" id="{25746363-052A-F952-EB30-104C334A770E}"/>
              </a:ext>
            </a:extLst>
          </p:cNvPr>
          <p:cNvSpPr>
            <a:spLocks noChangeArrowheads="1"/>
          </p:cNvSpPr>
          <p:nvPr/>
        </p:nvSpPr>
        <p:spPr bwMode="auto">
          <a:xfrm rot="16200000">
            <a:off x="-3237271" y="3237271"/>
            <a:ext cx="6858000" cy="383458"/>
          </a:xfrm>
          <a:prstGeom prst="rect">
            <a:avLst/>
          </a:prstGeom>
          <a:solidFill>
            <a:srgbClr val="0033CC"/>
          </a:solidFill>
          <a:ln>
            <a:noFill/>
          </a:ln>
          <a:effectLst/>
        </p:spPr>
        <p:txBody>
          <a:bodyPr wrap="square" lIns="91431" tIns="45716" rIns="91431" bIns="45716">
            <a:spAutoFit/>
          </a:bodyPr>
          <a:lstStyle/>
          <a:p>
            <a:pPr algn="r"/>
            <a:r>
              <a:rPr lang="el-GR" dirty="0">
                <a:solidFill>
                  <a:schemeClr val="bg1"/>
                </a:solidFill>
                <a:latin typeface="Calibri"/>
                <a:cs typeface="Calibri"/>
              </a:rPr>
              <a:t>Μοντέλα και δείκτες που θα χρησιμοποιηθούν</a:t>
            </a:r>
            <a:endParaRPr lang="en-US" dirty="0">
              <a:solidFill>
                <a:schemeClr val="bg1"/>
              </a:solidFill>
              <a:latin typeface="Calibri"/>
              <a:cs typeface="Calibri"/>
            </a:endParaRPr>
          </a:p>
        </p:txBody>
      </p:sp>
    </p:spTree>
    <p:extLst>
      <p:ext uri="{BB962C8B-B14F-4D97-AF65-F5344CB8AC3E}">
        <p14:creationId xmlns:p14="http://schemas.microsoft.com/office/powerpoint/2010/main" val="27140580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6829-5051-2639-1054-E8F3FF66EFA5}"/>
              </a:ext>
            </a:extLst>
          </p:cNvPr>
          <p:cNvSpPr>
            <a:spLocks noGrp="1"/>
          </p:cNvSpPr>
          <p:nvPr>
            <p:ph type="title"/>
          </p:nvPr>
        </p:nvSpPr>
        <p:spPr>
          <a:xfrm>
            <a:off x="0" y="0"/>
            <a:ext cx="7493000" cy="688975"/>
          </a:xfrm>
        </p:spPr>
        <p:txBody>
          <a:bodyPr>
            <a:normAutofit fontScale="90000"/>
          </a:bodyPr>
          <a:lstStyle/>
          <a:p>
            <a:r>
              <a:rPr lang="en-GR" sz="2400" b="1" dirty="0">
                <a:latin typeface="+mj-lt"/>
                <a:cs typeface="Calibri" panose="020F0502020204030204" pitchFamily="34" charset="0"/>
              </a:rPr>
              <a:t>WP6 –</a:t>
            </a:r>
            <a:r>
              <a:rPr lang="en-GR" sz="2400" dirty="0">
                <a:latin typeface="+mj-lt"/>
                <a:cs typeface="Calibri" panose="020F0502020204030204" pitchFamily="34" charset="0"/>
              </a:rPr>
              <a:t> Ecosystem models and management scenarios</a:t>
            </a:r>
          </a:p>
        </p:txBody>
      </p:sp>
      <p:pic>
        <p:nvPicPr>
          <p:cNvPr id="5" name="Picture Placeholder 8">
            <a:extLst>
              <a:ext uri="{FF2B5EF4-FFF2-40B4-BE49-F238E27FC236}">
                <a16:creationId xmlns:a16="http://schemas.microsoft.com/office/drawing/2014/main" id="{0D667CFD-1F05-7D5F-B15B-625145374BE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6169025"/>
            <a:ext cx="986083" cy="688975"/>
          </a:xfrm>
          <a:prstGeom prst="rect">
            <a:avLst/>
          </a:prstGeom>
        </p:spPr>
      </p:pic>
      <p:sp>
        <p:nvSpPr>
          <p:cNvPr id="6" name="TextBox 5">
            <a:extLst>
              <a:ext uri="{FF2B5EF4-FFF2-40B4-BE49-F238E27FC236}">
                <a16:creationId xmlns:a16="http://schemas.microsoft.com/office/drawing/2014/main" id="{D26BB831-8DD3-102C-6F10-1FCFAB4CA281}"/>
              </a:ext>
            </a:extLst>
          </p:cNvPr>
          <p:cNvSpPr txBox="1"/>
          <p:nvPr/>
        </p:nvSpPr>
        <p:spPr>
          <a:xfrm>
            <a:off x="4979104" y="6441480"/>
            <a:ext cx="3450547" cy="307777"/>
          </a:xfrm>
          <a:prstGeom prst="rect">
            <a:avLst/>
          </a:prstGeom>
          <a:solidFill>
            <a:schemeClr val="bg1"/>
          </a:solidFill>
        </p:spPr>
        <p:txBody>
          <a:bodyPr wrap="square" rtlCol="0">
            <a:spAutoFit/>
          </a:bodyPr>
          <a:lstStyle/>
          <a:p>
            <a:pPr algn="r"/>
            <a:r>
              <a:rPr lang="en-US" sz="1400" dirty="0" err="1">
                <a:solidFill>
                  <a:schemeClr val="accent1">
                    <a:lumMod val="75000"/>
                  </a:schemeClr>
                </a:solidFill>
              </a:rPr>
              <a:t>ecoscopium.eu</a:t>
            </a:r>
            <a:r>
              <a:rPr lang="en-US" sz="1400" dirty="0">
                <a:solidFill>
                  <a:schemeClr val="accent1">
                    <a:lumMod val="75000"/>
                  </a:schemeClr>
                </a:solidFill>
              </a:rPr>
              <a:t> | @</a:t>
            </a:r>
            <a:r>
              <a:rPr lang="en-US" sz="1400" dirty="0" err="1">
                <a:solidFill>
                  <a:schemeClr val="accent1">
                    <a:lumMod val="75000"/>
                  </a:schemeClr>
                </a:solidFill>
              </a:rPr>
              <a:t>ecoscopium</a:t>
            </a:r>
            <a:r>
              <a:rPr lang="en-US" sz="1400" dirty="0">
                <a:solidFill>
                  <a:schemeClr val="accent1">
                    <a:lumMod val="75000"/>
                  </a:schemeClr>
                </a:solidFill>
              </a:rPr>
              <a:t> </a:t>
            </a:r>
          </a:p>
        </p:txBody>
      </p:sp>
      <p:grpSp>
        <p:nvGrpSpPr>
          <p:cNvPr id="7" name="Group 6">
            <a:extLst>
              <a:ext uri="{FF2B5EF4-FFF2-40B4-BE49-F238E27FC236}">
                <a16:creationId xmlns:a16="http://schemas.microsoft.com/office/drawing/2014/main" id="{A6C5A27E-10E3-740B-2758-5DD79BD00160}"/>
              </a:ext>
            </a:extLst>
          </p:cNvPr>
          <p:cNvGrpSpPr/>
          <p:nvPr/>
        </p:nvGrpSpPr>
        <p:grpSpPr>
          <a:xfrm>
            <a:off x="4979104" y="5879765"/>
            <a:ext cx="4164896" cy="927100"/>
            <a:chOff x="4979104" y="5879765"/>
            <a:chExt cx="4164896" cy="927100"/>
          </a:xfrm>
        </p:grpSpPr>
        <p:pic>
          <p:nvPicPr>
            <p:cNvPr id="8" name="Picture 7">
              <a:extLst>
                <a:ext uri="{FF2B5EF4-FFF2-40B4-BE49-F238E27FC236}">
                  <a16:creationId xmlns:a16="http://schemas.microsoft.com/office/drawing/2014/main" id="{259E7EC4-F74F-2D6B-D84E-309D61406171}"/>
                </a:ext>
              </a:extLst>
            </p:cNvPr>
            <p:cNvPicPr>
              <a:picLocks noChangeAspect="1"/>
            </p:cNvPicPr>
            <p:nvPr/>
          </p:nvPicPr>
          <p:blipFill>
            <a:blip r:embed="rId3"/>
            <a:stretch>
              <a:fillRect/>
            </a:stretch>
          </p:blipFill>
          <p:spPr>
            <a:xfrm>
              <a:off x="8293100" y="5879765"/>
              <a:ext cx="850900" cy="927100"/>
            </a:xfrm>
            <a:prstGeom prst="rect">
              <a:avLst/>
            </a:prstGeom>
          </p:spPr>
        </p:pic>
        <p:sp>
          <p:nvSpPr>
            <p:cNvPr id="9" name="TextBox 8">
              <a:extLst>
                <a:ext uri="{FF2B5EF4-FFF2-40B4-BE49-F238E27FC236}">
                  <a16:creationId xmlns:a16="http://schemas.microsoft.com/office/drawing/2014/main" id="{4DE63145-B3D7-DE4A-8B32-B6982E20850D}"/>
                </a:ext>
              </a:extLst>
            </p:cNvPr>
            <p:cNvSpPr txBox="1"/>
            <p:nvPr/>
          </p:nvSpPr>
          <p:spPr>
            <a:xfrm>
              <a:off x="4979104" y="6441480"/>
              <a:ext cx="3450547" cy="307777"/>
            </a:xfrm>
            <a:prstGeom prst="rect">
              <a:avLst/>
            </a:prstGeom>
            <a:solidFill>
              <a:schemeClr val="bg1"/>
            </a:solidFill>
          </p:spPr>
          <p:txBody>
            <a:bodyPr wrap="square" rtlCol="0">
              <a:spAutoFit/>
            </a:bodyPr>
            <a:lstStyle/>
            <a:p>
              <a:pPr algn="r"/>
              <a:r>
                <a:rPr lang="en-US" sz="1400" dirty="0" err="1">
                  <a:solidFill>
                    <a:schemeClr val="accent1">
                      <a:lumMod val="75000"/>
                    </a:schemeClr>
                  </a:solidFill>
                </a:rPr>
                <a:t>ecoscopium.eu</a:t>
              </a:r>
              <a:r>
                <a:rPr lang="en-US" sz="1400" dirty="0">
                  <a:solidFill>
                    <a:schemeClr val="accent1">
                      <a:lumMod val="75000"/>
                    </a:schemeClr>
                  </a:solidFill>
                </a:rPr>
                <a:t> | @</a:t>
              </a:r>
              <a:r>
                <a:rPr lang="en-US" sz="1400" dirty="0" err="1">
                  <a:solidFill>
                    <a:schemeClr val="accent1">
                      <a:lumMod val="75000"/>
                    </a:schemeClr>
                  </a:solidFill>
                </a:rPr>
                <a:t>ecoscopium</a:t>
              </a:r>
              <a:r>
                <a:rPr lang="en-US" sz="1400" dirty="0">
                  <a:solidFill>
                    <a:schemeClr val="accent1">
                      <a:lumMod val="75000"/>
                    </a:schemeClr>
                  </a:solidFill>
                </a:rPr>
                <a:t> </a:t>
              </a:r>
            </a:p>
          </p:txBody>
        </p:sp>
      </p:grpSp>
      <p:pic>
        <p:nvPicPr>
          <p:cNvPr id="4" name="Picture 3">
            <a:extLst>
              <a:ext uri="{FF2B5EF4-FFF2-40B4-BE49-F238E27FC236}">
                <a16:creationId xmlns:a16="http://schemas.microsoft.com/office/drawing/2014/main" id="{5525AA99-C556-C166-B333-398C728F54CD}"/>
              </a:ext>
            </a:extLst>
          </p:cNvPr>
          <p:cNvPicPr>
            <a:picLocks noChangeAspect="1"/>
          </p:cNvPicPr>
          <p:nvPr/>
        </p:nvPicPr>
        <p:blipFill>
          <a:blip r:embed="rId4"/>
          <a:stretch>
            <a:fillRect/>
          </a:stretch>
        </p:blipFill>
        <p:spPr>
          <a:xfrm>
            <a:off x="831132" y="1417011"/>
            <a:ext cx="7598519" cy="4752014"/>
          </a:xfrm>
          <a:prstGeom prst="rect">
            <a:avLst/>
          </a:prstGeom>
        </p:spPr>
      </p:pic>
      <p:sp>
        <p:nvSpPr>
          <p:cNvPr id="11" name="TextBox 10">
            <a:extLst>
              <a:ext uri="{FF2B5EF4-FFF2-40B4-BE49-F238E27FC236}">
                <a16:creationId xmlns:a16="http://schemas.microsoft.com/office/drawing/2014/main" id="{025CE243-BD8C-9163-5CB6-44B21117CB86}"/>
              </a:ext>
            </a:extLst>
          </p:cNvPr>
          <p:cNvSpPr txBox="1"/>
          <p:nvPr/>
        </p:nvSpPr>
        <p:spPr>
          <a:xfrm>
            <a:off x="0" y="634452"/>
            <a:ext cx="5715000" cy="646331"/>
          </a:xfrm>
          <a:prstGeom prst="rect">
            <a:avLst/>
          </a:prstGeom>
          <a:noFill/>
        </p:spPr>
        <p:txBody>
          <a:bodyPr wrap="square">
            <a:spAutoFit/>
          </a:bodyPr>
          <a:lstStyle/>
          <a:p>
            <a:r>
              <a:rPr lang="en-GB" sz="1800" dirty="0">
                <a:effectLst/>
                <a:latin typeface="+mj-lt"/>
                <a:ea typeface="Times New Roman" panose="02020603050405020304" pitchFamily="18" charset="0"/>
                <a:cs typeface="Times New Roman" panose="02020603050405020304" pitchFamily="18" charset="0"/>
              </a:rPr>
              <a:t>MSP Challenge Simulation Platform</a:t>
            </a:r>
          </a:p>
          <a:p>
            <a:r>
              <a:rPr lang="en-GB" dirty="0">
                <a:latin typeface="+mj-lt"/>
                <a:cs typeface="Times New Roman" panose="02020603050405020304" pitchFamily="18" charset="0"/>
              </a:rPr>
              <a:t>Eastern Mediterranean fisheries edition</a:t>
            </a:r>
            <a:endParaRPr lang="en-GR" dirty="0"/>
          </a:p>
        </p:txBody>
      </p:sp>
    </p:spTree>
    <p:extLst>
      <p:ext uri="{BB962C8B-B14F-4D97-AF65-F5344CB8AC3E}">
        <p14:creationId xmlns:p14="http://schemas.microsoft.com/office/powerpoint/2010/main" val="41366372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4"/>
          <p:cNvSpPr txBox="1">
            <a:spLocks noChangeArrowheads="1"/>
          </p:cNvSpPr>
          <p:nvPr/>
        </p:nvSpPr>
        <p:spPr bwMode="auto">
          <a:xfrm>
            <a:off x="0" y="0"/>
            <a:ext cx="9144000" cy="369888"/>
          </a:xfrm>
          <a:prstGeom prst="rect">
            <a:avLst/>
          </a:prstGeom>
          <a:solidFill>
            <a:srgbClr val="0033C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endParaRPr lang="el-GR" sz="1800" dirty="0">
              <a:solidFill>
                <a:schemeClr val="bg1"/>
              </a:solidFill>
              <a:latin typeface="Calibri"/>
              <a:cs typeface="Calibri"/>
            </a:endParaRPr>
          </a:p>
        </p:txBody>
      </p:sp>
      <p:grpSp>
        <p:nvGrpSpPr>
          <p:cNvPr id="31747" name="Group 6"/>
          <p:cNvGrpSpPr>
            <a:grpSpLocks/>
          </p:cNvGrpSpPr>
          <p:nvPr/>
        </p:nvGrpSpPr>
        <p:grpSpPr bwMode="auto">
          <a:xfrm>
            <a:off x="0" y="5884863"/>
            <a:ext cx="9144000" cy="973137"/>
            <a:chOff x="0" y="5885234"/>
            <a:chExt cx="9143999" cy="972766"/>
          </a:xfrm>
        </p:grpSpPr>
        <p:pic>
          <p:nvPicPr>
            <p:cNvPr id="31758"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5628" y="6525344"/>
              <a:ext cx="8348371" cy="321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59" name="Picture 8"/>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5885234"/>
              <a:ext cx="795629" cy="97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7" name="Picture 6">
            <a:extLst>
              <a:ext uri="{FF2B5EF4-FFF2-40B4-BE49-F238E27FC236}">
                <a16:creationId xmlns:a16="http://schemas.microsoft.com/office/drawing/2014/main" id="{7F101576-54FF-8D42-AC1D-27354395F34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433384" y="542120"/>
            <a:ext cx="2951037" cy="1058781"/>
          </a:xfrm>
          <a:prstGeom prst="rect">
            <a:avLst/>
          </a:prstGeom>
        </p:spPr>
      </p:pic>
      <p:pic>
        <p:nvPicPr>
          <p:cNvPr id="8" name="Picture 2">
            <a:extLst>
              <a:ext uri="{FF2B5EF4-FFF2-40B4-BE49-F238E27FC236}">
                <a16:creationId xmlns:a16="http://schemas.microsoft.com/office/drawing/2014/main" id="{58EDA252-C378-C045-9105-DD5BB35EC11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026727" y="400111"/>
            <a:ext cx="1124790" cy="120079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B8FD6886-A1A0-5D43-B5A3-9D17789D2AA7}"/>
              </a:ext>
            </a:extLst>
          </p:cNvPr>
          <p:cNvSpPr/>
          <p:nvPr/>
        </p:nvSpPr>
        <p:spPr>
          <a:xfrm>
            <a:off x="-3944" y="1705923"/>
            <a:ext cx="9143999" cy="523220"/>
          </a:xfrm>
          <a:prstGeom prst="rect">
            <a:avLst/>
          </a:prstGeom>
        </p:spPr>
        <p:txBody>
          <a:bodyPr wrap="square">
            <a:spAutoFit/>
          </a:bodyPr>
          <a:lstStyle/>
          <a:p>
            <a:pPr algn="ctr"/>
            <a:r>
              <a:rPr lang="el-GR" sz="2800" dirty="0" err="1">
                <a:solidFill>
                  <a:srgbClr val="000000"/>
                </a:solidFill>
                <a:latin typeface="Calibri"/>
                <a:cs typeface="Calibri"/>
              </a:rPr>
              <a:t>Οικοκεντρική</a:t>
            </a:r>
            <a:r>
              <a:rPr lang="el-GR" sz="2800" dirty="0">
                <a:solidFill>
                  <a:srgbClr val="000000"/>
                </a:solidFill>
                <a:latin typeface="Calibri"/>
                <a:cs typeface="Calibri"/>
              </a:rPr>
              <a:t> διαχείριση της αλιείας</a:t>
            </a:r>
            <a:endParaRPr lang="en-GR" sz="2000" dirty="0"/>
          </a:p>
        </p:txBody>
      </p:sp>
      <p:pic>
        <p:nvPicPr>
          <p:cNvPr id="3" name="Picture 2">
            <a:extLst>
              <a:ext uri="{FF2B5EF4-FFF2-40B4-BE49-F238E27FC236}">
                <a16:creationId xmlns:a16="http://schemas.microsoft.com/office/drawing/2014/main" id="{07100A32-FA17-FB42-B251-9196D2D1247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945" y="2599686"/>
            <a:ext cx="9144000" cy="4246943"/>
          </a:xfrm>
          <a:prstGeom prst="rect">
            <a:avLst/>
          </a:prstGeom>
        </p:spPr>
      </p:pic>
    </p:spTree>
    <p:extLst>
      <p:ext uri="{BB962C8B-B14F-4D97-AF65-F5344CB8AC3E}">
        <p14:creationId xmlns:p14="http://schemas.microsoft.com/office/powerpoint/2010/main" val="3260994347"/>
      </p:ext>
    </p:extLst>
  </p:cSld>
  <p:clrMapOvr>
    <a:masterClrMapping/>
  </p:clrMapOvr>
</p:sld>
</file>

<file path=ppt/theme/theme1.xml><?xml version="1.0" encoding="utf-8"?>
<a:theme xmlns:a="http://schemas.openxmlformats.org/drawingml/2006/main" name="Προεπιλεγμένη σχεδίαση">
  <a:themeElements>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Προεπιλεγμένη σχεδίαση">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Προεπιλεγμένη σχεδίαση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Προεπιλεγμένη σχεδίαση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Προεπιλεγμένη σχεδίαση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Προεπιλεγμένη σχεδίαση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Προεπιλεγμένη σχεδίαση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Προεπιλεγμένη σχεδίαση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Προεπιλεγμένη σχεδίαση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Προεπιλεγμένη σχεδίαση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Προεπιλεγμένη σχεδίαση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Προεπιλεγμένη σχεδίαση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Προεπιλεγμένη σχεδίαση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E99DB7F57E1EEA449CED69A3C73E62E5" ma:contentTypeVersion="14" ma:contentTypeDescription="Δημιουργία νέου εγγράφου" ma:contentTypeScope="" ma:versionID="a82a9f5ff28bcc976d953b9c2b752ed6">
  <xsd:schema xmlns:xsd="http://www.w3.org/2001/XMLSchema" xmlns:xs="http://www.w3.org/2001/XMLSchema" xmlns:p="http://schemas.microsoft.com/office/2006/metadata/properties" xmlns:ns2="3ecd1078-138c-43fb-a741-bd65204cd2cd" xmlns:ns3="e483d0ea-396e-4f61-acbc-a3e2eeaec88d" targetNamespace="http://schemas.microsoft.com/office/2006/metadata/properties" ma:root="true" ma:fieldsID="e98babe6a6931efe839e95a2e8467967" ns2:_="" ns3:_="">
    <xsd:import namespace="3ecd1078-138c-43fb-a741-bd65204cd2cd"/>
    <xsd:import namespace="e483d0ea-396e-4f61-acbc-a3e2eeaec88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cd1078-138c-43fb-a741-bd65204cd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Ετικέτες εικόνας" ma:readOnly="false" ma:fieldId="{5cf76f15-5ced-4ddc-b409-7134ff3c332f}" ma:taxonomyMulti="true" ma:sspId="d346ff95-fc5f-4731-a034-4745909bddf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483d0ea-396e-4f61-acbc-a3e2eeaec88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f54c344-0e81-4c7d-aee7-8fec02f69b33}" ma:internalName="TaxCatchAll" ma:showField="CatchAllData" ma:web="e483d0ea-396e-4f61-acbc-a3e2eeaec88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Κοινή χρήση με λεπτομέρειες"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E3AD4C-AFAA-4FD4-80A5-BF1BCFF0517B}"/>
</file>

<file path=customXml/itemProps2.xml><?xml version="1.0" encoding="utf-8"?>
<ds:datastoreItem xmlns:ds="http://schemas.openxmlformats.org/officeDocument/2006/customXml" ds:itemID="{E4B5994E-5D30-417B-B11B-435E1E867CD3}"/>
</file>

<file path=docProps/app.xml><?xml version="1.0" encoding="utf-8"?>
<Properties xmlns="http://schemas.openxmlformats.org/officeDocument/2006/extended-properties" xmlns:vt="http://schemas.openxmlformats.org/officeDocument/2006/docPropsVTypes">
  <TotalTime>37405</TotalTime>
  <Words>2629</Words>
  <Application>Microsoft Macintosh PowerPoint</Application>
  <PresentationFormat>On-screen Show (4:3)</PresentationFormat>
  <Paragraphs>443</Paragraphs>
  <Slides>48</Slides>
  <Notes>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Calibri Light</vt:lpstr>
      <vt:lpstr>Verdana</vt:lpstr>
      <vt:lpstr>Προεπιλεγμένη σχεδίαση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WP6 – Ecosystem models and management scenarios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User</dc:creator>
  <cp:lastModifiedBy>Athanasios Tsikliras</cp:lastModifiedBy>
  <cp:revision>414</cp:revision>
  <dcterms:created xsi:type="dcterms:W3CDTF">2010-07-11T22:00:38Z</dcterms:created>
  <dcterms:modified xsi:type="dcterms:W3CDTF">2023-07-10T06:58:22Z</dcterms:modified>
</cp:coreProperties>
</file>